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5"/>
  </p:handoutMasterIdLst>
  <p:sldIdLst>
    <p:sldId id="256" r:id="rId3"/>
    <p:sldId id="382" r:id="rId5"/>
    <p:sldId id="296" r:id="rId6"/>
    <p:sldId id="275" r:id="rId7"/>
    <p:sldId id="299" r:id="rId8"/>
    <p:sldId id="259" r:id="rId9"/>
    <p:sldId id="301" r:id="rId10"/>
    <p:sldId id="282" r:id="rId11"/>
    <p:sldId id="303" r:id="rId12"/>
    <p:sldId id="349" r:id="rId13"/>
    <p:sldId id="418" r:id="rId14"/>
  </p:sldIdLst>
  <p:sldSz cx="12192000" cy="6858000"/>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F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5494" autoAdjust="0"/>
  </p:normalViewPr>
  <p:slideViewPr>
    <p:cSldViewPr snapToGrid="0" snapToObjects="1">
      <p:cViewPr varScale="1">
        <p:scale>
          <a:sx n="82" d="100"/>
          <a:sy n="82" d="100"/>
        </p:scale>
        <p:origin x="691" y="58"/>
      </p:cViewPr>
      <p:guideLst>
        <p:guide orient="horz" pos="2134"/>
        <p:guide pos="38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grpSp>
        <p:nvGrpSpPr>
          <p:cNvPr id="11" name="组合 10"/>
          <p:cNvGrpSpPr/>
          <p:nvPr/>
        </p:nvGrpSpPr>
        <p:grpSpPr>
          <a:xfrm>
            <a:off x="-14344" y="-10757"/>
            <a:ext cx="12206344" cy="6893662"/>
            <a:chOff x="-10758" y="-10757"/>
            <a:chExt cx="9154758" cy="6893662"/>
          </a:xfrm>
        </p:grpSpPr>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l="1401" t="15092" r="13953" b="23868"/>
            <a:stretch>
              <a:fillRect/>
            </a:stretch>
          </p:blipFill>
          <p:spPr>
            <a:xfrm>
              <a:off x="-10758" y="0"/>
              <a:ext cx="9154758" cy="6858000"/>
            </a:xfrm>
            <a:prstGeom prst="rect">
              <a:avLst/>
            </a:prstGeom>
          </p:spPr>
        </p:pic>
        <p:sp>
          <p:nvSpPr>
            <p:cNvPr id="10" name="矩形 9"/>
            <p:cNvSpPr/>
            <p:nvPr userDrawn="1"/>
          </p:nvSpPr>
          <p:spPr>
            <a:xfrm>
              <a:off x="0" y="-10757"/>
              <a:ext cx="9144000" cy="6893662"/>
            </a:xfrm>
            <a:prstGeom prst="rect">
              <a:avLst/>
            </a:prstGeom>
            <a:solidFill>
              <a:srgbClr val="FFFFFF">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0064" t="4996" r="43097" b="33964"/>
          <a:stretch>
            <a:fillRect/>
          </a:stretch>
        </p:blipFill>
        <p:spPr>
          <a:xfrm>
            <a:off x="2534960" y="-35663"/>
            <a:ext cx="9657041" cy="6893663"/>
          </a:xfrm>
          <a:prstGeom prst="rect">
            <a:avLst/>
          </a:prstGeom>
        </p:spPr>
      </p:pic>
      <p:sp>
        <p:nvSpPr>
          <p:cNvPr id="4" name="KSO_FD"/>
          <p:cNvSpPr>
            <a:spLocks noGrp="1"/>
          </p:cNvSpPr>
          <p:nvPr>
            <p:ph type="dt" sz="half" idx="10"/>
          </p:nvPr>
        </p:nvSpPr>
        <p:spPr/>
        <p:txBody>
          <a:bodyPr/>
          <a:lstStyle/>
          <a:p>
            <a:fld id="{C9E60F58-3108-4415-857A-6D0360DF626E}"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4AE85CE2-CEAD-46BB-861E-7D62265DC969}" type="slidenum">
              <a:rPr lang="zh-CN" altLang="en-US" smtClean="0"/>
            </a:fld>
            <a:endParaRPr lang="zh-CN" altLang="en-US"/>
          </a:p>
        </p:txBody>
      </p:sp>
      <p:sp>
        <p:nvSpPr>
          <p:cNvPr id="3" name="KSO_CT2"/>
          <p:cNvSpPr>
            <a:spLocks noGrp="1"/>
          </p:cNvSpPr>
          <p:nvPr>
            <p:ph type="subTitle" idx="1" hasCustomPrompt="1"/>
          </p:nvPr>
        </p:nvSpPr>
        <p:spPr>
          <a:xfrm>
            <a:off x="-1" y="3143551"/>
            <a:ext cx="7071360" cy="467211"/>
          </a:xfrm>
          <a:noFill/>
        </p:spPr>
        <p:txBody>
          <a:bodyPr>
            <a:noAutofit/>
          </a:bodyPr>
          <a:lstStyle>
            <a:lvl1pPr marL="0" indent="0" algn="ctr">
              <a:buNone/>
              <a:defRPr sz="2000">
                <a:solidFill>
                  <a:schemeClr val="bg1">
                    <a:lumMod val="6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endParaRPr lang="zh-CN" altLang="en-US" dirty="0" smtClean="0"/>
          </a:p>
        </p:txBody>
      </p:sp>
      <p:sp>
        <p:nvSpPr>
          <p:cNvPr id="7" name="KSO_CT1"/>
          <p:cNvSpPr>
            <a:spLocks noGrp="1"/>
          </p:cNvSpPr>
          <p:nvPr>
            <p:ph type="title" hasCustomPrompt="1"/>
          </p:nvPr>
        </p:nvSpPr>
        <p:spPr>
          <a:xfrm>
            <a:off x="0" y="1308825"/>
            <a:ext cx="7071360" cy="1720077"/>
          </a:xfrm>
        </p:spPr>
        <p:txBody>
          <a:bodyPr>
            <a:noAutofit/>
          </a:bodyPr>
          <a:lstStyle>
            <a:lvl1pPr algn="ctr">
              <a:lnSpc>
                <a:spcPct val="100000"/>
              </a:lnSpc>
              <a:defRPr sz="4200">
                <a:solidFill>
                  <a:srgbClr val="071F65"/>
                </a:solidFill>
                <a:effectLst/>
              </a:defRPr>
            </a:lvl1pPr>
          </a:lstStyle>
          <a:p>
            <a:r>
              <a:rPr lang="zh-CN" altLang="en-US" dirty="0" smtClean="0"/>
              <a:t>单击此处添加您的标题文字</a:t>
            </a:r>
            <a:endParaRPr lang="zh-CN" altLang="en-US" dirty="0"/>
          </a:p>
        </p:txBody>
      </p:sp>
    </p:spTree>
  </p:cSld>
  <p:clrMapOvr>
    <a:masterClrMapping/>
  </p:clrMapOvr>
  <p:transition>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6"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2" y="365125"/>
            <a:ext cx="7933269"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6"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矩形 7"/>
          <p:cNvSpPr/>
          <p:nvPr userDrawn="1"/>
        </p:nvSpPr>
        <p:spPr>
          <a:xfrm>
            <a:off x="0" y="0"/>
            <a:ext cx="1218668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梯形 1"/>
          <p:cNvSpPr/>
          <p:nvPr userDrawn="1"/>
        </p:nvSpPr>
        <p:spPr>
          <a:xfrm rot="16200000">
            <a:off x="7443541" y="-448660"/>
            <a:ext cx="2291737" cy="7194558"/>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
        <p:nvSpPr>
          <p:cNvPr id="3" name="梯形 2"/>
          <p:cNvSpPr/>
          <p:nvPr userDrawn="1"/>
        </p:nvSpPr>
        <p:spPr>
          <a:xfrm rot="5400000">
            <a:off x="1336590" y="641754"/>
            <a:ext cx="2344067" cy="4997443"/>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smtClean="0"/>
              <a:t>单击此处编辑母版标题样式</a:t>
            </a:r>
            <a:endParaRPr lang="en-US" dirty="0"/>
          </a:p>
        </p:txBody>
      </p:sp>
      <p:sp>
        <p:nvSpPr>
          <p:cNvPr id="3" name="KSO_BC1"/>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6"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26955" y="2054410"/>
            <a:ext cx="7994651" cy="1235075"/>
          </a:xfrm>
        </p:spPr>
        <p:txBody>
          <a:bodyPr anchor="b">
            <a:normAutofit/>
          </a:bodyPr>
          <a:lstStyle>
            <a:lvl1pPr algn="ctr">
              <a:defRPr sz="3600">
                <a:solidFill>
                  <a:srgbClr val="071F65"/>
                </a:solidFill>
                <a:effectLst/>
              </a:defRPr>
            </a:lvl1pPr>
          </a:lstStyle>
          <a:p>
            <a:r>
              <a:rPr lang="zh-CN" altLang="en-US" dirty="0" smtClean="0"/>
              <a:t>此处添加您的标题</a:t>
            </a:r>
            <a:endParaRPr lang="en-US" dirty="0"/>
          </a:p>
        </p:txBody>
      </p:sp>
      <p:sp>
        <p:nvSpPr>
          <p:cNvPr id="10" name="文本占位符 9"/>
          <p:cNvSpPr>
            <a:spLocks noGrp="1"/>
          </p:cNvSpPr>
          <p:nvPr>
            <p:ph type="body" idx="1" hasCustomPrompt="1"/>
          </p:nvPr>
        </p:nvSpPr>
        <p:spPr>
          <a:xfrm>
            <a:off x="3827342" y="3346701"/>
            <a:ext cx="4643665" cy="450746"/>
          </a:xfrm>
          <a:custGeom>
            <a:avLst/>
            <a:gdLst>
              <a:gd name="connsiteX0" fmla="*/ 0 w 3482749"/>
              <a:gd name="connsiteY0" fmla="*/ 0 h 450746"/>
              <a:gd name="connsiteX1" fmla="*/ 3095474 w 3482749"/>
              <a:gd name="connsiteY1" fmla="*/ 10691 h 450746"/>
              <a:gd name="connsiteX2" fmla="*/ 3482749 w 3482749"/>
              <a:gd name="connsiteY2" fmla="*/ 450746 h 450746"/>
              <a:gd name="connsiteX3" fmla="*/ 402616 w 3482749"/>
              <a:gd name="connsiteY3" fmla="*/ 440057 h 450746"/>
            </a:gdLst>
            <a:ahLst/>
            <a:cxnLst>
              <a:cxn ang="0">
                <a:pos x="connsiteX0" y="connsiteY0"/>
              </a:cxn>
              <a:cxn ang="0">
                <a:pos x="connsiteX1" y="connsiteY1"/>
              </a:cxn>
              <a:cxn ang="0">
                <a:pos x="connsiteX2" y="connsiteY2"/>
              </a:cxn>
              <a:cxn ang="0">
                <a:pos x="connsiteX3" y="connsiteY3"/>
              </a:cxn>
            </a:cxnLst>
            <a:rect l="l" t="t" r="r" b="b"/>
            <a:pathLst>
              <a:path w="3482749" h="450746">
                <a:moveTo>
                  <a:pt x="0" y="0"/>
                </a:moveTo>
                <a:lnTo>
                  <a:pt x="3095474" y="10691"/>
                </a:lnTo>
                <a:lnTo>
                  <a:pt x="3482749" y="450746"/>
                </a:lnTo>
                <a:lnTo>
                  <a:pt x="402616" y="440057"/>
                </a:lnTo>
                <a:close/>
              </a:path>
            </a:pathLst>
          </a:custGeom>
          <a:solidFill>
            <a:schemeClr val="accent3">
              <a:lumMod val="60000"/>
              <a:lumOff val="40000"/>
            </a:schemeClr>
          </a:solidFill>
        </p:spPr>
        <p:txBody>
          <a:bodyPr wrap="square" anchor="ctr">
            <a:no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6"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971" y="142875"/>
            <a:ext cx="705529" cy="705529"/>
          </a:xfrm>
          <a:prstGeom prst="rect">
            <a:avLst/>
          </a:prstGeom>
        </p:spPr>
      </p:pic>
    </p:spTree>
  </p:cSld>
  <p:clrMapOvr>
    <a:masterClrMapping/>
  </p:clrMapOvr>
  <p:transition>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1"/>
            <a:ext cx="5080000" cy="49323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sz="half" idx="2"/>
          </p:nvPr>
        </p:nvSpPr>
        <p:spPr>
          <a:xfrm>
            <a:off x="6519333" y="1244601"/>
            <a:ext cx="5094116" cy="49323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7"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1099435" y="2200274"/>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Text Placeholder 4"/>
          <p:cNvSpPr>
            <a:spLocks noGrp="1"/>
          </p:cNvSpPr>
          <p:nvPr>
            <p:ph type="body" sz="quarter" idx="3"/>
          </p:nvPr>
        </p:nvSpPr>
        <p:spPr>
          <a:xfrm>
            <a:off x="6431846"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6431846" y="2200274"/>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7" name="KSO_FD"/>
          <p:cNvSpPr>
            <a:spLocks noGrp="1"/>
          </p:cNvSpPr>
          <p:nvPr>
            <p:ph type="dt" sz="half" idx="10"/>
          </p:nvPr>
        </p:nvSpPr>
        <p:spPr/>
        <p:txBody>
          <a:bodyPr/>
          <a:lstStyle/>
          <a:p>
            <a:endParaRPr kumimoji="1" lang="zh-CN" altLang="en-US"/>
          </a:p>
        </p:txBody>
      </p:sp>
      <p:sp>
        <p:nvSpPr>
          <p:cNvPr id="8"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9"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endParaRPr kumimoji="1" lang="zh-CN" altLang="en-US"/>
          </a:p>
        </p:txBody>
      </p:sp>
      <p:sp>
        <p:nvSpPr>
          <p:cNvPr id="4"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5"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endParaRPr kumimoji="1" lang="zh-CN" altLang="en-US"/>
          </a:p>
        </p:txBody>
      </p:sp>
      <p:sp>
        <p:nvSpPr>
          <p:cNvPr id="3"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4"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2"/>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29"/>
            <a:ext cx="617220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type="body" sz="half" idx="2"/>
          </p:nvPr>
        </p:nvSpPr>
        <p:spPr>
          <a:xfrm>
            <a:off x="1144590" y="213360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7"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7"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SO_BT1"/>
          <p:cNvSpPr>
            <a:spLocks noGrp="1"/>
          </p:cNvSpPr>
          <p:nvPr>
            <p:ph type="title"/>
          </p:nvPr>
        </p:nvSpPr>
        <p:spPr>
          <a:xfrm>
            <a:off x="1049354" y="83558"/>
            <a:ext cx="11056060" cy="69959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4" name="KSO_FD"/>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dirty="0"/>
          </a:p>
        </p:txBody>
      </p:sp>
      <p:sp>
        <p:nvSpPr>
          <p:cNvPr id="5" name="KSO_FT"/>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zh-CN" smtClean="0"/>
              <a:t>STATE COLLEGE UNIVERSITY</a:t>
            </a:r>
            <a:endParaRPr kumimoji="1" lang="zh-CN" altLang="en-US" dirty="0"/>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A680B-B80A-2545-AB30-B9870FE9052E}" type="slidenum">
              <a:rPr kumimoji="1" lang="zh-CN" altLang="en-US" smtClean="0"/>
            </a:fld>
            <a:endParaRPr kumimoji="1" lang="zh-CN" altLang="en-US" dirty="0"/>
          </a:p>
        </p:txBody>
      </p:sp>
      <p:sp>
        <p:nvSpPr>
          <p:cNvPr id="3" name="KSO_BC1"/>
          <p:cNvSpPr>
            <a:spLocks noGrp="1"/>
          </p:cNvSpPr>
          <p:nvPr>
            <p:ph type="body" idx="1"/>
          </p:nvPr>
        </p:nvSpPr>
        <p:spPr>
          <a:xfrm>
            <a:off x="558799" y="1155708"/>
            <a:ext cx="11056060" cy="5329736"/>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p:txBody>
      </p:sp>
      <p:pic>
        <p:nvPicPr>
          <p:cNvPr id="11" name="图片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46971" y="142875"/>
            <a:ext cx="705529" cy="70552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p:transition>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4400"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微软雅黑" panose="020B0503020204020204" pitchFamily="34"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1.xml"/><Relationship Id="rId2" Type="http://schemas.microsoft.com/office/2007/relationships/hdphoto" Target="../media/hdphoto1.wdp"/><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8890"/>
            <a:ext cx="12192000" cy="5844540"/>
            <a:chOff x="-1" y="1609725"/>
            <a:chExt cx="12192002" cy="4243803"/>
          </a:xfrm>
        </p:grpSpPr>
        <p:pic>
          <p:nvPicPr>
            <p:cNvPr id="22" name="Picture 3"/>
            <p:cNvPicPr>
              <a:picLocks noChangeAspect="1" noChangeArrowheads="1"/>
            </p:cNvPicPr>
            <p:nvPr/>
          </p:nvPicPr>
          <p:blipFill rotWithShape="1">
            <a:blip r:embed="rId1" cstate="print">
              <a:extLst>
                <a:ext uri="{BEBA8EAE-BF5A-486C-A8C5-ECC9F3942E4B}">
                  <a14:imgProps xmlns:a14="http://schemas.microsoft.com/office/drawing/2010/main">
                    <a14:imgLayer r:embed="rId2">
                      <a14:imgEffect>
                        <a14:brightnessContrast contrast="-100000"/>
                      </a14:imgEffect>
                    </a14:imgLayer>
                  </a14:imgProps>
                </a:ext>
                <a:ext uri="{28A0092B-C50C-407E-A947-70E740481C1C}">
                  <a14:useLocalDpi xmlns:a14="http://schemas.microsoft.com/office/drawing/2010/main" val="0"/>
                </a:ext>
              </a:extLst>
            </a:blip>
            <a:srcRect l="2767" r="7205" b="57679"/>
            <a:stretch>
              <a:fillRect/>
            </a:stretch>
          </p:blipFill>
          <p:spPr bwMode="auto">
            <a:xfrm rot="10800000">
              <a:off x="-1" y="5218330"/>
              <a:ext cx="12192001" cy="635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 y="1609725"/>
              <a:ext cx="12192000" cy="3609333"/>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5"/>
          <p:cNvSpPr txBox="1"/>
          <p:nvPr/>
        </p:nvSpPr>
        <p:spPr>
          <a:xfrm>
            <a:off x="7754804" y="4561964"/>
            <a:ext cx="2240280" cy="368300"/>
          </a:xfrm>
          <a:prstGeom prst="rect">
            <a:avLst/>
          </a:prstGeom>
          <a:noFill/>
        </p:spPr>
        <p:txBody>
          <a:bodyPr wrap="none" rtlCol="0">
            <a:spAutoFit/>
          </a:bodyPr>
          <a:lstStyle/>
          <a:p>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导师：侯敏、史大鹏</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9410955" y="6264095"/>
            <a:ext cx="1747520" cy="337185"/>
          </a:xfrm>
          <a:prstGeom prst="rect">
            <a:avLst/>
          </a:prstGeom>
          <a:noFill/>
        </p:spPr>
        <p:txBody>
          <a:bodyPr wrap="none" rtlCol="0">
            <a:spAutoFit/>
          </a:bodyPr>
          <a:lstStyle/>
          <a:p>
            <a:pPr algn="ctr"/>
            <a:r>
              <a:rPr kumimoji="1" lang="zh-CN" altLang="zh-CN" sz="1600" dirty="0" smtClean="0">
                <a:latin typeface="微软雅黑" panose="020B0503020204020204" pitchFamily="34" charset="-122"/>
                <a:ea typeface="微软雅黑" panose="020B0503020204020204" pitchFamily="34" charset="-122"/>
                <a:cs typeface="微软雅黑" panose="020B0503020204020204" pitchFamily="34" charset="-122"/>
              </a:rPr>
              <a:t>2</a:t>
            </a:r>
            <a:r>
              <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018</a:t>
            </a:r>
            <a:r>
              <a:rPr kumimoji="1"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年</a:t>
            </a:r>
            <a:r>
              <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10</a:t>
            </a:r>
            <a:r>
              <a:rPr kumimoji="1"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月</a:t>
            </a:r>
            <a:r>
              <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10</a:t>
            </a:r>
            <a:r>
              <a:rPr kumimoji="1"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日</a:t>
            </a:r>
            <a:endParaRPr kumimoji="1"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p:nvPr/>
        </p:nvSpPr>
        <p:spPr>
          <a:xfrm>
            <a:off x="3267533" y="4561964"/>
            <a:ext cx="1783080" cy="368300"/>
          </a:xfrm>
          <a:prstGeom prst="rect">
            <a:avLst/>
          </a:prstGeom>
        </p:spPr>
        <p:txBody>
          <a:bodyPr wrap="none">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答辩</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人：丁楷轩</a:t>
            </a:r>
            <a:endParaRPr kumimoji="1"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nvSpPr>
        <p:spPr>
          <a:xfrm>
            <a:off x="3174494" y="2481816"/>
            <a:ext cx="7785980" cy="1106805"/>
          </a:xfrm>
          <a:prstGeom prst="rect">
            <a:avLst/>
          </a:prstGeom>
        </p:spPr>
        <p:txBody>
          <a:bodyPr wrap="square">
            <a:spAutoFit/>
          </a:bodyPr>
          <a:lstStyle/>
          <a:p>
            <a:r>
              <a:rPr lang="zh-CN" altLang="en-US" sz="6600" b="1" dirty="0" smtClean="0">
                <a:solidFill>
                  <a:srgbClr val="071F65"/>
                </a:solidFill>
                <a:latin typeface="+mj-ea"/>
                <a:ea typeface="+mj-ea"/>
              </a:rPr>
              <a:t>毕业论文开题报告</a:t>
            </a:r>
            <a:endParaRPr lang="zh-CN" altLang="en-US" sz="6600" b="1" dirty="0">
              <a:solidFill>
                <a:srgbClr val="071F65"/>
              </a:solidFill>
              <a:latin typeface="+mj-ea"/>
              <a:ea typeface="+mj-ea"/>
            </a:endParaRPr>
          </a:p>
        </p:txBody>
      </p:sp>
      <p:cxnSp>
        <p:nvCxnSpPr>
          <p:cNvPr id="3" name="直接连接符 2"/>
          <p:cNvCxnSpPr/>
          <p:nvPr/>
        </p:nvCxnSpPr>
        <p:spPr>
          <a:xfrm flipH="1">
            <a:off x="3285948" y="3759598"/>
            <a:ext cx="6709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4"/>
          <p:cNvGrpSpPr>
            <a:grpSpLocks noChangeAspect="1"/>
          </p:cNvGrpSpPr>
          <p:nvPr/>
        </p:nvGrpSpPr>
        <p:grpSpPr bwMode="auto">
          <a:xfrm>
            <a:off x="1018127" y="2480953"/>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8"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9"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20" name="矩形 19"/>
          <p:cNvSpPr/>
          <p:nvPr/>
        </p:nvSpPr>
        <p:spPr>
          <a:xfrm>
            <a:off x="3267710" y="2070735"/>
            <a:ext cx="6632575" cy="368300"/>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内蒙古师范大学</a:t>
            </a:r>
            <a:r>
              <a:rPr lang="en-US" altLang="zh-CN" b="1" dirty="0" smtClean="0">
                <a:latin typeface="微软雅黑" panose="020B0503020204020204" pitchFamily="34" charset="-122"/>
                <a:ea typeface="微软雅黑" panose="020B0503020204020204" pitchFamily="34" charset="-122"/>
              </a:rPr>
              <a:t>2015</a:t>
            </a:r>
            <a:r>
              <a:rPr lang="zh-CN" altLang="en-US" b="1" dirty="0" smtClean="0">
                <a:latin typeface="微软雅黑" panose="020B0503020204020204" pitchFamily="34" charset="-122"/>
                <a:ea typeface="微软雅黑" panose="020B0503020204020204" pitchFamily="34" charset="-122"/>
              </a:rPr>
              <a:t>级计算机科学与技术（网络编程）班</a:t>
            </a:r>
            <a:endParaRPr lang="zh-CN" altLang="en-US" b="1" dirty="0">
              <a:latin typeface="微软雅黑" panose="020B0503020204020204" pitchFamily="34" charset="-122"/>
              <a:ea typeface="微软雅黑" panose="020B0503020204020204" pitchFamily="34" charset="-122"/>
            </a:endParaRPr>
          </a:p>
        </p:txBody>
      </p:sp>
      <p:sp>
        <p:nvSpPr>
          <p:cNvPr id="4" name="矩形 3"/>
          <p:cNvSpPr/>
          <p:nvPr/>
        </p:nvSpPr>
        <p:spPr>
          <a:xfrm>
            <a:off x="5192853" y="4561964"/>
            <a:ext cx="2419350" cy="368300"/>
          </a:xfrm>
          <a:prstGeom prst="rect">
            <a:avLst/>
          </a:prstGeom>
        </p:spPr>
        <p:txBody>
          <a:bodyPr wrap="none">
            <a:spAutoFit/>
          </a:bodyPr>
          <a:p>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学号：</a:t>
            </a:r>
            <a:r>
              <a:rPr kumimoji="1" lang="en-US" altLang="zh-CN"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20151104711</a:t>
            </a:r>
            <a:endParaRPr kumimoji="1" lang="en-US" altLang="zh-CN"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3"/>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horizontal)">
                                      <p:cBhvr>
                                        <p:cTn id="22" dur="500"/>
                                        <p:tgtEl>
                                          <p:spTgt spid="20"/>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right)">
                                      <p:cBhvr>
                                        <p:cTn id="26" dur="500"/>
                                        <p:tgtEl>
                                          <p:spTgt spid="3"/>
                                        </p:tgtEl>
                                      </p:cBhvr>
                                    </p:animEffect>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1+#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1+#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childTnLst>
                          </p:cTn>
                        </p:par>
                        <p:par>
                          <p:cTn id="37" fill="hold">
                            <p:stCondLst>
                              <p:cond delay="4000"/>
                            </p:stCondLst>
                            <p:childTnLst>
                              <p:par>
                                <p:cTn id="38" presetID="14" presetClass="entr" presetSubtype="1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randombar(horizontal)">
                                      <p:cBhvr>
                                        <p:cTn id="40" dur="500"/>
                                        <p:tgtEl>
                                          <p:spTgt spid="12"/>
                                        </p:tgtEl>
                                      </p:cBhvr>
                                    </p:animEffect>
                                  </p:childTnLst>
                                </p:cTn>
                              </p:par>
                            </p:childTnLst>
                          </p:cTn>
                        </p:par>
                        <p:par>
                          <p:cTn id="41" fill="hold">
                            <p:stCondLst>
                              <p:cond delay="4500"/>
                            </p:stCondLst>
                            <p:childTnLst>
                              <p:par>
                                <p:cTn id="42" presetID="2" presetClass="entr" presetSubtype="2"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500" fill="hold"/>
                                        <p:tgtEl>
                                          <p:spTgt spid="4"/>
                                        </p:tgtEl>
                                        <p:attrNameLst>
                                          <p:attrName>ppt_x</p:attrName>
                                        </p:attrNameLst>
                                      </p:cBhvr>
                                      <p:tavLst>
                                        <p:tav tm="0">
                                          <p:val>
                                            <p:strVal val="1+#ppt_w/2"/>
                                          </p:val>
                                        </p:tav>
                                        <p:tav tm="100000">
                                          <p:val>
                                            <p:strVal val="#ppt_x"/>
                                          </p:val>
                                        </p:tav>
                                      </p:tavLst>
                                    </p:anim>
                                    <p:anim calcmode="lin" valueType="num">
                                      <p:cBhvr additive="base">
                                        <p:cTn id="45"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9" grpId="0"/>
      <p:bldP spid="13" grpId="0"/>
      <p:bldP spid="20"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工作计划</a:t>
            </a:r>
            <a:endParaRPr lang="zh-CN" altLang="en-US" dirty="0"/>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0" name="文本框 99"/>
          <p:cNvSpPr txBox="1"/>
          <p:nvPr/>
        </p:nvSpPr>
        <p:spPr>
          <a:xfrm>
            <a:off x="3280410" y="1021715"/>
            <a:ext cx="5080000" cy="860425"/>
          </a:xfrm>
          <a:prstGeom prst="rect">
            <a:avLst/>
          </a:prstGeom>
          <a:noFill/>
          <a:ln w="9525">
            <a:noFill/>
          </a:ln>
        </p:spPr>
        <p:txBody>
          <a:bodyPr>
            <a:spAutoFit/>
          </a:bodyPr>
          <a:p>
            <a:pPr indent="0" algn="ctr"/>
            <a:r>
              <a:rPr lang="zh-CN" sz="3200" b="1">
                <a:latin typeface="宋体" panose="02010600030101010101" pitchFamily="2" charset="-122"/>
                <a:ea typeface="宋体" panose="02010600030101010101" pitchFamily="2" charset="-122"/>
                <a:cs typeface="宋体" panose="02010600030101010101" pitchFamily="2" charset="-122"/>
              </a:rPr>
              <a:t>工</a:t>
            </a:r>
            <a:r>
              <a:rPr lang="en-US" sz="3200" b="1">
                <a:latin typeface="宋体" panose="02010600030101010101" pitchFamily="2" charset="-122"/>
                <a:ea typeface="宋体" panose="02010600030101010101" pitchFamily="2" charset="-122"/>
                <a:cs typeface="宋体" panose="02010600030101010101" pitchFamily="2" charset="-122"/>
              </a:rPr>
              <a:t>  </a:t>
            </a:r>
            <a:r>
              <a:rPr lang="zh-CN" sz="3200" b="1">
                <a:latin typeface="宋体" panose="02010600030101010101" pitchFamily="2" charset="-122"/>
                <a:ea typeface="宋体" panose="02010600030101010101" pitchFamily="2" charset="-122"/>
                <a:cs typeface="宋体" panose="02010600030101010101" pitchFamily="2" charset="-122"/>
              </a:rPr>
              <a:t>作</a:t>
            </a:r>
            <a:r>
              <a:rPr lang="en-US" sz="3200" b="1">
                <a:latin typeface="宋体" panose="02010600030101010101" pitchFamily="2" charset="-122"/>
                <a:ea typeface="宋体" panose="02010600030101010101" pitchFamily="2" charset="-122"/>
                <a:cs typeface="宋体" panose="02010600030101010101" pitchFamily="2" charset="-122"/>
              </a:rPr>
              <a:t>  </a:t>
            </a:r>
            <a:r>
              <a:rPr lang="zh-CN" sz="3200" b="1">
                <a:latin typeface="宋体" panose="02010600030101010101" pitchFamily="2" charset="-122"/>
                <a:ea typeface="宋体" panose="02010600030101010101" pitchFamily="2" charset="-122"/>
                <a:cs typeface="宋体" panose="02010600030101010101" pitchFamily="2" charset="-122"/>
              </a:rPr>
              <a:t>计</a:t>
            </a:r>
            <a:r>
              <a:rPr lang="en-US" sz="3200" b="1">
                <a:latin typeface="宋体" panose="02010600030101010101" pitchFamily="2" charset="-122"/>
                <a:ea typeface="宋体" panose="02010600030101010101" pitchFamily="2" charset="-122"/>
                <a:cs typeface="宋体" panose="02010600030101010101" pitchFamily="2" charset="-122"/>
              </a:rPr>
              <a:t>  </a:t>
            </a:r>
            <a:r>
              <a:rPr lang="zh-CN" sz="3200" b="1">
                <a:latin typeface="宋体" panose="02010600030101010101" pitchFamily="2" charset="-122"/>
                <a:ea typeface="宋体" panose="02010600030101010101" pitchFamily="2" charset="-122"/>
                <a:cs typeface="宋体" panose="02010600030101010101" pitchFamily="2" charset="-122"/>
              </a:rPr>
              <a:t>划</a:t>
            </a:r>
            <a:endParaRPr lang="en-US" sz="3200" b="1">
              <a:latin typeface="宋体" panose="02010600030101010101" pitchFamily="2" charset="-122"/>
              <a:ea typeface="宋体" panose="02010600030101010101" pitchFamily="2" charset="-122"/>
              <a:cs typeface="宋体" panose="02010600030101010101" pitchFamily="2" charset="-122"/>
            </a:endParaRPr>
          </a:p>
          <a:p>
            <a:pPr indent="0" algn="ctr"/>
            <a:r>
              <a:rPr lang="en-US" b="1">
                <a:latin typeface="Arial" panose="020B0604020202020204" pitchFamily="34" charset="0"/>
              </a:rPr>
              <a:t> </a:t>
            </a:r>
            <a:endParaRPr lang="zh-CN" altLang="en-US"/>
          </a:p>
        </p:txBody>
      </p:sp>
      <p:graphicFrame>
        <p:nvGraphicFramePr>
          <p:cNvPr id="3" name="表格 2"/>
          <p:cNvGraphicFramePr/>
          <p:nvPr/>
        </p:nvGraphicFramePr>
        <p:xfrm>
          <a:off x="1496695" y="1771650"/>
          <a:ext cx="8647430" cy="4212590"/>
        </p:xfrm>
        <a:graphic>
          <a:graphicData uri="http://schemas.openxmlformats.org/drawingml/2006/table">
            <a:tbl>
              <a:tblPr firstRow="1" bandRow="1">
                <a:tableStyleId>{5940675A-B579-460E-94D1-54222C63F5DA}</a:tableStyleId>
              </a:tblPr>
              <a:tblGrid>
                <a:gridCol w="2844800"/>
                <a:gridCol w="3841750"/>
                <a:gridCol w="1960880"/>
              </a:tblGrid>
              <a:tr h="49530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起止时间</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具体任务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所需条件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2018/09/30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选题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2018</a:t>
                      </a:r>
                      <a:r>
                        <a:rPr lang="en-US" sz="1800" b="0">
                          <a:latin typeface="宋体" panose="02010600030101010101" pitchFamily="2" charset="-122"/>
                          <a:ea typeface="宋体" panose="02010600030101010101" pitchFamily="2" charset="-122"/>
                          <a:cs typeface="宋体" panose="02010600030101010101" pitchFamily="2" charset="-122"/>
                        </a:rPr>
                        <a:t>/10/01--</a:t>
                      </a:r>
                      <a:r>
                        <a:rPr lang="en-US" sz="1800" b="0">
                          <a:latin typeface="宋体" panose="02010600030101010101" pitchFamily="2" charset="-122"/>
                          <a:ea typeface="宋体" panose="02010600030101010101" pitchFamily="2" charset="-122"/>
                          <a:cs typeface="Times New Roman" panose="02020603050405020304" pitchFamily="18" charset="0"/>
                        </a:rPr>
                        <a:t>2018</a:t>
                      </a:r>
                      <a:r>
                        <a:rPr lang="en-US" sz="1800" b="0">
                          <a:latin typeface="宋体" panose="02010600030101010101" pitchFamily="2" charset="-122"/>
                          <a:ea typeface="宋体" panose="02010600030101010101" pitchFamily="2" charset="-122"/>
                          <a:cs typeface="宋体" panose="02010600030101010101" pitchFamily="2" charset="-122"/>
                        </a:rPr>
                        <a:t>/10/09</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开题报告</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2018/10/10--</a:t>
                      </a:r>
                      <a:r>
                        <a:rPr lang="en-US" sz="1800" b="0">
                          <a:latin typeface="宋体" panose="02010600030101010101" pitchFamily="2" charset="-122"/>
                          <a:ea typeface="宋体" panose="02010600030101010101" pitchFamily="2" charset="-122"/>
                          <a:cs typeface="Times New Roman" panose="02020603050405020304" pitchFamily="18" charset="0"/>
                        </a:rPr>
                        <a:t>2018</a:t>
                      </a:r>
                      <a:r>
                        <a:rPr lang="en-US" sz="1800" b="0">
                          <a:latin typeface="宋体" panose="02010600030101010101" pitchFamily="2" charset="-122"/>
                          <a:ea typeface="宋体" panose="02010600030101010101" pitchFamily="2" charset="-122"/>
                          <a:cs typeface="宋体" panose="02010600030101010101" pitchFamily="2" charset="-122"/>
                        </a:rPr>
                        <a:t>/10/16</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查阅文献资料</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2018/10/17</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确定论文题目</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2018/10/20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毕业设计</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4825" y="2796928"/>
            <a:ext cx="2192020" cy="829945"/>
          </a:xfrm>
          <a:prstGeom prst="rect">
            <a:avLst/>
          </a:prstGeom>
        </p:spPr>
        <p:txBody>
          <a:bodyPr wrap="none">
            <a:spAutoFit/>
          </a:bodyPr>
          <a:lstStyle/>
          <a:p>
            <a:r>
              <a:rPr lang="zh-CN" altLang="en-US" sz="4800" dirty="0" smtClean="0">
                <a:solidFill>
                  <a:schemeClr val="bg1"/>
                </a:solidFill>
                <a:latin typeface="+mj-ea"/>
              </a:rPr>
              <a:t>谢 谢！</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71F65"/>
                </a:solidFill>
              </a:rPr>
              <a:t>目录</a:t>
            </a:r>
            <a:endParaRPr lang="zh-CN" altLang="en-US" dirty="0">
              <a:solidFill>
                <a:srgbClr val="071F65"/>
              </a:solidFill>
            </a:endParaRPr>
          </a:p>
        </p:txBody>
      </p:sp>
      <p:grpSp>
        <p:nvGrpSpPr>
          <p:cNvPr id="39" name="Group 4"/>
          <p:cNvGrpSpPr/>
          <p:nvPr/>
        </p:nvGrpSpPr>
        <p:grpSpPr bwMode="auto">
          <a:xfrm>
            <a:off x="2737580" y="1906813"/>
            <a:ext cx="6911975" cy="1092200"/>
            <a:chOff x="0" y="0"/>
            <a:chExt cx="4354" cy="688"/>
          </a:xfrm>
        </p:grpSpPr>
        <p:sp>
          <p:nvSpPr>
            <p:cNvPr id="40" name="Rectangle 5"/>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41" name="Rectangle 6"/>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42" name="AutoShape 9"/>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3"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49" name="Group 11"/>
          <p:cNvGrpSpPr/>
          <p:nvPr/>
        </p:nvGrpSpPr>
        <p:grpSpPr bwMode="auto">
          <a:xfrm>
            <a:off x="2737580" y="2972025"/>
            <a:ext cx="6911975" cy="1092200"/>
            <a:chOff x="0" y="0"/>
            <a:chExt cx="4354" cy="688"/>
          </a:xfrm>
        </p:grpSpPr>
        <p:sp>
          <p:nvSpPr>
            <p:cNvPr id="60" name="Rectangle 12"/>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1" name="Rectangle 13"/>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4" name="AutoShape 16"/>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5" name="AutoShape 17"/>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66" name="Group 18"/>
          <p:cNvGrpSpPr/>
          <p:nvPr/>
        </p:nvGrpSpPr>
        <p:grpSpPr bwMode="auto">
          <a:xfrm>
            <a:off x="2737580" y="4009615"/>
            <a:ext cx="6911975" cy="1092200"/>
            <a:chOff x="0" y="0"/>
            <a:chExt cx="4354" cy="688"/>
          </a:xfrm>
        </p:grpSpPr>
        <p:sp>
          <p:nvSpPr>
            <p:cNvPr id="67" name="Rectangle 19"/>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8" name="Rectangle 20"/>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9"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0"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76" name="TextBox 1"/>
          <p:cNvSpPr txBox="1"/>
          <p:nvPr/>
        </p:nvSpPr>
        <p:spPr>
          <a:xfrm>
            <a:off x="3291951" y="1919919"/>
            <a:ext cx="1728787" cy="46166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7" name="TextBox 65"/>
          <p:cNvSpPr txBox="1"/>
          <p:nvPr/>
        </p:nvSpPr>
        <p:spPr>
          <a:xfrm>
            <a:off x="3301476" y="2989894"/>
            <a:ext cx="1728787" cy="46166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8" name="TextBox 66"/>
          <p:cNvSpPr txBox="1"/>
          <p:nvPr/>
        </p:nvSpPr>
        <p:spPr>
          <a:xfrm>
            <a:off x="3301476" y="4037644"/>
            <a:ext cx="1728787" cy="46166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0" name="TextBox 64"/>
          <p:cNvSpPr txBox="1"/>
          <p:nvPr/>
        </p:nvSpPr>
        <p:spPr>
          <a:xfrm>
            <a:off x="5880830" y="2124300"/>
            <a:ext cx="3457575" cy="398780"/>
          </a:xfrm>
          <a:prstGeom prst="rect">
            <a:avLst/>
          </a:prstGeom>
          <a:noFill/>
        </p:spPr>
        <p:txBody>
          <a:bodyPr>
            <a:spAutoFit/>
          </a:bodyPr>
          <a:lstStyle/>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选题意义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1" name="TextBox 69"/>
          <p:cNvSpPr txBox="1"/>
          <p:nvPr/>
        </p:nvSpPr>
        <p:spPr>
          <a:xfrm>
            <a:off x="5895118" y="3189513"/>
            <a:ext cx="3457575" cy="398780"/>
          </a:xfrm>
          <a:prstGeom prst="rect">
            <a:avLst/>
          </a:prstGeom>
          <a:noFill/>
        </p:spPr>
        <p:txBody>
          <a:bodyPr>
            <a:spAutoFit/>
          </a:bodyPr>
          <a:lstStyle/>
          <a:p>
            <a:pPr fontAlgn="base">
              <a:spcBef>
                <a:spcPct val="0"/>
              </a:spcBef>
              <a:spcAft>
                <a:spcPct val="0"/>
              </a:spcAft>
              <a:defRPr/>
            </a:pPr>
            <a:r>
              <a:rPr lang="zh-CN" sz="2000" b="1" dirty="0">
                <a:solidFill>
                  <a:schemeClr val="bg1"/>
                </a:solidFill>
                <a:latin typeface="微软雅黑" panose="020B0503020204020204" pitchFamily="34" charset="-122"/>
                <a:ea typeface="微软雅黑" panose="020B0503020204020204" pitchFamily="34" charset="-122"/>
              </a:rPr>
              <a:t>文献综述</a:t>
            </a:r>
            <a:endParaRPr lang="zh-CN" sz="2000" b="1" dirty="0" smtClean="0">
              <a:solidFill>
                <a:schemeClr val="bg1"/>
              </a:solidFill>
              <a:latin typeface="微软雅黑" panose="020B0503020204020204" pitchFamily="34" charset="-122"/>
              <a:ea typeface="微软雅黑" panose="020B0503020204020204" pitchFamily="34" charset="-122"/>
            </a:endParaRPr>
          </a:p>
        </p:txBody>
      </p:sp>
      <p:sp>
        <p:nvSpPr>
          <p:cNvPr id="82" name="TextBox 70"/>
          <p:cNvSpPr txBox="1"/>
          <p:nvPr/>
        </p:nvSpPr>
        <p:spPr>
          <a:xfrm>
            <a:off x="5904643" y="4255678"/>
            <a:ext cx="3744912" cy="398780"/>
          </a:xfrm>
          <a:prstGeom prst="rect">
            <a:avLst/>
          </a:prstGeom>
          <a:noFill/>
        </p:spPr>
        <p:txBody>
          <a:bodyPr>
            <a:spAutoFit/>
          </a:bodyPr>
          <a:lstStyle/>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论文结构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5" name="Group 18"/>
          <p:cNvGrpSpPr/>
          <p:nvPr/>
        </p:nvGrpSpPr>
        <p:grpSpPr bwMode="auto">
          <a:xfrm>
            <a:off x="2737580" y="5080225"/>
            <a:ext cx="6911975" cy="1092200"/>
            <a:chOff x="0" y="0"/>
            <a:chExt cx="4354" cy="688"/>
          </a:xfrm>
        </p:grpSpPr>
        <p:sp>
          <p:nvSpPr>
            <p:cNvPr id="6" name="Rectangle 19"/>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7" name="Rectangle 20"/>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8"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15" name="TextBox 66"/>
          <p:cNvSpPr txBox="1"/>
          <p:nvPr/>
        </p:nvSpPr>
        <p:spPr>
          <a:xfrm>
            <a:off x="3349736" y="5080314"/>
            <a:ext cx="1728787" cy="460375"/>
          </a:xfrm>
          <a:prstGeom prst="rect">
            <a:avLst/>
          </a:prstGeom>
          <a:noFill/>
        </p:spPr>
        <p:txBody>
          <a:bodyPr>
            <a:spAutoFit/>
          </a:bodyPr>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TextBox 70"/>
          <p:cNvSpPr txBox="1"/>
          <p:nvPr/>
        </p:nvSpPr>
        <p:spPr>
          <a:xfrm>
            <a:off x="5895118" y="5325653"/>
            <a:ext cx="3744912" cy="398780"/>
          </a:xfrm>
          <a:prstGeom prst="rect">
            <a:avLst/>
          </a:prstGeom>
          <a:noFill/>
        </p:spPr>
        <p:txBody>
          <a:bodyPr>
            <a:spAutoFit/>
          </a:bodyPr>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工作计划</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additive="base">
                                        <p:cTn id="11" dur="500" fill="hold"/>
                                        <p:tgtEl>
                                          <p:spTgt spid="76"/>
                                        </p:tgtEl>
                                        <p:attrNameLst>
                                          <p:attrName>ppt_x</p:attrName>
                                        </p:attrNameLst>
                                      </p:cBhvr>
                                      <p:tavLst>
                                        <p:tav tm="0">
                                          <p:val>
                                            <p:strVal val="#ppt_x"/>
                                          </p:val>
                                        </p:tav>
                                        <p:tav tm="100000">
                                          <p:val>
                                            <p:strVal val="#ppt_x"/>
                                          </p:val>
                                        </p:tav>
                                      </p:tavLst>
                                    </p:anim>
                                    <p:anim calcmode="lin" valueType="num">
                                      <p:cBhvr additive="base">
                                        <p:cTn id="12" dur="500" fill="hold"/>
                                        <p:tgtEl>
                                          <p:spTgt spid="7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additive="base">
                                        <p:cTn id="15" dur="500" fill="hold"/>
                                        <p:tgtEl>
                                          <p:spTgt spid="80"/>
                                        </p:tgtEl>
                                        <p:attrNameLst>
                                          <p:attrName>ppt_x</p:attrName>
                                        </p:attrNameLst>
                                      </p:cBhvr>
                                      <p:tavLst>
                                        <p:tav tm="0">
                                          <p:val>
                                            <p:strVal val="#ppt_x"/>
                                          </p:val>
                                        </p:tav>
                                        <p:tav tm="100000">
                                          <p:val>
                                            <p:strVal val="#ppt_x"/>
                                          </p:val>
                                        </p:tav>
                                      </p:tavLst>
                                    </p:anim>
                                    <p:anim calcmode="lin" valueType="num">
                                      <p:cBhvr additive="base">
                                        <p:cTn id="16" dur="500" fill="hold"/>
                                        <p:tgtEl>
                                          <p:spTgt spid="80"/>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0-#ppt_w/2"/>
                                          </p:val>
                                        </p:tav>
                                        <p:tav tm="100000">
                                          <p:val>
                                            <p:strVal val="#ppt_x"/>
                                          </p:val>
                                        </p:tav>
                                      </p:tavLst>
                                    </p:anim>
                                    <p:anim calcmode="lin" valueType="num">
                                      <p:cBhvr additive="base">
                                        <p:cTn id="20" dur="500" fill="hold"/>
                                        <p:tgtEl>
                                          <p:spTgt spid="4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anim calcmode="lin" valueType="num">
                                      <p:cBhvr additive="base">
                                        <p:cTn id="23" dur="500" fill="hold"/>
                                        <p:tgtEl>
                                          <p:spTgt spid="77"/>
                                        </p:tgtEl>
                                        <p:attrNameLst>
                                          <p:attrName>ppt_x</p:attrName>
                                        </p:attrNameLst>
                                      </p:cBhvr>
                                      <p:tavLst>
                                        <p:tav tm="0">
                                          <p:val>
                                            <p:strVal val="0-#ppt_w/2"/>
                                          </p:val>
                                        </p:tav>
                                        <p:tav tm="100000">
                                          <p:val>
                                            <p:strVal val="#ppt_x"/>
                                          </p:val>
                                        </p:tav>
                                      </p:tavLst>
                                    </p:anim>
                                    <p:anim calcmode="lin" valueType="num">
                                      <p:cBhvr additive="base">
                                        <p:cTn id="24" dur="500" fill="hold"/>
                                        <p:tgtEl>
                                          <p:spTgt spid="7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additive="base">
                                        <p:cTn id="27" dur="500" fill="hold"/>
                                        <p:tgtEl>
                                          <p:spTgt spid="81"/>
                                        </p:tgtEl>
                                        <p:attrNameLst>
                                          <p:attrName>ppt_x</p:attrName>
                                        </p:attrNameLst>
                                      </p:cBhvr>
                                      <p:tavLst>
                                        <p:tav tm="0">
                                          <p:val>
                                            <p:strVal val="0-#ppt_w/2"/>
                                          </p:val>
                                        </p:tav>
                                        <p:tav tm="100000">
                                          <p:val>
                                            <p:strVal val="#ppt_x"/>
                                          </p:val>
                                        </p:tav>
                                      </p:tavLst>
                                    </p:anim>
                                    <p:anim calcmode="lin" valueType="num">
                                      <p:cBhvr additive="base">
                                        <p:cTn id="28" dur="500" fill="hold"/>
                                        <p:tgtEl>
                                          <p:spTgt spid="81"/>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500" fill="hold"/>
                                        <p:tgtEl>
                                          <p:spTgt spid="66"/>
                                        </p:tgtEl>
                                        <p:attrNameLst>
                                          <p:attrName>ppt_x</p:attrName>
                                        </p:attrNameLst>
                                      </p:cBhvr>
                                      <p:tavLst>
                                        <p:tav tm="0">
                                          <p:val>
                                            <p:strVal val="1+#ppt_w/2"/>
                                          </p:val>
                                        </p:tav>
                                        <p:tav tm="100000">
                                          <p:val>
                                            <p:strVal val="#ppt_x"/>
                                          </p:val>
                                        </p:tav>
                                      </p:tavLst>
                                    </p:anim>
                                    <p:anim calcmode="lin" valueType="num">
                                      <p:cBhvr additive="base">
                                        <p:cTn id="32" dur="500" fill="hold"/>
                                        <p:tgtEl>
                                          <p:spTgt spid="6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1+#ppt_w/2"/>
                                          </p:val>
                                        </p:tav>
                                        <p:tav tm="100000">
                                          <p:val>
                                            <p:strVal val="#ppt_x"/>
                                          </p:val>
                                        </p:tav>
                                      </p:tavLst>
                                    </p:anim>
                                    <p:anim calcmode="lin" valueType="num">
                                      <p:cBhvr additive="base">
                                        <p:cTn id="36" dur="500" fill="hold"/>
                                        <p:tgtEl>
                                          <p:spTgt spid="78"/>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additive="base">
                                        <p:cTn id="39" dur="500" fill="hold"/>
                                        <p:tgtEl>
                                          <p:spTgt spid="82"/>
                                        </p:tgtEl>
                                        <p:attrNameLst>
                                          <p:attrName>ppt_x</p:attrName>
                                        </p:attrNameLst>
                                      </p:cBhvr>
                                      <p:tavLst>
                                        <p:tav tm="0">
                                          <p:val>
                                            <p:strVal val="1+#ppt_w/2"/>
                                          </p:val>
                                        </p:tav>
                                        <p:tav tm="100000">
                                          <p:val>
                                            <p:strVal val="#ppt_x"/>
                                          </p:val>
                                        </p:tav>
                                      </p:tavLst>
                                    </p:anim>
                                    <p:anim calcmode="lin" valueType="num">
                                      <p:cBhvr additive="base">
                                        <p:cTn id="40" dur="500" fill="hold"/>
                                        <p:tgtEl>
                                          <p:spTgt spid="8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1+#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1+#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80" grpId="0"/>
      <p:bldP spid="81" grpId="0"/>
      <p:bldP spid="82" grpId="0"/>
      <p:bldP spid="15"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1</a:t>
            </a:r>
            <a:endParaRPr lang="zh-CN" altLang="en-US" sz="7200" b="1" dirty="0">
              <a:solidFill>
                <a:schemeClr val="bg1"/>
              </a:solidFill>
            </a:endParaRPr>
          </a:p>
        </p:txBody>
      </p:sp>
      <p:sp>
        <p:nvSpPr>
          <p:cNvPr id="4" name="矩形 3"/>
          <p:cNvSpPr/>
          <p:nvPr/>
        </p:nvSpPr>
        <p:spPr>
          <a:xfrm>
            <a:off x="5638797" y="2692404"/>
            <a:ext cx="3162300" cy="829945"/>
          </a:xfrm>
          <a:prstGeom prst="rect">
            <a:avLst/>
          </a:prstGeom>
        </p:spPr>
        <p:txBody>
          <a:bodyPr wrap="none">
            <a:spAutoFit/>
          </a:bodyPr>
          <a:lstStyle/>
          <a:p>
            <a:r>
              <a:rPr lang="zh-CN" altLang="en-US" sz="4800" dirty="0">
                <a:solidFill>
                  <a:schemeClr val="bg1"/>
                </a:solidFill>
                <a:latin typeface="+mj-ea"/>
              </a:rPr>
              <a:t>选 题 意 义</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smtClean="0">
                <a:solidFill>
                  <a:srgbClr val="071F65"/>
                </a:solidFill>
              </a:rPr>
              <a:t>选题意义</a:t>
            </a:r>
            <a:endParaRPr lang="zh-CN" dirty="0">
              <a:solidFill>
                <a:srgbClr val="071F65"/>
              </a:solidFill>
            </a:endParaRPr>
          </a:p>
        </p:txBody>
      </p:sp>
      <p:sp>
        <p:nvSpPr>
          <p:cNvPr id="3" name="文本框 2"/>
          <p:cNvSpPr txBox="1"/>
          <p:nvPr/>
        </p:nvSpPr>
        <p:spPr>
          <a:xfrm>
            <a:off x="892810" y="1800225"/>
            <a:ext cx="10360025" cy="4407535"/>
          </a:xfrm>
          <a:prstGeom prst="rect">
            <a:avLst/>
          </a:prstGeom>
          <a:noFill/>
        </p:spPr>
        <p:txBody>
          <a:bodyPr wrap="square" rtlCol="0">
            <a:spAutoFit/>
          </a:bodyPr>
          <a:p>
            <a:pPr algn="l">
              <a:lnSpc>
                <a:spcPct val="130000"/>
              </a:lnSpc>
            </a:pPr>
            <a:r>
              <a:rPr lang="en-US" altLang="zh-CN" dirty="0" smtClean="0">
                <a:latin typeface="宋体" panose="02010600030101010101" pitchFamily="2" charset="-122"/>
                <a:ea typeface="宋体" panose="02010600030101010101" pitchFamily="2" charset="-122"/>
                <a:cs typeface="宋体" panose="02010600030101010101" pitchFamily="2" charset="-122"/>
              </a:rPr>
              <a:t>    </a:t>
            </a:r>
            <a:r>
              <a:rPr lang="zh-CN" altLang="en-US" dirty="0" smtClean="0">
                <a:latin typeface="宋体" panose="02010600030101010101" pitchFamily="2" charset="-122"/>
                <a:ea typeface="宋体" panose="02010600030101010101" pitchFamily="2" charset="-122"/>
                <a:cs typeface="宋体" panose="02010600030101010101" pitchFamily="2" charset="-122"/>
              </a:rPr>
              <a:t>随着科学技术的不断提高，计算机科学日渐成熟，其强大的功能已为人们深刻认识，它已进入人类社会的各个领域并发挥着越来越重要的作用。</a:t>
            </a:r>
            <a:endParaRPr lang="zh-CN" altLang="en-US" dirty="0" smtClean="0">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zh-CN" altLang="en-US" dirty="0" smtClean="0">
                <a:latin typeface="宋体" panose="02010600030101010101" pitchFamily="2" charset="-122"/>
                <a:ea typeface="宋体" panose="02010600030101010101" pitchFamily="2" charset="-122"/>
                <a:cs typeface="宋体" panose="02010600030101010101" pitchFamily="2" charset="-122"/>
              </a:rPr>
              <a:t>    学生信息的管理是学校日常工作中的重要组成成分。高效招生规模的逐渐扩大和认识制度的改革，在校学生人数将不断增加，而学生管理人员则相对减少。加上我国高等学校基层学生管理工作的头绪多，内容杂，管理细，要求高，传统管理办法已基本不适应新形势的要求。在校生的基本信息的管理稍有不慎就会出现错误。</a:t>
            </a:r>
            <a:endParaRPr lang="zh-CN" altLang="en-US" dirty="0" smtClean="0">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zh-CN" altLang="en-US" dirty="0" smtClean="0">
                <a:latin typeface="宋体" panose="02010600030101010101" pitchFamily="2" charset="-122"/>
                <a:ea typeface="宋体" panose="02010600030101010101" pitchFamily="2" charset="-122"/>
                <a:cs typeface="宋体" panose="02010600030101010101" pitchFamily="2" charset="-122"/>
              </a:rPr>
              <a:t>    人类进入信息时代，信息管理的水平越来越成为衡量国家综合实力的重要标志。管理系统是一门综合了管理科学、信息科学、系统科学、行为科学、计算机科学和通信技术的新兴边缘科学。在一个国家里股管理系统的建立，运行和发展水平，标志着这个国家的管理现代化水平和信息化水平。</a:t>
            </a:r>
            <a:endParaRPr lang="zh-CN" altLang="en-US" dirty="0" smtClean="0">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zh-CN" altLang="en-US" dirty="0" smtClean="0">
                <a:latin typeface="宋体" panose="02010600030101010101" pitchFamily="2" charset="-122"/>
                <a:ea typeface="宋体" panose="02010600030101010101" pitchFamily="2" charset="-122"/>
                <a:cs typeface="宋体" panose="02010600030101010101" pitchFamily="2" charset="-122"/>
              </a:rPr>
              <a:t>本系统采用Java web技术，以MySQL数据库为后台数据库，将实现方便、快捷的查询学生基本信息作为基本目标，主要包括以下几个部分：管理员模块、老师模块和学生家长模块三大功能模块,管理员可以进行修改登录密码、年级班级管理、学生信息管理、老师信息管理、意见信息管理</a:t>
            </a:r>
            <a:endParaRPr lang="zh-CN" altLang="en-US" dirty="0" smtClean="0">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2741930" y="798830"/>
            <a:ext cx="6386195" cy="811530"/>
          </a:xfrm>
          <a:prstGeom prst="rect">
            <a:avLst/>
          </a:prstGeom>
          <a:noFill/>
        </p:spPr>
        <p:txBody>
          <a:bodyPr wrap="square" rtlCol="0">
            <a:spAutoFit/>
          </a:bodyPr>
          <a:p>
            <a:pPr algn="ctr">
              <a:lnSpc>
                <a:spcPct val="130000"/>
              </a:lnSpc>
            </a:pPr>
            <a:r>
              <a:rPr lang="zh-CN" altLang="en-US" sz="3600" b="1" dirty="0" smtClean="0">
                <a:latin typeface="宋体" panose="02010600030101010101" pitchFamily="2" charset="-122"/>
                <a:ea typeface="宋体" panose="02010600030101010101" pitchFamily="2" charset="-122"/>
              </a:rPr>
              <a:t>小太阳幼儿园学生管理系统</a:t>
            </a:r>
            <a:endParaRPr lang="zh-CN" altLang="en-US" sz="3600" b="1" dirty="0" smtClean="0">
              <a:latin typeface="宋体" panose="02010600030101010101" pitchFamily="2" charset="-122"/>
              <a:ea typeface="宋体" panose="02010600030101010101" pitchFamily="2" charset="-122"/>
            </a:endParaRP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2</a:t>
            </a:r>
            <a:endParaRPr lang="zh-CN" altLang="en-US" sz="7200" b="1" dirty="0">
              <a:solidFill>
                <a:schemeClr val="bg1"/>
              </a:solidFill>
            </a:endParaRPr>
          </a:p>
        </p:txBody>
      </p:sp>
      <p:sp>
        <p:nvSpPr>
          <p:cNvPr id="4" name="矩形 3"/>
          <p:cNvSpPr/>
          <p:nvPr/>
        </p:nvSpPr>
        <p:spPr>
          <a:xfrm>
            <a:off x="5590162" y="2694513"/>
            <a:ext cx="2621280" cy="829945"/>
          </a:xfrm>
          <a:prstGeom prst="rect">
            <a:avLst/>
          </a:prstGeom>
        </p:spPr>
        <p:txBody>
          <a:bodyPr wrap="none">
            <a:spAutoFit/>
          </a:bodyPr>
          <a:lstStyle/>
          <a:p>
            <a:r>
              <a:rPr lang="zh-CN" altLang="en-US" sz="4800" dirty="0" smtClean="0">
                <a:solidFill>
                  <a:schemeClr val="bg1"/>
                </a:solidFill>
                <a:latin typeface="+mj-ea"/>
              </a:rPr>
              <a:t>文献综述</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0464" y="152773"/>
            <a:ext cx="11056060" cy="699594"/>
          </a:xfrm>
        </p:spPr>
        <p:txBody>
          <a:bodyPr>
            <a:normAutofit/>
          </a:bodyPr>
          <a:lstStyle/>
          <a:p>
            <a:r>
              <a:rPr lang="zh-CN" smtClean="0">
                <a:solidFill>
                  <a:srgbClr val="071F65"/>
                </a:solidFill>
              </a:rPr>
              <a:t>文献综述</a:t>
            </a:r>
            <a:endParaRPr lang="zh-CN" dirty="0">
              <a:solidFill>
                <a:srgbClr val="071F65"/>
              </a:solidFill>
            </a:endParaRPr>
          </a:p>
        </p:txBody>
      </p:sp>
      <p:sp>
        <p:nvSpPr>
          <p:cNvPr id="40" name="矩形 39"/>
          <p:cNvSpPr/>
          <p:nvPr/>
        </p:nvSpPr>
        <p:spPr>
          <a:xfrm>
            <a:off x="1268955" y="1680813"/>
            <a:ext cx="8565596" cy="2861310"/>
          </a:xfrm>
          <a:prstGeom prst="rect">
            <a:avLst/>
          </a:prstGeom>
          <a:noFill/>
          <a:effectLst/>
        </p:spPr>
        <p:txBody>
          <a:bodyPr wrap="square">
            <a:spAutoFit/>
          </a:bodyPr>
          <a:lstStyle/>
          <a:p>
            <a:r>
              <a:rPr b="1" dirty="0">
                <a:latin typeface="宋体" panose="02010600030101010101" pitchFamily="2" charset="-122"/>
                <a:ea typeface="宋体" panose="02010600030101010101" pitchFamily="2" charset="-122"/>
                <a:cs typeface="宋体" panose="02010600030101010101" pitchFamily="2" charset="-122"/>
              </a:rPr>
              <a:t>参考文献</a:t>
            </a:r>
            <a:endParaRPr b="1" dirty="0">
              <a:latin typeface="宋体" panose="02010600030101010101" pitchFamily="2" charset="-122"/>
              <a:ea typeface="宋体" panose="02010600030101010101" pitchFamily="2" charset="-122"/>
              <a:cs typeface="宋体" panose="02010600030101010101" pitchFamily="2" charset="-122"/>
            </a:endParaRPr>
          </a:p>
          <a:p>
            <a:r>
              <a:rPr b="1" dirty="0">
                <a:latin typeface="宋体" panose="02010600030101010101" pitchFamily="2" charset="-122"/>
                <a:ea typeface="宋体" panose="02010600030101010101" pitchFamily="2" charset="-122"/>
                <a:cs typeface="宋体" panose="02010600030101010101" pitchFamily="2" charset="-122"/>
              </a:rPr>
              <a:t>[1]白亮. Java简介[J]. 厦门科技, 2005(1):27-29.</a:t>
            </a:r>
            <a:endParaRPr b="1" dirty="0">
              <a:latin typeface="宋体" panose="02010600030101010101" pitchFamily="2" charset="-122"/>
              <a:ea typeface="宋体" panose="02010600030101010101" pitchFamily="2" charset="-122"/>
              <a:cs typeface="宋体" panose="02010600030101010101" pitchFamily="2" charset="-122"/>
            </a:endParaRPr>
          </a:p>
          <a:p>
            <a:r>
              <a:rPr b="1" dirty="0">
                <a:latin typeface="宋体" panose="02010600030101010101" pitchFamily="2" charset="-122"/>
                <a:ea typeface="宋体" panose="02010600030101010101" pitchFamily="2" charset="-122"/>
                <a:cs typeface="宋体" panose="02010600030101010101" pitchFamily="2" charset="-122"/>
              </a:rPr>
              <a:t>[2]王冲. HTML与JAVA语言[J]. 微电脑世界, 1996(7):13-18.</a:t>
            </a:r>
            <a:endParaRPr b="1" dirty="0">
              <a:latin typeface="宋体" panose="02010600030101010101" pitchFamily="2" charset="-122"/>
              <a:ea typeface="宋体" panose="02010600030101010101" pitchFamily="2" charset="-122"/>
              <a:cs typeface="宋体" panose="02010600030101010101" pitchFamily="2" charset="-122"/>
            </a:endParaRPr>
          </a:p>
          <a:p>
            <a:r>
              <a:rPr b="1" dirty="0">
                <a:latin typeface="宋体" panose="02010600030101010101" pitchFamily="2" charset="-122"/>
                <a:ea typeface="宋体" panose="02010600030101010101" pitchFamily="2" charset="-122"/>
                <a:cs typeface="宋体" panose="02010600030101010101" pitchFamily="2" charset="-122"/>
              </a:rPr>
              <a:t>[3]张峰, 李慧丽. Java Web 2.0构架开发与项目实战[M]. 清华大学出版社, 2009.</a:t>
            </a:r>
            <a:endParaRPr b="1" dirty="0">
              <a:latin typeface="宋体" panose="02010600030101010101" pitchFamily="2" charset="-122"/>
              <a:ea typeface="宋体" panose="02010600030101010101" pitchFamily="2" charset="-122"/>
              <a:cs typeface="宋体" panose="02010600030101010101" pitchFamily="2" charset="-122"/>
            </a:endParaRPr>
          </a:p>
          <a:p>
            <a:r>
              <a:rPr b="1" dirty="0">
                <a:latin typeface="宋体" panose="02010600030101010101" pitchFamily="2" charset="-122"/>
                <a:ea typeface="宋体" panose="02010600030101010101" pitchFamily="2" charset="-122"/>
                <a:cs typeface="宋体" panose="02010600030101010101" pitchFamily="2" charset="-122"/>
              </a:rPr>
              <a:t>[4]刘中兵Java研究室. Java高手真经:Java Web 核心技术[M]. 电子工业出版社, 2009.</a:t>
            </a:r>
            <a:endParaRPr b="1" dirty="0">
              <a:latin typeface="宋体" panose="02010600030101010101" pitchFamily="2" charset="-122"/>
              <a:ea typeface="宋体" panose="02010600030101010101" pitchFamily="2" charset="-122"/>
              <a:cs typeface="宋体" panose="02010600030101010101" pitchFamily="2" charset="-122"/>
            </a:endParaRPr>
          </a:p>
          <a:p>
            <a:r>
              <a:rPr b="1" dirty="0">
                <a:latin typeface="宋体" panose="02010600030101010101" pitchFamily="2" charset="-122"/>
                <a:ea typeface="宋体" panose="02010600030101010101" pitchFamily="2" charset="-122"/>
                <a:cs typeface="宋体" panose="02010600030101010101" pitchFamily="2" charset="-122"/>
              </a:rPr>
              <a:t>[5]Herbert Schildt. Java参考大全[M]. 清华大学出版社, 2006.</a:t>
            </a:r>
            <a:endParaRPr b="1" dirty="0">
              <a:latin typeface="宋体" panose="02010600030101010101" pitchFamily="2" charset="-122"/>
              <a:ea typeface="宋体" panose="02010600030101010101" pitchFamily="2" charset="-122"/>
              <a:cs typeface="宋体" panose="02010600030101010101" pitchFamily="2" charset="-122"/>
            </a:endParaRPr>
          </a:p>
          <a:p>
            <a:r>
              <a:rPr b="1" dirty="0">
                <a:latin typeface="宋体" panose="02010600030101010101" pitchFamily="2" charset="-122"/>
                <a:ea typeface="宋体" panose="02010600030101010101" pitchFamily="2" charset="-122"/>
                <a:cs typeface="宋体" panose="02010600030101010101" pitchFamily="2" charset="-122"/>
              </a:rPr>
              <a:t>[6]王克宏, 柳西玲, 丁峰. Java技术教程[M]. 清华大学出版社, 2005.</a:t>
            </a:r>
            <a:endParaRPr b="1" dirty="0">
              <a:latin typeface="宋体" panose="02010600030101010101" pitchFamily="2" charset="-122"/>
              <a:ea typeface="宋体" panose="02010600030101010101" pitchFamily="2" charset="-122"/>
              <a:cs typeface="宋体" panose="02010600030101010101" pitchFamily="2" charset="-122"/>
            </a:endParaRPr>
          </a:p>
          <a:p>
            <a:r>
              <a:rPr b="1" dirty="0">
                <a:latin typeface="宋体" panose="02010600030101010101" pitchFamily="2" charset="-122"/>
                <a:ea typeface="宋体" panose="02010600030101010101" pitchFamily="2" charset="-122"/>
                <a:cs typeface="宋体" panose="02010600030101010101" pitchFamily="2" charset="-122"/>
              </a:rPr>
              <a:t>[7]孙卫琴．Tomcat与Java Web开发技术详解（第2版）[M]．北京：电子工业出版社，2009．</a:t>
            </a:r>
            <a:endParaRPr b="1" dirty="0">
              <a:latin typeface="宋体" panose="02010600030101010101" pitchFamily="2" charset="-122"/>
              <a:ea typeface="宋体" panose="02010600030101010101" pitchFamily="2" charset="-122"/>
              <a:cs typeface="宋体" panose="02010600030101010101" pitchFamily="2" charset="-122"/>
            </a:endParaRP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9">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randombar(horizont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3</a:t>
            </a:r>
            <a:endParaRPr lang="zh-CN" altLang="en-US" sz="7200" b="1" dirty="0">
              <a:solidFill>
                <a:schemeClr val="bg1"/>
              </a:solidFill>
            </a:endParaRPr>
          </a:p>
        </p:txBody>
      </p:sp>
      <p:sp>
        <p:nvSpPr>
          <p:cNvPr id="4" name="矩形 3"/>
          <p:cNvSpPr/>
          <p:nvPr/>
        </p:nvSpPr>
        <p:spPr>
          <a:xfrm>
            <a:off x="5658240" y="2717761"/>
            <a:ext cx="3162300" cy="829945"/>
          </a:xfrm>
          <a:prstGeom prst="rect">
            <a:avLst/>
          </a:prstGeom>
        </p:spPr>
        <p:txBody>
          <a:bodyPr wrap="none">
            <a:spAutoFit/>
          </a:bodyPr>
          <a:lstStyle/>
          <a:p>
            <a:r>
              <a:rPr lang="zh-CN" altLang="en-US" sz="4800" dirty="0" smtClean="0">
                <a:solidFill>
                  <a:schemeClr val="bg1"/>
                </a:solidFill>
                <a:latin typeface="+mj-ea"/>
              </a:rPr>
              <a:t>论 文 结 构</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71F65"/>
                </a:solidFill>
              </a:rPr>
              <a:t>论文结构</a:t>
            </a:r>
            <a:endParaRPr lang="zh-CN" altLang="en-US" dirty="0">
              <a:solidFill>
                <a:srgbClr val="071F65"/>
              </a:solidFill>
            </a:endParaRPr>
          </a:p>
        </p:txBody>
      </p:sp>
      <p:sp>
        <p:nvSpPr>
          <p:cNvPr id="28" name="矩形 27"/>
          <p:cNvSpPr/>
          <p:nvPr/>
        </p:nvSpPr>
        <p:spPr>
          <a:xfrm>
            <a:off x="1049655" y="836930"/>
            <a:ext cx="9943465" cy="5908040"/>
          </a:xfrm>
          <a:prstGeom prst="rect">
            <a:avLst/>
          </a:prstGeom>
        </p:spPr>
        <p:txBody>
          <a:bodyPr wrap="square">
            <a:spAutoFit/>
          </a:bodyPr>
          <a:lstStyle/>
          <a:p>
            <a:r>
              <a:rPr altLang="zh-CN" dirty="0">
                <a:latin typeface="宋体" panose="02010600030101010101" pitchFamily="2" charset="-122"/>
                <a:ea typeface="宋体" panose="02010600030101010101" pitchFamily="2" charset="-122"/>
                <a:cs typeface="宋体" panose="02010600030101010101" pitchFamily="2" charset="-122"/>
              </a:rPr>
              <a:t>1、题目</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题目是文章的标签，是论文内容的高度概括，是论文的灵魂和核心，也是编制索引、查阅文献的重要线索。</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2、摘要</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摘要是论文内容不加注释和评论的简短陈述。它要求把文章讨论的主要问题、取得的主要成果作明晰的交代，使无法或无时间阅读完全文的读者读后能获得大致全面、清楚、明了的信息与印象。摘要的语句最好不要与前言或结论部分雷同，以免给人以重复之感。</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3、关键词</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关键词是为便于文献索引的制作而从论文中选出的最核心的专业性概念或词语。</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4、序言</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序言也叫引言、前言、绪论等，是放在正文前面的短文。</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5、正文</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正文是论文的躯体或核心部分，又叫“本论”，是展开论题、表达作者个人研究成果的部分。它要求作者运用有力的证据对所提出的中心论点展开论证。整个论证应层次清楚、段落分明、逻辑线条清晰，应围绕中心论点、层层剥笋地设立分论点。任一层次都包含论点、论据、论证这三要素；小论点说明分论点，分论点说明中心论点。</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6、结论是论文的收尾部分，写论证得到的结果。</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7、致谢</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为对直接或间接帮助过自己的人表示感谢，一般在论文结尾处应以简短的文字表示感谢。</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8、参考文献(或引文注释)</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在论文的末尾列出在研究这一课题和撰写论文过程中，参考和引用了哪些文献资料。      </a:t>
            </a:r>
            <a:endParaRPr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4</a:t>
            </a:r>
            <a:endParaRPr lang="zh-CN" altLang="en-US" sz="7200" b="1" dirty="0">
              <a:solidFill>
                <a:schemeClr val="bg1"/>
              </a:solidFill>
            </a:endParaRPr>
          </a:p>
        </p:txBody>
      </p:sp>
      <p:sp>
        <p:nvSpPr>
          <p:cNvPr id="4" name="矩形 3"/>
          <p:cNvSpPr/>
          <p:nvPr/>
        </p:nvSpPr>
        <p:spPr>
          <a:xfrm>
            <a:off x="5667985" y="2744858"/>
            <a:ext cx="3162300" cy="829945"/>
          </a:xfrm>
          <a:prstGeom prst="rect">
            <a:avLst/>
          </a:prstGeom>
        </p:spPr>
        <p:txBody>
          <a:bodyPr wrap="none">
            <a:spAutoFit/>
          </a:bodyPr>
          <a:lstStyle/>
          <a:p>
            <a:r>
              <a:rPr lang="zh-CN" altLang="en-US" sz="4800" dirty="0" smtClean="0">
                <a:solidFill>
                  <a:schemeClr val="bg1"/>
                </a:solidFill>
                <a:latin typeface="+mj-ea"/>
              </a:rPr>
              <a:t>工 作 计 划</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ags/tag1.xml><?xml version="1.0" encoding="utf-8"?>
<p:tagLst xmlns:p="http://schemas.openxmlformats.org/presentationml/2006/main">
  <p:tag name="KSO_WM_SLIDE_MODEL_TYPE" val="timeline"/>
</p:tagLst>
</file>

<file path=ppt/theme/theme1.xml><?xml version="1.0" encoding="utf-8"?>
<a:theme xmlns:a="http://schemas.openxmlformats.org/drawingml/2006/main" name="A000120140530A99PPBG">
  <a:themeElements>
    <a:clrScheme name="自定义 1">
      <a:dk1>
        <a:srgbClr val="3D3F41"/>
      </a:dk1>
      <a:lt1>
        <a:srgbClr val="FFFFFF"/>
      </a:lt1>
      <a:dk2>
        <a:srgbClr val="454749"/>
      </a:dk2>
      <a:lt2>
        <a:srgbClr val="FFFFFF"/>
      </a:lt2>
      <a:accent1>
        <a:srgbClr val="A3005B"/>
      </a:accent1>
      <a:accent2>
        <a:srgbClr val="A57DA5"/>
      </a:accent2>
      <a:accent3>
        <a:srgbClr val="706A80"/>
      </a:accent3>
      <a:accent4>
        <a:srgbClr val="C09468"/>
      </a:accent4>
      <a:accent5>
        <a:srgbClr val="98C7DC"/>
      </a:accent5>
      <a:accent6>
        <a:srgbClr val="FFC000"/>
      </a:accent6>
      <a:hlink>
        <a:srgbClr val="00B0F0"/>
      </a:hlink>
      <a:folHlink>
        <a:srgbClr val="AFB2B4"/>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0</TotalTime>
  <Words>1644</Words>
  <Application>WPS 演示</Application>
  <PresentationFormat>宽屏</PresentationFormat>
  <Paragraphs>149</Paragraphs>
  <Slides>11</Slides>
  <Notes>35</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微软雅黑</vt:lpstr>
      <vt:lpstr>Arial Black</vt:lpstr>
      <vt:lpstr>Wingdings 2</vt:lpstr>
      <vt:lpstr>幼圆</vt:lpstr>
      <vt:lpstr>华文细黑</vt:lpstr>
      <vt:lpstr>Times New Roman</vt:lpstr>
      <vt:lpstr>Arial Unicode MS</vt:lpstr>
      <vt:lpstr>Calibri</vt:lpstr>
      <vt:lpstr>A000120140530A99PPBG</vt:lpstr>
      <vt:lpstr>PowerPoint 演示文稿</vt:lpstr>
      <vt:lpstr>目录</vt:lpstr>
      <vt:lpstr>PowerPoint 演示文稿</vt:lpstr>
      <vt:lpstr>选题意义</vt:lpstr>
      <vt:lpstr>PowerPoint 演示文稿</vt:lpstr>
      <vt:lpstr>文献综述</vt:lpstr>
      <vt:lpstr>PowerPoint 演示文稿</vt:lpstr>
      <vt:lpstr>论文结构</vt:lpstr>
      <vt:lpstr>PowerPoint 演示文稿</vt:lpstr>
      <vt:lpstr>工作计划</vt:lpstr>
      <vt:lpstr>PowerPoint 演示文稿</vt:lpstr>
    </vt:vector>
  </TitlesOfParts>
  <Company>号百公司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category>锐旗设计；https://9ppt.taobao.com</cp:category>
  <cp:lastModifiedBy>Mr.K</cp:lastModifiedBy>
  <cp:revision>289</cp:revision>
  <dcterms:created xsi:type="dcterms:W3CDTF">2014-06-03T07:56:00Z</dcterms:created>
  <dcterms:modified xsi:type="dcterms:W3CDTF">2018-10-10T10:17:53Z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2052-10.1.0.7566</vt:lpwstr>
  </property>
</Properties>
</file>