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0" r:id="rId3"/>
    <p:sldId id="267" r:id="rId4"/>
    <p:sldId id="266" r:id="rId5"/>
    <p:sldId id="265" r:id="rId6"/>
    <p:sldId id="264" r:id="rId7"/>
    <p:sldId id="262" r:id="rId8"/>
    <p:sldId id="263" r:id="rId9"/>
    <p:sldId id="261" r:id="rId10"/>
    <p:sldId id="257" r:id="rId11"/>
    <p:sldId id="259" r:id="rId12"/>
    <p:sldId id="268"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EC9594-97A6-4093-94F9-69398D331BE4}" type="datetimeFigureOut">
              <a:rPr lang="zh-CN" altLang="en-US" smtClean="0"/>
              <a:t>2016/12/23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68780-1F5A-487A-9D6E-DFCBE92FFD3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30C36629-7761-4E69-B518-C9A3F7E1C122}" type="datetimeFigureOut">
              <a:rPr lang="zh-CN" altLang="en-US" smtClean="0"/>
              <a:pPr/>
              <a:t>2016/12/23</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07CF6E1-AB2B-4016-B481-6A98929B4159}" type="slidenum">
              <a:rPr lang="zh-CN" altLang="en-US" smtClean="0"/>
              <a:pPr/>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0C36629-7761-4E69-B518-C9A3F7E1C12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07CF6E1-AB2B-4016-B481-6A98929B415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0C36629-7761-4E69-B518-C9A3F7E1C12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07CF6E1-AB2B-4016-B481-6A98929B415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30C36629-7761-4E69-B518-C9A3F7E1C122}" type="datetimeFigureOut">
              <a:rPr lang="zh-CN" altLang="en-US" smtClean="0"/>
              <a:pPr/>
              <a:t>2016/12/23</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807CF6E1-AB2B-4016-B481-6A98929B415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30C36629-7761-4E69-B518-C9A3F7E1C122}" type="datetimeFigureOut">
              <a:rPr lang="zh-CN" altLang="en-US" smtClean="0"/>
              <a:pPr/>
              <a:t>2016/12/23</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07CF6E1-AB2B-4016-B481-6A98929B4159}" type="slidenum">
              <a:rPr lang="zh-CN" altLang="en-US" smtClean="0"/>
              <a:pPr/>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30C36629-7761-4E69-B518-C9A3F7E1C122}" type="datetimeFigureOut">
              <a:rPr lang="zh-CN" altLang="en-US" smtClean="0"/>
              <a:pPr/>
              <a:t>2016/12/23</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807CF6E1-AB2B-4016-B481-6A98929B4159}" type="slidenum">
              <a:rPr lang="zh-CN" altLang="en-US" smtClean="0"/>
              <a:pPr/>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30C36629-7761-4E69-B518-C9A3F7E1C122}" type="datetimeFigureOut">
              <a:rPr lang="zh-CN" altLang="en-US" smtClean="0"/>
              <a:pPr/>
              <a:t>2016/12/23</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807CF6E1-AB2B-4016-B481-6A98929B415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30C36629-7761-4E69-B518-C9A3F7E1C122}" type="datetimeFigureOut">
              <a:rPr lang="zh-CN" altLang="en-US" smtClean="0"/>
              <a:pPr/>
              <a:t>2016/12/23</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807CF6E1-AB2B-4016-B481-6A98929B4159}" type="slidenum">
              <a:rPr lang="zh-CN" altLang="en-US" smtClean="0"/>
              <a:pPr/>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30C36629-7761-4E69-B518-C9A3F7E1C122}" type="datetimeFigureOut">
              <a:rPr lang="zh-CN" altLang="en-US" smtClean="0"/>
              <a:pPr/>
              <a:t>2016/12/23</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807CF6E1-AB2B-4016-B481-6A98929B415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30C36629-7761-4E69-B518-C9A3F7E1C122}" type="datetimeFigureOut">
              <a:rPr lang="zh-CN" altLang="en-US" smtClean="0"/>
              <a:pPr/>
              <a:t>2016/12/23</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07CF6E1-AB2B-4016-B481-6A98929B4159}" type="slidenum">
              <a:rPr lang="zh-CN" altLang="en-US" smtClean="0"/>
              <a:pPr/>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30C36629-7761-4E69-B518-C9A3F7E1C122}" type="datetimeFigureOut">
              <a:rPr lang="zh-CN" altLang="en-US" smtClean="0"/>
              <a:pPr/>
              <a:t>2016/12/23</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07CF6E1-AB2B-4016-B481-6A98929B4159}" type="slidenum">
              <a:rPr lang="zh-CN" altLang="en-US" smtClean="0"/>
              <a:pPr/>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zh-CN" alt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30C36629-7761-4E69-B518-C9A3F7E1C122}" type="datetimeFigureOut">
              <a:rPr lang="zh-CN" altLang="en-US" smtClean="0"/>
              <a:pPr/>
              <a:t>2016/12/23</a:t>
            </a:fld>
            <a:endParaRPr lang="zh-CN" alt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07CF6E1-AB2B-4016-B481-6A98929B4159}" type="slidenum">
              <a:rPr lang="zh-CN" altLang="en-US" smtClean="0"/>
              <a:pPr/>
              <a:t>‹#›</a:t>
            </a:fld>
            <a:endParaRPr lang="zh-CN" alt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345_image_file_copy_2.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ctrTitle"/>
          </p:nvPr>
        </p:nvSpPr>
        <p:spPr/>
        <p:txBody>
          <a:bodyPr numCol="1"/>
          <a:lstStyle/>
          <a:p>
            <a:pPr algn="ctr"/>
            <a:r>
              <a:rPr lang="zh-CN" altLang="en-US" dirty="0" smtClean="0"/>
              <a:t>计算机系统与原理</a:t>
            </a:r>
            <a:endParaRPr lang="zh-CN" altLang="en-US" dirty="0"/>
          </a:p>
        </p:txBody>
      </p:sp>
      <p:sp>
        <p:nvSpPr>
          <p:cNvPr id="3" name="副标题 2"/>
          <p:cNvSpPr>
            <a:spLocks noGrp="1"/>
          </p:cNvSpPr>
          <p:nvPr>
            <p:ph type="subTitle" idx="1"/>
          </p:nvPr>
        </p:nvSpPr>
        <p:spPr/>
        <p:txBody>
          <a:bodyPr/>
          <a:lstStyle/>
          <a:p>
            <a:r>
              <a:rPr lang="en-US" altLang="zh-CN" dirty="0" smtClean="0"/>
              <a:t>15</a:t>
            </a:r>
            <a:r>
              <a:rPr lang="zh-CN" altLang="en-US" dirty="0" smtClean="0"/>
              <a:t>网编  刘锦江</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指针</a:t>
            </a:r>
            <a:endParaRPr lang="zh-CN" altLang="en-US" dirty="0"/>
          </a:p>
        </p:txBody>
      </p:sp>
      <p:sp>
        <p:nvSpPr>
          <p:cNvPr id="3" name="内容占位符 2"/>
          <p:cNvSpPr>
            <a:spLocks noGrp="1"/>
          </p:cNvSpPr>
          <p:nvPr>
            <p:ph idx="1"/>
          </p:nvPr>
        </p:nvSpPr>
        <p:spPr/>
        <p:txBody>
          <a:bodyPr/>
          <a:lstStyle/>
          <a:p>
            <a:r>
              <a:rPr lang="zh-CN" altLang="zh-CN" dirty="0" smtClean="0"/>
              <a:t>在计算机科学中，指针</a:t>
            </a:r>
            <a:r>
              <a:rPr lang="en-US" altLang="zh-CN" dirty="0" smtClean="0"/>
              <a:t>(Pointer)</a:t>
            </a:r>
            <a:r>
              <a:rPr lang="zh-CN" altLang="zh-CN" dirty="0" smtClean="0"/>
              <a:t>是编程语言中的一个对象，利用地址，它的值直接指向</a:t>
            </a:r>
            <a:r>
              <a:rPr lang="en-US" altLang="zh-CN" dirty="0" smtClean="0"/>
              <a:t>(points to)</a:t>
            </a:r>
            <a:r>
              <a:rPr lang="zh-CN" altLang="zh-CN" dirty="0" smtClean="0"/>
              <a:t>存在电脑存储器中另一个地方的值。由于通过地址能找到所需的变量单元，可以说，地址指向该变量单元。因此，将地址形象化的称为</a:t>
            </a:r>
            <a:r>
              <a:rPr lang="en-US" altLang="zh-CN" dirty="0" smtClean="0"/>
              <a:t>"</a:t>
            </a:r>
            <a:r>
              <a:rPr lang="zh-CN" altLang="zh-CN" dirty="0" smtClean="0"/>
              <a:t>指针</a:t>
            </a:r>
            <a:r>
              <a:rPr lang="en-US" altLang="zh-CN" dirty="0" smtClean="0"/>
              <a:t>"</a:t>
            </a:r>
            <a:r>
              <a:rPr lang="zh-CN" altLang="zh-CN" dirty="0" smtClean="0"/>
              <a:t>。</a:t>
            </a:r>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arduino</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en-US" altLang="zh-CN" dirty="0" err="1" smtClean="0"/>
              <a:t>Arduino</a:t>
            </a:r>
            <a:r>
              <a:rPr lang="zh-CN" altLang="zh-CN" dirty="0" smtClean="0"/>
              <a:t>是一款便捷灵活、方便上手的开源电子原型平台，包含硬件</a:t>
            </a:r>
            <a:r>
              <a:rPr lang="en-US" altLang="zh-CN" dirty="0" smtClean="0"/>
              <a:t>(</a:t>
            </a:r>
            <a:r>
              <a:rPr lang="zh-CN" altLang="zh-CN" dirty="0" smtClean="0"/>
              <a:t>各种型号的</a:t>
            </a:r>
            <a:r>
              <a:rPr lang="en-US" altLang="zh-CN" dirty="0" err="1" smtClean="0"/>
              <a:t>Arduino</a:t>
            </a:r>
            <a:r>
              <a:rPr lang="zh-CN" altLang="zh-CN" dirty="0" smtClean="0"/>
              <a:t>板</a:t>
            </a:r>
            <a:r>
              <a:rPr lang="en-US" altLang="zh-CN" dirty="0" smtClean="0"/>
              <a:t>)</a:t>
            </a:r>
            <a:r>
              <a:rPr lang="zh-CN" altLang="zh-CN" dirty="0" smtClean="0"/>
              <a:t>和软件</a:t>
            </a:r>
            <a:r>
              <a:rPr lang="en-US" altLang="zh-CN" dirty="0" smtClean="0"/>
              <a:t>(</a:t>
            </a:r>
            <a:r>
              <a:rPr lang="en-US" altLang="zh-CN" dirty="0" err="1" smtClean="0"/>
              <a:t>Arduino</a:t>
            </a:r>
            <a:r>
              <a:rPr lang="en-US" altLang="zh-CN" dirty="0" smtClean="0"/>
              <a:t> IDE)</a:t>
            </a:r>
            <a:r>
              <a:rPr lang="zh-CN" altLang="zh-CN" dirty="0" smtClean="0"/>
              <a:t>。</a:t>
            </a:r>
          </a:p>
          <a:p>
            <a:r>
              <a:rPr lang="en-US" altLang="zh-CN" dirty="0" smtClean="0"/>
              <a:t>     </a:t>
            </a:r>
            <a:r>
              <a:rPr lang="en-US" altLang="zh-CN" dirty="0" err="1" smtClean="0"/>
              <a:t>Arduino</a:t>
            </a:r>
            <a:r>
              <a:rPr lang="zh-CN" altLang="zh-CN" dirty="0" smtClean="0"/>
              <a:t>硬件是一块带有</a:t>
            </a:r>
            <a:r>
              <a:rPr lang="en-US" altLang="zh-CN" dirty="0" smtClean="0"/>
              <a:t>USB</a:t>
            </a:r>
            <a:r>
              <a:rPr lang="zh-CN" altLang="zh-CN" dirty="0" smtClean="0"/>
              <a:t>的</a:t>
            </a:r>
            <a:r>
              <a:rPr lang="en-US" altLang="zh-CN" dirty="0" smtClean="0"/>
              <a:t>I/O</a:t>
            </a:r>
            <a:r>
              <a:rPr lang="zh-CN" altLang="zh-CN" dirty="0" smtClean="0"/>
              <a:t>接口板（其中包括</a:t>
            </a:r>
            <a:r>
              <a:rPr lang="en-US" altLang="zh-CN" dirty="0" smtClean="0"/>
              <a:t>13</a:t>
            </a:r>
            <a:r>
              <a:rPr lang="zh-CN" altLang="zh-CN" dirty="0" smtClean="0"/>
              <a:t>条数字</a:t>
            </a:r>
            <a:r>
              <a:rPr lang="en-US" altLang="zh-CN" dirty="0" smtClean="0"/>
              <a:t>I/O</a:t>
            </a:r>
            <a:r>
              <a:rPr lang="zh-CN" altLang="zh-CN" dirty="0" smtClean="0"/>
              <a:t>引脚，</a:t>
            </a:r>
            <a:r>
              <a:rPr lang="en-US" altLang="zh-CN" dirty="0" smtClean="0"/>
              <a:t>6</a:t>
            </a:r>
            <a:r>
              <a:rPr lang="zh-CN" altLang="zh-CN" dirty="0" smtClean="0"/>
              <a:t>通道模拟输出，</a:t>
            </a:r>
            <a:r>
              <a:rPr lang="en-US" altLang="zh-CN" dirty="0" smtClean="0"/>
              <a:t>6</a:t>
            </a:r>
            <a:r>
              <a:rPr lang="zh-CN" altLang="zh-CN" dirty="0" smtClean="0"/>
              <a:t>通道模拟输入），并且具有类似于</a:t>
            </a:r>
            <a:r>
              <a:rPr lang="en-US" altLang="zh-CN" dirty="0" smtClean="0"/>
              <a:t>Java</a:t>
            </a:r>
            <a:r>
              <a:rPr lang="zh-CN" altLang="zh-CN" dirty="0" smtClean="0"/>
              <a:t>、</a:t>
            </a:r>
            <a:r>
              <a:rPr lang="en-US" altLang="zh-CN" dirty="0" smtClean="0"/>
              <a:t>C</a:t>
            </a:r>
            <a:r>
              <a:rPr lang="zh-CN" altLang="zh-CN" dirty="0" smtClean="0"/>
              <a:t>语言的集成开发环境。</a:t>
            </a:r>
            <a:r>
              <a:rPr lang="en-US" altLang="zh-CN" dirty="0" err="1" smtClean="0"/>
              <a:t>Arduino</a:t>
            </a:r>
            <a:r>
              <a:rPr lang="zh-CN" altLang="zh-CN" dirty="0" smtClean="0"/>
              <a:t>既可以扩展一些外接的电子元器件，例如开关、传感器、</a:t>
            </a:r>
            <a:r>
              <a:rPr lang="en-US" altLang="zh-CN" dirty="0" smtClean="0"/>
              <a:t>LED</a:t>
            </a:r>
            <a:r>
              <a:rPr lang="zh-CN" altLang="zh-CN" dirty="0" smtClean="0"/>
              <a:t>、直流马达、步进马达或其他输入、输出装置；</a:t>
            </a:r>
            <a:r>
              <a:rPr lang="en-US" altLang="zh-CN" dirty="0" err="1" smtClean="0"/>
              <a:t>Arduino</a:t>
            </a:r>
            <a:r>
              <a:rPr lang="zh-CN" altLang="zh-CN" dirty="0" smtClean="0"/>
              <a:t>也可以独立运行，成为一个可以跟交互软件沟通的接口装置。</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2345_image_file_copy_6.jpg"/>
          <p:cNvPicPr>
            <a:picLocks noGrp="1" noChangeAspect="1"/>
          </p:cNvPicPr>
          <p:nvPr>
            <p:ph idx="1"/>
          </p:nvPr>
        </p:nvPicPr>
        <p:blipFill>
          <a:blip r:embed="rId2" cstate="print"/>
          <a:stretch>
            <a:fillRect/>
          </a:stretch>
        </p:blipFill>
        <p:spPr>
          <a:xfrm>
            <a:off x="0" y="0"/>
            <a:ext cx="9144000" cy="6858000"/>
          </a:xfrm>
        </p:spPr>
      </p:pic>
      <p:sp>
        <p:nvSpPr>
          <p:cNvPr id="2" name="标题 1"/>
          <p:cNvSpPr>
            <a:spLocks noGrp="1"/>
          </p:cNvSpPr>
          <p:nvPr>
            <p:ph type="title"/>
          </p:nvPr>
        </p:nvSpPr>
        <p:spPr>
          <a:xfrm>
            <a:off x="539552" y="2564904"/>
            <a:ext cx="8229600" cy="1143000"/>
          </a:xfrm>
        </p:spPr>
        <p:txBody>
          <a:bodyPr/>
          <a:lstStyle/>
          <a:p>
            <a:pPr algn="ctr"/>
            <a:r>
              <a:rPr lang="zh-CN" altLang="en-US" b="1" dirty="0" smtClean="0"/>
              <a:t>谢谢观看</a:t>
            </a:r>
            <a:endParaRPr lang="zh-CN" alt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2345_image_file_copy_3.jpg"/>
          <p:cNvPicPr>
            <a:picLocks noChangeAspect="1"/>
          </p:cNvPicPr>
          <p:nvPr/>
        </p:nvPicPr>
        <p:blipFill>
          <a:blip r:embed="rId2" cstate="print"/>
          <a:stretch>
            <a:fillRect/>
          </a:stretch>
        </p:blipFill>
        <p:spPr>
          <a:xfrm>
            <a:off x="0" y="-189129"/>
            <a:ext cx="9143999" cy="7236259"/>
          </a:xfrm>
          <a:prstGeom prst="rect">
            <a:avLst/>
          </a:prstGeom>
        </p:spPr>
      </p:pic>
      <p:sp>
        <p:nvSpPr>
          <p:cNvPr id="2" name="标题 1"/>
          <p:cNvSpPr>
            <a:spLocks noGrp="1"/>
          </p:cNvSpPr>
          <p:nvPr>
            <p:ph type="title"/>
          </p:nvPr>
        </p:nvSpPr>
        <p:spPr/>
        <p:txBody>
          <a:bodyPr/>
          <a:lstStyle/>
          <a:p>
            <a:pPr algn="ctr"/>
            <a:r>
              <a:rPr lang="zh-CN" altLang="en-US" dirty="0" smtClean="0"/>
              <a:t>计算机的发展历史</a:t>
            </a:r>
            <a:endParaRPr lang="zh-CN" altLang="en-US" dirty="0"/>
          </a:p>
        </p:txBody>
      </p:sp>
      <p:sp>
        <p:nvSpPr>
          <p:cNvPr id="3" name="内容占位符 2"/>
          <p:cNvSpPr>
            <a:spLocks noGrp="1"/>
          </p:cNvSpPr>
          <p:nvPr>
            <p:ph idx="1"/>
          </p:nvPr>
        </p:nvSpPr>
        <p:spPr/>
        <p:txBody>
          <a:bodyPr/>
          <a:lstStyle/>
          <a:p>
            <a:r>
              <a:rPr lang="zh-CN" altLang="en-US" dirty="0" smtClean="0">
                <a:hlinkClick r:id="rId3" action="ppaction://hlinksldjump"/>
              </a:rPr>
              <a:t>第一代</a:t>
            </a:r>
            <a:endParaRPr lang="en-US" altLang="zh-CN" dirty="0" smtClean="0"/>
          </a:p>
          <a:p>
            <a:endParaRPr lang="en-US" altLang="zh-CN" dirty="0" smtClean="0"/>
          </a:p>
          <a:p>
            <a:r>
              <a:rPr lang="zh-CN" altLang="en-US" dirty="0" smtClean="0">
                <a:hlinkClick r:id="rId4" action="ppaction://hlinksldjump"/>
              </a:rPr>
              <a:t>第二代</a:t>
            </a:r>
            <a:endParaRPr lang="en-US" altLang="zh-CN" dirty="0" smtClean="0"/>
          </a:p>
          <a:p>
            <a:endParaRPr lang="en-US" altLang="zh-CN" dirty="0" smtClean="0"/>
          </a:p>
          <a:p>
            <a:r>
              <a:rPr lang="zh-CN" altLang="en-US" dirty="0" smtClean="0">
                <a:hlinkClick r:id="rId5" action="ppaction://hlinksldjump"/>
              </a:rPr>
              <a:t>第三代</a:t>
            </a:r>
            <a:endParaRPr lang="en-US" altLang="zh-CN" dirty="0" smtClean="0"/>
          </a:p>
          <a:p>
            <a:endParaRPr lang="en-US" altLang="zh-CN" dirty="0" smtClean="0"/>
          </a:p>
          <a:p>
            <a:r>
              <a:rPr lang="zh-CN" altLang="en-US" dirty="0" smtClean="0">
                <a:hlinkClick r:id="rId6" action="ppaction://hlinksldjump"/>
              </a:rPr>
              <a:t>第四代</a:t>
            </a:r>
            <a:endParaRPr lang="en-US" altLang="zh-CN" dirty="0" smtClean="0"/>
          </a:p>
          <a:p>
            <a:endParaRPr lang="en-US" altLang="zh-CN" dirty="0" smtClean="0"/>
          </a:p>
        </p:txBody>
      </p:sp>
      <p:sp>
        <p:nvSpPr>
          <p:cNvPr id="4" name="TextBox 3"/>
          <p:cNvSpPr txBox="1"/>
          <p:nvPr/>
        </p:nvSpPr>
        <p:spPr>
          <a:xfrm>
            <a:off x="5868144" y="5013176"/>
            <a:ext cx="2448272" cy="830997"/>
          </a:xfrm>
          <a:prstGeom prst="rect">
            <a:avLst/>
          </a:prstGeom>
          <a:noFill/>
        </p:spPr>
        <p:txBody>
          <a:bodyPr wrap="square" rtlCol="0">
            <a:spAutoFit/>
          </a:bodyPr>
          <a:lstStyle/>
          <a:p>
            <a:r>
              <a:rPr lang="en-US" altLang="zh-CN" sz="4800" dirty="0" smtClean="0">
                <a:hlinkClick r:id="rId7" action="ppaction://hlinksldjump"/>
              </a:rPr>
              <a:t>NEXT</a:t>
            </a:r>
            <a:endParaRPr lang="zh-CN" altLang="en-US" sz="4800"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第一代计算机</a:t>
            </a:r>
            <a:endParaRPr lang="zh-CN" altLang="en-US" dirty="0"/>
          </a:p>
        </p:txBody>
      </p:sp>
      <p:sp>
        <p:nvSpPr>
          <p:cNvPr id="3" name="内容占位符 2"/>
          <p:cNvSpPr>
            <a:spLocks noGrp="1"/>
          </p:cNvSpPr>
          <p:nvPr>
            <p:ph idx="1"/>
          </p:nvPr>
        </p:nvSpPr>
        <p:spPr>
          <a:xfrm>
            <a:off x="467544" y="1412776"/>
            <a:ext cx="8229600" cy="4526280"/>
          </a:xfrm>
        </p:spPr>
        <p:txBody>
          <a:bodyPr>
            <a:normAutofit/>
          </a:bodyPr>
          <a:lstStyle/>
          <a:p>
            <a:r>
              <a:rPr lang="zh-CN" altLang="en-US" b="1" dirty="0" smtClean="0">
                <a:latin typeface="楷体" pitchFamily="49" charset="-122"/>
                <a:ea typeface="楷体" pitchFamily="49" charset="-122"/>
              </a:rPr>
              <a:t>电子管计算机</a:t>
            </a:r>
            <a:r>
              <a:rPr lang="zh-CN" altLang="en-US" dirty="0" smtClean="0">
                <a:latin typeface="楷体" pitchFamily="49" charset="-122"/>
                <a:ea typeface="楷体" pitchFamily="49" charset="-122"/>
              </a:rPr>
              <a:t>（</a:t>
            </a:r>
            <a:r>
              <a:rPr lang="en-US" altLang="zh-CN" dirty="0" smtClean="0">
                <a:latin typeface="楷体" pitchFamily="49" charset="-122"/>
                <a:ea typeface="楷体" pitchFamily="49" charset="-122"/>
              </a:rPr>
              <a:t>1946-1957</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lvl="8"/>
            <a:endParaRPr lang="en-US" altLang="zh-CN" dirty="0" smtClean="0">
              <a:latin typeface="楷体" pitchFamily="49" charset="-122"/>
              <a:ea typeface="楷体" pitchFamily="49" charset="-122"/>
            </a:endParaRPr>
          </a:p>
        </p:txBody>
      </p:sp>
      <p:pic>
        <p:nvPicPr>
          <p:cNvPr id="6" name="图片 5" descr="267f9e2f070828388fe56e3bba99a9014c08f131[1].jpg"/>
          <p:cNvPicPr>
            <a:picLocks noChangeAspect="1"/>
          </p:cNvPicPr>
          <p:nvPr/>
        </p:nvPicPr>
        <p:blipFill>
          <a:blip r:embed="rId2" cstate="print"/>
          <a:stretch>
            <a:fillRect/>
          </a:stretch>
        </p:blipFill>
        <p:spPr>
          <a:xfrm>
            <a:off x="5508104" y="2060848"/>
            <a:ext cx="3071751" cy="2831596"/>
          </a:xfrm>
          <a:prstGeom prst="rect">
            <a:avLst/>
          </a:prstGeom>
        </p:spPr>
      </p:pic>
      <p:sp>
        <p:nvSpPr>
          <p:cNvPr id="7" name="TextBox 6"/>
          <p:cNvSpPr txBox="1"/>
          <p:nvPr/>
        </p:nvSpPr>
        <p:spPr>
          <a:xfrm>
            <a:off x="827584" y="2276872"/>
            <a:ext cx="4320480" cy="1477328"/>
          </a:xfrm>
          <a:prstGeom prst="rect">
            <a:avLst/>
          </a:prstGeom>
          <a:noFill/>
        </p:spPr>
        <p:txBody>
          <a:bodyPr wrap="square" rtlCol="0">
            <a:spAutoFit/>
          </a:bodyPr>
          <a:lstStyle/>
          <a:p>
            <a:r>
              <a:rPr lang="zh-CN" altLang="en-US" dirty="0" smtClean="0"/>
              <a:t>这个时期的计算机通常使用机器语言或者汇编语言，来编写应用程序。</a:t>
            </a:r>
            <a:r>
              <a:rPr lang="zh-CN" altLang="en-US" dirty="0"/>
              <a:t>这代计算机因采用电子管而体积大</a:t>
            </a:r>
            <a:r>
              <a:rPr lang="zh-CN" altLang="en-US" dirty="0" smtClean="0"/>
              <a:t>，耗</a:t>
            </a:r>
            <a:r>
              <a:rPr lang="zh-CN" altLang="en-US" dirty="0"/>
              <a:t>电多，运算速度低，存储容量小，可靠性</a:t>
            </a:r>
            <a:r>
              <a:rPr lang="zh-CN" altLang="en-US" dirty="0" smtClean="0"/>
              <a:t>差</a:t>
            </a:r>
            <a:r>
              <a:rPr lang="zh-CN" altLang="en-US" dirty="0"/>
              <a:t>，</a:t>
            </a:r>
            <a:r>
              <a:rPr lang="zh-CN" altLang="en-US" dirty="0" smtClean="0"/>
              <a:t>没有操作系统。</a:t>
            </a:r>
            <a:endParaRPr lang="zh-CN" altLang="en-US" dirty="0"/>
          </a:p>
        </p:txBody>
      </p:sp>
      <p:sp>
        <p:nvSpPr>
          <p:cNvPr id="8" name="TextBox 7"/>
          <p:cNvSpPr txBox="1"/>
          <p:nvPr/>
        </p:nvSpPr>
        <p:spPr>
          <a:xfrm>
            <a:off x="4572000" y="5733256"/>
            <a:ext cx="792088" cy="369332"/>
          </a:xfrm>
          <a:prstGeom prst="rect">
            <a:avLst/>
          </a:prstGeom>
          <a:noFill/>
        </p:spPr>
        <p:txBody>
          <a:bodyPr wrap="square" rtlCol="0">
            <a:spAutoFit/>
          </a:bodyPr>
          <a:lstStyle/>
          <a:p>
            <a:r>
              <a:rPr lang="zh-CN" altLang="en-US" dirty="0" smtClean="0">
                <a:hlinkClick r:id="rId3" action="ppaction://hlinksldjump"/>
              </a:rPr>
              <a:t>返回</a:t>
            </a:r>
            <a:endParaRPr lang="zh-CN" altLang="en-US" dirty="0"/>
          </a:p>
        </p:txBody>
      </p:sp>
    </p:spTree>
  </p:cSld>
  <p:clrMapOvr>
    <a:masterClrMapping/>
  </p:clrMapOvr>
  <p:transition advClick="0">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第二代计算机</a:t>
            </a:r>
            <a:endParaRPr lang="zh-CN" altLang="en-US" dirty="0"/>
          </a:p>
        </p:txBody>
      </p:sp>
      <p:pic>
        <p:nvPicPr>
          <p:cNvPr id="4" name="内容占位符 3" descr="d043ad4bd11373f0fb982f91a40f4bfbfbed041c[1].jpg"/>
          <p:cNvPicPr>
            <a:picLocks noGrp="1" noChangeAspect="1"/>
          </p:cNvPicPr>
          <p:nvPr>
            <p:ph idx="1"/>
          </p:nvPr>
        </p:nvPicPr>
        <p:blipFill>
          <a:blip r:embed="rId2" cstate="print"/>
          <a:stretch>
            <a:fillRect/>
          </a:stretch>
        </p:blipFill>
        <p:spPr>
          <a:xfrm>
            <a:off x="4716016" y="1916832"/>
            <a:ext cx="4032448" cy="3081942"/>
          </a:xfrm>
        </p:spPr>
      </p:pic>
      <p:sp>
        <p:nvSpPr>
          <p:cNvPr id="5" name="TextBox 4"/>
          <p:cNvSpPr txBox="1"/>
          <p:nvPr/>
        </p:nvSpPr>
        <p:spPr>
          <a:xfrm>
            <a:off x="467544" y="2132856"/>
            <a:ext cx="4104456" cy="2585323"/>
          </a:xfrm>
          <a:prstGeom prst="rect">
            <a:avLst/>
          </a:prstGeom>
          <a:noFill/>
        </p:spPr>
        <p:txBody>
          <a:bodyPr wrap="square" rtlCol="0">
            <a:spAutoFit/>
          </a:bodyPr>
          <a:lstStyle/>
          <a:p>
            <a:r>
              <a:rPr lang="zh-CN" altLang="en-US" dirty="0" smtClean="0"/>
              <a:t>第二代电子计算机采用晶体管制造的电子计算机。国外第二代电子计算机的生存期大约是</a:t>
            </a:r>
            <a:r>
              <a:rPr lang="en-US" altLang="zh-CN" dirty="0" smtClean="0"/>
              <a:t>1957-1964</a:t>
            </a:r>
            <a:r>
              <a:rPr lang="zh-CN" altLang="en-US" dirty="0" smtClean="0"/>
              <a:t>年。其软件开始使用面向过程的程序设计语言，如</a:t>
            </a:r>
            <a:r>
              <a:rPr lang="en-US" altLang="zh-CN" dirty="0" err="1" smtClean="0"/>
              <a:t>fortran</a:t>
            </a:r>
            <a:r>
              <a:rPr lang="zh-CN" altLang="en-US" dirty="0" smtClean="0"/>
              <a:t>、</a:t>
            </a:r>
            <a:r>
              <a:rPr lang="en-US" altLang="zh-CN" dirty="0" err="1" smtClean="0"/>
              <a:t>algol</a:t>
            </a:r>
            <a:r>
              <a:rPr lang="zh-CN" altLang="en-US" dirty="0" smtClean="0"/>
              <a:t>等。中国第一台晶体管计算机于</a:t>
            </a:r>
            <a:r>
              <a:rPr lang="en-US" altLang="zh-CN" dirty="0" smtClean="0"/>
              <a:t>1967</a:t>
            </a:r>
            <a:r>
              <a:rPr lang="zh-CN" altLang="en-US" dirty="0" smtClean="0"/>
              <a:t>年制成，运算速度为每秒五万次。第二代计算机语言仍然是“面向机器”的语言，但它已注定要成为机器语言向更高级语言进化的桥梁。</a:t>
            </a:r>
            <a:endParaRPr lang="zh-CN" altLang="en-US" dirty="0"/>
          </a:p>
        </p:txBody>
      </p:sp>
      <p:sp>
        <p:nvSpPr>
          <p:cNvPr id="6" name="TextBox 5"/>
          <p:cNvSpPr txBox="1"/>
          <p:nvPr/>
        </p:nvSpPr>
        <p:spPr>
          <a:xfrm>
            <a:off x="6012160" y="5229200"/>
            <a:ext cx="792088" cy="369332"/>
          </a:xfrm>
          <a:prstGeom prst="rect">
            <a:avLst/>
          </a:prstGeom>
          <a:noFill/>
        </p:spPr>
        <p:txBody>
          <a:bodyPr wrap="square" rtlCol="0">
            <a:spAutoFit/>
          </a:bodyPr>
          <a:lstStyle/>
          <a:p>
            <a:r>
              <a:rPr lang="zh-CN" altLang="en-US" dirty="0" smtClean="0">
                <a:hlinkClick r:id="rId3" action="ppaction://hlinksldjump"/>
              </a:rPr>
              <a:t>返回</a:t>
            </a:r>
            <a:endParaRPr lang="zh-CN" altLang="en-US" dirty="0"/>
          </a:p>
        </p:txBody>
      </p:sp>
    </p:spTree>
  </p:cSld>
  <p:clrMapOvr>
    <a:masterClrMapping/>
  </p:clrMapOvr>
  <p:transition advClick="0">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第三代计算机</a:t>
            </a:r>
            <a:endParaRPr lang="zh-CN" altLang="en-US" dirty="0"/>
          </a:p>
        </p:txBody>
      </p:sp>
      <p:pic>
        <p:nvPicPr>
          <p:cNvPr id="4" name="内容占位符 3" descr="574e9258d109b3de2ecd2534ccbf6c81800a4c78[1].jpg"/>
          <p:cNvPicPr>
            <a:picLocks noGrp="1" noChangeAspect="1"/>
          </p:cNvPicPr>
          <p:nvPr>
            <p:ph idx="1"/>
          </p:nvPr>
        </p:nvPicPr>
        <p:blipFill>
          <a:blip r:embed="rId2" cstate="print"/>
          <a:stretch>
            <a:fillRect/>
          </a:stretch>
        </p:blipFill>
        <p:spPr>
          <a:xfrm>
            <a:off x="3779912" y="1988840"/>
            <a:ext cx="4743081" cy="2743200"/>
          </a:xfrm>
        </p:spPr>
      </p:pic>
      <p:sp>
        <p:nvSpPr>
          <p:cNvPr id="5" name="TextBox 4"/>
          <p:cNvSpPr txBox="1"/>
          <p:nvPr/>
        </p:nvSpPr>
        <p:spPr>
          <a:xfrm>
            <a:off x="539552" y="1916832"/>
            <a:ext cx="2592288" cy="4247317"/>
          </a:xfrm>
          <a:prstGeom prst="rect">
            <a:avLst/>
          </a:prstGeom>
          <a:noFill/>
        </p:spPr>
        <p:txBody>
          <a:bodyPr wrap="square" rtlCol="0">
            <a:spAutoFit/>
          </a:bodyPr>
          <a:lstStyle/>
          <a:p>
            <a:r>
              <a:rPr lang="zh-CN" altLang="en-US" dirty="0" smtClean="0"/>
              <a:t>第三代计算机即第三代集成电路计算机 </a:t>
            </a:r>
            <a:r>
              <a:rPr lang="en-US" altLang="zh-CN" dirty="0" smtClean="0"/>
              <a:t>(1964-1971)</a:t>
            </a:r>
            <a:r>
              <a:rPr lang="zh-CN" altLang="en-US" dirty="0" smtClean="0"/>
              <a:t>。特征是以中小规模集成电路（每片上集成一千个逻辑门以内）</a:t>
            </a:r>
            <a:r>
              <a:rPr lang="en-US" altLang="zh-CN" dirty="0" smtClean="0"/>
              <a:t>SSI</a:t>
            </a:r>
            <a:r>
              <a:rPr lang="zh-CN" altLang="en-US" dirty="0" smtClean="0"/>
              <a:t>（</a:t>
            </a:r>
            <a:r>
              <a:rPr lang="en-US" altLang="zh-CN" dirty="0" smtClean="0"/>
              <a:t>Small Scale Integration</a:t>
            </a:r>
            <a:r>
              <a:rPr lang="zh-CN" altLang="en-US" dirty="0" smtClean="0"/>
              <a:t>）、</a:t>
            </a:r>
            <a:r>
              <a:rPr lang="en-US" altLang="zh-CN" dirty="0" smtClean="0"/>
              <a:t>MSI</a:t>
            </a:r>
            <a:r>
              <a:rPr lang="zh-CN" altLang="en-US" dirty="0" smtClean="0"/>
              <a:t>（</a:t>
            </a:r>
            <a:r>
              <a:rPr lang="en-US" altLang="zh-CN" dirty="0" smtClean="0"/>
              <a:t>Medium-Scale Integration</a:t>
            </a:r>
            <a:r>
              <a:rPr lang="zh-CN" altLang="en-US" dirty="0" smtClean="0"/>
              <a:t>）来构成计算机的主要功能部件；主存储器采用半导体存储器。运算速度可达每秒几十万次至几百万次基本运算。在软件方面，操作系统日趋完善。</a:t>
            </a:r>
            <a:endParaRPr lang="zh-CN" altLang="en-US" dirty="0"/>
          </a:p>
        </p:txBody>
      </p:sp>
      <p:sp>
        <p:nvSpPr>
          <p:cNvPr id="6" name="TextBox 5"/>
          <p:cNvSpPr txBox="1"/>
          <p:nvPr/>
        </p:nvSpPr>
        <p:spPr>
          <a:xfrm>
            <a:off x="6012160" y="5229200"/>
            <a:ext cx="792088" cy="369332"/>
          </a:xfrm>
          <a:prstGeom prst="rect">
            <a:avLst/>
          </a:prstGeom>
          <a:noFill/>
        </p:spPr>
        <p:txBody>
          <a:bodyPr wrap="square" rtlCol="0">
            <a:spAutoFit/>
          </a:bodyPr>
          <a:lstStyle/>
          <a:p>
            <a:r>
              <a:rPr lang="zh-CN" altLang="en-US" dirty="0" smtClean="0">
                <a:hlinkClick r:id="rId3" action="ppaction://hlinksldjump"/>
              </a:rPr>
              <a:t>返回</a:t>
            </a:r>
            <a:endParaRPr lang="zh-CN" altLang="en-US" dirty="0"/>
          </a:p>
        </p:txBody>
      </p:sp>
    </p:spTree>
  </p:cSld>
  <p:clrMapOvr>
    <a:masterClrMapping/>
  </p:clrMapOvr>
  <p:transition advClick="0">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第四代计算机</a:t>
            </a:r>
            <a:endParaRPr lang="zh-CN" altLang="en-US" dirty="0"/>
          </a:p>
        </p:txBody>
      </p:sp>
      <p:pic>
        <p:nvPicPr>
          <p:cNvPr id="4" name="内容占位符 3" descr="f9198618367adab4247ab4108dd4b31c8701e43f[1].jpg"/>
          <p:cNvPicPr>
            <a:picLocks noGrp="1" noChangeAspect="1"/>
          </p:cNvPicPr>
          <p:nvPr>
            <p:ph idx="1"/>
          </p:nvPr>
        </p:nvPicPr>
        <p:blipFill>
          <a:blip r:embed="rId2" cstate="print"/>
          <a:stretch>
            <a:fillRect/>
          </a:stretch>
        </p:blipFill>
        <p:spPr>
          <a:xfrm>
            <a:off x="4644008" y="1700808"/>
            <a:ext cx="3744416" cy="2500935"/>
          </a:xfrm>
        </p:spPr>
      </p:pic>
      <p:sp>
        <p:nvSpPr>
          <p:cNvPr id="6" name="TextBox 5"/>
          <p:cNvSpPr txBox="1"/>
          <p:nvPr/>
        </p:nvSpPr>
        <p:spPr>
          <a:xfrm>
            <a:off x="1187624" y="1484784"/>
            <a:ext cx="2664296" cy="3416320"/>
          </a:xfrm>
          <a:prstGeom prst="rect">
            <a:avLst/>
          </a:prstGeom>
          <a:noFill/>
        </p:spPr>
        <p:txBody>
          <a:bodyPr wrap="square" rtlCol="0">
            <a:spAutoFit/>
          </a:bodyPr>
          <a:lstStyle/>
          <a:p>
            <a:r>
              <a:rPr lang="en-US" altLang="zh-CN" dirty="0" smtClean="0"/>
              <a:t>1967</a:t>
            </a:r>
            <a:r>
              <a:rPr lang="zh-CN" altLang="en-US" dirty="0" smtClean="0"/>
              <a:t>年和</a:t>
            </a:r>
            <a:r>
              <a:rPr lang="en-US" altLang="zh-CN" dirty="0" smtClean="0"/>
              <a:t>1977</a:t>
            </a:r>
            <a:r>
              <a:rPr lang="zh-CN" altLang="en-US" dirty="0" smtClean="0"/>
              <a:t>年分别出现了大规模和超大规模集成电路。由大规模和超大规模集成电路组装成的计算机，被称为第四代电子计算机。美国</a:t>
            </a:r>
            <a:r>
              <a:rPr lang="en-US" altLang="zh-CN" dirty="0" smtClean="0"/>
              <a:t>ILLIAC-IV</a:t>
            </a:r>
            <a:r>
              <a:rPr lang="zh-CN" altLang="en-US" dirty="0" smtClean="0"/>
              <a:t>计算机，是第一台全面使用大规模集成电路作为逻辑元件和存储器的计算机，它标志着计算机的发展已到了第四代。</a:t>
            </a:r>
            <a:endParaRPr lang="zh-CN" altLang="en-US" dirty="0"/>
          </a:p>
        </p:txBody>
      </p:sp>
      <p:sp>
        <p:nvSpPr>
          <p:cNvPr id="7" name="TextBox 6"/>
          <p:cNvSpPr txBox="1"/>
          <p:nvPr/>
        </p:nvSpPr>
        <p:spPr>
          <a:xfrm>
            <a:off x="6012160" y="5229200"/>
            <a:ext cx="792088" cy="369332"/>
          </a:xfrm>
          <a:prstGeom prst="rect">
            <a:avLst/>
          </a:prstGeom>
          <a:noFill/>
        </p:spPr>
        <p:txBody>
          <a:bodyPr wrap="square" rtlCol="0">
            <a:spAutoFit/>
          </a:bodyPr>
          <a:lstStyle/>
          <a:p>
            <a:r>
              <a:rPr lang="zh-CN" altLang="en-US" dirty="0" smtClean="0">
                <a:hlinkClick r:id="rId3" action="ppaction://hlinksldjump"/>
              </a:rPr>
              <a:t>返回</a:t>
            </a:r>
            <a:endParaRPr lang="zh-CN" altLang="en-US" dirty="0"/>
          </a:p>
        </p:txBody>
      </p:sp>
    </p:spTree>
  </p:cSld>
  <p:clrMapOvr>
    <a:masterClrMapping/>
  </p:clrMapOvr>
  <p:transition advClick="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硬件常有“五大件”</a:t>
            </a:r>
            <a:endParaRPr lang="zh-CN" altLang="en-US" dirty="0"/>
          </a:p>
        </p:txBody>
      </p:sp>
      <p:sp>
        <p:nvSpPr>
          <p:cNvPr id="3" name="内容占位符 2"/>
          <p:cNvSpPr>
            <a:spLocks noGrp="1"/>
          </p:cNvSpPr>
          <p:nvPr>
            <p:ph idx="1"/>
          </p:nvPr>
        </p:nvSpPr>
        <p:spPr>
          <a:xfrm>
            <a:off x="457200" y="1646236"/>
            <a:ext cx="8291264" cy="4951115"/>
          </a:xfrm>
        </p:spPr>
        <p:txBody>
          <a:bodyPr/>
          <a:lstStyle/>
          <a:p>
            <a:r>
              <a:rPr lang="zh-CN" altLang="en-US" dirty="0" smtClean="0"/>
              <a:t>运算器，存储器，输入、输出设备，控制器</a:t>
            </a:r>
            <a:endParaRPr lang="en-US" altLang="zh-CN" dirty="0" smtClean="0"/>
          </a:p>
          <a:p>
            <a:endParaRPr lang="en-US" altLang="zh-CN" dirty="0" smtClean="0"/>
          </a:p>
          <a:p>
            <a:r>
              <a:rPr lang="en-US" altLang="zh-CN" sz="1800" dirty="0" smtClean="0"/>
              <a:t> 1</a:t>
            </a:r>
            <a:r>
              <a:rPr lang="zh-CN" altLang="en-US" sz="1800" dirty="0" smtClean="0"/>
              <a:t>、</a:t>
            </a:r>
            <a:r>
              <a:rPr lang="zh-CN" altLang="zh-CN" sz="1800" dirty="0" smtClean="0"/>
              <a:t>运箅器的主要功能是进行加、减、乘、除等箅术运算。除此之外，还可以进行比较大 小、移位，以及“与”、“或”、“非”等逻辑运算。</a:t>
            </a:r>
          </a:p>
          <a:p>
            <a:pPr>
              <a:buNone/>
            </a:pPr>
            <a:r>
              <a:rPr lang="en-US" altLang="zh-CN" dirty="0" smtClean="0"/>
              <a:t>   </a:t>
            </a:r>
            <a:r>
              <a:rPr lang="en-US" altLang="zh-CN" sz="1800" dirty="0" smtClean="0"/>
              <a:t>2</a:t>
            </a:r>
            <a:r>
              <a:rPr lang="zh-CN" altLang="en-US" sz="1800" dirty="0" smtClean="0"/>
              <a:t>、</a:t>
            </a:r>
            <a:r>
              <a:rPr lang="zh-CN" altLang="zh-CN" sz="1800" dirty="0" smtClean="0"/>
              <a:t>存储器是用来存储程序和数据的。</a:t>
            </a:r>
            <a:endParaRPr lang="en-US" altLang="zh-CN" sz="1800" dirty="0" smtClean="0"/>
          </a:p>
          <a:p>
            <a:r>
              <a:rPr lang="en-US" altLang="zh-CN" sz="1800" dirty="0" smtClean="0"/>
              <a:t> 3</a:t>
            </a:r>
            <a:r>
              <a:rPr lang="zh-CN" altLang="en-US" sz="1800" dirty="0" smtClean="0"/>
              <a:t>、</a:t>
            </a:r>
            <a:r>
              <a:rPr lang="en-US" altLang="zh-CN" sz="1800" dirty="0" smtClean="0"/>
              <a:t>   </a:t>
            </a:r>
            <a:r>
              <a:rPr lang="zh-CN" altLang="zh-CN" sz="1800" dirty="0" smtClean="0"/>
              <a:t>控制器是计算机中发号施令的部件，它控制计算机的各个部件有条不紊地进行</a:t>
            </a:r>
            <a:r>
              <a:rPr lang="en-US" altLang="zh-CN" sz="1800" dirty="0" smtClean="0"/>
              <a:t>T.</a:t>
            </a:r>
            <a:r>
              <a:rPr lang="zh-CN" altLang="zh-CN" sz="1800" dirty="0" smtClean="0"/>
              <a:t>作。 更具体地讲，控制器的任务是从存储器中取出解题步骤加以分析，然后执行某种操作， 如指挥运算器进行运算，然后把运算的结果存人存储器中，最后将结果传送到显示器上。 在计算机中，运算器和控制器经常被封装在一起，构成中央处理器（</a:t>
            </a:r>
            <a:r>
              <a:rPr lang="en-US" altLang="zh-CN" sz="1800" dirty="0" smtClean="0"/>
              <a:t>CPU)</a:t>
            </a:r>
            <a:r>
              <a:rPr lang="zh-CN" altLang="zh-CN" sz="1800" dirty="0" smtClean="0"/>
              <a:t>的重要组成 部分。</a:t>
            </a:r>
            <a:endParaRPr lang="en-US" altLang="zh-CN" sz="1800" dirty="0" smtClean="0"/>
          </a:p>
          <a:p>
            <a:r>
              <a:rPr lang="en-US" altLang="zh-CN" sz="1800" dirty="0" smtClean="0"/>
              <a:t> 4</a:t>
            </a:r>
            <a:r>
              <a:rPr lang="zh-CN" altLang="en-US" sz="1800" dirty="0" smtClean="0"/>
              <a:t>、</a:t>
            </a:r>
            <a:r>
              <a:rPr lang="en-US" altLang="zh-CN" sz="1800" dirty="0" smtClean="0"/>
              <a:t>  </a:t>
            </a:r>
            <a:r>
              <a:rPr lang="zh-CN" altLang="zh-CN" sz="1800" dirty="0" smtClean="0"/>
              <a:t>输入设备用来将人们熟悉的信息形式转换为计算机能识别的信息形式，主要有键盘、鼠 标等。输出设备可将计算机处理结果转换为人们熟悉的信息形式，主要有打印机、显示 器等</a:t>
            </a:r>
          </a:p>
          <a:p>
            <a:endParaRPr lang="en-US" altLang="zh-CN" sz="1800" dirty="0" smtClean="0"/>
          </a:p>
          <a:p>
            <a:pPr algn="ctr"/>
            <a:r>
              <a:rPr lang="zh-CN" altLang="en-US" sz="1800" dirty="0" smtClean="0">
                <a:hlinkClick r:id="rId2" action="ppaction://hlinksldjump"/>
              </a:rPr>
              <a:t>返回</a:t>
            </a:r>
            <a:r>
              <a:rPr lang="en-US" altLang="zh-CN" sz="1800" dirty="0" smtClean="0">
                <a:hlinkClick r:id="rId2" action="ppaction://hlinksldjump"/>
              </a:rPr>
              <a:t> </a:t>
            </a:r>
            <a:endParaRPr lang="zh-CN" alt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zh-CN" dirty="0" smtClean="0"/>
              <a:t>系统软件和应用软件</a:t>
            </a:r>
            <a:endParaRPr lang="zh-CN" altLang="zh-CN" dirty="0"/>
          </a:p>
        </p:txBody>
      </p:sp>
      <p:sp>
        <p:nvSpPr>
          <p:cNvPr id="3" name="内容占位符 2"/>
          <p:cNvSpPr>
            <a:spLocks noGrp="1"/>
          </p:cNvSpPr>
          <p:nvPr>
            <p:ph idx="1"/>
          </p:nvPr>
        </p:nvSpPr>
        <p:spPr>
          <a:xfrm>
            <a:off x="457200" y="1340768"/>
            <a:ext cx="8229600" cy="5256583"/>
          </a:xfrm>
        </p:spPr>
        <p:txBody>
          <a:bodyPr>
            <a:normAutofit/>
          </a:bodyPr>
          <a:lstStyle/>
          <a:p>
            <a:r>
              <a:rPr lang="zh-CN" altLang="en-US" dirty="0" smtClean="0"/>
              <a:t>系统软件：</a:t>
            </a:r>
            <a:endParaRPr lang="zh-CN" altLang="zh-CN" sz="2100" dirty="0" smtClean="0"/>
          </a:p>
          <a:p>
            <a:r>
              <a:rPr lang="en-US" altLang="zh-CN" sz="2100" dirty="0" smtClean="0"/>
              <a:t>1</a:t>
            </a:r>
            <a:r>
              <a:rPr lang="zh-CN" altLang="en-US" sz="2100" dirty="0" smtClean="0"/>
              <a:t>、</a:t>
            </a:r>
            <a:r>
              <a:rPr lang="zh-CN" altLang="zh-CN" sz="2100" dirty="0" smtClean="0"/>
              <a:t>操作系统：计算机软件系统中最重要的一种，操作系统使用户和计算机之间的接口，它提供了软件的开发环境和运行环境</a:t>
            </a:r>
            <a:r>
              <a:rPr lang="zh-CN" altLang="en-US" sz="2100" dirty="0" smtClean="0"/>
              <a:t>。</a:t>
            </a:r>
            <a:endParaRPr lang="zh-CN" altLang="zh-CN" sz="2100" dirty="0" smtClean="0"/>
          </a:p>
          <a:p>
            <a:r>
              <a:rPr lang="en-US" altLang="zh-CN" sz="2100" dirty="0" smtClean="0"/>
              <a:t>2</a:t>
            </a:r>
            <a:r>
              <a:rPr lang="zh-CN" altLang="en-US" sz="2100" dirty="0" smtClean="0"/>
              <a:t>、</a:t>
            </a:r>
            <a:r>
              <a:rPr lang="zh-CN" altLang="zh-CN" sz="2100" dirty="0" smtClean="0"/>
              <a:t>语言处理程序：语言处理程序有汇编程序，编译程序，解释程序等。作用是把我们写的源程序转化为电脑可执行的程序。</a:t>
            </a:r>
          </a:p>
          <a:p>
            <a:r>
              <a:rPr lang="en-US" altLang="zh-CN" sz="2100" dirty="0" smtClean="0"/>
              <a:t>3</a:t>
            </a:r>
            <a:r>
              <a:rPr lang="zh-CN" altLang="en-US" sz="2100" dirty="0" smtClean="0"/>
              <a:t>、</a:t>
            </a:r>
            <a:r>
              <a:rPr lang="zh-CN" altLang="zh-CN" sz="2100" dirty="0" smtClean="0"/>
              <a:t>数据库管理系统：使用数据库管理系统可以实现数据信息的存储，跟新，查询，检索，通信控制等。</a:t>
            </a:r>
          </a:p>
          <a:p>
            <a:r>
              <a:rPr lang="en-US" altLang="zh-CN" sz="2100" dirty="0" smtClean="0"/>
              <a:t>4</a:t>
            </a:r>
            <a:r>
              <a:rPr lang="zh-CN" altLang="en-US" sz="2100" dirty="0" smtClean="0"/>
              <a:t>、</a:t>
            </a:r>
            <a:r>
              <a:rPr lang="zh-CN" altLang="zh-CN" sz="2100" dirty="0" smtClean="0"/>
              <a:t>网络管理系统：通过某种方式对网络状态进行调整 ，使网络能正常，高效的运行，使各种资源能有效的利用，及时报告和处理网络出现的问题。</a:t>
            </a:r>
            <a:endParaRPr lang="en-US" altLang="zh-CN" sz="2100" dirty="0" smtClean="0"/>
          </a:p>
          <a:p>
            <a:r>
              <a:rPr lang="zh-CN" altLang="en-US" dirty="0" smtClean="0"/>
              <a:t>应用软件</a:t>
            </a:r>
            <a:r>
              <a:rPr lang="zh-CN" altLang="en-US" sz="1600" dirty="0" smtClean="0"/>
              <a:t>：</a:t>
            </a:r>
            <a:r>
              <a:rPr lang="zh-CN" altLang="zh-CN" sz="2100" dirty="0" smtClean="0"/>
              <a:t>为解决各种应用问题而设计的计算机软件。</a:t>
            </a:r>
          </a:p>
          <a:p>
            <a:r>
              <a:rPr lang="zh-CN" altLang="zh-CN" sz="2100" dirty="0" smtClean="0"/>
              <a:t>一般包括两类：为特定需要开发（订票软件，教学软件，计算软件）</a:t>
            </a:r>
          </a:p>
          <a:p>
            <a:r>
              <a:rPr lang="en-US" altLang="zh-CN" sz="2100" dirty="0" smtClean="0"/>
              <a:t>                        </a:t>
            </a:r>
            <a:r>
              <a:rPr lang="zh-CN" altLang="zh-CN" sz="2100" dirty="0" smtClean="0"/>
              <a:t>为方便用户使用（工具软件）：</a:t>
            </a:r>
            <a:r>
              <a:rPr lang="en-US" altLang="zh-CN" sz="2100" dirty="0" smtClean="0"/>
              <a:t>Word</a:t>
            </a:r>
            <a:endParaRPr lang="zh-CN" altLang="zh-CN" sz="2100" dirty="0" smtClean="0"/>
          </a:p>
          <a:p>
            <a:pPr algn="ctr"/>
            <a:r>
              <a:rPr lang="zh-CN" altLang="en-US" dirty="0" smtClean="0">
                <a:hlinkClick r:id="rId2" action="ppaction://hlinksldjump"/>
              </a:rPr>
              <a:t>返回</a:t>
            </a:r>
            <a:r>
              <a:rPr lang="en-US" altLang="zh-CN" dirty="0" smtClean="0">
                <a:hlinkClick r:id="rId2" action="ppaction://hlinksldjump"/>
              </a:rPr>
              <a:t> </a:t>
            </a:r>
            <a:endParaRPr lang="zh-CN" altLang="en-US" dirty="0" smtClean="0"/>
          </a:p>
          <a:p>
            <a:pPr algn="ctr"/>
            <a:endParaRPr lang="zh-CN" altLang="zh-CN" dirty="0" smtClean="0"/>
          </a:p>
          <a:p>
            <a:endParaRPr lang="zh-CN" altLang="en-US" sz="2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2345_image_file_copy_5.jpg"/>
          <p:cNvPicPr>
            <a:picLocks noChangeAspect="1"/>
          </p:cNvPicPr>
          <p:nvPr/>
        </p:nvPicPr>
        <p:blipFill>
          <a:blip r:embed="rId2" cstate="print"/>
          <a:stretch>
            <a:fillRect/>
          </a:stretch>
        </p:blipFill>
        <p:spPr>
          <a:xfrm>
            <a:off x="-45513" y="0"/>
            <a:ext cx="9189513" cy="6857999"/>
          </a:xfrm>
          <a:prstGeom prst="rect">
            <a:avLst/>
          </a:prstGeom>
        </p:spPr>
      </p:pic>
      <p:sp>
        <p:nvSpPr>
          <p:cNvPr id="2" name="标题 1"/>
          <p:cNvSpPr>
            <a:spLocks noGrp="1"/>
          </p:cNvSpPr>
          <p:nvPr>
            <p:ph type="title"/>
          </p:nvPr>
        </p:nvSpPr>
        <p:spPr/>
        <p:txBody>
          <a:bodyPr/>
          <a:lstStyle/>
          <a:p>
            <a:pPr algn="ctr"/>
            <a:r>
              <a:rPr lang="zh-CN" altLang="en-US" dirty="0" smtClean="0"/>
              <a:t>计算机系统的结构</a:t>
            </a:r>
            <a:endParaRPr lang="zh-CN" altLang="en-US" dirty="0"/>
          </a:p>
        </p:txBody>
      </p:sp>
      <p:sp>
        <p:nvSpPr>
          <p:cNvPr id="3" name="内容占位符 2"/>
          <p:cNvSpPr>
            <a:spLocks noGrp="1"/>
          </p:cNvSpPr>
          <p:nvPr>
            <p:ph idx="1"/>
          </p:nvPr>
        </p:nvSpPr>
        <p:spPr/>
        <p:txBody>
          <a:bodyPr/>
          <a:lstStyle/>
          <a:p>
            <a:endParaRPr lang="en-US" altLang="zh-CN" dirty="0" smtClean="0">
              <a:hlinkClick r:id="rId3" action="ppaction://hlinksldjump"/>
            </a:endParaRPr>
          </a:p>
          <a:p>
            <a:pPr algn="ctr"/>
            <a:r>
              <a:rPr lang="zh-CN" altLang="en-US" dirty="0" smtClean="0">
                <a:hlinkClick r:id="rId3" action="ppaction://hlinksldjump"/>
              </a:rPr>
              <a:t>硬件系统</a:t>
            </a:r>
            <a:endParaRPr lang="en-US" altLang="zh-CN" dirty="0" smtClean="0"/>
          </a:p>
          <a:p>
            <a:endParaRPr lang="en-US" altLang="zh-CN" dirty="0" smtClean="0"/>
          </a:p>
          <a:p>
            <a:endParaRPr lang="en-US" altLang="zh-CN" dirty="0" smtClean="0"/>
          </a:p>
          <a:p>
            <a:pPr algn="ctr"/>
            <a:r>
              <a:rPr lang="zh-CN" altLang="en-US" dirty="0" smtClean="0">
                <a:hlinkClick r:id="rId4" action="ppaction://hlinksldjump"/>
              </a:rPr>
              <a:t>软件系统</a:t>
            </a:r>
            <a:endParaRPr lang="zh-CN" altLang="en-US" dirty="0"/>
          </a:p>
        </p:txBody>
      </p:sp>
    </p:spTree>
  </p:cSld>
  <p:clrMapOvr>
    <a:masterClrMapping/>
  </p:clrMapOvr>
  <p:transition>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沉稳">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233</TotalTime>
  <Words>1491</Words>
  <Application>Microsoft Office PowerPoint</Application>
  <PresentationFormat>全屏显示(4:3)</PresentationFormat>
  <Paragraphs>55</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沉稳</vt:lpstr>
      <vt:lpstr>计算机系统与原理</vt:lpstr>
      <vt:lpstr>计算机的发展历史</vt:lpstr>
      <vt:lpstr>第一代计算机</vt:lpstr>
      <vt:lpstr>第二代计算机</vt:lpstr>
      <vt:lpstr>第三代计算机</vt:lpstr>
      <vt:lpstr>第四代计算机</vt:lpstr>
      <vt:lpstr>硬件常有“五大件”</vt:lpstr>
      <vt:lpstr>系统软件和应用软件</vt:lpstr>
      <vt:lpstr>计算机系统的结构</vt:lpstr>
      <vt:lpstr>指针</vt:lpstr>
      <vt:lpstr>arduino</vt:lpstr>
      <vt:lpstr>谢谢观看</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计算机系统与原理</dc:title>
  <dc:creator>Administrator</dc:creator>
  <cp:lastModifiedBy>Administrator</cp:lastModifiedBy>
  <cp:revision>19</cp:revision>
  <dcterms:created xsi:type="dcterms:W3CDTF">2016-12-21T09:55:09Z</dcterms:created>
  <dcterms:modified xsi:type="dcterms:W3CDTF">2016-12-23T04:49:59Z</dcterms:modified>
</cp:coreProperties>
</file>