
<file path=[Content_Types].xml><?xml version="1.0" encoding="utf-8"?>
<Types xmlns="http://schemas.openxmlformats.org/package/2006/content-types">
  <Default Extension="jpeg" ContentType="image/jpeg"/>
  <Default Extension="bmp" ContentType="image/bmp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71" r:id="rId5"/>
    <p:sldId id="302" r:id="rId7"/>
    <p:sldId id="272" r:id="rId8"/>
    <p:sldId id="280" r:id="rId9"/>
    <p:sldId id="303" r:id="rId10"/>
    <p:sldId id="281" r:id="rId11"/>
    <p:sldId id="260" r:id="rId12"/>
    <p:sldId id="261" r:id="rId13"/>
    <p:sldId id="262" r:id="rId14"/>
    <p:sldId id="304" r:id="rId15"/>
    <p:sldId id="263" r:id="rId16"/>
    <p:sldId id="264" r:id="rId17"/>
    <p:sldId id="265" r:id="rId18"/>
    <p:sldId id="305" r:id="rId19"/>
    <p:sldId id="266" r:id="rId20"/>
    <p:sldId id="299" r:id="rId21"/>
    <p:sldId id="300" r:id="rId22"/>
    <p:sldId id="306" r:id="rId23"/>
    <p:sldId id="267" r:id="rId24"/>
    <p:sldId id="307" r:id="rId25"/>
    <p:sldId id="268" r:id="rId26"/>
    <p:sldId id="301" r:id="rId27"/>
    <p:sldId id="308" r:id="rId28"/>
    <p:sldId id="269" r:id="rId29"/>
    <p:sldId id="270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一个完整的计算机系统是由软件系统和硬件系统组成的，它们共同工作来运行程序，硬件系统由存储器，运算器，控制器，输入设备和输出设备等组成，而软件系统包括系统软件和应用软件等组成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运算器：而计算机通常采用二进制数，二进制数是以2为基数来计数，也就是“逢二进一”，在二进制数中，只有0和1俩个数字，除了二进制数，还有十进制数，八进制数，和十六进制数等 。在运算中，当数的位数越多，计算的精度就越高，因此，计算机的运算器长度一般是8位，16位，32位，64位。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将数据保存到存储器之前，数据全都变成0和1表示的二进制代码，因此，存储器中存储的也都是二进制代码。这些数据都保存在内存中。因为以二进制存储，存储的数据非常大，所以就出现了存储单元。内存是由许多存储单元组成，给每个存储单元编号，这就是地址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因为链表是由一个个结点组装起来的；其中每个结点都有指针成员变量指向列表中的下一个结点；链表是由结点构成，head指针指向第一个成为表头结点，而终止于最后一个指向nuLL的指针。使用链表结构可以克服数组链表需要预先知道数据大小的缺点，链表结构可以充分利用计算机内存空间，实现灵活的内存动态管理。但是链表失去了数组随机读取的优点，同时链表由于增加了结点的指针域，空间开销比较大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因为可以通过程序代码来控制单片机的功能，用单片机就可以很容易地做出电子设备来。单片机用输入和输出的形式来做控制和执行。例如,你可以使一个LED灯闪烁,只要把它连接到特定的Arduino管脚,并且利用代码指示它点亮灯一秒再熄灭一秒。LED只是输出的一个例子,然后使用传感器、按钮、开关或与其他任何形式的输入来控制那个输出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7970-1EEB-44DA-B099-923C38010E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CB74-B1F6-4DDC-9221-95E260037A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7970-1EEB-44DA-B099-923C38010E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CB74-B1F6-4DDC-9221-95E260037A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7970-1EEB-44DA-B099-923C38010E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CB74-B1F6-4DDC-9221-95E260037A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7970-1EEB-44DA-B099-923C38010E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CB74-B1F6-4DDC-9221-95E260037A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7970-1EEB-44DA-B099-923C38010E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CB74-B1F6-4DDC-9221-95E260037A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7970-1EEB-44DA-B099-923C38010E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CB74-B1F6-4DDC-9221-95E260037A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7970-1EEB-44DA-B099-923C38010E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CB74-B1F6-4DDC-9221-95E260037A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7970-1EEB-44DA-B099-923C38010E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CB74-B1F6-4DDC-9221-95E260037A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7970-1EEB-44DA-B099-923C38010E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CB74-B1F6-4DDC-9221-95E260037A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7970-1EEB-44DA-B099-923C38010E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CB74-B1F6-4DDC-9221-95E260037A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7970-1EEB-44DA-B099-923C38010E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CB74-B1F6-4DDC-9221-95E260037A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7970-1EEB-44DA-B099-923C38010E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9CB74-B1F6-4DDC-9221-95E260037A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3.xml"/><Relationship Id="rId2" Type="http://schemas.openxmlformats.org/officeDocument/2006/relationships/slide" Target="slide11.xml"/><Relationship Id="rId1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3.xml"/><Relationship Id="rId2" Type="http://schemas.openxmlformats.org/officeDocument/2006/relationships/slide" Target="slide11.xml"/><Relationship Id="rId1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slide" Target="slide23.xml"/><Relationship Id="rId4" Type="http://schemas.openxmlformats.org/officeDocument/2006/relationships/slide" Target="slide21.xml"/><Relationship Id="rId3" Type="http://schemas.openxmlformats.org/officeDocument/2006/relationships/slide" Target="slide17.xml"/><Relationship Id="rId2" Type="http://schemas.openxmlformats.org/officeDocument/2006/relationships/slide" Target="slide15.xml"/><Relationship Id="rId1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slide" Target="slide23.xml"/><Relationship Id="rId4" Type="http://schemas.openxmlformats.org/officeDocument/2006/relationships/slide" Target="slide21.xml"/><Relationship Id="rId3" Type="http://schemas.openxmlformats.org/officeDocument/2006/relationships/slide" Target="slide17.xml"/><Relationship Id="rId2" Type="http://schemas.openxmlformats.org/officeDocument/2006/relationships/slide" Target="slide15.xml"/><Relationship Id="rId1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8.xml"/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slide" Target="slide23.xml"/><Relationship Id="rId4" Type="http://schemas.openxmlformats.org/officeDocument/2006/relationships/slide" Target="slide21.xml"/><Relationship Id="rId3" Type="http://schemas.openxmlformats.org/officeDocument/2006/relationships/slide" Target="slide17.xml"/><Relationship Id="rId2" Type="http://schemas.openxmlformats.org/officeDocument/2006/relationships/slide" Target="slide15.xml"/><Relationship Id="rId1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jpe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slide" Target="slide23.xml"/><Relationship Id="rId4" Type="http://schemas.openxmlformats.org/officeDocument/2006/relationships/slide" Target="slide21.xml"/><Relationship Id="rId3" Type="http://schemas.openxmlformats.org/officeDocument/2006/relationships/slide" Target="slide17.xml"/><Relationship Id="rId2" Type="http://schemas.openxmlformats.org/officeDocument/2006/relationships/slide" Target="slide15.xml"/><Relationship Id="rId1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slide" Target="slide23.xml"/><Relationship Id="rId4" Type="http://schemas.openxmlformats.org/officeDocument/2006/relationships/slide" Target="slide21.xml"/><Relationship Id="rId3" Type="http://schemas.openxmlformats.org/officeDocument/2006/relationships/slide" Target="slide17.xml"/><Relationship Id="rId2" Type="http://schemas.openxmlformats.org/officeDocument/2006/relationships/slide" Target="slide15.xml"/><Relationship Id="rId1" Type="http://schemas.openxmlformats.org/officeDocument/2006/relationships/image" Target="../media/image2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8.xml"/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bmp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slide" Target="slide8.xml"/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bmp"/><Relationship Id="rId2" Type="http://schemas.openxmlformats.org/officeDocument/2006/relationships/image" Target="../media/image16.bmp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06" y="0"/>
            <a:ext cx="917321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06" y="-1"/>
            <a:ext cx="9190309" cy="690181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深入理解计算机系统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>
                <a:solidFill>
                  <a:schemeClr val="tx1"/>
                </a:solidFill>
              </a:rPr>
              <a:t>网络编程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r"/>
            <a:r>
              <a:rPr lang="en-US" altLang="zh-CN" dirty="0" smtClean="0">
                <a:solidFill>
                  <a:schemeClr val="tx1"/>
                </a:solidFill>
              </a:rPr>
              <a:t>20151104710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r"/>
            <a:r>
              <a:rPr lang="zh-CN" altLang="en-US" dirty="0" smtClean="0">
                <a:solidFill>
                  <a:schemeClr val="tx1"/>
                </a:solidFill>
              </a:rPr>
              <a:t>王佳顺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" y="0"/>
            <a:ext cx="9136443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指针与地址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：</a:t>
            </a:r>
            <a:r>
              <a:rPr lang="zh-CN" altLang="zh-CN" b="1" dirty="0" smtClean="0">
                <a:hlinkClick r:id="rId2" action="ppaction://hlinksldjump"/>
              </a:rPr>
              <a:t>地址</a:t>
            </a:r>
            <a:r>
              <a:rPr lang="zh-CN" altLang="zh-CN" b="1" dirty="0">
                <a:hlinkClick r:id="rId2" action="ppaction://hlinksldjump"/>
              </a:rPr>
              <a:t>与指针的</a:t>
            </a:r>
            <a:r>
              <a:rPr lang="zh-CN" altLang="zh-CN" b="1" dirty="0" smtClean="0">
                <a:hlinkClick r:id="rId2" action="ppaction://hlinksldjump"/>
              </a:rPr>
              <a:t>认识</a:t>
            </a:r>
            <a:endParaRPr lang="en-US" altLang="zh-CN" b="1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：</a:t>
            </a:r>
            <a:r>
              <a:rPr lang="zh-CN" altLang="zh-CN" b="1" dirty="0">
                <a:hlinkClick r:id="rId3" action="ppaction://hlinksldjump"/>
              </a:rPr>
              <a:t>指针与链表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650088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：</a:t>
            </a:r>
            <a:r>
              <a:rPr lang="zh-CN" altLang="zh-CN" b="1" dirty="0" smtClean="0"/>
              <a:t>地址与指针的认识</a:t>
            </a:r>
            <a:br>
              <a:rPr lang="en-US" altLang="zh-CN" b="1" dirty="0" smtClean="0"/>
            </a:b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484784"/>
            <a:ext cx="76328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solidFill>
                  <a:schemeClr val="accent6">
                    <a:lumMod val="75000"/>
                  </a:schemeClr>
                </a:solidFill>
              </a:rPr>
              <a:t>指针是一个特殊的变量，它里面存储的数值被解释成为内存里的一个地址</a:t>
            </a:r>
            <a:r>
              <a:rPr lang="zh-CN" altLang="zh-CN" sz="2400" dirty="0" smtClean="0">
                <a:solidFill>
                  <a:schemeClr val="accent6">
                    <a:lumMod val="75000"/>
                  </a:schemeClr>
                </a:solidFill>
              </a:rPr>
              <a:t>。</a:t>
            </a:r>
            <a:endParaRPr lang="en-US" altLang="zh-C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zh-CN" sz="2400" dirty="0">
                <a:solidFill>
                  <a:schemeClr val="accent6">
                    <a:lumMod val="75000"/>
                  </a:schemeClr>
                </a:solidFill>
              </a:rPr>
              <a:t>在计算机中，所有的数据都是存放在存储器中的。 一般把存储器中的一个字节称为一个内存单元， 不同的数据类型所占用的内存单元数不等，如整型量占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zh-CN" altLang="zh-CN" sz="2400" dirty="0">
                <a:solidFill>
                  <a:schemeClr val="accent6">
                    <a:lumMod val="75000"/>
                  </a:schemeClr>
                </a:solidFill>
              </a:rPr>
              <a:t>个单元，字符量占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zh-CN" altLang="zh-CN" sz="2400" dirty="0">
                <a:solidFill>
                  <a:schemeClr val="accent6">
                    <a:lumMod val="75000"/>
                  </a:schemeClr>
                </a:solidFill>
              </a:rPr>
              <a:t>个单元等。为了正确地访问这些内存单元， 必须为每个内存单元编上号。 根据一个内存单元的编号即可准确地找到该内存单元。内存单元的编号也叫做地址。 既然根据内存单元的编号或地址就可以找到所需的内存单元，所以通常也把这个地址称为指针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" y="0"/>
            <a:ext cx="9136443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指针与地址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：</a:t>
            </a:r>
            <a:r>
              <a:rPr lang="zh-CN" altLang="zh-CN" b="1" dirty="0" smtClean="0">
                <a:hlinkClick r:id="rId2" action="ppaction://hlinksldjump"/>
              </a:rPr>
              <a:t>地址</a:t>
            </a:r>
            <a:r>
              <a:rPr lang="zh-CN" altLang="zh-CN" b="1" dirty="0">
                <a:hlinkClick r:id="rId2" action="ppaction://hlinksldjump"/>
              </a:rPr>
              <a:t>与指针的</a:t>
            </a:r>
            <a:r>
              <a:rPr lang="zh-CN" altLang="zh-CN" b="1" dirty="0" smtClean="0">
                <a:hlinkClick r:id="rId2" action="ppaction://hlinksldjump"/>
              </a:rPr>
              <a:t>认识</a:t>
            </a:r>
            <a:endParaRPr lang="en-US" altLang="zh-CN" b="1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：</a:t>
            </a:r>
            <a:r>
              <a:rPr lang="zh-CN" altLang="zh-CN" b="1" dirty="0">
                <a:hlinkClick r:id="rId3" action="ppaction://hlinksldjump"/>
              </a:rPr>
              <a:t>指针与链表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78"/>
            <a:ext cx="9144001" cy="685800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：</a:t>
            </a:r>
            <a:r>
              <a:rPr lang="zh-CN" altLang="zh-CN" b="1" dirty="0" smtClean="0"/>
              <a:t>指针与链表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282747"/>
            <a:ext cx="7848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在数组和函数中，数据都是连续存放的，通过访问指针变量取得数组或函数的首地址，也就找到了此数组和函数。但在一些非数组中，数据的存储不是一连串连续的内存地址，这就用到了链表。链表是一种物理存储单元上非连续、非顺序的存储结构，数据元素的逻辑顺序是通过链表中的指针链接次序实现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链表是由结点构成，</a:t>
            </a:r>
            <a:r>
              <a:rPr lang="en-US" altLang="zh-CN" dirty="0"/>
              <a:t>head</a:t>
            </a:r>
            <a:r>
              <a:rPr lang="zh-CN" altLang="zh-CN" dirty="0"/>
              <a:t>指针指向第一个成为表头结点，而终止于最后一个指向</a:t>
            </a:r>
            <a:r>
              <a:rPr lang="en-US" altLang="zh-CN" dirty="0" err="1"/>
              <a:t>nuLL</a:t>
            </a:r>
            <a:r>
              <a:rPr lang="zh-CN" altLang="zh-CN" dirty="0"/>
              <a:t>的指针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 smtClean="0"/>
              <a:t>链表的特点：</a:t>
            </a:r>
            <a:r>
              <a:rPr lang="zh-CN" altLang="zh-CN" dirty="0" smtClean="0"/>
              <a:t>使用</a:t>
            </a:r>
            <a:r>
              <a:rPr lang="zh-CN" altLang="zh-CN" dirty="0"/>
              <a:t>链表结构可以克服数组链表需要预先知道数据大小的缺点，链表结构可以充分利用计算机内存空间，实现灵活的内存动态管理。但是链表失去了数组随机读取的</a:t>
            </a:r>
            <a:r>
              <a:rPr lang="zh-CN" altLang="zh-CN" dirty="0" smtClean="0"/>
              <a:t>优点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4941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链表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1547664" y="5033500"/>
            <a:ext cx="1584176" cy="205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22358" y="49410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结点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599892" y="4734436"/>
            <a:ext cx="1070638" cy="386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734426" y="5168442"/>
            <a:ext cx="936104" cy="552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80012" y="4649183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存储下一个结点地址的指针域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51813" y="5566663"/>
            <a:ext cx="262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存储数据元素的数据域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5" y="0"/>
            <a:ext cx="91758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Arduino</a:t>
            </a:r>
            <a:r>
              <a:rPr lang="zh-CN" altLang="zh-CN" dirty="0"/>
              <a:t>系统的认识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zh-CN" b="1" dirty="0"/>
              <a:t> </a:t>
            </a:r>
            <a:r>
              <a:rPr lang="en-US" altLang="zh-CN" b="1" dirty="0" err="1">
                <a:hlinkClick r:id="rId2" action="ppaction://hlinksldjump"/>
              </a:rPr>
              <a:t>Arduino</a:t>
            </a:r>
            <a:r>
              <a:rPr lang="zh-CN" altLang="zh-CN" b="1" dirty="0">
                <a:hlinkClick r:id="rId2" action="ppaction://hlinksldjump"/>
              </a:rPr>
              <a:t>简介</a:t>
            </a:r>
            <a:endParaRPr lang="zh-CN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zh-CN" b="1" dirty="0"/>
              <a:t> </a:t>
            </a:r>
            <a:r>
              <a:rPr lang="en-US" altLang="zh-CN" b="1" dirty="0" err="1">
                <a:hlinkClick r:id="rId3" action="ppaction://hlinksldjump"/>
              </a:rPr>
              <a:t>Arduino</a:t>
            </a:r>
            <a:r>
              <a:rPr lang="zh-CN" altLang="zh-CN" b="1" dirty="0">
                <a:hlinkClick r:id="rId3" action="ppaction://hlinksldjump"/>
              </a:rPr>
              <a:t>与</a:t>
            </a:r>
            <a:r>
              <a:rPr lang="zh-CN" altLang="zh-CN" b="1" dirty="0" smtClean="0">
                <a:hlinkClick r:id="rId3" action="ppaction://hlinksldjump"/>
              </a:rPr>
              <a:t>单片机</a:t>
            </a:r>
            <a:endParaRPr lang="en-US" altLang="zh-CN" b="1" dirty="0" smtClean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：</a:t>
            </a:r>
            <a:r>
              <a:rPr lang="en-US" altLang="zh-CN" b="1" dirty="0" err="1">
                <a:hlinkClick r:id="rId4" action="ppaction://hlinksldjump"/>
              </a:rPr>
              <a:t>Arduino</a:t>
            </a:r>
            <a:r>
              <a:rPr lang="zh-CN" altLang="zh-CN" b="1" dirty="0">
                <a:hlinkClick r:id="rId4" action="ppaction://hlinksldjump"/>
              </a:rPr>
              <a:t>的</a:t>
            </a:r>
            <a:r>
              <a:rPr lang="zh-CN" altLang="zh-CN" b="1" dirty="0" smtClean="0">
                <a:hlinkClick r:id="rId4" action="ppaction://hlinksldjump"/>
              </a:rPr>
              <a:t>特点</a:t>
            </a:r>
            <a:endParaRPr lang="en-US" altLang="zh-CN" b="1" dirty="0" smtClean="0"/>
          </a:p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：</a:t>
            </a:r>
            <a:r>
              <a:rPr lang="zh-CN" altLang="zh-CN" b="1" dirty="0"/>
              <a:t> </a:t>
            </a:r>
            <a:r>
              <a:rPr lang="en-US" altLang="zh-CN" b="1" dirty="0" err="1">
                <a:hlinkClick r:id="rId5" action="ppaction://hlinksldjump"/>
              </a:rPr>
              <a:t>Arduino</a:t>
            </a:r>
            <a:r>
              <a:rPr lang="zh-CN" altLang="zh-CN" b="1" dirty="0">
                <a:hlinkClick r:id="rId5" action="ppaction://hlinksldjump"/>
              </a:rPr>
              <a:t>的</a:t>
            </a:r>
            <a:r>
              <a:rPr lang="zh-CN" altLang="zh-CN" b="1" dirty="0" smtClean="0">
                <a:hlinkClick r:id="rId5" action="ppaction://hlinksldjump"/>
              </a:rPr>
              <a:t>型号</a:t>
            </a:r>
            <a:endParaRPr lang="en-US" altLang="zh-CN" b="1" dirty="0" smtClean="0"/>
          </a:p>
          <a:p>
            <a:r>
              <a:rPr lang="en-US" altLang="zh-CN" b="1" dirty="0" smtClean="0"/>
              <a:t>5</a:t>
            </a:r>
            <a:r>
              <a:rPr lang="zh-CN" altLang="en-US" b="1" dirty="0" smtClean="0"/>
              <a:t>：</a:t>
            </a:r>
            <a:r>
              <a:rPr lang="zh-CN" altLang="zh-CN" b="1" dirty="0"/>
              <a:t> </a:t>
            </a:r>
            <a:r>
              <a:rPr lang="en-US" altLang="zh-CN" b="1" dirty="0" err="1">
                <a:hlinkClick r:id="rId6" action="ppaction://hlinksldjump"/>
              </a:rPr>
              <a:t>Arduino</a:t>
            </a:r>
            <a:r>
              <a:rPr lang="zh-CN" altLang="zh-CN" b="1" dirty="0">
                <a:hlinkClick r:id="rId6" action="ppaction://hlinksldjump"/>
              </a:rPr>
              <a:t>与舵机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3608" cy="685800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zh-CN" b="1" dirty="0" smtClean="0"/>
              <a:t> </a:t>
            </a:r>
            <a:r>
              <a:rPr lang="en-US" altLang="zh-CN" b="1" dirty="0" err="1" smtClean="0"/>
              <a:t>Arduino</a:t>
            </a:r>
            <a:r>
              <a:rPr lang="zh-CN" altLang="zh-CN" b="1" dirty="0" smtClean="0"/>
              <a:t>简介</a:t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7344816" cy="3141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Arduino</a:t>
            </a:r>
            <a:r>
              <a:rPr lang="zh-CN" altLang="zh-CN" sz="2000" dirty="0"/>
              <a:t>是一款便捷灵活、方便上手的开源电子原型平台。包含硬件（各种型号的</a:t>
            </a:r>
            <a:r>
              <a:rPr lang="en-US" altLang="zh-CN" sz="2000" dirty="0" err="1"/>
              <a:t>Arduino</a:t>
            </a:r>
            <a:r>
              <a:rPr lang="zh-CN" altLang="zh-CN" sz="2000" dirty="0"/>
              <a:t>板）和软件（</a:t>
            </a:r>
            <a:r>
              <a:rPr lang="en-US" altLang="zh-CN" sz="2000" dirty="0" err="1"/>
              <a:t>Arduino</a:t>
            </a:r>
            <a:r>
              <a:rPr lang="en-US" altLang="zh-CN" sz="2000" dirty="0"/>
              <a:t> IDE)</a:t>
            </a:r>
            <a:r>
              <a:rPr lang="zh-CN" altLang="zh-CN" sz="2000" dirty="0"/>
              <a:t>。是由一个欧洲开发团队于</a:t>
            </a:r>
            <a:r>
              <a:rPr lang="en-US" altLang="zh-CN" sz="2000" dirty="0"/>
              <a:t>2005</a:t>
            </a:r>
            <a:r>
              <a:rPr lang="zh-CN" altLang="zh-CN" sz="2000" dirty="0"/>
              <a:t>年冬季开发的。它构建于开放原始码</a:t>
            </a:r>
            <a:r>
              <a:rPr lang="en-US" altLang="zh-CN" sz="2000" dirty="0"/>
              <a:t>simple I/O</a:t>
            </a:r>
            <a:r>
              <a:rPr lang="zh-CN" altLang="zh-CN" sz="2000" dirty="0"/>
              <a:t>介面版，并且具有使用类似</a:t>
            </a:r>
            <a:r>
              <a:rPr lang="en-US" altLang="zh-CN" sz="2000" dirty="0"/>
              <a:t>Java</a:t>
            </a:r>
            <a:r>
              <a:rPr lang="zh-CN" altLang="zh-CN" sz="2000" dirty="0"/>
              <a:t>、</a:t>
            </a:r>
            <a:r>
              <a:rPr lang="en-US" altLang="zh-CN" sz="2000" dirty="0"/>
              <a:t>C</a:t>
            </a:r>
            <a:r>
              <a:rPr lang="zh-CN" altLang="zh-CN" sz="2000" dirty="0"/>
              <a:t>语言的</a:t>
            </a:r>
            <a:r>
              <a:rPr lang="en-US" altLang="zh-CN" sz="2000" dirty="0"/>
              <a:t>Processing/Wiring</a:t>
            </a:r>
            <a:r>
              <a:rPr lang="zh-CN" altLang="zh-CN" sz="2000" dirty="0"/>
              <a:t>开发环境。主要包含两个主要的部分：硬件部分是可以用来做电路连接的</a:t>
            </a:r>
            <a:r>
              <a:rPr lang="en-US" altLang="zh-CN" sz="2000" dirty="0" err="1"/>
              <a:t>Arduino</a:t>
            </a:r>
            <a:r>
              <a:rPr lang="zh-CN" altLang="zh-CN" sz="2000" dirty="0"/>
              <a:t>电路板；另外一个则是</a:t>
            </a:r>
            <a:r>
              <a:rPr lang="en-US" altLang="zh-CN" sz="2000" dirty="0" err="1"/>
              <a:t>Arduino</a:t>
            </a:r>
            <a:r>
              <a:rPr lang="en-US" altLang="zh-CN" sz="2000" dirty="0"/>
              <a:t> IDE</a:t>
            </a:r>
            <a:r>
              <a:rPr lang="zh-CN" altLang="zh-CN" sz="2000" dirty="0"/>
              <a:t>，你的计算机中的程序开发环境。你只要在</a:t>
            </a:r>
            <a:r>
              <a:rPr lang="en-US" altLang="zh-CN" sz="2000" dirty="0"/>
              <a:t>IDE</a:t>
            </a:r>
            <a:r>
              <a:rPr lang="zh-CN" altLang="zh-CN" sz="2000" dirty="0"/>
              <a:t>中编写程序代码，将程序上传到</a:t>
            </a:r>
            <a:r>
              <a:rPr lang="en-US" altLang="zh-CN" sz="2000" dirty="0" err="1"/>
              <a:t>Arduino</a:t>
            </a:r>
            <a:r>
              <a:rPr lang="zh-CN" altLang="zh-CN" sz="2000" dirty="0"/>
              <a:t>电路板后，程序便会告诉</a:t>
            </a:r>
            <a:r>
              <a:rPr lang="en-US" altLang="zh-CN" sz="2000" dirty="0" err="1"/>
              <a:t>Arduino</a:t>
            </a:r>
            <a:r>
              <a:rPr lang="zh-CN" altLang="zh-CN" sz="2000" dirty="0"/>
              <a:t>电路板要做些什么了。</a:t>
            </a:r>
            <a:r>
              <a:rPr lang="en-US" altLang="zh-CN" sz="2000" dirty="0" err="1"/>
              <a:t>Arduino</a:t>
            </a:r>
            <a:r>
              <a:rPr lang="zh-CN" altLang="zh-CN" sz="2000" dirty="0"/>
              <a:t>可以使用现有的电子元件例如开关或者传感器或者其他控制器件、</a:t>
            </a:r>
            <a:r>
              <a:rPr lang="en-US" altLang="zh-CN" sz="2000" dirty="0"/>
              <a:t>LED</a:t>
            </a:r>
            <a:r>
              <a:rPr lang="zh-CN" altLang="zh-CN" sz="2000" dirty="0"/>
              <a:t>、马达或其他输出装置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5" y="0"/>
            <a:ext cx="91758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Arduino</a:t>
            </a:r>
            <a:r>
              <a:rPr lang="zh-CN" altLang="zh-CN" dirty="0"/>
              <a:t>系统的认识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zh-CN" b="1" dirty="0"/>
              <a:t> </a:t>
            </a:r>
            <a:r>
              <a:rPr lang="en-US" altLang="zh-CN" b="1" dirty="0" err="1">
                <a:hlinkClick r:id="rId2" action="ppaction://hlinksldjump"/>
              </a:rPr>
              <a:t>Arduino</a:t>
            </a:r>
            <a:r>
              <a:rPr lang="zh-CN" altLang="zh-CN" b="1" dirty="0">
                <a:hlinkClick r:id="rId2" action="ppaction://hlinksldjump"/>
              </a:rPr>
              <a:t>简介</a:t>
            </a:r>
            <a:endParaRPr lang="zh-CN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zh-CN" b="1" dirty="0"/>
              <a:t> </a:t>
            </a:r>
            <a:r>
              <a:rPr lang="en-US" altLang="zh-CN" b="1" dirty="0" err="1">
                <a:hlinkClick r:id="rId3" action="ppaction://hlinksldjump"/>
              </a:rPr>
              <a:t>Arduino</a:t>
            </a:r>
            <a:r>
              <a:rPr lang="zh-CN" altLang="zh-CN" b="1" dirty="0">
                <a:hlinkClick r:id="rId3" action="ppaction://hlinksldjump"/>
              </a:rPr>
              <a:t>与</a:t>
            </a:r>
            <a:r>
              <a:rPr lang="zh-CN" altLang="zh-CN" b="1" dirty="0" smtClean="0">
                <a:hlinkClick r:id="rId3" action="ppaction://hlinksldjump"/>
              </a:rPr>
              <a:t>单片机</a:t>
            </a:r>
            <a:endParaRPr lang="en-US" altLang="zh-CN" b="1" dirty="0" smtClean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：</a:t>
            </a:r>
            <a:r>
              <a:rPr lang="en-US" altLang="zh-CN" b="1" dirty="0" err="1">
                <a:hlinkClick r:id="rId4" action="ppaction://hlinksldjump"/>
              </a:rPr>
              <a:t>Arduino</a:t>
            </a:r>
            <a:r>
              <a:rPr lang="zh-CN" altLang="zh-CN" b="1" dirty="0">
                <a:hlinkClick r:id="rId4" action="ppaction://hlinksldjump"/>
              </a:rPr>
              <a:t>的</a:t>
            </a:r>
            <a:r>
              <a:rPr lang="zh-CN" altLang="zh-CN" b="1" dirty="0" smtClean="0">
                <a:hlinkClick r:id="rId4" action="ppaction://hlinksldjump"/>
              </a:rPr>
              <a:t>特点</a:t>
            </a:r>
            <a:endParaRPr lang="en-US" altLang="zh-CN" b="1" dirty="0" smtClean="0"/>
          </a:p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：</a:t>
            </a:r>
            <a:r>
              <a:rPr lang="zh-CN" altLang="zh-CN" b="1" dirty="0"/>
              <a:t> </a:t>
            </a:r>
            <a:r>
              <a:rPr lang="en-US" altLang="zh-CN" b="1" dirty="0" err="1">
                <a:hlinkClick r:id="rId5" action="ppaction://hlinksldjump"/>
              </a:rPr>
              <a:t>Arduino</a:t>
            </a:r>
            <a:r>
              <a:rPr lang="zh-CN" altLang="zh-CN" b="1" dirty="0">
                <a:hlinkClick r:id="rId5" action="ppaction://hlinksldjump"/>
              </a:rPr>
              <a:t>的</a:t>
            </a:r>
            <a:r>
              <a:rPr lang="zh-CN" altLang="zh-CN" b="1" dirty="0" smtClean="0">
                <a:hlinkClick r:id="rId5" action="ppaction://hlinksldjump"/>
              </a:rPr>
              <a:t>型号</a:t>
            </a:r>
            <a:endParaRPr lang="en-US" altLang="zh-CN" b="1" dirty="0" smtClean="0"/>
          </a:p>
          <a:p>
            <a:r>
              <a:rPr lang="en-US" altLang="zh-CN" b="1" dirty="0" smtClean="0"/>
              <a:t>5</a:t>
            </a:r>
            <a:r>
              <a:rPr lang="zh-CN" altLang="en-US" b="1" dirty="0" smtClean="0"/>
              <a:t>：</a:t>
            </a:r>
            <a:r>
              <a:rPr lang="zh-CN" altLang="zh-CN" b="1" dirty="0"/>
              <a:t> </a:t>
            </a:r>
            <a:r>
              <a:rPr lang="en-US" altLang="zh-CN" b="1" dirty="0" err="1">
                <a:hlinkClick r:id="rId6" action="ppaction://hlinksldjump"/>
              </a:rPr>
              <a:t>Arduino</a:t>
            </a:r>
            <a:r>
              <a:rPr lang="zh-CN" altLang="zh-CN" b="1" dirty="0">
                <a:hlinkClick r:id="rId6" action="ppaction://hlinksldjump"/>
              </a:rPr>
              <a:t>与舵机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9371"/>
            <a:ext cx="9144000" cy="7533457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zh-CN" b="1" dirty="0" smtClean="0"/>
              <a:t> </a:t>
            </a:r>
            <a:r>
              <a:rPr lang="en-US" altLang="zh-CN" b="1" dirty="0" err="1" smtClean="0"/>
              <a:t>Arduino</a:t>
            </a:r>
            <a:r>
              <a:rPr lang="zh-CN" altLang="zh-CN" b="1" dirty="0" smtClean="0"/>
              <a:t>与单片机</a:t>
            </a:r>
            <a:br>
              <a:rPr lang="en-US" altLang="zh-CN" b="1" dirty="0" smtClean="0"/>
            </a:b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68705"/>
            <a:ext cx="7931150" cy="1615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/>
              <a:t>单片机</a:t>
            </a:r>
            <a:r>
              <a:rPr lang="zh-CN" altLang="zh-CN" sz="2000" dirty="0"/>
              <a:t>是带有控制许多日常设备的功能的处理器和存储器的一种小型电脑。有些单片机被设计成可以方便地连接到计算机上来做程序下载。</a:t>
            </a:r>
            <a:r>
              <a:rPr lang="en-US" altLang="zh-CN" sz="2000" dirty="0" err="1"/>
              <a:t>Arduino</a:t>
            </a:r>
            <a:r>
              <a:rPr lang="zh-CN" altLang="zh-CN" sz="2000" dirty="0"/>
              <a:t>就是这样一种容易编程的单片机。因为可以通过程序代码来控制单片机的功能，用单片机就可以很容易地做出电子设备来。单片机用输入和输出的形式来做控制和执行。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550545" y="4404995"/>
            <a:ext cx="22326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单片机的发展历程</a:t>
            </a:r>
            <a:endParaRPr lang="zh-CN" altLang="zh-CN"/>
          </a:p>
        </p:txBody>
      </p:sp>
      <p:sp>
        <p:nvSpPr>
          <p:cNvPr id="7" name="右箭头 6"/>
          <p:cNvSpPr/>
          <p:nvPr/>
        </p:nvSpPr>
        <p:spPr>
          <a:xfrm>
            <a:off x="3154680" y="3554730"/>
            <a:ext cx="1800225" cy="504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154680" y="4404995"/>
            <a:ext cx="1800225" cy="504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3154680" y="5241925"/>
            <a:ext cx="1800225" cy="504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314950" y="3622675"/>
            <a:ext cx="2222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132070" y="3554730"/>
            <a:ext cx="310388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SCM(单片微型计算机)阶段</a:t>
            </a:r>
            <a:endParaRPr lang="zh-CN" altLang="en-US" b="1">
              <a:solidFill>
                <a:srgbClr val="FF0000"/>
              </a:solidFill>
            </a:endParaRPr>
          </a:p>
          <a:p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75580" y="4404995"/>
            <a:ext cx="296037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MCU(单片微控制器) 阶段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210175" y="5047615"/>
            <a:ext cx="384429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SOC(嵌入式系统/单片应用系统)阶段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endParaRPr lang="zh-CN" altLang="en-US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0005" y="1207770"/>
            <a:ext cx="4759325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zh-CN" altLang="en-US" b="1">
                <a:sym typeface="+mn-ea"/>
              </a:rPr>
              <a:t>ntel公司的霍夫研制成功世界上第一块4位微处理器芯片Intel 4004，标志着第一代微处理器问世，微处理器和微机时代从此开始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005" y="4029075"/>
            <a:ext cx="5163820" cy="2014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1972年4月，霍夫等人开发出第一个8位微处理器Intel 8008。由于8008采用的是P沟道MOS微处理器，因此仍属第一代微处理器。</a:t>
            </a:r>
            <a:r>
              <a:rPr lang="zh-CN" altLang="en-US" b="1">
                <a:sym typeface="+mn-ea"/>
              </a:rPr>
              <a:t>1973年intel公司研制出8位的微处理器8080；1973年8月，霍夫等人研制出8位微处理器Intel 8080，以N沟道MOS电路取代了P沟道，第二代微处理器就此诞生。</a:t>
            </a:r>
            <a:endParaRPr lang="zh-CN" altLang="en-US" b="1"/>
          </a:p>
          <a:p>
            <a:endParaRPr lang="zh-CN" altLang="en-US" b="1"/>
          </a:p>
        </p:txBody>
      </p:sp>
      <p:pic>
        <p:nvPicPr>
          <p:cNvPr id="10" name="图片 9" descr="1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5035" y="1207770"/>
            <a:ext cx="4204970" cy="2555875"/>
          </a:xfrm>
          <a:prstGeom prst="rect">
            <a:avLst/>
          </a:prstGeom>
        </p:spPr>
      </p:pic>
      <p:pic>
        <p:nvPicPr>
          <p:cNvPr id="12" name="图片 11" descr="22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825" y="4787265"/>
            <a:ext cx="3924935" cy="19958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61315" y="788035"/>
            <a:ext cx="395097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1976年intel公司研制出MCS-48系列8位的单片机，这也是单片机的问世。</a:t>
            </a:r>
            <a:endParaRPr lang="zh-CN" altLang="en-US" b="1"/>
          </a:p>
        </p:txBody>
      </p:sp>
      <p:sp>
        <p:nvSpPr>
          <p:cNvPr id="8" name="文本框 7"/>
          <p:cNvSpPr txBox="1"/>
          <p:nvPr/>
        </p:nvSpPr>
        <p:spPr>
          <a:xfrm>
            <a:off x="353695" y="4501515"/>
            <a:ext cx="3958590" cy="1465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20世纪80年代初，Intel公司在MCS-48系列单片机的基础上，推出了MCS-51系列8位高档单片机。MCS-51系列单片机无论是片内RAM容量，I/O口功能，系统扩展方面都有了很大的提高。</a:t>
            </a:r>
            <a:endParaRPr lang="zh-CN" altLang="en-US" b="1"/>
          </a:p>
        </p:txBody>
      </p:sp>
      <p:grpSp>
        <p:nvGrpSpPr>
          <p:cNvPr id="12" name="组合 11"/>
          <p:cNvGrpSpPr/>
          <p:nvPr/>
        </p:nvGrpSpPr>
        <p:grpSpPr>
          <a:xfrm>
            <a:off x="466725" y="1638300"/>
            <a:ext cx="6655435" cy="2286000"/>
            <a:chOff x="341" y="2017"/>
            <a:chExt cx="10481" cy="3497"/>
          </a:xfrm>
        </p:grpSpPr>
        <p:grpSp>
          <p:nvGrpSpPr>
            <p:cNvPr id="11" name="组合 10"/>
            <p:cNvGrpSpPr/>
            <p:nvPr/>
          </p:nvGrpSpPr>
          <p:grpSpPr>
            <a:xfrm>
              <a:off x="4180" y="2017"/>
              <a:ext cx="6643" cy="3497"/>
              <a:chOff x="6957" y="365"/>
              <a:chExt cx="6933" cy="3882"/>
            </a:xfrm>
          </p:grpSpPr>
          <p:pic>
            <p:nvPicPr>
              <p:cNvPr id="2" name="图片 1" descr="33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6957" y="365"/>
                <a:ext cx="3590" cy="3883"/>
              </a:xfrm>
              <a:prstGeom prst="rect">
                <a:avLst/>
              </a:prstGeom>
            </p:spPr>
          </p:pic>
          <p:pic>
            <p:nvPicPr>
              <p:cNvPr id="3" name="图片 2" descr="333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08" y="365"/>
                <a:ext cx="3882" cy="3782"/>
              </a:xfrm>
              <a:prstGeom prst="rect">
                <a:avLst/>
              </a:prstGeom>
            </p:spPr>
          </p:pic>
        </p:grpSp>
        <p:pic>
          <p:nvPicPr>
            <p:cNvPr id="9" name="图片 8" descr="33333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1" y="2302"/>
              <a:ext cx="3536" cy="3212"/>
            </a:xfrm>
            <a:prstGeom prst="rect">
              <a:avLst/>
            </a:prstGeom>
          </p:spPr>
        </p:pic>
      </p:grpSp>
      <p:pic>
        <p:nvPicPr>
          <p:cNvPr id="13" name="图片 12" descr="QQ截图201612221738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235" y="4538345"/>
            <a:ext cx="2265045" cy="1914525"/>
          </a:xfrm>
          <a:prstGeom prst="rect">
            <a:avLst/>
          </a:prstGeom>
        </p:spPr>
      </p:pic>
      <p:pic>
        <p:nvPicPr>
          <p:cNvPr id="14" name="图片 13" descr="QQ截图201612221738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6080" y="4519930"/>
            <a:ext cx="2383155" cy="19513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72" y="0"/>
            <a:ext cx="9218653" cy="72090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计算机</a:t>
            </a:r>
            <a:r>
              <a:rPr lang="zh-CN" altLang="zh-CN" dirty="0"/>
              <a:t>的发展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en-US" dirty="0" smtClean="0">
                <a:hlinkClick r:id="rId2" action="ppaction://hlinksldjump"/>
              </a:rPr>
              <a:t>计算机系统的发展历程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en-US" dirty="0" smtClean="0">
                <a:hlinkClick r:id="rId3" action="ppaction://hlinksldjump"/>
              </a:rPr>
              <a:t>计算机系统</a:t>
            </a:r>
            <a:r>
              <a:rPr lang="zh-CN" altLang="en-US" dirty="0">
                <a:hlinkClick r:id="rId3" action="ppaction://hlinksldjump"/>
              </a:rPr>
              <a:t>的</a:t>
            </a:r>
            <a:r>
              <a:rPr lang="zh-CN" altLang="en-US" dirty="0" smtClean="0">
                <a:hlinkClick r:id="rId3" action="ppaction://hlinksldjump"/>
              </a:rPr>
              <a:t>组成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zh-CN" altLang="en-US" dirty="0" smtClean="0">
                <a:hlinkClick r:id="rId4" action="ppaction://hlinksldjump"/>
              </a:rPr>
              <a:t>计算机系统</a:t>
            </a:r>
            <a:r>
              <a:rPr lang="zh-CN" altLang="en-US" dirty="0">
                <a:hlinkClick r:id="rId4" action="ppaction://hlinksldjump"/>
              </a:rPr>
              <a:t>各部件的协调运营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5" y="0"/>
            <a:ext cx="91758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Arduino</a:t>
            </a:r>
            <a:r>
              <a:rPr lang="zh-CN" altLang="zh-CN" dirty="0"/>
              <a:t>系统的认识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zh-CN" b="1" dirty="0"/>
              <a:t> </a:t>
            </a:r>
            <a:r>
              <a:rPr lang="en-US" altLang="zh-CN" b="1" dirty="0" err="1">
                <a:hlinkClick r:id="rId2" action="ppaction://hlinksldjump"/>
              </a:rPr>
              <a:t>Arduino</a:t>
            </a:r>
            <a:r>
              <a:rPr lang="zh-CN" altLang="zh-CN" b="1" dirty="0">
                <a:hlinkClick r:id="rId2" action="ppaction://hlinksldjump"/>
              </a:rPr>
              <a:t>简介</a:t>
            </a:r>
            <a:endParaRPr lang="zh-CN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zh-CN" b="1" dirty="0"/>
              <a:t> </a:t>
            </a:r>
            <a:r>
              <a:rPr lang="en-US" altLang="zh-CN" b="1" dirty="0" err="1">
                <a:hlinkClick r:id="rId3" action="ppaction://hlinksldjump"/>
              </a:rPr>
              <a:t>Arduino</a:t>
            </a:r>
            <a:r>
              <a:rPr lang="zh-CN" altLang="zh-CN" b="1" dirty="0">
                <a:hlinkClick r:id="rId3" action="ppaction://hlinksldjump"/>
              </a:rPr>
              <a:t>与</a:t>
            </a:r>
            <a:r>
              <a:rPr lang="zh-CN" altLang="zh-CN" b="1" dirty="0" smtClean="0">
                <a:hlinkClick r:id="rId3" action="ppaction://hlinksldjump"/>
              </a:rPr>
              <a:t>单片机</a:t>
            </a:r>
            <a:endParaRPr lang="en-US" altLang="zh-CN" b="1" dirty="0" smtClean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：</a:t>
            </a:r>
            <a:r>
              <a:rPr lang="en-US" altLang="zh-CN" b="1" dirty="0" err="1">
                <a:hlinkClick r:id="rId4" action="ppaction://hlinksldjump"/>
              </a:rPr>
              <a:t>Arduino</a:t>
            </a:r>
            <a:r>
              <a:rPr lang="zh-CN" altLang="zh-CN" b="1" dirty="0">
                <a:hlinkClick r:id="rId4" action="ppaction://hlinksldjump"/>
              </a:rPr>
              <a:t>的</a:t>
            </a:r>
            <a:r>
              <a:rPr lang="zh-CN" altLang="zh-CN" b="1" dirty="0" smtClean="0">
                <a:hlinkClick r:id="rId4" action="ppaction://hlinksldjump"/>
              </a:rPr>
              <a:t>特点</a:t>
            </a:r>
            <a:endParaRPr lang="en-US" altLang="zh-CN" b="1" dirty="0" smtClean="0"/>
          </a:p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：</a:t>
            </a:r>
            <a:r>
              <a:rPr lang="zh-CN" altLang="zh-CN" b="1" dirty="0"/>
              <a:t> </a:t>
            </a:r>
            <a:r>
              <a:rPr lang="en-US" altLang="zh-CN" b="1" dirty="0" err="1">
                <a:hlinkClick r:id="rId5" action="ppaction://hlinksldjump"/>
              </a:rPr>
              <a:t>Arduino</a:t>
            </a:r>
            <a:r>
              <a:rPr lang="zh-CN" altLang="zh-CN" b="1" dirty="0">
                <a:hlinkClick r:id="rId5" action="ppaction://hlinksldjump"/>
              </a:rPr>
              <a:t>的</a:t>
            </a:r>
            <a:r>
              <a:rPr lang="zh-CN" altLang="zh-CN" b="1" dirty="0" smtClean="0">
                <a:hlinkClick r:id="rId5" action="ppaction://hlinksldjump"/>
              </a:rPr>
              <a:t>型号</a:t>
            </a:r>
            <a:endParaRPr lang="en-US" altLang="zh-CN" b="1" dirty="0" smtClean="0"/>
          </a:p>
          <a:p>
            <a:r>
              <a:rPr lang="en-US" altLang="zh-CN" b="1" dirty="0" smtClean="0"/>
              <a:t>5</a:t>
            </a:r>
            <a:r>
              <a:rPr lang="zh-CN" altLang="en-US" b="1" dirty="0" smtClean="0"/>
              <a:t>：</a:t>
            </a:r>
            <a:r>
              <a:rPr lang="zh-CN" altLang="zh-CN" b="1" dirty="0"/>
              <a:t> </a:t>
            </a:r>
            <a:r>
              <a:rPr lang="en-US" altLang="zh-CN" b="1" dirty="0" err="1">
                <a:hlinkClick r:id="rId6" action="ppaction://hlinksldjump"/>
              </a:rPr>
              <a:t>Arduino</a:t>
            </a:r>
            <a:r>
              <a:rPr lang="zh-CN" altLang="zh-CN" b="1" dirty="0">
                <a:hlinkClick r:id="rId6" action="ppaction://hlinksldjump"/>
              </a:rPr>
              <a:t>与舵机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：</a:t>
            </a:r>
            <a:r>
              <a:rPr lang="en-US" altLang="zh-CN" b="1" dirty="0" err="1" smtClean="0"/>
              <a:t>Arduino</a:t>
            </a:r>
            <a:r>
              <a:rPr lang="zh-CN" altLang="zh-CN" b="1" dirty="0" smtClean="0"/>
              <a:t>的特点</a:t>
            </a:r>
            <a:br>
              <a:rPr lang="en-US" altLang="zh-CN" b="1" dirty="0" smtClean="0"/>
            </a:b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18305" y="1556792"/>
            <a:ext cx="6912768" cy="3997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rgbClr val="0070C0"/>
                </a:solidFill>
              </a:rPr>
              <a:t>Arduino</a:t>
            </a:r>
            <a:r>
              <a:rPr lang="zh-CN" altLang="zh-CN" sz="3200" dirty="0" err="1">
                <a:solidFill>
                  <a:srgbClr val="0070C0"/>
                </a:solidFill>
              </a:rPr>
              <a:t>显著</a:t>
            </a:r>
            <a:r>
              <a:rPr lang="zh-CN" altLang="zh-CN" sz="3200" dirty="0">
                <a:solidFill>
                  <a:srgbClr val="0070C0"/>
                </a:solidFill>
              </a:rPr>
              <a:t>特点就是</a:t>
            </a:r>
            <a:r>
              <a:rPr lang="en-US" altLang="zh-CN" sz="3200" dirty="0" err="1">
                <a:solidFill>
                  <a:srgbClr val="0070C0"/>
                </a:solidFill>
              </a:rPr>
              <a:t>Arduino</a:t>
            </a:r>
            <a:r>
              <a:rPr lang="zh-CN" altLang="zh-CN" sz="3200" dirty="0">
                <a:solidFill>
                  <a:srgbClr val="0070C0"/>
                </a:solidFill>
              </a:rPr>
              <a:t>的成本更低</a:t>
            </a:r>
            <a:r>
              <a:rPr lang="en-US" altLang="zh-CN" sz="3200" dirty="0">
                <a:solidFill>
                  <a:srgbClr val="0070C0"/>
                </a:solidFill>
              </a:rPr>
              <a:t>:</a:t>
            </a:r>
            <a:r>
              <a:rPr lang="en-US" altLang="zh-CN" sz="3200" dirty="0" err="1">
                <a:solidFill>
                  <a:srgbClr val="0070C0"/>
                </a:solidFill>
              </a:rPr>
              <a:t>Arduino</a:t>
            </a:r>
            <a:r>
              <a:rPr lang="zh-CN" altLang="zh-CN" sz="3200" dirty="0">
                <a:solidFill>
                  <a:srgbClr val="0070C0"/>
                </a:solidFill>
              </a:rPr>
              <a:t>基本配置大约是</a:t>
            </a:r>
            <a:r>
              <a:rPr lang="en-US" altLang="zh-CN" sz="3200" dirty="0">
                <a:solidFill>
                  <a:srgbClr val="0070C0"/>
                </a:solidFill>
              </a:rPr>
              <a:t>Stamp</a:t>
            </a:r>
            <a:r>
              <a:rPr lang="zh-CN" altLang="zh-CN" sz="3200" dirty="0">
                <a:solidFill>
                  <a:srgbClr val="0070C0"/>
                </a:solidFill>
              </a:rPr>
              <a:t>配置价格的四分之一。</a:t>
            </a:r>
            <a:r>
              <a:rPr lang="en-US" altLang="zh-CN" sz="3200" dirty="0" err="1">
                <a:solidFill>
                  <a:srgbClr val="0070C0"/>
                </a:solidFill>
              </a:rPr>
              <a:t>Arduino</a:t>
            </a:r>
            <a:r>
              <a:rPr lang="zh-CN" altLang="zh-CN" sz="3200" dirty="0">
                <a:solidFill>
                  <a:srgbClr val="0070C0"/>
                </a:solidFill>
              </a:rPr>
              <a:t>除了价格更便宜之外</a:t>
            </a:r>
            <a:r>
              <a:rPr lang="en-US" altLang="zh-CN" sz="3200" dirty="0">
                <a:solidFill>
                  <a:srgbClr val="0070C0"/>
                </a:solidFill>
              </a:rPr>
              <a:t>,</a:t>
            </a:r>
            <a:r>
              <a:rPr lang="zh-CN" altLang="zh-CN" sz="3200" dirty="0">
                <a:solidFill>
                  <a:srgbClr val="0070C0"/>
                </a:solidFill>
              </a:rPr>
              <a:t>还有更强大的处理器和更大的内存。</a:t>
            </a:r>
            <a:r>
              <a:rPr lang="en-US" altLang="zh-CN" sz="3200" dirty="0" err="1">
                <a:solidFill>
                  <a:srgbClr val="0070C0"/>
                </a:solidFill>
              </a:rPr>
              <a:t>Arduino</a:t>
            </a:r>
            <a:r>
              <a:rPr lang="zh-CN" altLang="zh-CN" sz="3200" dirty="0">
                <a:solidFill>
                  <a:srgbClr val="0070C0"/>
                </a:solidFill>
              </a:rPr>
              <a:t>的体积也比</a:t>
            </a:r>
            <a:r>
              <a:rPr lang="en-US" altLang="zh-CN" sz="3200" dirty="0">
                <a:solidFill>
                  <a:srgbClr val="0070C0"/>
                </a:solidFill>
              </a:rPr>
              <a:t>Stamp</a:t>
            </a:r>
            <a:r>
              <a:rPr lang="zh-CN" altLang="zh-CN" sz="3200" dirty="0">
                <a:solidFill>
                  <a:srgbClr val="0070C0"/>
                </a:solidFill>
              </a:rPr>
              <a:t>小</a:t>
            </a:r>
            <a:r>
              <a:rPr lang="en-US" altLang="zh-CN" sz="3200" dirty="0">
                <a:solidFill>
                  <a:srgbClr val="0070C0"/>
                </a:solidFill>
              </a:rPr>
              <a:t>,</a:t>
            </a:r>
            <a:r>
              <a:rPr lang="zh-CN" altLang="zh-CN" sz="3200" dirty="0">
                <a:solidFill>
                  <a:srgbClr val="0070C0"/>
                </a:solidFill>
              </a:rPr>
              <a:t>这个特点在许多制作项目中是非常有利的。</a:t>
            </a:r>
            <a:endParaRPr lang="zh-CN" altLang="zh-CN" sz="3200" dirty="0">
              <a:solidFill>
                <a:srgbClr val="0070C0"/>
              </a:solidFill>
            </a:endParaRPr>
          </a:p>
          <a:p>
            <a:endParaRPr lang="zh-CN" altLang="zh-CN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5" y="0"/>
            <a:ext cx="91758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Arduino</a:t>
            </a:r>
            <a:r>
              <a:rPr lang="zh-CN" altLang="zh-CN" dirty="0"/>
              <a:t>系统的认识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zh-CN" b="1" dirty="0"/>
              <a:t> </a:t>
            </a:r>
            <a:r>
              <a:rPr lang="en-US" altLang="zh-CN" b="1" dirty="0" err="1">
                <a:hlinkClick r:id="rId2" action="ppaction://hlinksldjump"/>
              </a:rPr>
              <a:t>Arduino</a:t>
            </a:r>
            <a:r>
              <a:rPr lang="zh-CN" altLang="zh-CN" b="1" dirty="0">
                <a:hlinkClick r:id="rId2" action="ppaction://hlinksldjump"/>
              </a:rPr>
              <a:t>简介</a:t>
            </a:r>
            <a:endParaRPr lang="zh-CN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zh-CN" b="1" dirty="0"/>
              <a:t> </a:t>
            </a:r>
            <a:r>
              <a:rPr lang="en-US" altLang="zh-CN" b="1" dirty="0" err="1">
                <a:hlinkClick r:id="rId3" action="ppaction://hlinksldjump"/>
              </a:rPr>
              <a:t>Arduino</a:t>
            </a:r>
            <a:r>
              <a:rPr lang="zh-CN" altLang="zh-CN" b="1" dirty="0">
                <a:hlinkClick r:id="rId3" action="ppaction://hlinksldjump"/>
              </a:rPr>
              <a:t>与</a:t>
            </a:r>
            <a:r>
              <a:rPr lang="zh-CN" altLang="zh-CN" b="1" dirty="0" smtClean="0">
                <a:hlinkClick r:id="rId3" action="ppaction://hlinksldjump"/>
              </a:rPr>
              <a:t>单片机</a:t>
            </a:r>
            <a:endParaRPr lang="en-US" altLang="zh-CN" b="1" dirty="0" smtClean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：</a:t>
            </a:r>
            <a:r>
              <a:rPr lang="en-US" altLang="zh-CN" b="1" dirty="0" err="1">
                <a:hlinkClick r:id="rId4" action="ppaction://hlinksldjump"/>
              </a:rPr>
              <a:t>Arduino</a:t>
            </a:r>
            <a:r>
              <a:rPr lang="zh-CN" altLang="zh-CN" b="1" dirty="0">
                <a:hlinkClick r:id="rId4" action="ppaction://hlinksldjump"/>
              </a:rPr>
              <a:t>的</a:t>
            </a:r>
            <a:r>
              <a:rPr lang="zh-CN" altLang="zh-CN" b="1" dirty="0" smtClean="0">
                <a:hlinkClick r:id="rId4" action="ppaction://hlinksldjump"/>
              </a:rPr>
              <a:t>特点</a:t>
            </a:r>
            <a:endParaRPr lang="en-US" altLang="zh-CN" b="1" dirty="0" smtClean="0"/>
          </a:p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：</a:t>
            </a:r>
            <a:r>
              <a:rPr lang="zh-CN" altLang="zh-CN" b="1" dirty="0"/>
              <a:t> </a:t>
            </a:r>
            <a:r>
              <a:rPr lang="en-US" altLang="zh-CN" b="1" dirty="0" err="1">
                <a:hlinkClick r:id="rId5" action="ppaction://hlinksldjump"/>
              </a:rPr>
              <a:t>Arduino</a:t>
            </a:r>
            <a:r>
              <a:rPr lang="zh-CN" altLang="zh-CN" b="1" dirty="0">
                <a:hlinkClick r:id="rId5" action="ppaction://hlinksldjump"/>
              </a:rPr>
              <a:t>的</a:t>
            </a:r>
            <a:r>
              <a:rPr lang="zh-CN" altLang="zh-CN" b="1" dirty="0" smtClean="0">
                <a:hlinkClick r:id="rId5" action="ppaction://hlinksldjump"/>
              </a:rPr>
              <a:t>型号</a:t>
            </a:r>
            <a:endParaRPr lang="en-US" altLang="zh-CN" b="1" dirty="0" smtClean="0"/>
          </a:p>
          <a:p>
            <a:r>
              <a:rPr lang="en-US" altLang="zh-CN" b="1" dirty="0" smtClean="0"/>
              <a:t>5</a:t>
            </a:r>
            <a:r>
              <a:rPr lang="zh-CN" altLang="en-US" b="1" dirty="0" smtClean="0"/>
              <a:t>：</a:t>
            </a:r>
            <a:r>
              <a:rPr lang="zh-CN" altLang="zh-CN" b="1" dirty="0"/>
              <a:t> </a:t>
            </a:r>
            <a:r>
              <a:rPr lang="en-US" altLang="zh-CN" b="1" dirty="0" err="1">
                <a:hlinkClick r:id="rId6" action="ppaction://hlinksldjump"/>
              </a:rPr>
              <a:t>Arduino</a:t>
            </a:r>
            <a:r>
              <a:rPr lang="zh-CN" altLang="zh-CN" b="1" dirty="0">
                <a:hlinkClick r:id="rId6" action="ppaction://hlinksldjump"/>
              </a:rPr>
              <a:t>与舵机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31520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：</a:t>
            </a:r>
            <a:r>
              <a:rPr lang="zh-CN" altLang="zh-CN" b="1" dirty="0" smtClean="0"/>
              <a:t> </a:t>
            </a:r>
            <a:r>
              <a:rPr lang="en-US" altLang="zh-CN" b="1" dirty="0" err="1" smtClean="0"/>
              <a:t>Arduino</a:t>
            </a:r>
            <a:r>
              <a:rPr lang="zh-CN" altLang="zh-CN" b="1" dirty="0" smtClean="0"/>
              <a:t>的型号</a:t>
            </a:r>
            <a:br>
              <a:rPr lang="en-US" altLang="zh-CN" b="1" dirty="0" smtClean="0"/>
            </a:b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556792"/>
            <a:ext cx="7920880" cy="2562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Arduino</a:t>
            </a:r>
            <a:r>
              <a:rPr lang="zh-CN" altLang="zh-CN" dirty="0"/>
              <a:t>板有几个不同的型号。我们现在主要介绍的是</a:t>
            </a:r>
            <a:r>
              <a:rPr lang="en-US" altLang="zh-CN" dirty="0" err="1"/>
              <a:t>Arduino</a:t>
            </a:r>
            <a:r>
              <a:rPr lang="zh-CN" altLang="zh-CN" dirty="0"/>
              <a:t>的</a:t>
            </a:r>
            <a:r>
              <a:rPr lang="en-US" altLang="zh-CN" dirty="0"/>
              <a:t>Uno</a:t>
            </a:r>
            <a:r>
              <a:rPr lang="zh-CN" altLang="zh-CN" dirty="0"/>
              <a:t>型和</a:t>
            </a:r>
            <a:r>
              <a:rPr lang="en-US" altLang="zh-CN" dirty="0"/>
              <a:t>Nano</a:t>
            </a:r>
            <a:r>
              <a:rPr lang="zh-CN" altLang="zh-CN" dirty="0"/>
              <a:t>型。</a:t>
            </a:r>
            <a:r>
              <a:rPr lang="en-US" altLang="zh-CN" dirty="0"/>
              <a:t>Uno</a:t>
            </a:r>
            <a:r>
              <a:rPr lang="zh-CN" altLang="zh-CN" dirty="0"/>
              <a:t>是一种廉价并坚固健全的型号</a:t>
            </a:r>
            <a:r>
              <a:rPr lang="en-US" altLang="zh-CN" dirty="0"/>
              <a:t>,</a:t>
            </a:r>
            <a:r>
              <a:rPr lang="zh-CN" altLang="zh-CN" dirty="0"/>
              <a:t>是</a:t>
            </a:r>
            <a:r>
              <a:rPr lang="en-US" altLang="zh-CN" dirty="0" err="1"/>
              <a:t>Arduino</a:t>
            </a:r>
            <a:r>
              <a:rPr lang="zh-CN" altLang="zh-CN" dirty="0"/>
              <a:t>团队的研发的最新版本（</a:t>
            </a:r>
            <a:r>
              <a:rPr lang="en-US" altLang="zh-CN" dirty="0"/>
              <a:t>2012</a:t>
            </a:r>
            <a:r>
              <a:rPr lang="zh-CN" altLang="zh-CN" dirty="0"/>
              <a:t>年</a:t>
            </a:r>
            <a:r>
              <a:rPr lang="en-US" altLang="zh-CN" dirty="0"/>
              <a:t>6</a:t>
            </a:r>
            <a:r>
              <a:rPr lang="zh-CN" altLang="zh-CN" dirty="0"/>
              <a:t>月有了更新的版）。它公开发布于</a:t>
            </a:r>
            <a:r>
              <a:rPr lang="en-US" altLang="zh-CN" dirty="0"/>
              <a:t>2010</a:t>
            </a:r>
            <a:r>
              <a:rPr lang="zh-CN" altLang="zh-CN" dirty="0"/>
              <a:t>年</a:t>
            </a:r>
            <a:r>
              <a:rPr lang="en-US" altLang="zh-CN" dirty="0"/>
              <a:t>9</a:t>
            </a:r>
            <a:r>
              <a:rPr lang="zh-CN" altLang="zh-CN" dirty="0"/>
              <a:t>月</a:t>
            </a:r>
            <a:r>
              <a:rPr lang="en-US" altLang="zh-CN" dirty="0"/>
              <a:t>,</a:t>
            </a:r>
            <a:r>
              <a:rPr lang="zh-CN" altLang="zh-CN" dirty="0"/>
              <a:t>是</a:t>
            </a:r>
            <a:r>
              <a:rPr lang="en-US" altLang="zh-CN" dirty="0" err="1"/>
              <a:t>ArduinoDiecimila</a:t>
            </a:r>
            <a:r>
              <a:rPr lang="zh-CN" altLang="zh-CN" dirty="0"/>
              <a:t>和</a:t>
            </a:r>
            <a:r>
              <a:rPr lang="en-US" altLang="zh-CN" dirty="0" err="1"/>
              <a:t>ArduinoDuemilanove</a:t>
            </a:r>
            <a:r>
              <a:rPr lang="zh-CN" altLang="zh-CN" dirty="0"/>
              <a:t>两种型号的后继者。</a:t>
            </a:r>
            <a:r>
              <a:rPr lang="en-US" altLang="zh-CN" dirty="0"/>
              <a:t>Nano</a:t>
            </a:r>
            <a:r>
              <a:rPr lang="zh-CN" altLang="zh-CN" dirty="0"/>
              <a:t>型体积明显较小、但较为脆弱易碎，价格比较贵</a:t>
            </a:r>
            <a:endParaRPr lang="zh-CN" altLang="zh-CN" dirty="0"/>
          </a:p>
          <a:p>
            <a:r>
              <a:rPr lang="zh-CN" altLang="en-US" dirty="0"/>
              <a:t>Arduino Uno型(参见图1,左)比Stamp略微小一些,而Arduino的迷你Nano型(图1右)和装在Stamp模块板上的Stamp核心板（就在图2的串口正上方一点的地方 的那个小板）的尺寸是差不多相同的。 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7" name="图片 17" descr="QQ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208" y="4119880"/>
            <a:ext cx="5268595" cy="2715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788160"/>
          </a:xfrm>
        </p:spPr>
        <p:txBody>
          <a:bodyPr/>
          <a:p>
            <a:pPr algn="l"/>
            <a:r>
              <a:rPr lang="zh-CN" altLang="en-US" sz="2400"/>
              <a:t> Uno和Nano与计算机的通信(上传新的程序或来回的发送数据)是通过USB的，它们还可以通过USB获得供电。Uno使用的是USB-B电缆,Nano使用的是Mini-B,两种电缆连接到电脑的都是USB-A接头。所有三个连接器如图3所示。</a:t>
            </a:r>
            <a:endParaRPr lang="zh-CN" altLang="en-US" sz="2400"/>
          </a:p>
        </p:txBody>
      </p:sp>
      <p:pic>
        <p:nvPicPr>
          <p:cNvPr id="18" name="图片 18" descr="QQ图片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120" y="1991360"/>
            <a:ext cx="6395085" cy="441579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5" y="0"/>
            <a:ext cx="91758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Arduino</a:t>
            </a:r>
            <a:r>
              <a:rPr lang="zh-CN" altLang="zh-CN" dirty="0"/>
              <a:t>系统的认识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zh-CN" b="1" dirty="0"/>
              <a:t> </a:t>
            </a:r>
            <a:r>
              <a:rPr lang="en-US" altLang="zh-CN" b="1" dirty="0" err="1">
                <a:hlinkClick r:id="rId2" action="ppaction://hlinksldjump"/>
              </a:rPr>
              <a:t>Arduino</a:t>
            </a:r>
            <a:r>
              <a:rPr lang="zh-CN" altLang="zh-CN" b="1" dirty="0">
                <a:hlinkClick r:id="rId2" action="ppaction://hlinksldjump"/>
              </a:rPr>
              <a:t>简介</a:t>
            </a:r>
            <a:endParaRPr lang="zh-CN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zh-CN" b="1" dirty="0"/>
              <a:t> </a:t>
            </a:r>
            <a:r>
              <a:rPr lang="en-US" altLang="zh-CN" b="1" dirty="0" err="1">
                <a:hlinkClick r:id="rId3" action="ppaction://hlinksldjump"/>
              </a:rPr>
              <a:t>Arduino</a:t>
            </a:r>
            <a:r>
              <a:rPr lang="zh-CN" altLang="zh-CN" b="1" dirty="0">
                <a:hlinkClick r:id="rId3" action="ppaction://hlinksldjump"/>
              </a:rPr>
              <a:t>与</a:t>
            </a:r>
            <a:r>
              <a:rPr lang="zh-CN" altLang="zh-CN" b="1" dirty="0" smtClean="0">
                <a:hlinkClick r:id="rId3" action="ppaction://hlinksldjump"/>
              </a:rPr>
              <a:t>单片机</a:t>
            </a:r>
            <a:endParaRPr lang="en-US" altLang="zh-CN" b="1" dirty="0" smtClean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：</a:t>
            </a:r>
            <a:r>
              <a:rPr lang="en-US" altLang="zh-CN" b="1" dirty="0" err="1">
                <a:hlinkClick r:id="rId4" action="ppaction://hlinksldjump"/>
              </a:rPr>
              <a:t>Arduino</a:t>
            </a:r>
            <a:r>
              <a:rPr lang="zh-CN" altLang="zh-CN" b="1" dirty="0">
                <a:hlinkClick r:id="rId4" action="ppaction://hlinksldjump"/>
              </a:rPr>
              <a:t>的</a:t>
            </a:r>
            <a:r>
              <a:rPr lang="zh-CN" altLang="zh-CN" b="1" dirty="0" smtClean="0">
                <a:hlinkClick r:id="rId4" action="ppaction://hlinksldjump"/>
              </a:rPr>
              <a:t>特点</a:t>
            </a:r>
            <a:endParaRPr lang="en-US" altLang="zh-CN" b="1" dirty="0" smtClean="0"/>
          </a:p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：</a:t>
            </a:r>
            <a:r>
              <a:rPr lang="zh-CN" altLang="zh-CN" b="1" dirty="0"/>
              <a:t> </a:t>
            </a:r>
            <a:r>
              <a:rPr lang="en-US" altLang="zh-CN" b="1" dirty="0" err="1">
                <a:hlinkClick r:id="rId5" action="ppaction://hlinksldjump"/>
              </a:rPr>
              <a:t>Arduino</a:t>
            </a:r>
            <a:r>
              <a:rPr lang="zh-CN" altLang="zh-CN" b="1" dirty="0">
                <a:hlinkClick r:id="rId5" action="ppaction://hlinksldjump"/>
              </a:rPr>
              <a:t>的</a:t>
            </a:r>
            <a:r>
              <a:rPr lang="zh-CN" altLang="zh-CN" b="1" dirty="0" smtClean="0">
                <a:hlinkClick r:id="rId5" action="ppaction://hlinksldjump"/>
              </a:rPr>
              <a:t>型号</a:t>
            </a:r>
            <a:endParaRPr lang="en-US" altLang="zh-CN" b="1" dirty="0" smtClean="0"/>
          </a:p>
          <a:p>
            <a:r>
              <a:rPr lang="en-US" altLang="zh-CN" b="1" dirty="0" smtClean="0"/>
              <a:t>5</a:t>
            </a:r>
            <a:r>
              <a:rPr lang="zh-CN" altLang="en-US" b="1" dirty="0" smtClean="0"/>
              <a:t>：</a:t>
            </a:r>
            <a:r>
              <a:rPr lang="zh-CN" altLang="zh-CN" b="1" dirty="0"/>
              <a:t> </a:t>
            </a:r>
            <a:r>
              <a:rPr lang="en-US" altLang="zh-CN" b="1" dirty="0" err="1">
                <a:hlinkClick r:id="rId6" action="ppaction://hlinksldjump"/>
              </a:rPr>
              <a:t>Arduino</a:t>
            </a:r>
            <a:r>
              <a:rPr lang="zh-CN" altLang="zh-CN" b="1" dirty="0">
                <a:hlinkClick r:id="rId6" action="ppaction://hlinksldjump"/>
              </a:rPr>
              <a:t>与舵机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5</a:t>
            </a:r>
            <a:r>
              <a:rPr lang="zh-CN" altLang="en-US" b="1" dirty="0" smtClean="0"/>
              <a:t>：</a:t>
            </a:r>
            <a:r>
              <a:rPr lang="zh-CN" altLang="zh-CN" b="1" dirty="0" smtClean="0"/>
              <a:t> </a:t>
            </a:r>
            <a:r>
              <a:rPr lang="en-US" altLang="zh-CN" b="1" dirty="0" err="1" smtClean="0"/>
              <a:t>Arduino</a:t>
            </a:r>
            <a:r>
              <a:rPr lang="zh-CN" altLang="zh-CN" b="1" dirty="0" smtClean="0"/>
              <a:t>与舵机</a:t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2024" y="1023774"/>
            <a:ext cx="7200800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舵机是一种电机，它是使用一个反馈系统来控制电机的位置。舵机通常情况下只能旋转</a:t>
            </a:r>
            <a:r>
              <a:rPr lang="en-US" altLang="zh-CN" dirty="0"/>
              <a:t>180</a:t>
            </a:r>
            <a:r>
              <a:rPr lang="zh-CN" altLang="zh-CN" dirty="0"/>
              <a:t>°。如果你玩儿过无线电操纵的飞机，就会接触到舵机，它们用来控制飞机的飞行轨迹。遥控汽车是使用舵机控制转向机构。模型船使用舵机控制船舵。舵机还常用于控制机器人的关节转动。舵机是一种位置伺服的驱动器，主要是由外壳、电路板、无核心马达、齿轮与位置检测器所构成。其工作原理是由接收机或者单片机发出信号给舵机，其内部有一个基准电路。</a:t>
            </a:r>
            <a:endParaRPr lang="zh-CN" altLang="en-US" dirty="0"/>
          </a:p>
        </p:txBody>
      </p:sp>
      <p:pic>
        <p:nvPicPr>
          <p:cNvPr id="5" name="图片 3" descr="QQ图片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65" y="3035300"/>
            <a:ext cx="6376670" cy="3637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05" y="-5080"/>
            <a:ext cx="9157155" cy="6867867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25575" y="2219325"/>
            <a:ext cx="6674485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计算机的应运领域已经渗透到社会的各行各业中，正在改变着传统的工作，学习和生活方式，推动着社会的发展。计算机可以完成科学研究和工程计算，可以预测地震，预报气象，对企业进行企业管理，物资管理和数据采集，计算机更是在人工智能上发展迅速，成为人工智能中最重要的部分。</a:t>
            </a:r>
            <a:endParaRPr lang="zh-CN" altLang="en-US" sz="2400" b="1"/>
          </a:p>
          <a:p>
            <a:r>
              <a:rPr lang="zh-CN" altLang="en-US" sz="2400" b="1"/>
              <a:t>只有深入理解计算机系统，才能在编程的道路上越走越远。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73551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0"/>
            <a:ext cx="3358009" cy="1435100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：计算机系统的发展历程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1</a:t>
            </a:r>
            <a:r>
              <a:rPr lang="zh-CN" altLang="zh-CN" dirty="0"/>
              <a:t>：第一代为</a:t>
            </a:r>
            <a:r>
              <a:rPr lang="en-US" altLang="zh-CN" dirty="0"/>
              <a:t>1946</a:t>
            </a:r>
            <a:r>
              <a:rPr lang="zh-CN" altLang="zh-CN" dirty="0"/>
              <a:t>年至</a:t>
            </a:r>
            <a:r>
              <a:rPr lang="en-US" altLang="zh-CN" dirty="0"/>
              <a:t>20</a:t>
            </a:r>
            <a:r>
              <a:rPr lang="zh-CN" altLang="zh-CN" dirty="0"/>
              <a:t>世纪</a:t>
            </a:r>
            <a:r>
              <a:rPr lang="en-US" altLang="zh-CN" dirty="0"/>
              <a:t>50</a:t>
            </a:r>
            <a:r>
              <a:rPr lang="zh-CN" altLang="zh-CN" dirty="0"/>
              <a:t>年代末期的电子管计算机。这一期间的计算机运算速度为每秒几千次到几万次，体积大，耗电多，可靠性低。但这一代计算机确立了计算机的基本结构，确立了程序设计的基本方法，开创了数字化技术的新时代。</a:t>
            </a:r>
            <a:endParaRPr lang="zh-CN" altLang="zh-CN" dirty="0"/>
          </a:p>
          <a:p>
            <a:r>
              <a:rPr lang="en-US" altLang="zh-CN" dirty="0"/>
              <a:t>2</a:t>
            </a:r>
            <a:r>
              <a:rPr lang="zh-CN" altLang="zh-CN" dirty="0"/>
              <a:t>：第二代为</a:t>
            </a:r>
            <a:r>
              <a:rPr lang="en-US" altLang="zh-CN" dirty="0"/>
              <a:t>20</a:t>
            </a:r>
            <a:r>
              <a:rPr lang="zh-CN" altLang="zh-CN" dirty="0"/>
              <a:t>世纪</a:t>
            </a:r>
            <a:r>
              <a:rPr lang="en-US" altLang="zh-CN" dirty="0"/>
              <a:t>50</a:t>
            </a:r>
            <a:r>
              <a:rPr lang="zh-CN" altLang="zh-CN" dirty="0"/>
              <a:t>年代末期至</a:t>
            </a:r>
            <a:r>
              <a:rPr lang="en-US" altLang="zh-CN" dirty="0"/>
              <a:t>60</a:t>
            </a:r>
            <a:r>
              <a:rPr lang="zh-CN" altLang="zh-CN" dirty="0"/>
              <a:t>年代中后期的晶体管计算机。这一期间的计算机以晶体管代替了电子管作为开关元件，运算速度提高到每秒几万次到几十万次，可靠性提高，成本降低，体积缩小，汇编语言开始代替计算机语言。</a:t>
            </a:r>
            <a:endParaRPr lang="zh-CN" altLang="zh-CN" dirty="0"/>
          </a:p>
          <a:p>
            <a:r>
              <a:rPr lang="en-US" altLang="zh-CN" dirty="0"/>
              <a:t>3</a:t>
            </a:r>
            <a:r>
              <a:rPr lang="zh-CN" altLang="zh-CN" dirty="0"/>
              <a:t>：第三代为</a:t>
            </a:r>
            <a:r>
              <a:rPr lang="en-US" altLang="zh-CN" dirty="0"/>
              <a:t>20</a:t>
            </a:r>
            <a:r>
              <a:rPr lang="zh-CN" altLang="zh-CN" dirty="0"/>
              <a:t>世纪</a:t>
            </a:r>
            <a:r>
              <a:rPr lang="en-US" altLang="zh-CN" dirty="0"/>
              <a:t>60</a:t>
            </a:r>
            <a:r>
              <a:rPr lang="zh-CN" altLang="zh-CN" dirty="0"/>
              <a:t>年代中期至</a:t>
            </a:r>
            <a:r>
              <a:rPr lang="en-US" altLang="zh-CN" dirty="0"/>
              <a:t>70</a:t>
            </a:r>
            <a:r>
              <a:rPr lang="zh-CN" altLang="zh-CN" dirty="0"/>
              <a:t>年代初期的中小集成电路计算机。这一时期计算机的运算速度提高到每秒几十万次到几百万次，有了操作系统软件。“小型计算机”开始出现。</a:t>
            </a:r>
            <a:endParaRPr lang="zh-CN" altLang="zh-CN" dirty="0"/>
          </a:p>
          <a:p>
            <a:r>
              <a:rPr lang="en-US" altLang="zh-CN" dirty="0"/>
              <a:t>4</a:t>
            </a:r>
            <a:r>
              <a:rPr lang="zh-CN" altLang="zh-CN" dirty="0"/>
              <a:t>：第四代从</a:t>
            </a:r>
            <a:r>
              <a:rPr lang="en-US" altLang="zh-CN" dirty="0"/>
              <a:t>20</a:t>
            </a:r>
            <a:r>
              <a:rPr lang="zh-CN" altLang="zh-CN" dirty="0"/>
              <a:t>世纪</a:t>
            </a:r>
            <a:r>
              <a:rPr lang="en-US" altLang="zh-CN" dirty="0"/>
              <a:t>70</a:t>
            </a:r>
            <a:r>
              <a:rPr lang="zh-CN" altLang="zh-CN" dirty="0"/>
              <a:t>年代初期至今，是大规模集成电路计算机时代。运算速度提高到每秒几亿次到几万亿次，出现了微处理器和单片机算计。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711" y="183347"/>
            <a:ext cx="2752470" cy="24585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181" y="183347"/>
            <a:ext cx="2880320" cy="243008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711" y="2641898"/>
            <a:ext cx="2756396" cy="295133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489" y="2641898"/>
            <a:ext cx="2890012" cy="2951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72" y="0"/>
            <a:ext cx="9218653" cy="72090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计算机</a:t>
            </a:r>
            <a:r>
              <a:rPr lang="zh-CN" altLang="zh-CN" dirty="0"/>
              <a:t>的发展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en-US" dirty="0" smtClean="0">
                <a:hlinkClick r:id="rId2" action="ppaction://hlinksldjump"/>
              </a:rPr>
              <a:t>计算机系统的发展历程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en-US" dirty="0" smtClean="0">
                <a:hlinkClick r:id="rId3" action="ppaction://hlinksldjump"/>
              </a:rPr>
              <a:t>计算机系统</a:t>
            </a:r>
            <a:r>
              <a:rPr lang="zh-CN" altLang="en-US" dirty="0">
                <a:hlinkClick r:id="rId3" action="ppaction://hlinksldjump"/>
              </a:rPr>
              <a:t>的</a:t>
            </a:r>
            <a:r>
              <a:rPr lang="zh-CN" altLang="en-US" dirty="0" smtClean="0">
                <a:hlinkClick r:id="rId3" action="ppaction://hlinksldjump"/>
              </a:rPr>
              <a:t>组成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zh-CN" altLang="en-US" dirty="0" smtClean="0">
                <a:hlinkClick r:id="rId4" action="ppaction://hlinksldjump"/>
              </a:rPr>
              <a:t>计算机系统</a:t>
            </a:r>
            <a:r>
              <a:rPr lang="zh-CN" altLang="en-US" dirty="0">
                <a:hlinkClick r:id="rId4" action="ppaction://hlinksldjump"/>
              </a:rPr>
              <a:t>各部件的协调运营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767" y="-8750"/>
            <a:ext cx="9154959" cy="686675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：计算机系统的组成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0973" y="1165295"/>
            <a:ext cx="3008313" cy="5692705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zh-CN" dirty="0" smtClean="0"/>
              <a:t>运算器</a:t>
            </a:r>
            <a:r>
              <a:rPr lang="zh-CN" altLang="en-US" dirty="0"/>
              <a:t>：</a:t>
            </a:r>
            <a:r>
              <a:rPr lang="zh-CN" altLang="en-US" dirty="0" smtClean="0"/>
              <a:t>计算机中执行各种算术和逻辑运算操作的部件。运算器的基本操作包括加、减、乘、除四则运算，与、或、非、异或等逻辑操作，以及移位、比较和传送等操作，亦称算术逻辑部件（</a:t>
            </a:r>
            <a:r>
              <a:rPr lang="en-US" altLang="zh-CN" dirty="0" smtClean="0"/>
              <a:t>ALU</a:t>
            </a:r>
            <a:r>
              <a:rPr lang="zh-CN" altLang="en-US" dirty="0" smtClean="0"/>
              <a:t>）。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存储器</a:t>
            </a:r>
            <a:r>
              <a:rPr lang="zh-CN" altLang="zh-CN" dirty="0"/>
              <a:t>（内存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：是计算机系统中的记忆设备，用来存放程序和数据。存储器的主要功能是存储程序和各种数据，并能在计算机运行过程中高速、自动地完成程序或数据的存取。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zh-CN" altLang="zh-CN" dirty="0" smtClean="0"/>
              <a:t>中央处理器</a:t>
            </a:r>
            <a:r>
              <a:rPr lang="zh-CN" altLang="zh-CN" dirty="0"/>
              <a:t>（</a:t>
            </a:r>
            <a:r>
              <a:rPr lang="en-US" altLang="zh-CN" dirty="0"/>
              <a:t>CPU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：）是一块超大规模的集成电路，是一台计算机的运算核心和控制核心。主要包括运算器（</a:t>
            </a:r>
            <a:r>
              <a:rPr lang="en-US" altLang="zh-CN" dirty="0" smtClean="0"/>
              <a:t>ALU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Arithmetic and Logic Unit</a:t>
            </a:r>
            <a:r>
              <a:rPr lang="zh-CN" altLang="en-US" dirty="0" smtClean="0"/>
              <a:t>）和控制器（</a:t>
            </a:r>
            <a:r>
              <a:rPr lang="en-US" altLang="zh-CN" dirty="0" smtClean="0"/>
              <a:t>CU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Control Unit</a:t>
            </a:r>
            <a:r>
              <a:rPr lang="zh-CN" altLang="en-US" dirty="0" smtClean="0"/>
              <a:t>）两大部件</a:t>
            </a:r>
            <a:endParaRPr lang="en-US" altLang="zh-CN" dirty="0" smtClean="0"/>
          </a:p>
          <a:p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显卡</a:t>
            </a:r>
            <a:r>
              <a:rPr lang="zh-CN" altLang="en-US" dirty="0" smtClean="0"/>
              <a:t>：是电脑进行数模信号转换的设备，承担输出显示图形的任务。显卡接在电脑主板上，它将电脑的数字信号转换成模拟信号让显示器显示出来，同时显卡还是有图像处理能力，可协助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工作，提高整体的运行速度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32656"/>
            <a:ext cx="3024336" cy="25922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199" y="332656"/>
            <a:ext cx="2592289" cy="259228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686" y="3140968"/>
            <a:ext cx="3024335" cy="273630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114032"/>
            <a:ext cx="2520280" cy="27632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99" y="1071857"/>
            <a:ext cx="8000001" cy="47142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7104" y="5407415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计算机系统的</a:t>
            </a:r>
            <a:r>
              <a:rPr lang="zh-CN" altLang="en-US" sz="2800" dirty="0" smtClean="0">
                <a:solidFill>
                  <a:srgbClr val="FF0000"/>
                </a:solidFill>
              </a:rPr>
              <a:t>组成：一个完整的计算机系统包括硬件系统和软件系统组成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72" y="0"/>
            <a:ext cx="9218653" cy="72090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计算机</a:t>
            </a:r>
            <a:r>
              <a:rPr lang="zh-CN" altLang="zh-CN" dirty="0"/>
              <a:t>的发展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en-US" dirty="0" smtClean="0">
                <a:hlinkClick r:id="rId2" action="ppaction://hlinksldjump"/>
              </a:rPr>
              <a:t>计算机系统的发展历程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en-US" dirty="0" smtClean="0">
                <a:hlinkClick r:id="rId3" action="ppaction://hlinksldjump"/>
              </a:rPr>
              <a:t>计算机系统</a:t>
            </a:r>
            <a:r>
              <a:rPr lang="zh-CN" altLang="en-US" dirty="0">
                <a:hlinkClick r:id="rId3" action="ppaction://hlinksldjump"/>
              </a:rPr>
              <a:t>的</a:t>
            </a:r>
            <a:r>
              <a:rPr lang="zh-CN" altLang="en-US" dirty="0" smtClean="0">
                <a:hlinkClick r:id="rId3" action="ppaction://hlinksldjump"/>
              </a:rPr>
              <a:t>组成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zh-CN" altLang="en-US" dirty="0" smtClean="0">
                <a:hlinkClick r:id="rId4" action="ppaction://hlinksldjump"/>
              </a:rPr>
              <a:t>计算机系统</a:t>
            </a:r>
            <a:r>
              <a:rPr lang="zh-CN" altLang="en-US" dirty="0">
                <a:hlinkClick r:id="rId4" action="ppaction://hlinksldjump"/>
              </a:rPr>
              <a:t>各部件的协调运行</a:t>
            </a:r>
            <a:endParaRPr lang="en-US" altLang="zh-CN" dirty="0">
              <a:hlinkClick r:id="rId4" action="ppaction://hlinksldjum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73551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：计算机系统各部件的协调运营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计算机硬件的基本功能是接受计算机程序的控制实现数据输入，运算，数据输出等一系列根本性的操作。实线</a:t>
            </a:r>
            <a:r>
              <a:rPr lang="zh-CN" altLang="en-US" sz="2000" dirty="0"/>
              <a:t>代表数据流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虚线代表指令流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计算机个部件之间的联系就是通过这俩股信息流动来实现的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zh-CN" sz="2000" dirty="0"/>
              <a:t>计算机系统由计算机硬件系统和软件系统两部分组成，前者是借助电、磁、光、机械等原理构成的各种物理部件的有机组合，是系统赖以工作的实体；后者是各种程序和文件，用于指挥全系统按指定的要求进行工作。其中硬件包括中央处理机、存储器和外部设备等；软件是计算机的运行程序和相应的文档。计算机系统具有接收和存储信息、按程序快速计算和判断并输出处理结果等功能。</a:t>
            </a:r>
            <a:endParaRPr lang="zh-CN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73551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：计算机系统各部件的协调运营</a:t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8496944" cy="55446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663674"/>
            <a:ext cx="1514286" cy="533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4049</Words>
  <Application>WPS 演示</Application>
  <PresentationFormat>全屏显示(4:3)</PresentationFormat>
  <Paragraphs>182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微软雅黑</vt:lpstr>
      <vt:lpstr>Office 主题​​</vt:lpstr>
      <vt:lpstr>深入理解计算机系统</vt:lpstr>
      <vt:lpstr>计算机的发展</vt:lpstr>
      <vt:lpstr>1：计算机系统的发展历程 </vt:lpstr>
      <vt:lpstr>计算机的发展</vt:lpstr>
      <vt:lpstr>2：计算机系统的组成 </vt:lpstr>
      <vt:lpstr>PowerPoint 演示文稿</vt:lpstr>
      <vt:lpstr>计算机的发展</vt:lpstr>
      <vt:lpstr>3：计算机系统各部件的协调运营 </vt:lpstr>
      <vt:lpstr>3：计算机系统各部件的协调运营 </vt:lpstr>
      <vt:lpstr>指针与地址 </vt:lpstr>
      <vt:lpstr>1：地址与指针的认识 </vt:lpstr>
      <vt:lpstr>指针与地址 </vt:lpstr>
      <vt:lpstr>2：指针与链表 </vt:lpstr>
      <vt:lpstr>Arduino系统的认识 </vt:lpstr>
      <vt:lpstr>1： Arduino简介 </vt:lpstr>
      <vt:lpstr>Arduino系统的认识 </vt:lpstr>
      <vt:lpstr>2： Arduino与单片机 </vt:lpstr>
      <vt:lpstr>PowerPoint 演示文稿</vt:lpstr>
      <vt:lpstr>PowerPoint 演示文稿</vt:lpstr>
      <vt:lpstr>Arduino系统的认识 </vt:lpstr>
      <vt:lpstr>3：Arduino的特点 </vt:lpstr>
      <vt:lpstr>Arduino系统的认识 </vt:lpstr>
      <vt:lpstr>4： Arduino的型号 </vt:lpstr>
      <vt:lpstr> Uno和Nano与计算机的通信(上传新的程序或来回的发送数据)是通过USB的，它们还可以通过USB获得供电。Uno使用的是USB-B电缆,Nano使用的是Mini-B,两种电缆连接到电脑的都是USB-A接头。所有三个连接器如图3所示。</vt:lpstr>
      <vt:lpstr>Arduino系统的认识 </vt:lpstr>
      <vt:lpstr>5： Arduino与舵机 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jszx</dc:creator>
  <cp:lastModifiedBy>Administrator</cp:lastModifiedBy>
  <cp:revision>19</cp:revision>
  <dcterms:created xsi:type="dcterms:W3CDTF">2016-12-21T07:11:00Z</dcterms:created>
  <dcterms:modified xsi:type="dcterms:W3CDTF">2016-12-23T09:13:13Z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