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1"/>
  </p:notesMasterIdLst>
  <p:sldIdLst>
    <p:sldId id="256" r:id="rId3"/>
    <p:sldId id="273" r:id="rId4"/>
    <p:sldId id="272" r:id="rId5"/>
    <p:sldId id="271" r:id="rId6"/>
    <p:sldId id="276" r:id="rId7"/>
    <p:sldId id="274" r:id="rId8"/>
    <p:sldId id="279" r:id="rId9"/>
    <p:sldId id="277" r:id="rId10"/>
    <p:sldId id="307" r:id="rId11"/>
    <p:sldId id="305" r:id="rId12"/>
    <p:sldId id="278" r:id="rId13"/>
    <p:sldId id="257" r:id="rId14"/>
    <p:sldId id="270" r:id="rId15"/>
    <p:sldId id="304" r:id="rId16"/>
    <p:sldId id="258" r:id="rId17"/>
    <p:sldId id="265" r:id="rId18"/>
    <p:sldId id="262" r:id="rId19"/>
    <p:sldId id="306" r:id="rId20"/>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72"/>
    <p:restoredTop sz="85845"/>
  </p:normalViewPr>
  <p:slideViewPr>
    <p:cSldViewPr showGuides="1">
      <p:cViewPr varScale="1">
        <p:scale>
          <a:sx n="62" d="100"/>
          <a:sy n="62" d="100"/>
        </p:scale>
        <p:origin x="1080" y="184"/>
      </p:cViewPr>
      <p:guideLst>
        <p:guide orient="horz" pos="2159"/>
        <p:guide pos="29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68C094-D5D5-EC46-9CFA-2BCDACF88A1C}" type="datetimeFigureOut">
              <a:rPr kumimoji="1" lang="zh-CN" altLang="en-US" smtClean="0"/>
              <a:t>2019/10/23</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EF019B-1EF1-AB48-A165-66FBCB478EEB}" type="slidenum">
              <a:rPr kumimoji="1" lang="zh-CN" altLang="en-US" smtClean="0"/>
              <a:t>‹#›</a:t>
            </a:fld>
            <a:endParaRPr kumimoji="1" lang="zh-CN" altLang="en-US"/>
          </a:p>
        </p:txBody>
      </p:sp>
    </p:spTree>
    <p:extLst>
      <p:ext uri="{BB962C8B-B14F-4D97-AF65-F5344CB8AC3E}">
        <p14:creationId xmlns:p14="http://schemas.microsoft.com/office/powerpoint/2010/main" val="3439443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开设创新实践能力培养需要设备资金支持，聘老师</a:t>
            </a:r>
            <a:endParaRPr kumimoji="1" lang="en-US" altLang="zh-CN" dirty="0"/>
          </a:p>
          <a:p>
            <a:r>
              <a:rPr kumimoji="1" lang="zh-CN" altLang="en-US" dirty="0"/>
              <a:t>公共课有</a:t>
            </a:r>
            <a:r>
              <a:rPr kumimoji="1" lang="en-US" altLang="zh-CN" dirty="0"/>
              <a:t>20</a:t>
            </a:r>
            <a:r>
              <a:rPr kumimoji="1" lang="zh-CN" altLang="en-US" dirty="0"/>
              <a:t>课时的 </a:t>
            </a:r>
            <a:endParaRPr kumimoji="1" lang="en-US" altLang="zh-CN" dirty="0"/>
          </a:p>
          <a:p>
            <a:endParaRPr kumimoji="1" lang="en-US" altLang="zh-CN" dirty="0"/>
          </a:p>
          <a:p>
            <a:r>
              <a:rPr kumimoji="1" lang="zh-CN" altLang="en-US" dirty="0"/>
              <a:t>专业课第六学期安排</a:t>
            </a:r>
          </a:p>
        </p:txBody>
      </p:sp>
      <p:sp>
        <p:nvSpPr>
          <p:cNvPr id="4" name="灯片编号占位符 3"/>
          <p:cNvSpPr>
            <a:spLocks noGrp="1"/>
          </p:cNvSpPr>
          <p:nvPr>
            <p:ph type="sldNum" sz="quarter" idx="5"/>
          </p:nvPr>
        </p:nvSpPr>
        <p:spPr/>
        <p:txBody>
          <a:bodyPr/>
          <a:lstStyle/>
          <a:p>
            <a:fld id="{6DEF019B-1EF1-AB48-A165-66FBCB478EEB}" type="slidenum">
              <a:rPr kumimoji="1" lang="zh-CN" altLang="en-US" smtClean="0"/>
              <a:t>11</a:t>
            </a:fld>
            <a:endParaRPr kumimoji="1" lang="zh-CN" altLang="en-US"/>
          </a:p>
        </p:txBody>
      </p:sp>
    </p:spTree>
    <p:extLst>
      <p:ext uri="{BB962C8B-B14F-4D97-AF65-F5344CB8AC3E}">
        <p14:creationId xmlns:p14="http://schemas.microsoft.com/office/powerpoint/2010/main" val="1056567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050" name="Line 2"/>
          <p:cNvSpPr/>
          <p:nvPr/>
        </p:nvSpPr>
        <p:spPr>
          <a:xfrm>
            <a:off x="7315200" y="1066800"/>
            <a:ext cx="0" cy="4495800"/>
          </a:xfrm>
          <a:prstGeom prst="line">
            <a:avLst/>
          </a:prstGeom>
          <a:ln w="9525" cap="flat" cmpd="sng">
            <a:solidFill>
              <a:schemeClr val="tx1"/>
            </a:solidFill>
            <a:prstDash val="solid"/>
            <a:headEnd type="none" w="med" len="med"/>
            <a:tailEnd type="none" w="med" len="med"/>
          </a:ln>
        </p:spPr>
      </p:sp>
      <p:grpSp>
        <p:nvGrpSpPr>
          <p:cNvPr id="2051" name="Group 8"/>
          <p:cNvGrpSpPr/>
          <p:nvPr/>
        </p:nvGrpSpPr>
        <p:grpSpPr>
          <a:xfrm>
            <a:off x="7493000" y="2992438"/>
            <a:ext cx="1338263" cy="2189162"/>
            <a:chOff x="4704" y="1885"/>
            <a:chExt cx="843" cy="1379"/>
          </a:xfrm>
        </p:grpSpPr>
        <p:sp>
          <p:nvSpPr>
            <p:cNvPr id="4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052" name="Line 40"/>
          <p:cNvSpPr/>
          <p:nvPr/>
        </p:nvSpPr>
        <p:spPr>
          <a:xfrm>
            <a:off x="304800" y="2819400"/>
            <a:ext cx="8229600" cy="0"/>
          </a:xfrm>
          <a:prstGeom prst="line">
            <a:avLst/>
          </a:prstGeom>
          <a:ln w="6350" cap="flat" cmpd="sng">
            <a:solidFill>
              <a:schemeClr val="tx1"/>
            </a:solidFill>
            <a:prstDash val="solid"/>
            <a:headEnd type="none" w="med" len="med"/>
            <a:tailEnd type="none" w="med" len="med"/>
          </a:ln>
        </p:spPr>
      </p:sp>
      <p:sp>
        <p:nvSpPr>
          <p:cNvPr id="16387" name="Rectangle 3"/>
          <p:cNvSpPr>
            <a:spLocks noGrp="1" noChangeArrowheads="1"/>
          </p:cNvSpPr>
          <p:nvPr>
            <p:ph type="ctrTitle"/>
          </p:nvPr>
        </p:nvSpPr>
        <p:spPr>
          <a:xfrm>
            <a:off x="315913" y="466725"/>
            <a:ext cx="6781800" cy="2133600"/>
          </a:xfrm>
        </p:spPr>
        <p:txBody>
          <a:bodyPr/>
          <a:lstStyle>
            <a:lvl1pPr algn="r">
              <a:defRPr sz="4800"/>
            </a:lvl1pPr>
          </a:lstStyle>
          <a:p>
            <a:pPr lvl="0"/>
            <a:r>
              <a:rPr lang="zh-CN" altLang="en-US" noProof="0"/>
              <a:t>单击此处编辑母版标题样式</a:t>
            </a:r>
          </a:p>
        </p:txBody>
      </p:sp>
      <p:sp>
        <p:nvSpPr>
          <p:cNvPr id="16388"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zh-CN" altLang="en-US" noProof="0"/>
              <a:t>单击此处编辑母版副标题样式</a:t>
            </a:r>
          </a:p>
        </p:txBody>
      </p:sp>
      <p:sp>
        <p:nvSpPr>
          <p:cNvPr id="75" name="Rectangle 5"/>
          <p:cNvSpPr>
            <a:spLocks noGrp="1" noChangeArrowheads="1"/>
          </p:cNvSpPr>
          <p:nvPr>
            <p:ph type="dt" sz="half" idx="2"/>
          </p:nvPr>
        </p:nvSpPr>
        <p:spPr bwMode="auto">
          <a:xfrm>
            <a:off x="457200" y="6248400"/>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 name="Rectangle 6"/>
          <p:cNvSpPr>
            <a:spLocks noGrp="1" noChangeArrowheads="1"/>
          </p:cNvSpPr>
          <p:nvPr>
            <p:ph type="ftr" sz="quarter" idx="3"/>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7" name="Rectangle 7"/>
          <p:cNvSpPr>
            <a:spLocks noGrp="1" noChangeArrowheads="1"/>
          </p:cNvSpPr>
          <p:nvPr>
            <p:ph type="sldNum" sz="quarter" idx="4"/>
          </p:nvPr>
        </p:nvSpPr>
        <p:spPr bwMode="auto">
          <a:xfrm>
            <a:off x="6553200" y="6248400"/>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r">
              <a:buNone/>
            </a:pPr>
            <a:fld id="{9A0DB2DC-4C9A-4742-B13C-FB6460FD3503}" type="slidenum">
              <a:rPr lang="en-US" altLang="zh-CN" dirty="0"/>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0"/>
            <a:ext cx="2057400" cy="51736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914400"/>
            <a:ext cx="6019800" cy="51736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2292" name="图片 7"/>
          <p:cNvPicPr>
            <a:picLocks noChangeAspect="1"/>
          </p:cNvPicPr>
          <p:nvPr/>
        </p:nvPicPr>
        <p:blipFill>
          <a:blip r:embed="rId2"/>
          <a:srcRect t="8421" r="4337"/>
          <a:stretch>
            <a:fillRect/>
          </a:stretch>
        </p:blipFill>
        <p:spPr>
          <a:xfrm>
            <a:off x="328613" y="0"/>
            <a:ext cx="8815387" cy="6629400"/>
          </a:xfrm>
          <a:prstGeom prst="rect">
            <a:avLst/>
          </a:prstGeom>
          <a:noFill/>
          <a:ln w="9525">
            <a:noFill/>
          </a:ln>
        </p:spPr>
      </p:pic>
      <p:pic>
        <p:nvPicPr>
          <p:cNvPr id="12293" name="图片 8"/>
          <p:cNvPicPr>
            <a:picLocks noChangeAspect="1"/>
          </p:cNvPicPr>
          <p:nvPr/>
        </p:nvPicPr>
        <p:blipFill>
          <a:blip r:embed="rId3"/>
          <a:srcRect l="1704" t="6206" r="6335" b="3658"/>
          <a:stretch>
            <a:fillRect/>
          </a:stretch>
        </p:blipFill>
        <p:spPr>
          <a:xfrm>
            <a:off x="0" y="0"/>
            <a:ext cx="9144000" cy="6858000"/>
          </a:xfrm>
          <a:prstGeom prst="rect">
            <a:avLst/>
          </a:prstGeom>
          <a:noFill/>
          <a:ln w="9525">
            <a:noFill/>
          </a:ln>
        </p:spPr>
      </p:pic>
      <p:grpSp>
        <p:nvGrpSpPr>
          <p:cNvPr id="12294" name="组合 18"/>
          <p:cNvGrpSpPr/>
          <p:nvPr/>
        </p:nvGrpSpPr>
        <p:grpSpPr>
          <a:xfrm>
            <a:off x="4805363" y="1247775"/>
            <a:ext cx="1166812" cy="1166813"/>
            <a:chOff x="5274363" y="1974572"/>
            <a:chExt cx="1166191" cy="1166191"/>
          </a:xfrm>
        </p:grpSpPr>
        <p:sp>
          <p:nvSpPr>
            <p:cNvPr id="12" name="菱形 11"/>
            <p:cNvSpPr/>
            <p:nvPr/>
          </p:nvSpPr>
          <p:spPr>
            <a:xfrm>
              <a:off x="5274363" y="1974572"/>
              <a:ext cx="1166191" cy="1166191"/>
            </a:xfrm>
            <a:prstGeom prst="diamond">
              <a:avLst/>
            </a:prstGeom>
            <a:noFill/>
            <a:ln w="57150">
              <a:solidFill>
                <a:srgbClr val="26AD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4400" b="1" noProof="1">
                <a:solidFill>
                  <a:prstClr val="white"/>
                </a:solidFill>
              </a:endParaRPr>
            </a:p>
          </p:txBody>
        </p:sp>
        <p:sp>
          <p:nvSpPr>
            <p:cNvPr id="13" name="菱形 12"/>
            <p:cNvSpPr/>
            <p:nvPr/>
          </p:nvSpPr>
          <p:spPr>
            <a:xfrm>
              <a:off x="5467935" y="2168144"/>
              <a:ext cx="779047" cy="779047"/>
            </a:xfrm>
            <a:prstGeom prst="diamond">
              <a:avLst/>
            </a:prstGeom>
            <a:noFill/>
            <a:ln w="57150">
              <a:solidFill>
                <a:srgbClr val="26AD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4400" b="1" noProof="1">
                <a:solidFill>
                  <a:prstClr val="white"/>
                </a:solidFill>
              </a:endParaRPr>
            </a:p>
          </p:txBody>
        </p:sp>
      </p:grpSp>
      <p:sp>
        <p:nvSpPr>
          <p:cNvPr id="2" name="标题 1"/>
          <p:cNvSpPr>
            <a:spLocks noGrp="1"/>
          </p:cNvSpPr>
          <p:nvPr>
            <p:ph type="ctrTitle"/>
          </p:nvPr>
        </p:nvSpPr>
        <p:spPr>
          <a:xfrm>
            <a:off x="3119281" y="2642630"/>
            <a:ext cx="4538819" cy="925185"/>
          </a:xfrm>
        </p:spPr>
        <p:txBody>
          <a:bodyPr anchor="b">
            <a:normAutofit/>
          </a:bodyPr>
          <a:lstStyle>
            <a:lvl1pPr algn="dist">
              <a:defRPr sz="4500"/>
            </a:lvl1pPr>
          </a:lstStyle>
          <a:p>
            <a:r>
              <a:rPr lang="zh-CN" altLang="en-US" noProof="1"/>
              <a:t>单击此处编辑母版标题样式</a:t>
            </a:r>
          </a:p>
        </p:txBody>
      </p:sp>
      <p:sp>
        <p:nvSpPr>
          <p:cNvPr id="3" name="副标题 2"/>
          <p:cNvSpPr>
            <a:spLocks noGrp="1"/>
          </p:cNvSpPr>
          <p:nvPr>
            <p:ph type="subTitle" idx="1"/>
          </p:nvPr>
        </p:nvSpPr>
        <p:spPr>
          <a:xfrm>
            <a:off x="3119281" y="3570991"/>
            <a:ext cx="4538819" cy="596731"/>
          </a:xfrm>
        </p:spPr>
        <p:txBody>
          <a:bodyPr>
            <a:normAutofit/>
          </a:bodyPr>
          <a:lstStyle>
            <a:lvl1pPr marL="0" indent="0" algn="dist">
              <a:buNone/>
              <a:defRPr sz="1800">
                <a:solidFill>
                  <a:srgbClr val="26ADEA"/>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1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p>
            <a:fld id="{BB962C8B-B14F-4D97-AF65-F5344CB8AC3E}" type="datetimeFigureOut">
              <a:rPr lang="" altLang="en-US" dirty="0"/>
              <a:pPr/>
              <a:t>10/23/19</a:t>
            </a:fld>
            <a:endParaRPr lang="" altLang="en-US" dirty="0"/>
          </a:p>
        </p:txBody>
      </p:sp>
      <p:sp>
        <p:nvSpPr>
          <p:cNvPr id="1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a:defRPr/>
            </a:pPr>
            <a:endParaRPr lang="zh-CN" altLang="en-US">
              <a:solidFill>
                <a:prstClr val="black">
                  <a:tint val="75000"/>
                </a:prstClr>
              </a:solidFill>
            </a:endParaRPr>
          </a:p>
        </p:txBody>
      </p:sp>
      <p:sp>
        <p:nvSpPr>
          <p:cNvPr id="1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fld id="{9A0DB2DC-4C9A-4742-B13C-FB6460FD3503}" type="slidenum">
              <a:rPr lang="zh-CN" altLang="en-US" dirty="0"/>
              <a:pPr/>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cxnSp>
        <p:nvCxnSpPr>
          <p:cNvPr id="9" name="直接连接符 8"/>
          <p:cNvCxnSpPr/>
          <p:nvPr/>
        </p:nvCxnSpPr>
        <p:spPr>
          <a:xfrm>
            <a:off x="1030288" y="1266825"/>
            <a:ext cx="4633913" cy="0"/>
          </a:xfrm>
          <a:prstGeom prst="line">
            <a:avLst/>
          </a:prstGeom>
          <a:ln w="28575">
            <a:solidFill>
              <a:srgbClr val="26ADEA"/>
            </a:solidFill>
          </a:ln>
        </p:spPr>
        <p:style>
          <a:lnRef idx="1">
            <a:schemeClr val="accent1"/>
          </a:lnRef>
          <a:fillRef idx="0">
            <a:schemeClr val="accent1"/>
          </a:fillRef>
          <a:effectRef idx="0">
            <a:schemeClr val="accent1"/>
          </a:effectRef>
          <a:fontRef idx="minor">
            <a:schemeClr val="tx1"/>
          </a:fontRef>
        </p:style>
      </p:cxnSp>
      <p:grpSp>
        <p:nvGrpSpPr>
          <p:cNvPr id="13317" name="组合 15"/>
          <p:cNvGrpSpPr/>
          <p:nvPr/>
        </p:nvGrpSpPr>
        <p:grpSpPr>
          <a:xfrm>
            <a:off x="285750" y="579438"/>
            <a:ext cx="685800" cy="687387"/>
            <a:chOff x="5274363" y="1974572"/>
            <a:chExt cx="1166191" cy="1166191"/>
          </a:xfrm>
        </p:grpSpPr>
        <p:sp>
          <p:nvSpPr>
            <p:cNvPr id="11" name="菱形 10"/>
            <p:cNvSpPr/>
            <p:nvPr/>
          </p:nvSpPr>
          <p:spPr>
            <a:xfrm>
              <a:off x="5274363" y="1974572"/>
              <a:ext cx="1166191" cy="1166191"/>
            </a:xfrm>
            <a:prstGeom prst="diamond">
              <a:avLst/>
            </a:prstGeom>
            <a:noFill/>
            <a:ln w="57150">
              <a:solidFill>
                <a:srgbClr val="26AD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4400" b="1" noProof="1">
                <a:solidFill>
                  <a:prstClr val="white"/>
                </a:solidFill>
              </a:endParaRPr>
            </a:p>
          </p:txBody>
        </p:sp>
        <p:sp>
          <p:nvSpPr>
            <p:cNvPr id="12" name="菱形 11"/>
            <p:cNvSpPr/>
            <p:nvPr/>
          </p:nvSpPr>
          <p:spPr>
            <a:xfrm>
              <a:off x="5468728" y="2168488"/>
              <a:ext cx="777461" cy="778358"/>
            </a:xfrm>
            <a:prstGeom prst="diamond">
              <a:avLst/>
            </a:prstGeom>
            <a:noFill/>
            <a:ln w="57150">
              <a:solidFill>
                <a:srgbClr val="26AD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4400" b="1" noProof="1">
                <a:solidFill>
                  <a:prstClr val="white"/>
                </a:solidFill>
              </a:endParaRPr>
            </a:p>
          </p:txBody>
        </p:sp>
      </p:grpSp>
      <p:sp>
        <p:nvSpPr>
          <p:cNvPr id="2" name="标题 1"/>
          <p:cNvSpPr>
            <a:spLocks noGrp="1"/>
          </p:cNvSpPr>
          <p:nvPr>
            <p:ph type="title"/>
          </p:nvPr>
        </p:nvSpPr>
        <p:spPr>
          <a:xfrm>
            <a:off x="1029901" y="304800"/>
            <a:ext cx="7485449" cy="912810"/>
          </a:xfrm>
        </p:spPr>
        <p:txBody>
          <a:bodyPr anchor="b">
            <a:normAutofit/>
          </a:bodyPr>
          <a:lstStyle/>
          <a:p>
            <a:r>
              <a:rPr lang="zh-CN" altLang="en-US" noProof="1"/>
              <a:t>单击此处编辑母版标题样式</a:t>
            </a:r>
          </a:p>
        </p:txBody>
      </p:sp>
      <p:sp>
        <p:nvSpPr>
          <p:cNvPr id="3" name="内容占位符 2"/>
          <p:cNvSpPr>
            <a:spLocks noGrp="1"/>
          </p:cNvSpPr>
          <p:nvPr>
            <p:ph idx="1"/>
          </p:nvPr>
        </p:nvSpPr>
        <p:spPr>
          <a:xfrm>
            <a:off x="628650" y="1458801"/>
            <a:ext cx="7886700" cy="4718162"/>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3"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p>
            <a:fld id="{BB962C8B-B14F-4D97-AF65-F5344CB8AC3E}" type="datetimeFigureOut">
              <a:rPr lang="" altLang="en-US" dirty="0"/>
              <a:pPr/>
              <a:t>10/23/19</a:t>
            </a:fld>
            <a:endParaRPr lang="" altLang="en-US" dirty="0"/>
          </a:p>
        </p:txBody>
      </p:sp>
      <p:sp>
        <p:nvSpPr>
          <p:cNvPr id="14"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a:defRPr/>
            </a:pPr>
            <a:endParaRPr lang="zh-CN" altLang="en-US">
              <a:solidFill>
                <a:prstClr val="black">
                  <a:tint val="75000"/>
                </a:prstClr>
              </a:solidFill>
            </a:endParaRPr>
          </a:p>
        </p:txBody>
      </p:sp>
      <p:sp>
        <p:nvSpPr>
          <p:cNvPr id="15"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fld id="{9A0DB2DC-4C9A-4742-B13C-FB6460FD3503}" type="slidenum">
              <a:rPr lang="zh-CN" altLang="en-US" dirty="0"/>
              <a:pPr/>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节标题">
    <p:bg>
      <p:bgPr>
        <a:solidFill>
          <a:schemeClr val="bg1"/>
        </a:solidFill>
        <a:effectLst/>
      </p:bgPr>
    </p:bg>
    <p:spTree>
      <p:nvGrpSpPr>
        <p:cNvPr id="1" name=""/>
        <p:cNvGrpSpPr/>
        <p:nvPr/>
      </p:nvGrpSpPr>
      <p:grpSpPr>
        <a:xfrm>
          <a:off x="0" y="0"/>
          <a:ext cx="0" cy="0"/>
          <a:chOff x="0" y="0"/>
          <a:chExt cx="0" cy="0"/>
        </a:xfrm>
      </p:grpSpPr>
      <p:grpSp>
        <p:nvGrpSpPr>
          <p:cNvPr id="14340" name="组合 6"/>
          <p:cNvGrpSpPr/>
          <p:nvPr/>
        </p:nvGrpSpPr>
        <p:grpSpPr>
          <a:xfrm>
            <a:off x="0" y="0"/>
            <a:ext cx="9144000" cy="6858000"/>
            <a:chOff x="0" y="0"/>
            <a:chExt cx="12192000" cy="6858001"/>
          </a:xfrm>
        </p:grpSpPr>
        <p:pic>
          <p:nvPicPr>
            <p:cNvPr id="14354" name="图片 7"/>
            <p:cNvPicPr>
              <a:picLocks noChangeAspect="1"/>
            </p:cNvPicPr>
            <p:nvPr/>
          </p:nvPicPr>
          <p:blipFill>
            <a:blip r:embed="rId2"/>
            <a:srcRect t="8421" r="4337"/>
            <a:stretch>
              <a:fillRect/>
            </a:stretch>
          </p:blipFill>
          <p:spPr>
            <a:xfrm>
              <a:off x="437791" y="0"/>
              <a:ext cx="11754209" cy="6629400"/>
            </a:xfrm>
            <a:prstGeom prst="rect">
              <a:avLst/>
            </a:prstGeom>
            <a:noFill/>
            <a:ln w="9525">
              <a:noFill/>
            </a:ln>
          </p:spPr>
        </p:pic>
        <p:pic>
          <p:nvPicPr>
            <p:cNvPr id="14355" name="图片 8"/>
            <p:cNvPicPr>
              <a:picLocks noChangeAspect="1"/>
            </p:cNvPicPr>
            <p:nvPr/>
          </p:nvPicPr>
          <p:blipFill>
            <a:blip r:embed="rId3"/>
            <a:srcRect l="1704" t="6206" r="6335" b="3658"/>
            <a:stretch>
              <a:fillRect/>
            </a:stretch>
          </p:blipFill>
          <p:spPr>
            <a:xfrm>
              <a:off x="0" y="0"/>
              <a:ext cx="12192000" cy="6858001"/>
            </a:xfrm>
            <a:prstGeom prst="rect">
              <a:avLst/>
            </a:prstGeom>
            <a:noFill/>
            <a:ln w="9525">
              <a:noFill/>
            </a:ln>
          </p:spPr>
        </p:pic>
      </p:grpSp>
      <p:grpSp>
        <p:nvGrpSpPr>
          <p:cNvPr id="14341" name="组合 17"/>
          <p:cNvGrpSpPr/>
          <p:nvPr/>
        </p:nvGrpSpPr>
        <p:grpSpPr>
          <a:xfrm>
            <a:off x="3028950" y="2227263"/>
            <a:ext cx="1262063" cy="1262062"/>
            <a:chOff x="5578933" y="2148115"/>
            <a:chExt cx="721901" cy="721901"/>
          </a:xfrm>
        </p:grpSpPr>
        <p:sp>
          <p:nvSpPr>
            <p:cNvPr id="13" name="椭圆 12"/>
            <p:cNvSpPr/>
            <p:nvPr/>
          </p:nvSpPr>
          <p:spPr>
            <a:xfrm>
              <a:off x="5578933" y="2148115"/>
              <a:ext cx="721901" cy="721901"/>
            </a:xfrm>
            <a:prstGeom prst="ellipse">
              <a:avLst/>
            </a:prstGeom>
            <a:solidFill>
              <a:srgbClr val="26AD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4400" b="1" noProof="1">
                <a:solidFill>
                  <a:prstClr val="white"/>
                </a:solidFill>
              </a:endParaRPr>
            </a:p>
          </p:txBody>
        </p:sp>
        <p:grpSp>
          <p:nvGrpSpPr>
            <p:cNvPr id="14348" name="Group 8"/>
            <p:cNvGrpSpPr>
              <a:grpSpLocks noChangeAspect="1"/>
            </p:cNvGrpSpPr>
            <p:nvPr/>
          </p:nvGrpSpPr>
          <p:grpSpPr>
            <a:xfrm>
              <a:off x="5740901" y="2381249"/>
              <a:ext cx="407768" cy="271205"/>
              <a:chOff x="6157" y="184"/>
              <a:chExt cx="636" cy="423"/>
            </a:xfrm>
          </p:grpSpPr>
          <p:sp>
            <p:nvSpPr>
              <p:cNvPr id="15" name="AutoShape 7"/>
              <p:cNvSpPr>
                <a:spLocks noChangeAspect="1" noChangeArrowheads="1" noTextEdit="1"/>
              </p:cNvSpPr>
              <p:nvPr/>
            </p:nvSpPr>
            <p:spPr bwMode="auto">
              <a:xfrm>
                <a:off x="6183" y="212"/>
                <a:ext cx="593" cy="395"/>
              </a:xfrm>
              <a:prstGeom prst="rect">
                <a:avLst/>
              </a:prstGeom>
              <a:noFill/>
              <a:ln w="9525">
                <a:noFill/>
                <a:miter lim="800000"/>
              </a:ln>
            </p:spPr>
            <p:txBody>
              <a:bodyPr/>
              <a:lstStyle/>
              <a:p>
                <a:pPr>
                  <a:buFont typeface="Arial" panose="020B0604020202020204" pitchFamily="34" charset="0"/>
                  <a:buNone/>
                  <a:defRPr/>
                </a:pPr>
                <a:endParaRPr lang="zh-CN" altLang="en-US" sz="4400" b="1">
                  <a:solidFill>
                    <a:prstClr val="white"/>
                  </a:solidFill>
                </a:endParaRPr>
              </a:p>
            </p:txBody>
          </p:sp>
          <p:sp>
            <p:nvSpPr>
              <p:cNvPr id="16" name="Freeform 9"/>
              <p:cNvSpPr>
                <a:spLocks noChangeArrowheads="1"/>
              </p:cNvSpPr>
              <p:nvPr/>
            </p:nvSpPr>
            <p:spPr bwMode="auto">
              <a:xfrm>
                <a:off x="6210" y="184"/>
                <a:ext cx="530" cy="225"/>
              </a:xfrm>
              <a:custGeom>
                <a:avLst/>
                <a:gdLst/>
                <a:ahLst/>
                <a:cxnLst>
                  <a:cxn ang="0">
                    <a:pos x="265" y="225"/>
                  </a:cxn>
                  <a:cxn ang="0">
                    <a:pos x="0" y="0"/>
                  </a:cxn>
                  <a:cxn ang="0">
                    <a:pos x="530" y="0"/>
                  </a:cxn>
                  <a:cxn ang="0">
                    <a:pos x="265" y="225"/>
                  </a:cxn>
                </a:cxnLst>
                <a:rect l="0" t="0" r="r" b="b"/>
                <a:pathLst>
                  <a:path w="530" h="225">
                    <a:moveTo>
                      <a:pt x="265" y="225"/>
                    </a:moveTo>
                    <a:lnTo>
                      <a:pt x="0" y="0"/>
                    </a:lnTo>
                    <a:lnTo>
                      <a:pt x="530" y="0"/>
                    </a:lnTo>
                    <a:lnTo>
                      <a:pt x="265" y="225"/>
                    </a:lnTo>
                    <a:close/>
                  </a:path>
                </a:pathLst>
              </a:custGeom>
              <a:solidFill>
                <a:srgbClr val="F8F8F9"/>
              </a:solidFill>
              <a:ln w="9525">
                <a:noFill/>
                <a:round/>
              </a:ln>
            </p:spPr>
            <p:txBody>
              <a:bodyPr/>
              <a:lstStyle/>
              <a:p>
                <a:pPr>
                  <a:buFont typeface="Arial" panose="020B0604020202020204" pitchFamily="34" charset="0"/>
                  <a:buNone/>
                  <a:defRPr/>
                </a:pPr>
                <a:endParaRPr lang="zh-CN" altLang="en-US" sz="4400" b="1">
                  <a:solidFill>
                    <a:prstClr val="white"/>
                  </a:solidFill>
                </a:endParaRPr>
              </a:p>
            </p:txBody>
          </p:sp>
          <p:sp>
            <p:nvSpPr>
              <p:cNvPr id="17" name="Freeform 10"/>
              <p:cNvSpPr>
                <a:spLocks noChangeArrowheads="1"/>
              </p:cNvSpPr>
              <p:nvPr/>
            </p:nvSpPr>
            <p:spPr bwMode="auto">
              <a:xfrm>
                <a:off x="6157" y="212"/>
                <a:ext cx="212" cy="365"/>
              </a:xfrm>
              <a:custGeom>
                <a:avLst/>
                <a:gdLst/>
                <a:ahLst/>
                <a:cxnLst>
                  <a:cxn ang="0">
                    <a:pos x="212" y="169"/>
                  </a:cxn>
                  <a:cxn ang="0">
                    <a:pos x="0" y="365"/>
                  </a:cxn>
                  <a:cxn ang="0">
                    <a:pos x="0" y="0"/>
                  </a:cxn>
                  <a:cxn ang="0">
                    <a:pos x="212" y="169"/>
                  </a:cxn>
                </a:cxnLst>
                <a:rect l="0" t="0" r="r" b="b"/>
                <a:pathLst>
                  <a:path w="212" h="365">
                    <a:moveTo>
                      <a:pt x="212" y="169"/>
                    </a:moveTo>
                    <a:lnTo>
                      <a:pt x="0" y="365"/>
                    </a:lnTo>
                    <a:lnTo>
                      <a:pt x="0" y="0"/>
                    </a:lnTo>
                    <a:lnTo>
                      <a:pt x="212" y="169"/>
                    </a:lnTo>
                    <a:close/>
                  </a:path>
                </a:pathLst>
              </a:custGeom>
              <a:solidFill>
                <a:srgbClr val="F8F8F9"/>
              </a:solidFill>
              <a:ln w="9525">
                <a:noFill/>
                <a:round/>
              </a:ln>
            </p:spPr>
            <p:txBody>
              <a:bodyPr/>
              <a:lstStyle/>
              <a:p>
                <a:pPr>
                  <a:buFont typeface="Arial" panose="020B0604020202020204" pitchFamily="34" charset="0"/>
                  <a:buNone/>
                  <a:defRPr/>
                </a:pPr>
                <a:endParaRPr lang="zh-CN" altLang="en-US" sz="4400" b="1">
                  <a:solidFill>
                    <a:prstClr val="white"/>
                  </a:solidFill>
                </a:endParaRPr>
              </a:p>
            </p:txBody>
          </p:sp>
          <p:sp>
            <p:nvSpPr>
              <p:cNvPr id="18" name="Freeform 11"/>
              <p:cNvSpPr>
                <a:spLocks noChangeArrowheads="1"/>
              </p:cNvSpPr>
              <p:nvPr/>
            </p:nvSpPr>
            <p:spPr bwMode="auto">
              <a:xfrm>
                <a:off x="6183" y="409"/>
                <a:ext cx="557" cy="197"/>
              </a:xfrm>
              <a:custGeom>
                <a:avLst/>
                <a:gdLst/>
                <a:ahLst/>
                <a:cxnLst>
                  <a:cxn ang="0">
                    <a:pos x="239" y="0"/>
                  </a:cxn>
                  <a:cxn ang="0">
                    <a:pos x="292" y="56"/>
                  </a:cxn>
                  <a:cxn ang="0">
                    <a:pos x="345" y="0"/>
                  </a:cxn>
                  <a:cxn ang="0">
                    <a:pos x="557" y="197"/>
                  </a:cxn>
                  <a:cxn ang="0">
                    <a:pos x="0" y="197"/>
                  </a:cxn>
                  <a:cxn ang="0">
                    <a:pos x="239" y="0"/>
                  </a:cxn>
                </a:cxnLst>
                <a:rect l="0" t="0" r="r" b="b"/>
                <a:pathLst>
                  <a:path w="557" h="197">
                    <a:moveTo>
                      <a:pt x="239" y="0"/>
                    </a:moveTo>
                    <a:lnTo>
                      <a:pt x="292" y="56"/>
                    </a:lnTo>
                    <a:lnTo>
                      <a:pt x="345" y="0"/>
                    </a:lnTo>
                    <a:lnTo>
                      <a:pt x="557" y="197"/>
                    </a:lnTo>
                    <a:lnTo>
                      <a:pt x="0" y="197"/>
                    </a:lnTo>
                    <a:lnTo>
                      <a:pt x="239" y="0"/>
                    </a:lnTo>
                    <a:close/>
                  </a:path>
                </a:pathLst>
              </a:custGeom>
              <a:solidFill>
                <a:srgbClr val="F8F8F9"/>
              </a:solidFill>
              <a:ln w="9525">
                <a:noFill/>
                <a:round/>
              </a:ln>
            </p:spPr>
            <p:txBody>
              <a:bodyPr/>
              <a:lstStyle/>
              <a:p>
                <a:pPr>
                  <a:buFont typeface="Arial" panose="020B0604020202020204" pitchFamily="34" charset="0"/>
                  <a:buNone/>
                  <a:defRPr/>
                </a:pPr>
                <a:endParaRPr lang="zh-CN" altLang="en-US" sz="4400" b="1">
                  <a:solidFill>
                    <a:prstClr val="white"/>
                  </a:solidFill>
                </a:endParaRPr>
              </a:p>
            </p:txBody>
          </p:sp>
          <p:sp>
            <p:nvSpPr>
              <p:cNvPr id="19" name="Freeform 12"/>
              <p:cNvSpPr>
                <a:spLocks noChangeArrowheads="1"/>
              </p:cNvSpPr>
              <p:nvPr/>
            </p:nvSpPr>
            <p:spPr bwMode="auto">
              <a:xfrm>
                <a:off x="6554" y="212"/>
                <a:ext cx="239" cy="365"/>
              </a:xfrm>
              <a:custGeom>
                <a:avLst/>
                <a:gdLst/>
                <a:ahLst/>
                <a:cxnLst>
                  <a:cxn ang="0">
                    <a:pos x="0" y="169"/>
                  </a:cxn>
                  <a:cxn ang="0">
                    <a:pos x="239" y="0"/>
                  </a:cxn>
                  <a:cxn ang="0">
                    <a:pos x="239" y="365"/>
                  </a:cxn>
                  <a:cxn ang="0">
                    <a:pos x="0" y="169"/>
                  </a:cxn>
                </a:cxnLst>
                <a:rect l="0" t="0" r="r" b="b"/>
                <a:pathLst>
                  <a:path w="239" h="365">
                    <a:moveTo>
                      <a:pt x="0" y="169"/>
                    </a:moveTo>
                    <a:lnTo>
                      <a:pt x="239" y="0"/>
                    </a:lnTo>
                    <a:lnTo>
                      <a:pt x="239" y="365"/>
                    </a:lnTo>
                    <a:lnTo>
                      <a:pt x="0" y="169"/>
                    </a:lnTo>
                    <a:close/>
                  </a:path>
                </a:pathLst>
              </a:custGeom>
              <a:solidFill>
                <a:srgbClr val="F8F8F9"/>
              </a:solidFill>
              <a:ln w="9525">
                <a:noFill/>
                <a:round/>
              </a:ln>
            </p:spPr>
            <p:txBody>
              <a:bodyPr/>
              <a:lstStyle/>
              <a:p>
                <a:pPr>
                  <a:buFont typeface="Arial" panose="020B0604020202020204" pitchFamily="34" charset="0"/>
                  <a:buNone/>
                  <a:defRPr/>
                </a:pPr>
                <a:endParaRPr lang="zh-CN" altLang="en-US" sz="4400" b="1">
                  <a:solidFill>
                    <a:prstClr val="white"/>
                  </a:solidFill>
                </a:endParaRPr>
              </a:p>
            </p:txBody>
          </p:sp>
        </p:grpSp>
      </p:grpSp>
      <p:sp>
        <p:nvSpPr>
          <p:cNvPr id="2" name="标题 1"/>
          <p:cNvSpPr>
            <a:spLocks noGrp="1"/>
          </p:cNvSpPr>
          <p:nvPr>
            <p:ph type="title"/>
          </p:nvPr>
        </p:nvSpPr>
        <p:spPr>
          <a:xfrm>
            <a:off x="4540089" y="2129005"/>
            <a:ext cx="2603662" cy="1457398"/>
          </a:xfrm>
        </p:spPr>
        <p:txBody>
          <a:bodyPr>
            <a:normAutofit/>
          </a:bodyPr>
          <a:lstStyle>
            <a:lvl1pPr algn="dist">
              <a:defRPr sz="4050"/>
            </a:lvl1pPr>
          </a:lstStyle>
          <a:p>
            <a:r>
              <a:rPr lang="zh-CN" altLang="en-US" noProof="1"/>
              <a:t>单击此处编辑母版标题样式</a:t>
            </a:r>
          </a:p>
        </p:txBody>
      </p:sp>
      <p:sp>
        <p:nvSpPr>
          <p:cNvPr id="20"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p>
            <a:fld id="{BB962C8B-B14F-4D97-AF65-F5344CB8AC3E}" type="datetimeFigureOut">
              <a:rPr lang="" altLang="en-US" dirty="0"/>
              <a:pPr/>
              <a:t>10/23/19</a:t>
            </a:fld>
            <a:endParaRPr lang="" altLang="en-US" dirty="0"/>
          </a:p>
        </p:txBody>
      </p:sp>
      <p:sp>
        <p:nvSpPr>
          <p:cNvPr id="21"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a:defRPr/>
            </a:pPr>
            <a:endParaRPr lang="zh-CN" altLang="en-US">
              <a:solidFill>
                <a:prstClr val="black">
                  <a:tint val="75000"/>
                </a:prstClr>
              </a:solidFill>
            </a:endParaRPr>
          </a:p>
        </p:txBody>
      </p:sp>
      <p:sp>
        <p:nvSpPr>
          <p:cNvPr id="22"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fld id="{9A0DB2DC-4C9A-4742-B13C-FB6460FD3503}" type="slidenum">
              <a:rPr lang="zh-CN" altLang="en-US" dirty="0"/>
              <a:pPr/>
              <a:t>‹#›</a:t>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cxnSp>
        <p:nvCxnSpPr>
          <p:cNvPr id="9" name="直接连接符 8"/>
          <p:cNvCxnSpPr/>
          <p:nvPr/>
        </p:nvCxnSpPr>
        <p:spPr>
          <a:xfrm>
            <a:off x="1030288" y="1266825"/>
            <a:ext cx="4633913" cy="0"/>
          </a:xfrm>
          <a:prstGeom prst="line">
            <a:avLst/>
          </a:prstGeom>
          <a:ln w="28575">
            <a:solidFill>
              <a:srgbClr val="26ADEA"/>
            </a:solidFill>
          </a:ln>
        </p:spPr>
        <p:style>
          <a:lnRef idx="1">
            <a:schemeClr val="accent1"/>
          </a:lnRef>
          <a:fillRef idx="0">
            <a:schemeClr val="accent1"/>
          </a:fillRef>
          <a:effectRef idx="0">
            <a:schemeClr val="accent1"/>
          </a:effectRef>
          <a:fontRef idx="minor">
            <a:schemeClr val="tx1"/>
          </a:fontRef>
        </p:style>
      </p:cxnSp>
      <p:grpSp>
        <p:nvGrpSpPr>
          <p:cNvPr id="15365" name="组合 17"/>
          <p:cNvGrpSpPr/>
          <p:nvPr/>
        </p:nvGrpSpPr>
        <p:grpSpPr>
          <a:xfrm>
            <a:off x="285750" y="579438"/>
            <a:ext cx="685800" cy="687387"/>
            <a:chOff x="5274363" y="1974572"/>
            <a:chExt cx="1166191" cy="1166191"/>
          </a:xfrm>
        </p:grpSpPr>
        <p:sp>
          <p:nvSpPr>
            <p:cNvPr id="11" name="菱形 10"/>
            <p:cNvSpPr/>
            <p:nvPr/>
          </p:nvSpPr>
          <p:spPr>
            <a:xfrm>
              <a:off x="5274363" y="1974572"/>
              <a:ext cx="1166191" cy="1166191"/>
            </a:xfrm>
            <a:prstGeom prst="diamond">
              <a:avLst/>
            </a:prstGeom>
            <a:noFill/>
            <a:ln w="57150">
              <a:solidFill>
                <a:srgbClr val="26AD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4400" b="1" noProof="1">
                <a:solidFill>
                  <a:prstClr val="white"/>
                </a:solidFill>
              </a:endParaRPr>
            </a:p>
          </p:txBody>
        </p:sp>
        <p:sp>
          <p:nvSpPr>
            <p:cNvPr id="12" name="菱形 11"/>
            <p:cNvSpPr/>
            <p:nvPr/>
          </p:nvSpPr>
          <p:spPr>
            <a:xfrm>
              <a:off x="5468728" y="2168488"/>
              <a:ext cx="777461" cy="778358"/>
            </a:xfrm>
            <a:prstGeom prst="diamond">
              <a:avLst/>
            </a:prstGeom>
            <a:noFill/>
            <a:ln w="57150">
              <a:solidFill>
                <a:srgbClr val="26AD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4400" b="1" noProof="1">
                <a:solidFill>
                  <a:prstClr val="white"/>
                </a:solidFill>
              </a:endParaRPr>
            </a:p>
          </p:txBody>
        </p:sp>
      </p:grpSp>
      <p:sp>
        <p:nvSpPr>
          <p:cNvPr id="2" name="标题 1"/>
          <p:cNvSpPr>
            <a:spLocks noGrp="1"/>
          </p:cNvSpPr>
          <p:nvPr>
            <p:ph type="title"/>
          </p:nvPr>
        </p:nvSpPr>
        <p:spPr>
          <a:xfrm>
            <a:off x="1029901" y="327026"/>
            <a:ext cx="7485449" cy="865184"/>
          </a:xfrm>
        </p:spPr>
        <p:txBody>
          <a:bodyPr anchor="b">
            <a:normAutofit/>
          </a:bodyPr>
          <a:lstStyle/>
          <a:p>
            <a:r>
              <a:rPr lang="zh-CN" altLang="en-US" noProof="1"/>
              <a:t>单击此处编辑母版标题样式</a:t>
            </a:r>
          </a:p>
        </p:txBody>
      </p:sp>
      <p:sp>
        <p:nvSpPr>
          <p:cNvPr id="3" name="内容占位符 2"/>
          <p:cNvSpPr>
            <a:spLocks noGrp="1"/>
          </p:cNvSpPr>
          <p:nvPr>
            <p:ph sz="half" idx="1"/>
          </p:nvPr>
        </p:nvSpPr>
        <p:spPr>
          <a:xfrm>
            <a:off x="628650" y="1511301"/>
            <a:ext cx="3886200" cy="4665663"/>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511301"/>
            <a:ext cx="3886200" cy="4665663"/>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3" name="日期占位符 4"/>
          <p:cNvSpPr>
            <a:spLocks noGrp="1"/>
          </p:cNvSpPr>
          <p:nvPr>
            <p:ph type="dt" sz="half" idx="12"/>
          </p:nvPr>
        </p:nvSpPr>
        <p:spPr>
          <a:xfrm>
            <a:off x="628650" y="6356350"/>
            <a:ext cx="2057400" cy="365125"/>
          </a:xfrm>
          <a:prstGeom prst="rect">
            <a:avLst/>
          </a:prstGeom>
        </p:spPr>
        <p:txBody>
          <a:bodyPr vert="horz" lIns="91440" tIns="45720" rIns="91440" bIns="45720" rtlCol="0" anchor="ctr"/>
          <a:lstStyle/>
          <a:p>
            <a:fld id="{BB962C8B-B14F-4D97-AF65-F5344CB8AC3E}" type="datetimeFigureOut">
              <a:rPr lang="" altLang="en-US" dirty="0"/>
              <a:pPr/>
              <a:t>10/23/19</a:t>
            </a:fld>
            <a:endParaRPr lang="" altLang="en-US" dirty="0"/>
          </a:p>
        </p:txBody>
      </p:sp>
      <p:sp>
        <p:nvSpPr>
          <p:cNvPr id="14" name="页脚占位符 5"/>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a:defRPr/>
            </a:pPr>
            <a:endParaRPr lang="zh-CN" altLang="en-US">
              <a:solidFill>
                <a:prstClr val="black">
                  <a:tint val="75000"/>
                </a:prstClr>
              </a:solidFill>
            </a:endParaRPr>
          </a:p>
        </p:txBody>
      </p:sp>
      <p:sp>
        <p:nvSpPr>
          <p:cNvPr id="15" name="灯片编号占位符 6"/>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fld id="{9A0DB2DC-4C9A-4742-B13C-FB6460FD3503}" type="slidenum">
              <a:rPr lang="zh-CN" altLang="en-US" dirty="0"/>
              <a:pPr/>
              <a:t>‹#›</a:t>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p>
        </p:txBody>
      </p:sp>
      <p:sp>
        <p:nvSpPr>
          <p:cNvPr id="3" name="文本占位符 2"/>
          <p:cNvSpPr>
            <a:spLocks noGrp="1"/>
          </p:cNvSpPr>
          <p:nvPr>
            <p:ph type="body" idx="1"/>
          </p:nvPr>
        </p:nvSpPr>
        <p:spPr>
          <a:xfrm>
            <a:off x="629842" y="1770063"/>
            <a:ext cx="3868340"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2" y="2641600"/>
            <a:ext cx="3868340" cy="3548063"/>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770063"/>
            <a:ext cx="3887391"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641600"/>
            <a:ext cx="3887391" cy="3548063"/>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fld id="{BB962C8B-B14F-4D97-AF65-F5344CB8AC3E}" type="datetimeFigureOut">
              <a:rPr lang="" altLang="en-US" dirty="0"/>
              <a:pPr/>
              <a:t>10/23/19</a:t>
            </a:fld>
            <a:endParaRPr lang="" altLang="en-US" dirty="0"/>
          </a:p>
        </p:txBody>
      </p:sp>
      <p:sp>
        <p:nvSpPr>
          <p:cNvPr id="8" name="页脚占位符 7"/>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A0DB2DC-4C9A-4742-B13C-FB6460FD3503}" type="slidenum">
              <a:rPr lang="zh-CN" altLang="en-US" dirty="0"/>
              <a:pPr/>
              <a:t>‹#›</a:t>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bg>
      <p:bgPr>
        <a:solidFill>
          <a:schemeClr val="bg1"/>
        </a:solidFill>
        <a:effectLst/>
      </p:bgPr>
    </p:bg>
    <p:spTree>
      <p:nvGrpSpPr>
        <p:cNvPr id="1" name=""/>
        <p:cNvGrpSpPr/>
        <p:nvPr/>
      </p:nvGrpSpPr>
      <p:grpSpPr>
        <a:xfrm>
          <a:off x="0" y="0"/>
          <a:ext cx="0" cy="0"/>
          <a:chOff x="0" y="0"/>
          <a:chExt cx="0" cy="0"/>
        </a:xfrm>
      </p:grpSpPr>
      <p:grpSp>
        <p:nvGrpSpPr>
          <p:cNvPr id="16388" name="组合 5"/>
          <p:cNvGrpSpPr/>
          <p:nvPr/>
        </p:nvGrpSpPr>
        <p:grpSpPr>
          <a:xfrm>
            <a:off x="0" y="0"/>
            <a:ext cx="9144000" cy="6858000"/>
            <a:chOff x="0" y="0"/>
            <a:chExt cx="12192000" cy="6858001"/>
          </a:xfrm>
        </p:grpSpPr>
        <p:pic>
          <p:nvPicPr>
            <p:cNvPr id="16397" name="图片 6"/>
            <p:cNvPicPr>
              <a:picLocks noChangeAspect="1"/>
            </p:cNvPicPr>
            <p:nvPr/>
          </p:nvPicPr>
          <p:blipFill>
            <a:blip r:embed="rId2"/>
            <a:srcRect t="8421" r="4337"/>
            <a:stretch>
              <a:fillRect/>
            </a:stretch>
          </p:blipFill>
          <p:spPr>
            <a:xfrm>
              <a:off x="437791" y="0"/>
              <a:ext cx="11754209" cy="6629400"/>
            </a:xfrm>
            <a:prstGeom prst="rect">
              <a:avLst/>
            </a:prstGeom>
            <a:noFill/>
            <a:ln w="9525">
              <a:noFill/>
            </a:ln>
          </p:spPr>
        </p:pic>
        <p:pic>
          <p:nvPicPr>
            <p:cNvPr id="16398" name="图片 7"/>
            <p:cNvPicPr>
              <a:picLocks noChangeAspect="1"/>
            </p:cNvPicPr>
            <p:nvPr/>
          </p:nvPicPr>
          <p:blipFill>
            <a:blip r:embed="rId3"/>
            <a:srcRect l="1704" t="6206" r="6335" b="3658"/>
            <a:stretch>
              <a:fillRect/>
            </a:stretch>
          </p:blipFill>
          <p:spPr>
            <a:xfrm>
              <a:off x="0" y="0"/>
              <a:ext cx="12192000" cy="6858001"/>
            </a:xfrm>
            <a:prstGeom prst="rect">
              <a:avLst/>
            </a:prstGeom>
            <a:noFill/>
            <a:ln w="9525">
              <a:noFill/>
            </a:ln>
          </p:spPr>
        </p:pic>
      </p:grpSp>
      <p:grpSp>
        <p:nvGrpSpPr>
          <p:cNvPr id="16389" name="组合 13"/>
          <p:cNvGrpSpPr/>
          <p:nvPr/>
        </p:nvGrpSpPr>
        <p:grpSpPr>
          <a:xfrm>
            <a:off x="4805363" y="1247775"/>
            <a:ext cx="1166812" cy="1166813"/>
            <a:chOff x="5274363" y="1974572"/>
            <a:chExt cx="1166191" cy="1166191"/>
          </a:xfrm>
        </p:grpSpPr>
        <p:sp>
          <p:nvSpPr>
            <p:cNvPr id="13" name="菱形 12"/>
            <p:cNvSpPr/>
            <p:nvPr/>
          </p:nvSpPr>
          <p:spPr>
            <a:xfrm>
              <a:off x="5274363" y="1974572"/>
              <a:ext cx="1166191" cy="1166191"/>
            </a:xfrm>
            <a:prstGeom prst="diamond">
              <a:avLst/>
            </a:prstGeom>
            <a:noFill/>
            <a:ln w="57150">
              <a:solidFill>
                <a:srgbClr val="26AD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4400" b="1" noProof="1">
                <a:solidFill>
                  <a:prstClr val="white"/>
                </a:solidFill>
              </a:endParaRPr>
            </a:p>
          </p:txBody>
        </p:sp>
        <p:sp>
          <p:nvSpPr>
            <p:cNvPr id="14" name="菱形 13"/>
            <p:cNvSpPr/>
            <p:nvPr/>
          </p:nvSpPr>
          <p:spPr>
            <a:xfrm>
              <a:off x="5467935" y="2168144"/>
              <a:ext cx="779047" cy="779047"/>
            </a:xfrm>
            <a:prstGeom prst="diamond">
              <a:avLst/>
            </a:prstGeom>
            <a:noFill/>
            <a:ln w="57150">
              <a:solidFill>
                <a:srgbClr val="26AD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4400" b="1" noProof="1">
                <a:solidFill>
                  <a:prstClr val="white"/>
                </a:solidFill>
              </a:endParaRPr>
            </a:p>
          </p:txBody>
        </p:sp>
      </p:grpSp>
      <p:sp>
        <p:nvSpPr>
          <p:cNvPr id="2" name="标题 1"/>
          <p:cNvSpPr>
            <a:spLocks noGrp="1"/>
          </p:cNvSpPr>
          <p:nvPr>
            <p:ph type="title"/>
          </p:nvPr>
        </p:nvSpPr>
        <p:spPr>
          <a:xfrm>
            <a:off x="3343403" y="2607861"/>
            <a:ext cx="4175206" cy="1048870"/>
          </a:xfrm>
        </p:spPr>
        <p:txBody>
          <a:bodyPr anchor="b">
            <a:normAutofit/>
          </a:bodyPr>
          <a:lstStyle>
            <a:lvl1pPr algn="dist">
              <a:defRPr sz="4500"/>
            </a:lvl1pPr>
          </a:lstStyle>
          <a:p>
            <a:r>
              <a:rPr lang="zh-CN" altLang="en-US" noProof="1"/>
              <a:t>单击此处编辑母版标题样式</a:t>
            </a:r>
          </a:p>
        </p:txBody>
      </p:sp>
      <p:sp>
        <p:nvSpPr>
          <p:cNvPr id="15" name="内容占位符 14"/>
          <p:cNvSpPr>
            <a:spLocks noGrp="1"/>
          </p:cNvSpPr>
          <p:nvPr>
            <p:ph sz="quarter" idx="13"/>
          </p:nvPr>
        </p:nvSpPr>
        <p:spPr>
          <a:xfrm>
            <a:off x="3343403" y="3667842"/>
            <a:ext cx="4175206" cy="573959"/>
          </a:xfrm>
        </p:spPr>
        <p:txBody>
          <a:bodyPr>
            <a:normAutofit/>
          </a:bodyPr>
          <a:lstStyle>
            <a:lvl1pPr marL="0" indent="0" algn="dist">
              <a:buFontTx/>
              <a:buNone/>
              <a:defRPr sz="1800">
                <a:solidFill>
                  <a:srgbClr val="26ADEA"/>
                </a:solidFill>
              </a:defRPr>
            </a:lvl1pPr>
          </a:lstStyle>
          <a:p>
            <a:pPr lvl="0"/>
            <a:r>
              <a:rPr lang="zh-CN" altLang="en-US" noProof="1"/>
              <a:t>单击此处编辑母版文本样式</a:t>
            </a:r>
          </a:p>
        </p:txBody>
      </p:sp>
      <p:sp>
        <p:nvSpPr>
          <p:cNvPr id="3" name="日期占位符 2"/>
          <p:cNvSpPr>
            <a:spLocks noGrp="1"/>
          </p:cNvSpPr>
          <p:nvPr>
            <p:ph type="dt" sz="half" idx="2"/>
          </p:nvPr>
        </p:nvSpPr>
        <p:spPr>
          <a:xfrm>
            <a:off x="628650" y="6356350"/>
            <a:ext cx="2057400" cy="365125"/>
          </a:xfrm>
          <a:prstGeom prst="rect">
            <a:avLst/>
          </a:prstGeom>
        </p:spPr>
        <p:txBody>
          <a:bodyPr vert="horz" lIns="91440" tIns="45720" rIns="91440" bIns="45720" rtlCol="0" anchor="ctr"/>
          <a:lstStyle/>
          <a:p>
            <a:fld id="{BB962C8B-B14F-4D97-AF65-F5344CB8AC3E}" type="datetimeFigureOut">
              <a:rPr lang="" altLang="en-US" dirty="0"/>
              <a:pPr/>
              <a:t>10/23/19</a:t>
            </a:fld>
            <a:endParaRPr lang="" altLang="en-US" dirty="0"/>
          </a:p>
        </p:txBody>
      </p:sp>
      <p:sp>
        <p:nvSpPr>
          <p:cNvPr id="16" name="页脚占位符 3"/>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a:defRPr/>
            </a:pPr>
            <a:endParaRPr lang="zh-CN" altLang="en-US">
              <a:solidFill>
                <a:prstClr val="black">
                  <a:tint val="75000"/>
                </a:prstClr>
              </a:solidFill>
            </a:endParaRPr>
          </a:p>
        </p:txBody>
      </p:sp>
      <p:sp>
        <p:nvSpPr>
          <p:cNvPr id="17" name="灯片编号占位符 4"/>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fld id="{9A0DB2DC-4C9A-4742-B13C-FB6460FD3503}" type="slidenum">
              <a:rPr lang="zh-CN" altLang="en-US" dirty="0"/>
              <a:pPr/>
              <a:t>‹#›</a:t>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cxnSp>
        <p:nvCxnSpPr>
          <p:cNvPr id="9" name="直接连接符 8"/>
          <p:cNvCxnSpPr/>
          <p:nvPr/>
        </p:nvCxnSpPr>
        <p:spPr>
          <a:xfrm>
            <a:off x="1030288" y="987425"/>
            <a:ext cx="1776413" cy="0"/>
          </a:xfrm>
          <a:prstGeom prst="line">
            <a:avLst/>
          </a:prstGeom>
          <a:ln w="28575">
            <a:solidFill>
              <a:srgbClr val="26ADEA"/>
            </a:solidFill>
          </a:ln>
        </p:spPr>
        <p:style>
          <a:lnRef idx="1">
            <a:schemeClr val="accent1"/>
          </a:lnRef>
          <a:fillRef idx="0">
            <a:schemeClr val="accent1"/>
          </a:fillRef>
          <a:effectRef idx="0">
            <a:schemeClr val="accent1"/>
          </a:effectRef>
          <a:fontRef idx="minor">
            <a:schemeClr val="tx1"/>
          </a:fontRef>
        </p:style>
      </p:cxnSp>
      <p:grpSp>
        <p:nvGrpSpPr>
          <p:cNvPr id="17413" name="组合 13"/>
          <p:cNvGrpSpPr/>
          <p:nvPr/>
        </p:nvGrpSpPr>
        <p:grpSpPr>
          <a:xfrm>
            <a:off x="350838" y="365125"/>
            <a:ext cx="620712" cy="622300"/>
            <a:chOff x="5274363" y="1974572"/>
            <a:chExt cx="1166191" cy="1166191"/>
          </a:xfrm>
        </p:grpSpPr>
        <p:sp>
          <p:nvSpPr>
            <p:cNvPr id="11" name="菱形 10"/>
            <p:cNvSpPr/>
            <p:nvPr/>
          </p:nvSpPr>
          <p:spPr>
            <a:xfrm>
              <a:off x="5274363" y="1974572"/>
              <a:ext cx="1166191" cy="1166191"/>
            </a:xfrm>
            <a:prstGeom prst="diamond">
              <a:avLst/>
            </a:prstGeom>
            <a:noFill/>
            <a:ln w="57150">
              <a:solidFill>
                <a:srgbClr val="26AD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4400" b="1" noProof="1">
                <a:solidFill>
                  <a:prstClr val="white"/>
                </a:solidFill>
              </a:endParaRPr>
            </a:p>
          </p:txBody>
        </p:sp>
        <p:sp>
          <p:nvSpPr>
            <p:cNvPr id="12" name="菱形 11"/>
            <p:cNvSpPr/>
            <p:nvPr/>
          </p:nvSpPr>
          <p:spPr>
            <a:xfrm>
              <a:off x="5468230" y="2167946"/>
              <a:ext cx="778456" cy="779444"/>
            </a:xfrm>
            <a:prstGeom prst="diamond">
              <a:avLst/>
            </a:prstGeom>
            <a:noFill/>
            <a:ln w="57150">
              <a:solidFill>
                <a:srgbClr val="26AD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4400" b="1" noProof="1">
                <a:solidFill>
                  <a:prstClr val="white"/>
                </a:solidFill>
              </a:endParaRPr>
            </a:p>
          </p:txBody>
        </p:sp>
      </p:grpSp>
      <p:sp>
        <p:nvSpPr>
          <p:cNvPr id="13" name="日期占位符 1"/>
          <p:cNvSpPr>
            <a:spLocks noGrp="1"/>
          </p:cNvSpPr>
          <p:nvPr>
            <p:ph type="dt" sz="half" idx="2"/>
          </p:nvPr>
        </p:nvSpPr>
        <p:spPr>
          <a:xfrm>
            <a:off x="628650" y="6356350"/>
            <a:ext cx="2057400" cy="365125"/>
          </a:xfrm>
          <a:prstGeom prst="rect">
            <a:avLst/>
          </a:prstGeom>
        </p:spPr>
        <p:txBody>
          <a:bodyPr vert="horz" lIns="91440" tIns="45720" rIns="91440" bIns="45720" rtlCol="0" anchor="ctr"/>
          <a:lstStyle/>
          <a:p>
            <a:fld id="{BB962C8B-B14F-4D97-AF65-F5344CB8AC3E}" type="datetimeFigureOut">
              <a:rPr lang="" altLang="en-US" dirty="0"/>
              <a:pPr/>
              <a:t>10/23/19</a:t>
            </a:fld>
            <a:endParaRPr lang="" altLang="en-US" dirty="0"/>
          </a:p>
        </p:txBody>
      </p:sp>
      <p:sp>
        <p:nvSpPr>
          <p:cNvPr id="14" name="页脚占位符 2"/>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a:defRPr/>
            </a:pPr>
            <a:endParaRPr lang="zh-CN" altLang="en-US">
              <a:solidFill>
                <a:prstClr val="black">
                  <a:tint val="75000"/>
                </a:prstClr>
              </a:solidFill>
            </a:endParaRPr>
          </a:p>
        </p:txBody>
      </p:sp>
      <p:sp>
        <p:nvSpPr>
          <p:cNvPr id="15" name="灯片编号占位符 3"/>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fld id="{9A0DB2DC-4C9A-4742-B13C-FB6460FD3503}" type="slidenum">
              <a:rPr lang="zh-CN" altLang="en-US" dirty="0"/>
              <a:pPr/>
              <a:t>‹#›</a:t>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711200"/>
            <a:ext cx="3196800" cy="1600200"/>
          </a:xfrm>
        </p:spPr>
        <p:txBody>
          <a:bodyPr anchor="t">
            <a:normAutofit/>
          </a:bodyPr>
          <a:lstStyle>
            <a:lvl1pPr>
              <a:defRPr sz="3200"/>
            </a:lvl1pPr>
          </a:lstStyle>
          <a:p>
            <a:r>
              <a:rPr lang="zh-CN" altLang="en-US" noProof="1"/>
              <a:t>单击此处编辑母版标题样式</a:t>
            </a:r>
          </a:p>
        </p:txBody>
      </p:sp>
      <p:sp>
        <p:nvSpPr>
          <p:cNvPr id="3" name="图片占位符 2"/>
          <p:cNvSpPr>
            <a:spLocks noGrp="1" noChangeAspect="1"/>
          </p:cNvSpPr>
          <p:nvPr>
            <p:ph type="pic" idx="1"/>
          </p:nvPr>
        </p:nvSpPr>
        <p:spPr>
          <a:xfrm>
            <a:off x="4014391" y="733425"/>
            <a:ext cx="4627800" cy="5403600"/>
          </a:xfrm>
        </p:spPr>
        <p:txBody>
          <a:bodyPr vert="horz" wrap="square" lIns="91440" tIns="45720" rIns="91440" bIns="45720" numCol="1" anchor="t" anchorCtr="0" compatLnSpc="1">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n-lt"/>
                <a:ea typeface="+mn-ea"/>
                <a:cs typeface="+mn-cs"/>
              </a:rPr>
              <a:t>单击图标添加图片</a:t>
            </a:r>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fld id="{BB962C8B-B14F-4D97-AF65-F5344CB8AC3E}" type="datetimeFigureOut">
              <a:rPr lang="" altLang="en-US" dirty="0"/>
              <a:pPr/>
              <a:t>10/23/19</a:t>
            </a:fld>
            <a:endParaRPr lang="" altLang="en-US" dirty="0"/>
          </a:p>
        </p:txBody>
      </p:sp>
      <p:sp>
        <p:nvSpPr>
          <p:cNvPr id="6" name="页脚占位符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A0DB2DC-4C9A-4742-B13C-FB6460FD3503}" type="slidenum">
              <a:rPr lang="zh-CN" altLang="en-US" dirty="0"/>
              <a:p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43800" y="365125"/>
            <a:ext cx="971550" cy="5811838"/>
          </a:xfrm>
        </p:spPr>
        <p:txBody>
          <a:bodyPr vert="eaVert">
            <a:normAutofit/>
          </a:bodyPr>
          <a:lstStyle>
            <a:lvl1pPr>
              <a:defRPr sz="2700"/>
            </a:lvl1pPr>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6781800"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fld id="{BB962C8B-B14F-4D97-AF65-F5344CB8AC3E}" type="datetimeFigureOut">
              <a:rPr lang="" altLang="en-US" dirty="0"/>
              <a:pPr/>
              <a:t>10/23/19</a:t>
            </a:fld>
            <a:endParaRPr lang="" altLang="en-US" dirty="0"/>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A0DB2DC-4C9A-4742-B13C-FB6460FD3503}" type="slidenum">
              <a:rPr lang="zh-CN" altLang="en-US" dirty="0"/>
              <a:pPr/>
              <a:t>‹#›</a:t>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2" name="日期占位符 1"/>
          <p:cNvSpPr>
            <a:spLocks noGrp="1"/>
          </p:cNvSpPr>
          <p:nvPr>
            <p:ph type="dt" sz="half" idx="14"/>
          </p:nvPr>
        </p:nvSpPr>
        <p:spPr/>
        <p:txBody>
          <a:bodyPr/>
          <a:lstStyle/>
          <a:p>
            <a:fld id="{BB962C8B-B14F-4D97-AF65-F5344CB8AC3E}" type="datetimeFigureOut">
              <a:rPr lang="" altLang="en-US" dirty="0"/>
              <a:pPr/>
              <a:t>10/23/19</a:t>
            </a:fld>
            <a:endParaRPr lang="" altLang="en-US" dirty="0"/>
          </a:p>
        </p:txBody>
      </p:sp>
      <p:sp>
        <p:nvSpPr>
          <p:cNvPr id="3" name="页脚占位符 2"/>
          <p:cNvSpPr>
            <a:spLocks noGrp="1"/>
          </p:cNvSpPr>
          <p:nvPr>
            <p:ph type="ftr" sz="quarter" idx="15"/>
          </p:nvPr>
        </p:nvSpPr>
        <p:spPr/>
        <p:txBody>
          <a:bodyPr/>
          <a:lstStyle/>
          <a:p>
            <a:pPr>
              <a:defRPr/>
            </a:pPr>
            <a:endParaRPr lang="zh-CN" altLang="en-US">
              <a:solidFill>
                <a:prstClr val="black">
                  <a:tint val="75000"/>
                </a:prstClr>
              </a:solidFill>
            </a:endParaRPr>
          </a:p>
        </p:txBody>
      </p:sp>
      <p:sp>
        <p:nvSpPr>
          <p:cNvPr id="4" name="灯片编号占位符 3"/>
          <p:cNvSpPr>
            <a:spLocks noGrp="1"/>
          </p:cNvSpPr>
          <p:nvPr>
            <p:ph type="sldNum" sz="quarter" idx="16"/>
          </p:nvPr>
        </p:nvSpPr>
        <p:spPr/>
        <p:txBody>
          <a:bodyPr/>
          <a:lstStyle/>
          <a:p>
            <a:fld id="{9A0DB2DC-4C9A-4742-B13C-FB6460FD3503}" type="slidenum">
              <a:rPr lang="zh-CN" altLang="en-US" dirty="0"/>
              <a:pPr/>
              <a:t>‹#›</a:t>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29150" y="4076700"/>
            <a:ext cx="38862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9" name="日期占位符 5"/>
          <p:cNvSpPr>
            <a:spLocks noGrp="1"/>
          </p:cNvSpPr>
          <p:nvPr>
            <p:ph type="dt" sz="half" idx="12"/>
          </p:nvPr>
        </p:nvSpPr>
        <p:spPr>
          <a:xfrm>
            <a:off x="628650" y="6356350"/>
            <a:ext cx="2057400" cy="365125"/>
          </a:xfrm>
          <a:prstGeom prst="rect">
            <a:avLst/>
          </a:prstGeom>
        </p:spPr>
        <p:txBody>
          <a:bodyPr vert="horz" lIns="91440" tIns="45720" rIns="91440" bIns="45720" rtlCol="0" anchor="ctr"/>
          <a:lstStyle/>
          <a:p>
            <a:endParaRPr lang="" altLang="en-US" dirty="0"/>
          </a:p>
        </p:txBody>
      </p:sp>
      <p:sp>
        <p:nvSpPr>
          <p:cNvPr id="10" name="页脚占位符 6"/>
          <p:cNvSpPr>
            <a:spLocks noGrp="1"/>
          </p:cNvSpPr>
          <p:nvPr>
            <p:ph type="ftr" sz="quarter" idx="13"/>
          </p:nvPr>
        </p:nvSpPr>
        <p:spPr>
          <a:xfrm>
            <a:off x="3028950" y="6356350"/>
            <a:ext cx="3086100" cy="365125"/>
          </a:xfrm>
          <a:prstGeom prst="rect">
            <a:avLst/>
          </a:prstGeom>
        </p:spPr>
        <p:txBody>
          <a:bodyPr vert="horz" lIns="91440" tIns="45720" rIns="91440" bIns="45720" rtlCol="0" anchor="ctr">
            <a:normAutofit/>
          </a:bodyPr>
          <a:lstStyle>
            <a:lvl1pPr>
              <a:defRPr dirty="0"/>
            </a:lvl1pPr>
          </a:lstStyle>
          <a:p>
            <a:pPr>
              <a:defRPr/>
            </a:pPr>
            <a:endParaRPr lang="zh-CN" altLang="en-US">
              <a:solidFill>
                <a:prstClr val="black">
                  <a:tint val="75000"/>
                </a:prstClr>
              </a:solidFill>
            </a:endParaRPr>
          </a:p>
        </p:txBody>
      </p:sp>
      <p:sp>
        <p:nvSpPr>
          <p:cNvPr id="11" name="灯片编号占位符 7"/>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fld id="{9A0DB2DC-4C9A-4742-B13C-FB6460FD3503}" type="slidenum">
              <a:rPr lang="zh-CN" altLang="zh-CN" dirty="0"/>
              <a:pPr/>
              <a:t>‹#›</a:t>
            </a:fld>
            <a:endParaRPr lang="zh-CN"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76400"/>
            <a:ext cx="4038600" cy="4411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76400"/>
            <a:ext cx="4038600" cy="4411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tags" Target="../tags/tag4.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3.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p:nvPr/>
        </p:nvSpPr>
        <p:spPr>
          <a:xfrm>
            <a:off x="7962900" y="152400"/>
            <a:ext cx="0" cy="1524000"/>
          </a:xfrm>
          <a:prstGeom prst="line">
            <a:avLst/>
          </a:prstGeom>
          <a:ln w="9525" cap="flat" cmpd="sng">
            <a:solidFill>
              <a:schemeClr val="tx1"/>
            </a:solidFill>
            <a:prstDash val="solid"/>
            <a:headEnd type="none" w="med" len="med"/>
            <a:tailEnd type="none" w="med" len="med"/>
          </a:ln>
        </p:spPr>
      </p:sp>
      <p:sp>
        <p:nvSpPr>
          <p:cNvPr id="1027" name="Rectangle 3"/>
          <p:cNvSpPr>
            <a:spLocks noGrp="1"/>
          </p:cNvSpPr>
          <p:nvPr>
            <p:ph type="title"/>
          </p:nvPr>
        </p:nvSpPr>
        <p:spPr>
          <a:xfrm>
            <a:off x="457200" y="914400"/>
            <a:ext cx="7543800" cy="609600"/>
          </a:xfrm>
          <a:prstGeom prst="rect">
            <a:avLst/>
          </a:prstGeom>
          <a:noFill/>
          <a:ln w="9525">
            <a:noFill/>
          </a:ln>
        </p:spPr>
        <p:txBody>
          <a:bodyPr anchor="b"/>
          <a:lstStyle/>
          <a:p>
            <a:pPr lvl="0"/>
            <a:r>
              <a:rPr lang="zh-CN" altLang="en-US" dirty="0"/>
              <a:t>单击此处编辑母版标题样式</a:t>
            </a:r>
          </a:p>
        </p:txBody>
      </p:sp>
      <p:sp>
        <p:nvSpPr>
          <p:cNvPr id="1028" name="Rectangle 4"/>
          <p:cNvSpPr>
            <a:spLocks noGrp="1"/>
          </p:cNvSpPr>
          <p:nvPr>
            <p:ph type="body" idx="1"/>
          </p:nvPr>
        </p:nvSpPr>
        <p:spPr>
          <a:xfrm>
            <a:off x="457200" y="1676400"/>
            <a:ext cx="8229600" cy="44116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365"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366"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367"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lvl1p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grpSp>
        <p:nvGrpSpPr>
          <p:cNvPr id="1032" name="Group 8"/>
          <p:cNvGrpSpPr/>
          <p:nvPr/>
        </p:nvGrpSpPr>
        <p:grpSpPr>
          <a:xfrm>
            <a:off x="8153400" y="152400"/>
            <a:ext cx="792163" cy="1295400"/>
            <a:chOff x="5136" y="960"/>
            <a:chExt cx="528" cy="864"/>
          </a:xfrm>
        </p:grpSpPr>
        <p:sp>
          <p:nvSpPr>
            <p:cNvPr id="1034"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6" name="Oval 11"/>
            <p:cNvSpPr>
              <a:spLocks noChangeArrowheads="1"/>
            </p:cNvSpPr>
            <p:nvPr/>
          </p:nvSpPr>
          <p:spPr bwMode="auto">
            <a:xfrm>
              <a:off x="5360" y="960"/>
              <a:ext cx="78"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Oval 12"/>
            <p:cNvSpPr>
              <a:spLocks noChangeArrowheads="1"/>
            </p:cNvSpPr>
            <p:nvPr/>
          </p:nvSpPr>
          <p:spPr bwMode="auto">
            <a:xfrm>
              <a:off x="5136" y="1072"/>
              <a:ext cx="80" cy="7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8" name="Oval 13"/>
            <p:cNvSpPr>
              <a:spLocks noChangeArrowheads="1"/>
            </p:cNvSpPr>
            <p:nvPr/>
          </p:nvSpPr>
          <p:spPr bwMode="auto">
            <a:xfrm>
              <a:off x="5248" y="1072"/>
              <a:ext cx="79" cy="7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9" name="Oval 14"/>
            <p:cNvSpPr>
              <a:spLocks noChangeArrowheads="1"/>
            </p:cNvSpPr>
            <p:nvPr/>
          </p:nvSpPr>
          <p:spPr bwMode="auto">
            <a:xfrm>
              <a:off x="5360" y="1072"/>
              <a:ext cx="78" cy="7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Oval 15"/>
            <p:cNvSpPr>
              <a:spLocks noChangeArrowheads="1"/>
            </p:cNvSpPr>
            <p:nvPr/>
          </p:nvSpPr>
          <p:spPr bwMode="auto">
            <a:xfrm>
              <a:off x="5472" y="1072"/>
              <a:ext cx="78" cy="7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1" name="Oval 16"/>
            <p:cNvSpPr>
              <a:spLocks noChangeArrowheads="1"/>
            </p:cNvSpPr>
            <p:nvPr/>
          </p:nvSpPr>
          <p:spPr bwMode="auto">
            <a:xfrm>
              <a:off x="5136" y="1184"/>
              <a:ext cx="80" cy="7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2" name="Oval 17"/>
            <p:cNvSpPr>
              <a:spLocks noChangeArrowheads="1"/>
            </p:cNvSpPr>
            <p:nvPr/>
          </p:nvSpPr>
          <p:spPr bwMode="auto">
            <a:xfrm>
              <a:off x="5248" y="1184"/>
              <a:ext cx="79" cy="7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3" name="Oval 18"/>
            <p:cNvSpPr>
              <a:spLocks noChangeArrowheads="1"/>
            </p:cNvSpPr>
            <p:nvPr/>
          </p:nvSpPr>
          <p:spPr bwMode="auto">
            <a:xfrm>
              <a:off x="5360" y="1184"/>
              <a:ext cx="78" cy="7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 name="Oval 19"/>
            <p:cNvSpPr>
              <a:spLocks noChangeArrowheads="1"/>
            </p:cNvSpPr>
            <p:nvPr/>
          </p:nvSpPr>
          <p:spPr bwMode="auto">
            <a:xfrm>
              <a:off x="5472" y="1184"/>
              <a:ext cx="78" cy="7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5" name="Oval 20"/>
            <p:cNvSpPr>
              <a:spLocks noChangeArrowheads="1"/>
            </p:cNvSpPr>
            <p:nvPr/>
          </p:nvSpPr>
          <p:spPr bwMode="auto">
            <a:xfrm>
              <a:off x="5584" y="1184"/>
              <a:ext cx="80" cy="7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6"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Oval 23"/>
            <p:cNvSpPr>
              <a:spLocks noChangeArrowheads="1"/>
            </p:cNvSpPr>
            <p:nvPr/>
          </p:nvSpPr>
          <p:spPr bwMode="auto">
            <a:xfrm>
              <a:off x="5360" y="1296"/>
              <a:ext cx="78"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Oval 24"/>
            <p:cNvSpPr>
              <a:spLocks noChangeArrowheads="1"/>
            </p:cNvSpPr>
            <p:nvPr/>
          </p:nvSpPr>
          <p:spPr bwMode="auto">
            <a:xfrm>
              <a:off x="5472" y="1296"/>
              <a:ext cx="78"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Oval 27"/>
            <p:cNvSpPr>
              <a:spLocks noChangeArrowheads="1"/>
            </p:cNvSpPr>
            <p:nvPr/>
          </p:nvSpPr>
          <p:spPr bwMode="auto">
            <a:xfrm>
              <a:off x="5360" y="1408"/>
              <a:ext cx="78"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Oval 28"/>
            <p:cNvSpPr>
              <a:spLocks noChangeArrowheads="1"/>
            </p:cNvSpPr>
            <p:nvPr/>
          </p:nvSpPr>
          <p:spPr bwMode="auto">
            <a:xfrm>
              <a:off x="5472" y="1408"/>
              <a:ext cx="78"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Oval 32"/>
            <p:cNvSpPr>
              <a:spLocks noChangeArrowheads="1"/>
            </p:cNvSpPr>
            <p:nvPr/>
          </p:nvSpPr>
          <p:spPr bwMode="auto">
            <a:xfrm>
              <a:off x="5360" y="1520"/>
              <a:ext cx="78"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Oval 33"/>
            <p:cNvSpPr>
              <a:spLocks noChangeArrowheads="1"/>
            </p:cNvSpPr>
            <p:nvPr/>
          </p:nvSpPr>
          <p:spPr bwMode="auto">
            <a:xfrm>
              <a:off x="5472" y="1520"/>
              <a:ext cx="78"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Oval 34"/>
            <p:cNvSpPr>
              <a:spLocks noChangeArrowheads="1"/>
            </p:cNvSpPr>
            <p:nvPr/>
          </p:nvSpPr>
          <p:spPr bwMode="auto">
            <a:xfrm>
              <a:off x="5136" y="1632"/>
              <a:ext cx="80" cy="7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Oval 35"/>
            <p:cNvSpPr>
              <a:spLocks noChangeArrowheads="1"/>
            </p:cNvSpPr>
            <p:nvPr/>
          </p:nvSpPr>
          <p:spPr bwMode="auto">
            <a:xfrm>
              <a:off x="5248" y="1632"/>
              <a:ext cx="79" cy="7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Oval 36"/>
            <p:cNvSpPr>
              <a:spLocks noChangeArrowheads="1"/>
            </p:cNvSpPr>
            <p:nvPr/>
          </p:nvSpPr>
          <p:spPr bwMode="auto">
            <a:xfrm>
              <a:off x="5360" y="1632"/>
              <a:ext cx="78" cy="7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2" name="Oval 37"/>
            <p:cNvSpPr>
              <a:spLocks noChangeArrowheads="1"/>
            </p:cNvSpPr>
            <p:nvPr/>
          </p:nvSpPr>
          <p:spPr bwMode="auto">
            <a:xfrm>
              <a:off x="5472" y="1632"/>
              <a:ext cx="78" cy="7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3"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4" name="Oval 39"/>
            <p:cNvSpPr>
              <a:spLocks noChangeArrowheads="1"/>
            </p:cNvSpPr>
            <p:nvPr/>
          </p:nvSpPr>
          <p:spPr bwMode="auto">
            <a:xfrm>
              <a:off x="5472" y="1744"/>
              <a:ext cx="78"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33" name="Text Box 40"/>
          <p:cNvSpPr txBox="1">
            <a:spLocks noChangeArrowheads="1"/>
          </p:cNvSpPr>
          <p:nvPr/>
        </p:nvSpPr>
        <p:spPr bwMode="auto">
          <a:xfrm>
            <a:off x="381000" y="6248400"/>
            <a:ext cx="2927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计算机科学技术学院</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标题占位符 1"/>
          <p:cNvSpPr>
            <a:spLocks noGrp="1"/>
          </p:cNvSpPr>
          <p:nvPr>
            <p:ph type="title"/>
            <p:custDataLst>
              <p:tags r:id="rId13"/>
            </p:custDataLst>
          </p:nvPr>
        </p:nvSpPr>
        <p:spPr>
          <a:xfrm>
            <a:off x="628650" y="365125"/>
            <a:ext cx="7886700" cy="1325563"/>
          </a:xfrm>
          <a:prstGeom prst="rect">
            <a:avLst/>
          </a:prstGeom>
          <a:noFill/>
          <a:ln w="9525">
            <a:noFill/>
          </a:ln>
        </p:spPr>
        <p:txBody>
          <a:bodyPr anchor="ctr"/>
          <a:lstStyle/>
          <a:p>
            <a:pPr lvl="0"/>
            <a:r>
              <a:rPr lang="zh-CN" altLang="en-US" dirty="0"/>
              <a:t>单击此处编辑母版标题样式</a:t>
            </a:r>
          </a:p>
        </p:txBody>
      </p:sp>
      <p:sp>
        <p:nvSpPr>
          <p:cNvPr id="9219" name="文本占位符 2"/>
          <p:cNvSpPr>
            <a:spLocks noGrp="1"/>
          </p:cNvSpPr>
          <p:nvPr>
            <p:ph type="body"/>
            <p:custDataLst>
              <p:tags r:id="rId14"/>
            </p:custDataLst>
          </p:nvPr>
        </p:nvSpPr>
        <p:spPr>
          <a:xfrm>
            <a:off x="628650" y="1825625"/>
            <a:ext cx="7886700" cy="43513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sz="1200">
                <a:solidFill>
                  <a:srgbClr val="898989"/>
                </a:solidFill>
                <a:ea typeface="黑体" panose="02010609060101010101" pitchFamily="49" charset="-122"/>
              </a:defRPr>
            </a:lvl1pPr>
          </a:lstStyle>
          <a:p>
            <a:pPr>
              <a:buFont typeface="Arial" panose="020B0604020202020204" pitchFamily="34" charset="0"/>
              <a:buNone/>
            </a:pPr>
            <a:fld id="{BB962C8B-B14F-4D97-AF65-F5344CB8AC3E}" type="datetimeFigureOut">
              <a:rPr lang="" altLang="en-US" b="1" dirty="0"/>
              <a:pPr>
                <a:buFont typeface="Arial" panose="020B0604020202020204" pitchFamily="34" charset="0"/>
                <a:buNone/>
              </a:pPr>
              <a:t>10/23/19</a:t>
            </a:fld>
            <a:endParaRPr lang="" altLang="en-US" b="1" dirty="0"/>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noProof="1">
                <a:solidFill>
                  <a:schemeClr val="tx1">
                    <a:tint val="75000"/>
                  </a:schemeClr>
                </a:solidFill>
              </a:defRPr>
            </a:lvl1pPr>
          </a:lstStyle>
          <a:p>
            <a:pPr>
              <a:buFont typeface="Arial" panose="020B0604020202020204" pitchFamily="34" charset="0"/>
              <a:buNone/>
              <a:defRPr/>
            </a:pPr>
            <a:endParaRPr lang="zh-CN" altLang="en-US" b="1">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buFont typeface="Arial" panose="020B0604020202020204" pitchFamily="34" charset="0"/>
              <a:buNone/>
            </a:pPr>
            <a:fld id="{9A0DB2DC-4C9A-4742-B13C-FB6460FD3503}" type="slidenum">
              <a:rPr lang="zh-CN" altLang="en-US" b="1" dirty="0"/>
              <a:pPr>
                <a:buFont typeface="Arial" panose="020B0604020202020204" pitchFamily="34" charset="0"/>
                <a:buNone/>
              </a:pPr>
              <a:t>‹#›</a:t>
            </a:fld>
            <a:endParaRPr lang="zh-CN" altLang="en-US" b="1" dirty="0"/>
          </a:p>
        </p:txBody>
      </p:sp>
      <p:sp>
        <p:nvSpPr>
          <p:cNvPr id="7"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1350" b="1" noProof="1">
              <a:solidFill>
                <a:prstClr val="white"/>
              </a:solidFill>
            </a:endParaRPr>
          </a:p>
        </p:txBody>
      </p:sp>
      <p:sp>
        <p:nvSpPr>
          <p:cNvPr id="8"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1350" b="1" noProof="1">
              <a:solidFill>
                <a:prstClr val="white"/>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fontAlgn="base">
        <a:lnSpc>
          <a:spcPct val="90000"/>
        </a:lnSpc>
        <a:spcBef>
          <a:spcPct val="0"/>
        </a:spcBef>
        <a:spcAft>
          <a:spcPct val="0"/>
        </a:spcAft>
        <a:defRPr sz="3600" kern="1200">
          <a:solidFill>
            <a:schemeClr val="tx1"/>
          </a:solidFill>
          <a:latin typeface="+mj-lt"/>
          <a:ea typeface="+mj-ea"/>
          <a:cs typeface="+mj-cs"/>
        </a:defRPr>
      </a:lvl1pPr>
      <a:lvl2pPr algn="l" defTabSz="685800" rtl="0" fontAlgn="base">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defTabSz="685800" rtl="0" fontAlgn="base">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defTabSz="685800" rtl="0" fontAlgn="base">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defTabSz="685800" rtl="0" fontAlgn="base">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defTabSz="685800" rtl="0" fontAlgn="base">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6pPr>
      <a:lvl7pPr marL="914400" algn="l" defTabSz="685800" rtl="0" fontAlgn="base">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7pPr>
      <a:lvl8pPr marL="1371600" algn="l" defTabSz="685800" rtl="0" fontAlgn="base">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8pPr>
      <a:lvl9pPr marL="1828800" algn="l" defTabSz="685800" rtl="0" fontAlgn="base">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2400" y="381000"/>
            <a:ext cx="7772400" cy="21336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人才培养方案</a:t>
            </a:r>
            <a:br>
              <a:rPr kumimoji="0" lang="en-US" altLang="zh-CN" sz="48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br>
            <a:r>
              <a:rPr kumimoji="0" lang="zh-CN" altLang="en-US" sz="48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制定进度汇报</a:t>
            </a:r>
          </a:p>
        </p:txBody>
      </p:sp>
      <p:sp>
        <p:nvSpPr>
          <p:cNvPr id="3075" name="Rectangle 3"/>
          <p:cNvSpPr>
            <a:spLocks noGrp="1"/>
          </p:cNvSpPr>
          <p:nvPr>
            <p:ph type="subTitle" idx="1"/>
          </p:nvPr>
        </p:nvSpPr>
        <p:spPr>
          <a:xfrm>
            <a:off x="381000" y="3049588"/>
            <a:ext cx="6716713" cy="3808412"/>
          </a:xfrm>
        </p:spPr>
        <p:txBody>
          <a:bodyPr vert="horz" wrap="square" lIns="91440" tIns="45720" rIns="91440" bIns="45720" anchor="t"/>
          <a:lstStyle/>
          <a:p>
            <a:pPr eaLnBrk="1" hangingPunct="1">
              <a:buSzPct val="70000"/>
            </a:pPr>
            <a:r>
              <a:rPr lang="zh-CN" altLang="en-US" b="1" dirty="0">
                <a:solidFill>
                  <a:srgbClr val="0000FF"/>
                </a:solidFill>
                <a:latin typeface="+mn-lt"/>
                <a:ea typeface="+mn-ea"/>
                <a:cs typeface="+mn-cs"/>
              </a:rPr>
              <a:t>计算机科学与技术（师范汉）专业</a:t>
            </a:r>
          </a:p>
          <a:p>
            <a:pPr eaLnBrk="1" hangingPunct="1">
              <a:buSzPct val="70000"/>
            </a:pPr>
            <a:r>
              <a:rPr lang="zh-CN" altLang="en-US" b="1" dirty="0">
                <a:solidFill>
                  <a:srgbClr val="0000FF"/>
                </a:solidFill>
                <a:latin typeface="+mn-lt"/>
                <a:ea typeface="+mn-ea"/>
                <a:cs typeface="+mn-cs"/>
              </a:rPr>
              <a:t>计算机科学与技术（师范蒙）专业</a:t>
            </a:r>
          </a:p>
          <a:p>
            <a:pPr eaLnBrk="1" hangingPunct="1">
              <a:buSzPct val="70000"/>
            </a:pPr>
            <a:r>
              <a:rPr lang="zh-CN" altLang="en-US" b="1" dirty="0">
                <a:solidFill>
                  <a:srgbClr val="0000FF"/>
                </a:solidFill>
                <a:latin typeface="+mn-lt"/>
                <a:ea typeface="+mn-ea"/>
                <a:cs typeface="+mn-cs"/>
              </a:rPr>
              <a:t>软件工程  专业</a:t>
            </a:r>
          </a:p>
          <a:p>
            <a:pPr eaLnBrk="1" hangingPunct="1">
              <a:buSzPct val="70000"/>
            </a:pPr>
            <a:endParaRPr lang="en-US" altLang="zh-CN" b="1" dirty="0">
              <a:latin typeface="+mn-lt"/>
              <a:ea typeface="+mn-ea"/>
              <a:cs typeface="+mn-cs"/>
            </a:endParaRPr>
          </a:p>
          <a:p>
            <a:pPr eaLnBrk="1" hangingPunct="1">
              <a:buSzPct val="70000"/>
            </a:pPr>
            <a:r>
              <a:rPr lang="zh-CN" altLang="en-US" b="1" dirty="0">
                <a:latin typeface="+mn-lt"/>
                <a:ea typeface="+mn-ea"/>
                <a:cs typeface="+mn-cs"/>
              </a:rPr>
              <a:t>计算机科学技术学院计算机系</a:t>
            </a:r>
            <a:endParaRPr lang="en-US" altLang="zh-CN" b="1" dirty="0">
              <a:latin typeface="+mn-lt"/>
              <a:ea typeface="+mn-ea"/>
              <a:cs typeface="+mn-cs"/>
            </a:endParaRPr>
          </a:p>
          <a:p>
            <a:pPr eaLnBrk="1" hangingPunct="1">
              <a:buSzPct val="70000"/>
            </a:pPr>
            <a:r>
              <a:rPr lang="zh-CN" altLang="en-US" b="1" dirty="0"/>
              <a:t>汇报人：朝力萌</a:t>
            </a:r>
            <a:endParaRPr lang="zh-CN" altLang="en-US" b="1"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512445" y="525145"/>
            <a:ext cx="7543800" cy="609600"/>
          </a:xfrm>
        </p:spPr>
        <p:txBody>
          <a:bodyPr vert="horz" wrap="square" lIns="91440" tIns="45720" rIns="91440" bIns="45720" anchor="b"/>
          <a:lstStyle/>
          <a:p>
            <a:pPr algn="ctr" eaLnBrk="1" hangingPunct="1"/>
            <a:r>
              <a:rPr lang="zh-CN" altLang="en-US" sz="3500" dirty="0">
                <a:solidFill>
                  <a:srgbClr val="C00000"/>
                </a:solidFill>
                <a:effectLst>
                  <a:outerShdw blurRad="38100" dist="38100" dir="2700000" algn="tl">
                    <a:srgbClr val="000000">
                      <a:alpha val="43137"/>
                    </a:srgbClr>
                  </a:outerShdw>
                </a:effectLst>
              </a:rPr>
              <a:t>阶段性工作总结</a:t>
            </a:r>
          </a:p>
        </p:txBody>
      </p:sp>
      <p:sp>
        <p:nvSpPr>
          <p:cNvPr id="26627" name="Rectangle 3"/>
          <p:cNvSpPr>
            <a:spLocks noGrp="1"/>
          </p:cNvSpPr>
          <p:nvPr>
            <p:ph idx="1"/>
          </p:nvPr>
        </p:nvSpPr>
        <p:spPr>
          <a:xfrm>
            <a:off x="228600" y="1676400"/>
            <a:ext cx="8458200" cy="4411663"/>
          </a:xfrm>
        </p:spPr>
        <p:txBody>
          <a:bodyPr vert="horz" wrap="square" lIns="91440" tIns="45720" rIns="91440" bIns="45720" anchor="t"/>
          <a:lstStyle/>
          <a:p>
            <a:pPr marL="0" indent="0" eaLnBrk="1" hangingPunct="1">
              <a:lnSpc>
                <a:spcPct val="120000"/>
              </a:lnSpc>
              <a:spcBef>
                <a:spcPts val="20"/>
              </a:spcBef>
              <a:spcAft>
                <a:spcPts val="0"/>
              </a:spcAft>
              <a:buNone/>
            </a:pPr>
            <a:r>
              <a:rPr lang="zh-CN" altLang="zh-CN" sz="2400" b="1" dirty="0"/>
              <a:t>（一）进一步明确各专业培养目标，定位专业类型。</a:t>
            </a:r>
            <a:endParaRPr lang="zh-CN" altLang="zh-CN" sz="2400" dirty="0"/>
          </a:p>
          <a:p>
            <a:pPr marL="0" indent="0" eaLnBrk="1" hangingPunct="1">
              <a:lnSpc>
                <a:spcPct val="120000"/>
              </a:lnSpc>
              <a:spcBef>
                <a:spcPts val="20"/>
              </a:spcBef>
              <a:spcAft>
                <a:spcPts val="0"/>
              </a:spcAft>
              <a:buNone/>
            </a:pPr>
            <a:r>
              <a:rPr lang="zh-CN" altLang="zh-CN" sz="2400" b="1" dirty="0"/>
              <a:t>（二）完善创新创业教育体系，强化实践教学，促进学生创新精神、创业意识和创新创业能力培养。</a:t>
            </a:r>
            <a:endParaRPr lang="zh-CN" altLang="zh-CN" sz="2400" dirty="0"/>
          </a:p>
          <a:p>
            <a:pPr marL="0" indent="0" eaLnBrk="1" hangingPunct="1">
              <a:lnSpc>
                <a:spcPct val="120000"/>
              </a:lnSpc>
              <a:spcBef>
                <a:spcPts val="20"/>
              </a:spcBef>
              <a:spcAft>
                <a:spcPts val="0"/>
              </a:spcAft>
              <a:buNone/>
            </a:pPr>
            <a:r>
              <a:rPr lang="zh-CN" altLang="zh-CN" sz="2400" b="1" dirty="0"/>
              <a:t>（三）优化课程体系，加强课程整合，构建通识教育课程体系，突出学科基础课程，强化核心主干课程，拓展选课空间，彰显专业特色，全面提升学生的综合素养</a:t>
            </a:r>
            <a:r>
              <a:rPr lang="zh-CN" altLang="en-US" sz="2400" b="1" dirty="0"/>
              <a:t>。</a:t>
            </a:r>
            <a:endParaRPr lang="en-US" altLang="zh-CN" sz="2400" b="1" dirty="0"/>
          </a:p>
          <a:p>
            <a:pPr marL="0" indent="0" eaLnBrk="1" hangingPunct="1">
              <a:lnSpc>
                <a:spcPct val="120000"/>
              </a:lnSpc>
              <a:spcBef>
                <a:spcPts val="20"/>
              </a:spcBef>
              <a:spcAft>
                <a:spcPts val="0"/>
              </a:spcAft>
              <a:buNone/>
            </a:pPr>
            <a:r>
              <a:rPr lang="zh-CN" altLang="zh-CN" sz="2400" b="1" dirty="0"/>
              <a:t>（四）适度调整了毕业学分要求，鼓励学生构建个性化修读方案。</a:t>
            </a:r>
            <a:endParaRPr lang="en-US" altLang="zh-CN" sz="2400" b="1" dirty="0"/>
          </a:p>
          <a:p>
            <a:pPr marL="0" indent="0" eaLnBrk="1" hangingPunct="1">
              <a:lnSpc>
                <a:spcPct val="120000"/>
              </a:lnSpc>
              <a:spcBef>
                <a:spcPts val="20"/>
              </a:spcBef>
              <a:spcAft>
                <a:spcPts val="0"/>
              </a:spcAft>
              <a:buNone/>
            </a:pPr>
            <a:r>
              <a:rPr lang="zh-CN" altLang="zh-CN" sz="2400" b="1" dirty="0"/>
              <a:t>（</a:t>
            </a:r>
            <a:r>
              <a:rPr lang="zh-CN" altLang="en-US" sz="2400" b="1" dirty="0"/>
              <a:t>五</a:t>
            </a:r>
            <a:r>
              <a:rPr lang="zh-CN" altLang="zh-CN" sz="2400" b="1" dirty="0"/>
              <a:t>）优化教师教育课程结构</a:t>
            </a:r>
            <a:r>
              <a:rPr lang="zh-CN" altLang="en-US" sz="2400" b="1" dirty="0"/>
              <a:t>，</a:t>
            </a:r>
            <a:r>
              <a:rPr lang="zh-CN" altLang="zh-CN" sz="2400" b="1" dirty="0"/>
              <a:t>加强教师职业素养课程建设。</a:t>
            </a:r>
            <a:endParaRPr lang="zh-CN" altLang="zh-CN" sz="2400" dirty="0"/>
          </a:p>
          <a:p>
            <a:pPr marL="0" indent="0" eaLnBrk="1" hangingPunct="1">
              <a:lnSpc>
                <a:spcPct val="120000"/>
              </a:lnSpc>
              <a:spcBef>
                <a:spcPts val="20"/>
              </a:spcBef>
              <a:spcAft>
                <a:spcPts val="0"/>
              </a:spcAft>
              <a:buNone/>
            </a:pPr>
            <a:r>
              <a:rPr lang="zh-CN" altLang="zh-CN" sz="2400" b="1" dirty="0"/>
              <a:t>（</a:t>
            </a:r>
            <a:r>
              <a:rPr lang="zh-CN" altLang="en-US" sz="2400" b="1" dirty="0"/>
              <a:t>六</a:t>
            </a:r>
            <a:r>
              <a:rPr lang="zh-CN" altLang="zh-CN" sz="2400" b="1" dirty="0"/>
              <a:t>）加强师范生教师专业能力训练</a:t>
            </a:r>
            <a:r>
              <a:rPr lang="zh-CN" altLang="en-US" sz="2400" b="1" dirty="0"/>
              <a:t>，</a:t>
            </a:r>
            <a:r>
              <a:rPr lang="zh-CN" altLang="zh-CN" sz="2400" b="1" dirty="0"/>
              <a:t>注重教师职业养成教育。</a:t>
            </a:r>
            <a:endParaRPr lang="zh-CN" altLang="zh-CN" sz="2400" dirty="0"/>
          </a:p>
          <a:p>
            <a:pPr marL="0" indent="0" eaLnBrk="1" hangingPunct="1">
              <a:buNone/>
            </a:pPr>
            <a:endParaRPr lang="zh-CN" altLang="zh-C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9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面临的困难和问题</a:t>
            </a:r>
          </a:p>
        </p:txBody>
      </p:sp>
      <p:sp>
        <p:nvSpPr>
          <p:cNvPr id="12291" name="内容占位符 2"/>
          <p:cNvSpPr>
            <a:spLocks noGrp="1"/>
          </p:cNvSpPr>
          <p:nvPr>
            <p:ph idx="1"/>
          </p:nvPr>
        </p:nvSpPr>
        <p:spPr>
          <a:xfrm>
            <a:off x="304800" y="1676400"/>
            <a:ext cx="8610600" cy="4800600"/>
          </a:xfrm>
        </p:spPr>
        <p:txBody>
          <a:bodyPr vert="horz" wrap="square" lIns="91440" tIns="45720" rIns="91440" bIns="45720" anchor="t"/>
          <a:lstStyle/>
          <a:p>
            <a:pPr>
              <a:lnSpc>
                <a:spcPct val="150000"/>
              </a:lnSpc>
            </a:pPr>
            <a:r>
              <a:rPr lang="zh-CN" altLang="en-US" dirty="0"/>
              <a:t>师范认证和工程认证缺乏专业指导可借鉴范本少</a:t>
            </a:r>
            <a:endParaRPr lang="en-US" altLang="zh-CN" dirty="0"/>
          </a:p>
          <a:p>
            <a:pPr>
              <a:lnSpc>
                <a:spcPct val="150000"/>
              </a:lnSpc>
            </a:pPr>
            <a:r>
              <a:rPr lang="zh-CN" altLang="en-US" dirty="0"/>
              <a:t>师资严重短缺、数学课要求提高，而师资不能满足要求。</a:t>
            </a:r>
            <a:endParaRPr lang="en-US" altLang="zh-CN" dirty="0"/>
          </a:p>
          <a:p>
            <a:pPr>
              <a:lnSpc>
                <a:spcPct val="150000"/>
              </a:lnSpc>
            </a:pPr>
            <a:r>
              <a:rPr lang="zh-CN" altLang="en-US" dirty="0"/>
              <a:t>学生课程负担太重、公共课安排不规整。</a:t>
            </a:r>
            <a:endParaRPr lang="en-US" altLang="zh-CN" dirty="0"/>
          </a:p>
          <a:p>
            <a:pPr>
              <a:lnSpc>
                <a:spcPct val="150000"/>
              </a:lnSpc>
            </a:pPr>
            <a:r>
              <a:rPr lang="zh-CN" altLang="en-US" dirty="0"/>
              <a:t>创新实践能力培养缺乏资金支持，相关课程开设困难</a:t>
            </a:r>
            <a:endParaRPr lang="en-US" altLang="zh-CN" dirty="0"/>
          </a:p>
          <a:p>
            <a:pPr>
              <a:lnSpc>
                <a:spcPct val="150000"/>
              </a:lnSpc>
            </a:pPr>
            <a:endParaRPr lang="en-US" altLang="zh-CN" dirty="0"/>
          </a:p>
          <a:p>
            <a:pPr marL="0" indent="0">
              <a:lnSpc>
                <a:spcPct val="150000"/>
              </a:lnSpc>
              <a:buNone/>
            </a:pP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vert="horz" wrap="square" lIns="91440" tIns="45720" rIns="91440" bIns="45720" anchor="b"/>
          <a:lstStyle/>
          <a:p>
            <a:pPr eaLnBrk="1" hangingPunct="1"/>
            <a:r>
              <a:rPr lang="zh-CN" altLang="en-US" sz="3500" dirty="0">
                <a:effectLst>
                  <a:outerShdw blurRad="38100" dist="38100" dir="2700000" algn="tl">
                    <a:srgbClr val="000000">
                      <a:alpha val="43137"/>
                    </a:srgbClr>
                  </a:outerShdw>
                </a:effectLst>
              </a:rPr>
              <a:t>培养目标（汉授师范）</a:t>
            </a:r>
          </a:p>
        </p:txBody>
      </p:sp>
      <p:sp>
        <p:nvSpPr>
          <p:cNvPr id="13315" name="Rectangle 3"/>
          <p:cNvSpPr>
            <a:spLocks noGrp="1"/>
          </p:cNvSpPr>
          <p:nvPr>
            <p:ph idx="1"/>
          </p:nvPr>
        </p:nvSpPr>
        <p:spPr/>
        <p:txBody>
          <a:bodyPr vert="horz" wrap="square" lIns="91440" tIns="45720" rIns="91440" bIns="45720" anchor="t"/>
          <a:lstStyle/>
          <a:p>
            <a:pPr eaLnBrk="1" hangingPunct="1"/>
            <a:r>
              <a:rPr lang="zh-CN" altLang="en-US" dirty="0"/>
              <a:t>培养德、智、体、美全面发展，坚持育人为本、实践取向、终身学习的理念</a:t>
            </a:r>
            <a:r>
              <a:rPr lang="en-US" altLang="zh-CN" dirty="0"/>
              <a:t>,</a:t>
            </a:r>
            <a:r>
              <a:rPr lang="zh-CN" altLang="en-US" dirty="0"/>
              <a:t>具有较强的社会责任感、创新精神和实践能力</a:t>
            </a:r>
            <a:r>
              <a:rPr lang="en-US" altLang="zh-CN" dirty="0"/>
              <a:t>,</a:t>
            </a:r>
            <a:r>
              <a:rPr lang="zh-CN" altLang="en-US" dirty="0"/>
              <a:t>系统地掌握计算机科学理论、计算机系统及应用知识和现代教育理论，熟练应用计算机专业技能和信息技术教学技能，具备在计算机科学与技术领域中从事计算机科学研究和应用开发的专业人才和能够胜任基础教育中信息技术教学的合格的教育工作者。</a:t>
            </a:r>
          </a:p>
          <a:p>
            <a:pPr eaLnBrk="1" hangingPunct="1"/>
            <a:endParaRPr lang="zh-CN"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vert="horz" wrap="square" lIns="91440" tIns="45720" rIns="91440" bIns="45720" anchor="b"/>
          <a:lstStyle/>
          <a:p>
            <a:pPr eaLnBrk="1" hangingPunct="1"/>
            <a:r>
              <a:rPr lang="zh-CN" altLang="en-US" sz="3500" dirty="0">
                <a:effectLst>
                  <a:outerShdw blurRad="38100" dist="38100" dir="2700000" algn="tl">
                    <a:srgbClr val="000000">
                      <a:alpha val="43137"/>
                    </a:srgbClr>
                  </a:outerShdw>
                </a:effectLst>
              </a:rPr>
              <a:t>培养目标（蒙授师范）</a:t>
            </a:r>
          </a:p>
        </p:txBody>
      </p:sp>
      <p:sp>
        <p:nvSpPr>
          <p:cNvPr id="4" name="Rectangle 3"/>
          <p:cNvSpPr txBox="1">
            <a:spLocks noChangeArrowheads="1"/>
          </p:cNvSpPr>
          <p:nvPr/>
        </p:nvSpPr>
        <p:spPr bwMode="auto">
          <a:xfrm>
            <a:off x="332105" y="1828800"/>
            <a:ext cx="8507095" cy="4411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3000" b="0" i="0" u="none" strike="noStrike" kern="0" cap="none" spc="0" normalizeH="0" baseline="0" noProof="0">
                <a:ln>
                  <a:noFill/>
                </a:ln>
                <a:solidFill>
                  <a:schemeClr val="tx1"/>
                </a:solidFill>
                <a:effectLst/>
                <a:uLnTx/>
                <a:uFillTx/>
                <a:latin typeface="+mn-lt"/>
                <a:ea typeface="+mn-ea"/>
                <a:cs typeface="+mn-cs"/>
              </a:rPr>
              <a:t>培养德、智、体、美全面发展，坚持育人为本、实践取向、终身学习的理念</a:t>
            </a:r>
            <a:r>
              <a:rPr kumimoji="0" lang="en-US" altLang="zh-CN" sz="3000" b="0" i="0" u="none" strike="noStrike" kern="0" cap="none" spc="0" normalizeH="0" baseline="0" noProof="0" dirty="0">
                <a:ln>
                  <a:noFill/>
                </a:ln>
                <a:solidFill>
                  <a:schemeClr val="tx1"/>
                </a:solidFill>
                <a:effectLst/>
                <a:uLnTx/>
                <a:uFillTx/>
                <a:latin typeface="+mn-lt"/>
                <a:ea typeface="+mn-ea"/>
                <a:cs typeface="+mn-cs"/>
              </a:rPr>
              <a:t>,</a:t>
            </a:r>
            <a:r>
              <a:rPr kumimoji="0" lang="zh-CN" altLang="en-US" sz="3000" b="0" i="0" u="none" strike="noStrike" kern="0" cap="none" spc="0" normalizeH="0" baseline="0" noProof="0" dirty="0">
                <a:ln>
                  <a:noFill/>
                </a:ln>
                <a:solidFill>
                  <a:schemeClr val="tx1"/>
                </a:solidFill>
                <a:effectLst/>
                <a:uLnTx/>
                <a:uFillTx/>
                <a:latin typeface="+mn-lt"/>
                <a:ea typeface="+mn-ea"/>
                <a:cs typeface="+mn-cs"/>
              </a:rPr>
              <a:t>具有较强的社会责任感、创新精神和实践能力</a:t>
            </a:r>
            <a:r>
              <a:rPr kumimoji="0" lang="en-US" altLang="zh-CN" sz="3000" b="0" i="0" u="none" strike="noStrike" kern="0" cap="none" spc="0" normalizeH="0" baseline="0" noProof="0" dirty="0">
                <a:ln>
                  <a:noFill/>
                </a:ln>
                <a:solidFill>
                  <a:schemeClr val="tx1"/>
                </a:solidFill>
                <a:effectLst/>
                <a:uLnTx/>
                <a:uFillTx/>
                <a:latin typeface="+mn-lt"/>
                <a:ea typeface="+mn-ea"/>
                <a:cs typeface="+mn-cs"/>
              </a:rPr>
              <a:t>,</a:t>
            </a:r>
            <a:r>
              <a:rPr kumimoji="0" lang="zh-CN" altLang="en-US" sz="3000" b="0" i="0" u="none" strike="noStrike" kern="0" cap="none" spc="0" normalizeH="0" baseline="0" noProof="0" dirty="0">
                <a:ln>
                  <a:noFill/>
                </a:ln>
                <a:solidFill>
                  <a:schemeClr val="tx1"/>
                </a:solidFill>
                <a:effectLst/>
                <a:uLnTx/>
                <a:uFillTx/>
                <a:latin typeface="+mn-lt"/>
                <a:ea typeface="+mn-ea"/>
                <a:cs typeface="+mn-cs"/>
              </a:rPr>
              <a:t>系统地掌握计算机科学理论、计算机系统及应用知识和现代教育理论，熟练应用计算机专业技能和信息技术教学技能，</a:t>
            </a:r>
            <a:r>
              <a:rPr lang="zh-CN" altLang="en-US" kern="0" noProof="0" dirty="0">
                <a:ln>
                  <a:noFill/>
                </a:ln>
                <a:solidFill>
                  <a:srgbClr val="0000FF"/>
                </a:solidFill>
                <a:effectLst/>
                <a:uLnTx/>
                <a:uFillTx/>
                <a:sym typeface="+mn-ea"/>
              </a:rPr>
              <a:t>蒙汉兼通的</a:t>
            </a:r>
            <a:r>
              <a:rPr kumimoji="0" lang="zh-CN" altLang="en-US" sz="3000" b="0" i="0" u="none" strike="noStrike" kern="0" cap="none" spc="0" normalizeH="0" baseline="0" noProof="0" dirty="0">
                <a:ln>
                  <a:noFill/>
                </a:ln>
                <a:solidFill>
                  <a:schemeClr val="tx1"/>
                </a:solidFill>
                <a:effectLst/>
                <a:uLnTx/>
                <a:uFillTx/>
                <a:latin typeface="+mn-lt"/>
                <a:ea typeface="+mn-ea"/>
                <a:cs typeface="+mn-cs"/>
              </a:rPr>
              <a:t>具备在计算机科学与技术领域中从事计算机科学研究和应用开发的专业人才和能够胜任基础教育中信息技术教学的合格的教育工作者。</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endParaRPr kumimoji="0" lang="zh-CN" altLang="zh-CN" sz="3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vert="horz" wrap="square" lIns="91440" tIns="45720" rIns="91440" bIns="45720" anchor="b"/>
          <a:lstStyle/>
          <a:p>
            <a:pPr eaLnBrk="1" hangingPunct="1"/>
            <a:r>
              <a:rPr lang="zh-CN" altLang="en-US" sz="3500" dirty="0">
                <a:effectLst>
                  <a:outerShdw blurRad="38100" dist="38100" dir="2700000" algn="tl">
                    <a:srgbClr val="000000">
                      <a:alpha val="43137"/>
                    </a:srgbClr>
                  </a:outerShdw>
                </a:effectLst>
              </a:rPr>
              <a:t>培养目标（软件工程）</a:t>
            </a:r>
          </a:p>
        </p:txBody>
      </p:sp>
      <p:sp>
        <p:nvSpPr>
          <p:cNvPr id="13315" name="Rectangle 3"/>
          <p:cNvSpPr>
            <a:spLocks noGrp="1"/>
          </p:cNvSpPr>
          <p:nvPr>
            <p:ph idx="1"/>
          </p:nvPr>
        </p:nvSpPr>
        <p:spPr/>
        <p:txBody>
          <a:bodyPr vert="horz" wrap="square" lIns="91440" tIns="45720" rIns="91440" bIns="45720" anchor="t"/>
          <a:lstStyle/>
          <a:p>
            <a:pPr eaLnBrk="1" hangingPunct="1"/>
            <a:r>
              <a:rPr lang="zh-CN" altLang="en-US">
                <a:sym typeface="+mn-ea"/>
              </a:rPr>
              <a:t>具备</a:t>
            </a:r>
            <a:r>
              <a:rPr lang="zh-CN" altLang="zh-CN">
                <a:sym typeface="+mn-ea"/>
              </a:rPr>
              <a:t>软件工程学科的基础知识和基本实践能力，具有软件开发能力</a:t>
            </a:r>
            <a:r>
              <a:rPr lang="zh-CN" altLang="en-US">
                <a:sym typeface="+mn-ea"/>
              </a:rPr>
              <a:t>及</a:t>
            </a:r>
            <a:r>
              <a:rPr lang="zh-CN" altLang="zh-CN">
                <a:sym typeface="+mn-ea"/>
              </a:rPr>
              <a:t>软件开发实践的初步经验和项目组织的基本能力，具有初步创新、创业意识，竞争</a:t>
            </a:r>
            <a:r>
              <a:rPr lang="zh-CN" altLang="en-US">
                <a:sym typeface="+mn-ea"/>
              </a:rPr>
              <a:t>意识</a:t>
            </a:r>
            <a:r>
              <a:rPr lang="zh-CN" altLang="zh-CN">
                <a:sym typeface="+mn-ea"/>
              </a:rPr>
              <a:t>和团队精神，能适应技术进步和社会需求变化的高素质软件工程</a:t>
            </a:r>
            <a:r>
              <a:rPr lang="zh-CN" altLang="en-US">
                <a:sym typeface="+mn-ea"/>
              </a:rPr>
              <a:t>高级应用技术型</a:t>
            </a:r>
            <a:r>
              <a:rPr lang="zh-CN" altLang="zh-CN">
                <a:sym typeface="+mn-ea"/>
              </a:rPr>
              <a:t>人才。</a:t>
            </a:r>
            <a:endParaRPr lang="en-US" altLang="zh-CN"/>
          </a:p>
          <a:p>
            <a:pPr eaLnBrk="1" hangingPunct="1"/>
            <a:endParaRPr lang="zh-CN"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457200" y="400050"/>
            <a:ext cx="7543800" cy="609600"/>
          </a:xfrm>
        </p:spPr>
        <p:txBody>
          <a:bodyPr vert="horz" wrap="square" lIns="91440" tIns="45720" rIns="91440" bIns="45720" anchor="b"/>
          <a:lstStyle/>
          <a:p>
            <a:pPr eaLnBrk="1" hangingPunct="1"/>
            <a:r>
              <a:rPr lang="zh-CN" altLang="en-US" sz="3500" dirty="0">
                <a:effectLst>
                  <a:outerShdw blurRad="38100" dist="38100" dir="2700000" algn="tl">
                    <a:srgbClr val="000000">
                      <a:alpha val="43137"/>
                    </a:srgbClr>
                  </a:outerShdw>
                </a:effectLst>
              </a:rPr>
              <a:t>培养规格</a:t>
            </a:r>
          </a:p>
        </p:txBody>
      </p:sp>
      <p:sp>
        <p:nvSpPr>
          <p:cNvPr id="17411" name="Rectangle 3"/>
          <p:cNvSpPr>
            <a:spLocks noGrp="1" noChangeArrowheads="1"/>
          </p:cNvSpPr>
          <p:nvPr>
            <p:ph idx="1"/>
          </p:nvPr>
        </p:nvSpPr>
        <p:spPr>
          <a:xfrm>
            <a:off x="342900" y="1028700"/>
            <a:ext cx="8458200" cy="48006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zh-CN" altLang="zh-CN" sz="2400" b="1" i="0" u="none" strike="noStrike" kern="0" cap="none" spc="0" normalizeH="0" baseline="0" noProof="0" dirty="0">
                <a:ln>
                  <a:noFill/>
                </a:ln>
                <a:solidFill>
                  <a:schemeClr val="tx1"/>
                </a:solidFill>
                <a:effectLst/>
                <a:uLnTx/>
                <a:uFillTx/>
                <a:latin typeface="+mn-lt"/>
                <a:ea typeface="+mn-ea"/>
                <a:cs typeface="+mn-cs"/>
              </a:rPr>
              <a:t>（一）学制：</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0" lang="zh-CN" altLang="zh-CN" sz="2400" b="0" i="0" u="none" strike="noStrike" kern="0" cap="none" spc="0" normalizeH="0" baseline="0" noProof="0" dirty="0">
                <a:ln>
                  <a:noFill/>
                </a:ln>
                <a:solidFill>
                  <a:schemeClr val="tx1"/>
                </a:solidFill>
                <a:effectLst/>
                <a:uLnTx/>
                <a:uFillTx/>
                <a:latin typeface="+mn-lt"/>
                <a:ea typeface="+mn-ea"/>
                <a:cs typeface="+mn-cs"/>
              </a:rPr>
              <a:t>师范生学制</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4 - 6 </a:t>
            </a:r>
            <a:r>
              <a:rPr kumimoji="0" lang="zh-CN" altLang="zh-CN" sz="2400" b="0" i="0" u="none" strike="noStrike" kern="0" cap="none" spc="0" normalizeH="0" baseline="0" noProof="0" dirty="0">
                <a:ln>
                  <a:noFill/>
                </a:ln>
                <a:solidFill>
                  <a:schemeClr val="tx1"/>
                </a:solidFill>
                <a:effectLst/>
                <a:uLnTx/>
                <a:uFillTx/>
                <a:latin typeface="+mn-lt"/>
                <a:ea typeface="+mn-ea"/>
                <a:cs typeface="+mn-cs"/>
              </a:rPr>
              <a:t>年。</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zh-CN" altLang="zh-CN" sz="2400" b="1" i="0" u="none" strike="noStrike" kern="0" cap="none" spc="0" normalizeH="0" baseline="0" noProof="0" dirty="0">
                <a:ln>
                  <a:noFill/>
                </a:ln>
                <a:solidFill>
                  <a:schemeClr val="tx1"/>
                </a:solidFill>
                <a:effectLst/>
                <a:uLnTx/>
                <a:uFillTx/>
                <a:latin typeface="+mn-lt"/>
                <a:ea typeface="+mn-ea"/>
                <a:cs typeface="+mn-cs"/>
              </a:rPr>
              <a:t>（二）毕业标准</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a:ln>
                  <a:noFill/>
                </a:ln>
                <a:solidFill>
                  <a:srgbClr val="0000FF"/>
                </a:solidFill>
                <a:effectLst/>
                <a:uLnTx/>
                <a:uFillTx/>
                <a:latin typeface="+mn-lt"/>
                <a:ea typeface="+mn-ea"/>
                <a:cs typeface="+mn-cs"/>
              </a:rPr>
              <a:t> </a:t>
            </a:r>
            <a:r>
              <a:rPr kumimoji="0" lang="zh-CN" altLang="en-US" sz="2400" b="1" i="0" u="none" strike="noStrike" kern="0" cap="none" spc="0" normalizeH="0" baseline="0" noProof="0" dirty="0">
                <a:ln>
                  <a:noFill/>
                </a:ln>
                <a:solidFill>
                  <a:srgbClr val="0000FF"/>
                </a:solidFill>
                <a:effectLst/>
                <a:uLnTx/>
                <a:uFillTx/>
                <a:latin typeface="+mn-lt"/>
                <a:ea typeface="+mn-ea"/>
                <a:cs typeface="+mn-cs"/>
              </a:rPr>
              <a:t>计算机科学与技术（师范汉、师范蒙）</a:t>
            </a:r>
            <a:endParaRPr kumimoji="0" lang="en-US" altLang="zh-CN" sz="2400" b="1" i="0" u="none" strike="noStrike" kern="0" cap="none" spc="0" normalizeH="0" baseline="0" noProof="0" dirty="0">
              <a:ln>
                <a:noFill/>
              </a:ln>
              <a:solidFill>
                <a:srgbClr val="0000FF"/>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zh-CN" altLang="zh-CN" sz="2400" b="0" i="0" u="none" strike="noStrike" kern="0" cap="none" spc="0" normalizeH="0" baseline="0" noProof="0" dirty="0">
                <a:ln>
                  <a:noFill/>
                </a:ln>
                <a:solidFill>
                  <a:schemeClr val="tx1"/>
                </a:solidFill>
                <a:effectLst/>
                <a:uLnTx/>
                <a:uFillTx/>
                <a:latin typeface="+mn-lt"/>
                <a:ea typeface="+mn-ea"/>
                <a:cs typeface="+mn-cs"/>
              </a:rPr>
              <a:t>符合《内蒙古师范大学本科学生毕业标准》要求，且修读本培养方案中规定的</a:t>
            </a:r>
            <a:r>
              <a:rPr kumimoji="0" lang="zh-CN" altLang="zh-CN" sz="2400" b="0" i="0" strike="noStrike" kern="0" cap="none" spc="0" normalizeH="0" baseline="0" noProof="0" dirty="0">
                <a:ln>
                  <a:noFill/>
                </a:ln>
                <a:solidFill>
                  <a:schemeClr val="tx1"/>
                </a:solidFill>
                <a:effectLst/>
                <a:uLnTx/>
                <a:uFillTx/>
                <a:latin typeface="+mn-lt"/>
                <a:ea typeface="+mn-ea"/>
                <a:cs typeface="+mn-cs"/>
              </a:rPr>
              <a:t>课程</a:t>
            </a:r>
            <a:r>
              <a:rPr kumimoji="0" lang="zh-CN" altLang="zh-CN" sz="2400" b="0" i="0" u="none" strike="noStrike" kern="0" cap="none" spc="0" normalizeH="0" baseline="0" noProof="0" dirty="0">
                <a:ln>
                  <a:noFill/>
                </a:ln>
                <a:solidFill>
                  <a:schemeClr val="tx1"/>
                </a:solidFill>
                <a:effectLst/>
                <a:uLnTx/>
                <a:uFillTx/>
                <a:latin typeface="+mn-lt"/>
                <a:ea typeface="+mn-ea"/>
                <a:cs typeface="+mn-cs"/>
              </a:rPr>
              <a:t>，修满</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156</a:t>
            </a:r>
            <a:r>
              <a:rPr kumimoji="0" lang="zh-CN" altLang="zh-CN" sz="2400" b="1" i="0" u="none" strike="noStrike" kern="0" cap="none" spc="0" normalizeH="0" baseline="0" noProof="0" dirty="0">
                <a:ln>
                  <a:noFill/>
                </a:ln>
                <a:solidFill>
                  <a:srgbClr val="2C15D9"/>
                </a:solidFill>
                <a:effectLst>
                  <a:outerShdw blurRad="38100" dist="38100" dir="2700000" algn="tl">
                    <a:srgbClr val="000000">
                      <a:alpha val="43137"/>
                    </a:srgbClr>
                  </a:outerShdw>
                </a:effectLst>
                <a:uLnTx/>
                <a:uFillTx/>
                <a:latin typeface="+mn-lt"/>
                <a:ea typeface="+mn-ea"/>
                <a:cs typeface="+mn-cs"/>
              </a:rPr>
              <a:t>个学分</a:t>
            </a:r>
            <a:r>
              <a:rPr kumimoji="0" lang="zh-CN" altLang="zh-CN" sz="2400" b="0" i="0" u="none" strike="noStrike" kern="0" cap="none" spc="0" normalizeH="0" baseline="0" noProof="0" dirty="0">
                <a:ln>
                  <a:noFill/>
                </a:ln>
                <a:solidFill>
                  <a:schemeClr val="tx1"/>
                </a:solidFill>
                <a:effectLst/>
                <a:uLnTx/>
                <a:uFillTx/>
                <a:latin typeface="+mn-lt"/>
                <a:ea typeface="+mn-ea"/>
                <a:cs typeface="+mn-cs"/>
              </a:rPr>
              <a:t>，准予毕业。</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zh-CN" altLang="zh-CN" sz="2400" b="1" i="0" u="none" strike="noStrike" kern="0" cap="none" spc="0" normalizeH="0" baseline="0" noProof="0" dirty="0">
                <a:ln>
                  <a:noFill/>
                </a:ln>
                <a:solidFill>
                  <a:srgbClr val="0000FF"/>
                </a:solidFill>
                <a:effectLst/>
                <a:uLnTx/>
                <a:uFillTx/>
                <a:latin typeface="+mn-lt"/>
                <a:ea typeface="+mn-ea"/>
                <a:cs typeface="+mn-cs"/>
              </a:rPr>
              <a:t>   软件工程：</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lang="zh-CN" altLang="zh-CN" sz="2400" noProof="0" dirty="0">
                <a:ln>
                  <a:noFill/>
                </a:ln>
                <a:effectLst/>
                <a:uLnTx/>
                <a:uFillTx/>
                <a:sym typeface="+mn-ea"/>
              </a:rPr>
              <a:t>符合《内蒙古师范大学本科学生毕业标准》要求，且修读本培养方案中规定的课程，修满</a:t>
            </a:r>
            <a:r>
              <a:rPr lang="en-US" altLang="zh-CN" sz="2400" b="1" dirty="0">
                <a:solidFill>
                  <a:srgbClr val="2C15D9"/>
                </a:solidFill>
                <a:effectLst>
                  <a:outerShdw blurRad="38100" dist="38100" dir="2700000" algn="tl">
                    <a:srgbClr val="000000">
                      <a:alpha val="43137"/>
                    </a:srgbClr>
                  </a:outerShdw>
                </a:effectLst>
                <a:sym typeface="+mn-ea"/>
              </a:rPr>
              <a:t>140</a:t>
            </a:r>
            <a:r>
              <a:rPr lang="zh-CN" altLang="zh-CN" sz="2400" b="1" noProof="0" dirty="0">
                <a:ln>
                  <a:noFill/>
                </a:ln>
                <a:solidFill>
                  <a:srgbClr val="2C15D9"/>
                </a:solidFill>
                <a:effectLst>
                  <a:outerShdw blurRad="38100" dist="38100" dir="2700000" algn="tl">
                    <a:srgbClr val="000000">
                      <a:alpha val="43137"/>
                    </a:srgbClr>
                  </a:outerShdw>
                </a:effectLst>
                <a:uLnTx/>
                <a:uFillTx/>
                <a:sym typeface="+mn-ea"/>
              </a:rPr>
              <a:t>个学分</a:t>
            </a:r>
            <a:r>
              <a:rPr lang="zh-CN" altLang="zh-CN" sz="2400" noProof="0" dirty="0">
                <a:ln>
                  <a:noFill/>
                </a:ln>
                <a:effectLst/>
                <a:uLnTx/>
                <a:uFillTx/>
                <a:sym typeface="+mn-ea"/>
              </a:rPr>
              <a:t>，准予毕业。</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zh-CN" altLang="zh-CN" sz="2400" b="1" i="0" u="none" strike="noStrike" kern="0" cap="none" spc="0" normalizeH="0" baseline="0" noProof="0" dirty="0">
                <a:ln>
                  <a:noFill/>
                </a:ln>
                <a:solidFill>
                  <a:schemeClr val="tx1"/>
                </a:solidFill>
                <a:effectLst/>
                <a:uLnTx/>
                <a:uFillTx/>
                <a:latin typeface="+mn-lt"/>
                <a:ea typeface="+mn-ea"/>
                <a:cs typeface="+mn-cs"/>
              </a:rPr>
              <a:t>（三）授予学位</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0" lang="zh-CN" altLang="zh-CN" sz="2400" b="0" i="0" u="none" strike="noStrike" kern="0" cap="none" spc="0" normalizeH="0" baseline="0" noProof="0" dirty="0">
                <a:ln>
                  <a:noFill/>
                </a:ln>
                <a:solidFill>
                  <a:schemeClr val="tx1"/>
                </a:solidFill>
                <a:effectLst/>
                <a:uLnTx/>
                <a:uFillTx/>
                <a:latin typeface="+mn-lt"/>
                <a:ea typeface="+mn-ea"/>
                <a:cs typeface="+mn-cs"/>
              </a:rPr>
              <a:t>符合《内蒙古师范大学学士学位评定工作细则》要求，授予相应</a:t>
            </a:r>
            <a:r>
              <a:rPr kumimoji="0" lang="zh-CN" altLang="zh-CN" sz="2400" b="1" i="0" u="none" strike="noStrike" kern="0" cap="none" spc="0" normalizeH="0" baseline="0" noProof="0" dirty="0">
                <a:ln>
                  <a:noFill/>
                </a:ln>
                <a:solidFill>
                  <a:srgbClr val="0000FF"/>
                </a:solidFill>
                <a:effectLst>
                  <a:outerShdw blurRad="38100" dist="38100" dir="2700000" algn="tl">
                    <a:srgbClr val="000000">
                      <a:alpha val="43137"/>
                    </a:srgbClr>
                  </a:outerShdw>
                </a:effectLst>
                <a:uLnTx/>
                <a:uFillTx/>
                <a:latin typeface="+mn-lt"/>
                <a:ea typeface="+mn-ea"/>
                <a:cs typeface="+mn-cs"/>
              </a:rPr>
              <a:t>工学</a:t>
            </a:r>
            <a:r>
              <a:rPr kumimoji="0" lang="zh-CN" altLang="zh-CN" sz="2400" b="0" i="0" u="none" strike="noStrike" kern="0" cap="none" spc="0" normalizeH="0" baseline="0" noProof="0" dirty="0">
                <a:ln>
                  <a:noFill/>
                </a:ln>
                <a:solidFill>
                  <a:schemeClr val="tx1"/>
                </a:solidFill>
                <a:effectLst/>
                <a:uLnTx/>
                <a:uFillTx/>
                <a:latin typeface="+mn-lt"/>
                <a:ea typeface="+mn-ea"/>
                <a:cs typeface="+mn-cs"/>
              </a:rPr>
              <a:t>学士学位。</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endParaRPr kumimoji="0" lang="en-US"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vert="horz" wrap="square" lIns="91440" tIns="45720" rIns="91440" bIns="45720" anchor="b"/>
          <a:lstStyle/>
          <a:p>
            <a:pPr eaLnBrk="1" hangingPunct="1"/>
            <a:r>
              <a:rPr lang="zh-CN" altLang="en-US" sz="3500" dirty="0"/>
              <a:t>培养规格</a:t>
            </a:r>
          </a:p>
        </p:txBody>
      </p:sp>
      <p:sp>
        <p:nvSpPr>
          <p:cNvPr id="16387" name="Rectangle 3"/>
          <p:cNvSpPr>
            <a:spLocks noGrp="1"/>
          </p:cNvSpPr>
          <p:nvPr>
            <p:ph idx="1"/>
          </p:nvPr>
        </p:nvSpPr>
        <p:spPr>
          <a:xfrm>
            <a:off x="457200" y="1676400"/>
            <a:ext cx="8458200" cy="4800600"/>
          </a:xfrm>
        </p:spPr>
        <p:txBody>
          <a:bodyPr vert="horz" wrap="square" lIns="91440" tIns="45720" rIns="91440" bIns="45720" anchor="t"/>
          <a:lstStyle/>
          <a:p>
            <a:pPr marL="0" indent="0" eaLnBrk="1" hangingPunct="1">
              <a:buNone/>
            </a:pPr>
            <a:r>
              <a:rPr lang="zh-CN" altLang="en-US" sz="2400" b="1" dirty="0"/>
              <a:t>（四）人才培养要求</a:t>
            </a:r>
            <a:endParaRPr lang="zh-CN" altLang="en-US" sz="2400" dirty="0"/>
          </a:p>
          <a:p>
            <a:pPr marL="0" indent="0" eaLnBrk="1" hangingPunct="1">
              <a:buNone/>
            </a:pPr>
            <a:r>
              <a:rPr lang="zh-CN" altLang="en-US" sz="2400" dirty="0"/>
              <a:t>    毕业生应获得以下几方面的知识和能力</a:t>
            </a:r>
            <a:r>
              <a:rPr lang="en-US" altLang="zh-CN" sz="2400" dirty="0"/>
              <a:t>:</a:t>
            </a:r>
          </a:p>
          <a:p>
            <a:pPr marL="0" indent="0" eaLnBrk="1" hangingPunct="1">
              <a:buNone/>
            </a:pPr>
            <a:r>
              <a:rPr lang="en-US" altLang="zh-CN" sz="2400" dirty="0"/>
              <a:t>1</a:t>
            </a:r>
            <a:r>
              <a:rPr lang="zh-CN" altLang="en-US" sz="2400" dirty="0"/>
              <a:t>．素质结构要求</a:t>
            </a:r>
          </a:p>
          <a:p>
            <a:pPr marL="0" indent="0" eaLnBrk="1" hangingPunct="1">
              <a:buNone/>
            </a:pPr>
            <a:r>
              <a:rPr lang="zh-CN" altLang="en-US" sz="2400" dirty="0"/>
              <a:t>    思想道德素质、专业素质、身心素质</a:t>
            </a:r>
          </a:p>
          <a:p>
            <a:pPr marL="0" indent="0" eaLnBrk="1" hangingPunct="1">
              <a:buNone/>
            </a:pPr>
            <a:r>
              <a:rPr lang="en-US" altLang="zh-CN" sz="2400" dirty="0"/>
              <a:t>2</a:t>
            </a:r>
            <a:r>
              <a:rPr lang="zh-CN" altLang="en-US" sz="2400" dirty="0"/>
              <a:t>．能力结构要求</a:t>
            </a:r>
          </a:p>
          <a:p>
            <a:pPr marL="0" indent="0" eaLnBrk="1" hangingPunct="1">
              <a:buNone/>
            </a:pPr>
            <a:r>
              <a:rPr lang="zh-CN" altLang="en-US" sz="2400" dirty="0"/>
              <a:t>    获取知识的能力、应用知识的能力、创新能力</a:t>
            </a:r>
          </a:p>
          <a:p>
            <a:pPr marL="0" indent="0" eaLnBrk="1" hangingPunct="1">
              <a:buNone/>
            </a:pPr>
            <a:r>
              <a:rPr lang="en-US" altLang="zh-CN" sz="2400" dirty="0"/>
              <a:t>3</a:t>
            </a:r>
            <a:r>
              <a:rPr lang="zh-CN" altLang="en-US" sz="2400" dirty="0"/>
              <a:t>．知识结构要求</a:t>
            </a:r>
          </a:p>
          <a:p>
            <a:pPr marL="0" indent="0" eaLnBrk="1" hangingPunct="1">
              <a:buNone/>
            </a:pPr>
            <a:r>
              <a:rPr lang="zh-CN" altLang="en-US" sz="2400" dirty="0"/>
              <a:t>    工具性、人文社会科学知识 、专业基础知识、专业知识、教育教学知识</a:t>
            </a:r>
          </a:p>
          <a:p>
            <a:pPr marL="0" indent="0" eaLnBrk="1" hangingPunct="1">
              <a:buNone/>
            </a:pPr>
            <a:endParaRPr lang="zh-CN" altLang="zh-C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vert="horz" wrap="square" lIns="91440" tIns="45720" rIns="91440" bIns="45720" anchor="b"/>
          <a:lstStyle/>
          <a:p>
            <a:pPr eaLnBrk="1" hangingPunct="1"/>
            <a:r>
              <a:rPr lang="zh-CN" altLang="en-US" sz="3500" dirty="0"/>
              <a:t>素质教学体系</a:t>
            </a:r>
          </a:p>
        </p:txBody>
      </p:sp>
      <p:sp>
        <p:nvSpPr>
          <p:cNvPr id="5" name="Rectangle 3"/>
          <p:cNvSpPr txBox="1">
            <a:spLocks noChangeArrowheads="1"/>
          </p:cNvSpPr>
          <p:nvPr/>
        </p:nvSpPr>
        <p:spPr bwMode="auto">
          <a:xfrm>
            <a:off x="381000" y="1600200"/>
            <a:ext cx="8458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毕业生应获得以下几方面的知识和能力</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rPr>
              <a:t>1</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．素质结构要求</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    思想道德素质、专业素质、身心素质</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rPr>
              <a:t>2</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．能力结构要求</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    获取知识的能力、应用知识的能力、创新能力</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rPr>
              <a:t>3</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．知识结构要求</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    工具性、人文社会科学知识 、专业基础知识、专业知识、教育教学知识</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3142613" y="2493644"/>
            <a:ext cx="4678681" cy="1522731"/>
          </a:xfrm>
          <a:ln>
            <a:miter lim="800000"/>
          </a:ln>
          <a:effectLst/>
          <a:scene3d>
            <a:camera prst="orthographicFront"/>
            <a:lightRig rig="balanced" dir="t"/>
          </a:scene3d>
          <a:sp3d prstMaterial="plastic"/>
        </p:spPr>
        <p:txBody>
          <a:bodyPr vert="horz" wrap="square" lIns="90000" tIns="46800" rIns="90000" bIns="46800" numCol="1" anchor="b" anchorCtr="0" compatLnSpc="1">
            <a:normAutofit/>
          </a:bodyPr>
          <a:lstStyle/>
          <a:p>
            <a:pPr marL="0" marR="0" lvl="0" indent="0" algn="dist" defTabSz="685800" rtl="0" eaLnBrk="1" fontAlgn="auto" latinLnBrk="0" hangingPunct="1">
              <a:lnSpc>
                <a:spcPct val="90000"/>
              </a:lnSpc>
              <a:spcBef>
                <a:spcPct val="0"/>
              </a:spcBef>
              <a:spcAft>
                <a:spcPct val="0"/>
              </a:spcAft>
              <a:buClrTx/>
              <a:buSzTx/>
              <a:buFontTx/>
              <a:buNone/>
              <a:defRPr/>
            </a:pPr>
            <a:r>
              <a:rPr kumimoji="0" lang="zh-CN" altLang="en-US" sz="4500" b="0" i="0" u="none" strike="noStrike" kern="1200" cap="none" spc="50" normalizeH="0" baseline="0" noProof="0" dirty="0">
                <a:ln w="11430"/>
                <a:gradFill>
                  <a:gsLst>
                    <a:gs pos="25000">
                      <a:srgbClr val="247FA8"/>
                    </a:gs>
                    <a:gs pos="56000">
                      <a:srgbClr val="274263"/>
                    </a:gs>
                  </a:gsLst>
                  <a:lin ang="5400000"/>
                </a:gradFill>
                <a:effectLst>
                  <a:outerShdw blurRad="76200" dist="50800" dir="5400000" algn="tl" rotWithShape="0">
                    <a:srgbClr val="000000">
                      <a:alpha val="65000"/>
                    </a:srgbClr>
                  </a:outerShdw>
                </a:effectLst>
                <a:uLnTx/>
                <a:uFillTx/>
                <a:latin typeface="微软雅黑" panose="020B0503020204020204" charset="-122"/>
                <a:ea typeface="微软雅黑" panose="020B0503020204020204" charset="-122"/>
                <a:cs typeface="+mn-cs"/>
                <a:sym typeface="+mn-ea"/>
              </a:rPr>
              <a:t>谢谢各位专家</a:t>
            </a:r>
            <a:br>
              <a:rPr kumimoji="0" lang="zh-CN" altLang="en-US" sz="4500" b="0" i="0" u="none" strike="noStrike" kern="1200" cap="none" spc="50" normalizeH="0" baseline="0" noProof="0" dirty="0">
                <a:ln w="11430"/>
                <a:gradFill>
                  <a:gsLst>
                    <a:gs pos="25000">
                      <a:srgbClr val="247FA8"/>
                    </a:gs>
                    <a:gs pos="56000">
                      <a:srgbClr val="274263"/>
                    </a:gs>
                  </a:gsLst>
                  <a:lin ang="5400000"/>
                </a:gradFill>
                <a:effectLst>
                  <a:outerShdw blurRad="76200" dist="50800" dir="5400000" algn="tl" rotWithShape="0">
                    <a:srgbClr val="000000">
                      <a:alpha val="65000"/>
                    </a:srgbClr>
                  </a:outerShdw>
                </a:effectLst>
                <a:uLnTx/>
                <a:uFillTx/>
                <a:latin typeface="微软雅黑" panose="020B0503020204020204" charset="-122"/>
                <a:ea typeface="微软雅黑" panose="020B0503020204020204" charset="-122"/>
                <a:cs typeface="+mn-cs"/>
                <a:sym typeface="+mn-ea"/>
              </a:rPr>
            </a:br>
            <a:r>
              <a:rPr kumimoji="0" lang="zh-CN" altLang="en-US" sz="4500" b="0" i="0" u="none" strike="noStrike" kern="1200" cap="none" spc="50" normalizeH="0" baseline="0" noProof="0" dirty="0">
                <a:ln w="11430"/>
                <a:gradFill>
                  <a:gsLst>
                    <a:gs pos="25000">
                      <a:srgbClr val="247FA8"/>
                    </a:gs>
                    <a:gs pos="56000">
                      <a:srgbClr val="274263"/>
                    </a:gs>
                  </a:gsLst>
                  <a:lin ang="5400000"/>
                </a:gradFill>
                <a:effectLst>
                  <a:outerShdw blurRad="76200" dist="50800" dir="5400000" algn="tl" rotWithShape="0">
                    <a:srgbClr val="000000">
                      <a:alpha val="65000"/>
                    </a:srgbClr>
                  </a:outerShdw>
                </a:effectLst>
                <a:uLnTx/>
                <a:uFillTx/>
                <a:latin typeface="微软雅黑" panose="020B0503020204020204" charset="-122"/>
                <a:ea typeface="微软雅黑" panose="020B0503020204020204" charset="-122"/>
                <a:cs typeface="+mn-cs"/>
                <a:sym typeface="+mn-ea"/>
              </a:rPr>
              <a:t>敬请指导</a:t>
            </a:r>
            <a:endParaRPr kumimoji="0" lang="zh-CN" altLang="en-US" sz="4500" b="0" i="0" u="none" strike="noStrike" kern="1200" cap="none" spc="0" normalizeH="0" baseline="0" noProof="1">
              <a:ln>
                <a:noFill/>
              </a:ln>
              <a:solidFill>
                <a:schemeClr val="tx1"/>
              </a:solidFill>
              <a:effectLst/>
              <a:uLnTx/>
              <a:uFillTx/>
              <a:latin typeface="+mj-lt"/>
              <a:ea typeface="+mj-ea"/>
              <a:cs typeface="+mj-cs"/>
            </a:endParaRPr>
          </a:p>
        </p:txBody>
      </p:sp>
      <p:sp>
        <p:nvSpPr>
          <p:cNvPr id="3" name="文本框 2">
            <a:extLst>
              <a:ext uri="{FF2B5EF4-FFF2-40B4-BE49-F238E27FC236}">
                <a16:creationId xmlns:a16="http://schemas.microsoft.com/office/drawing/2014/main" id="{971EB043-048A-1442-A1FE-EF6926F156D8}"/>
              </a:ext>
            </a:extLst>
          </p:cNvPr>
          <p:cNvSpPr txBox="1"/>
          <p:nvPr/>
        </p:nvSpPr>
        <p:spPr>
          <a:xfrm>
            <a:off x="5481953" y="4800600"/>
            <a:ext cx="3325494" cy="646331"/>
          </a:xfrm>
          <a:prstGeom prst="rect">
            <a:avLst/>
          </a:prstGeom>
          <a:noFill/>
        </p:spPr>
        <p:txBody>
          <a:bodyPr wrap="square" rtlCol="0">
            <a:spAutoFit/>
          </a:bodyPr>
          <a:lstStyle/>
          <a:p>
            <a:r>
              <a:rPr kumimoji="1" lang="en-US" altLang="zh-CN" dirty="0"/>
              <a:t>2019</a:t>
            </a:r>
            <a:r>
              <a:rPr kumimoji="1" lang="zh-CN" altLang="en-US" dirty="0"/>
              <a:t>年</a:t>
            </a:r>
            <a:r>
              <a:rPr kumimoji="1" lang="en-US" altLang="zh-CN" dirty="0"/>
              <a:t>10</a:t>
            </a:r>
            <a:r>
              <a:rPr kumimoji="1" lang="zh-CN" altLang="en-US" dirty="0"/>
              <a:t>月</a:t>
            </a:r>
            <a:r>
              <a:rPr kumimoji="1" lang="en-US" altLang="zh-CN" dirty="0"/>
              <a:t>23</a:t>
            </a:r>
            <a:r>
              <a:rPr kumimoji="1" lang="zh-CN" altLang="en-US" dirty="0"/>
              <a:t>日 </a:t>
            </a:r>
            <a:endParaRPr kumimoji="1" lang="en-US" altLang="zh-CN" dirty="0"/>
          </a:p>
          <a:p>
            <a:r>
              <a:rPr kumimoji="1" lang="zh-CN" altLang="en-US" dirty="0"/>
              <a:t>计算机科学技术学院计算机系</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9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汇报内容</a:t>
            </a:r>
          </a:p>
        </p:txBody>
      </p:sp>
      <p:sp>
        <p:nvSpPr>
          <p:cNvPr id="3" name="内容占位符 2"/>
          <p:cNvSpPr>
            <a:spLocks noGrp="1"/>
          </p:cNvSpPr>
          <p:nvPr>
            <p:ph idx="1"/>
          </p:nvPr>
        </p:nvSpPr>
        <p:spPr>
          <a:xfrm>
            <a:off x="457200" y="2209800"/>
            <a:ext cx="8229600" cy="3878263"/>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
                <a:schemeClr val="tx2"/>
              </a:buClr>
              <a:buSzPct val="70000"/>
              <a:buFont typeface="Wingdings" panose="05000000000000000000" pitchFamily="2" charset="2"/>
              <a:buChar char="l"/>
              <a:defRPr/>
            </a:pPr>
            <a:r>
              <a:rPr kumimoji="0" lang="zh-CN" altLang="en-US" sz="3200" b="1" i="0" u="none" strike="noStrike" kern="0" cap="none" spc="0" normalizeH="0" baseline="0" noProof="0" dirty="0">
                <a:ln>
                  <a:noFill/>
                </a:ln>
                <a:solidFill>
                  <a:schemeClr val="tx1"/>
                </a:solidFill>
                <a:effectLst/>
                <a:uLnTx/>
                <a:uFillTx/>
                <a:latin typeface="+mn-ea"/>
                <a:ea typeface="+mn-ea"/>
                <a:cs typeface="+mn-cs"/>
              </a:rPr>
              <a:t>培养方案制定工作进展情况</a:t>
            </a:r>
            <a:endParaRPr kumimoji="0" lang="en-US" altLang="zh-CN" sz="32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50000"/>
              </a:lnSpc>
              <a:spcBef>
                <a:spcPct val="20000"/>
              </a:spcBef>
              <a:spcAft>
                <a:spcPct val="0"/>
              </a:spcAft>
              <a:buClr>
                <a:schemeClr val="tx2"/>
              </a:buClr>
              <a:buSzPct val="70000"/>
              <a:buFont typeface="Wingdings" panose="05000000000000000000" pitchFamily="2" charset="2"/>
              <a:buChar char="l"/>
              <a:defRPr/>
            </a:pPr>
            <a:r>
              <a:rPr kumimoji="0" lang="zh-CN" altLang="en-US" sz="3200" b="1" i="0" u="none" strike="noStrike" kern="0" cap="none" spc="0" normalizeH="0" baseline="0" noProof="0" dirty="0">
                <a:ln>
                  <a:noFill/>
                </a:ln>
                <a:solidFill>
                  <a:schemeClr val="tx1"/>
                </a:solidFill>
                <a:effectLst/>
                <a:uLnTx/>
                <a:uFillTx/>
                <a:latin typeface="+mn-ea"/>
                <a:ea typeface="+mn-ea"/>
                <a:cs typeface="+mn-cs"/>
              </a:rPr>
              <a:t>困难和问题</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9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一、进展情况</a:t>
            </a:r>
          </a:p>
        </p:txBody>
      </p:sp>
      <p:sp>
        <p:nvSpPr>
          <p:cNvPr id="3" name="内容占位符 2"/>
          <p:cNvSpPr>
            <a:spLocks noGrp="1"/>
          </p:cNvSpPr>
          <p:nvPr>
            <p:ph idx="1"/>
          </p:nvPr>
        </p:nvSpPr>
        <p:spPr>
          <a:xfrm>
            <a:off x="457200" y="1676400"/>
            <a:ext cx="8229600" cy="5029200"/>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
                <a:schemeClr val="tx2"/>
              </a:buClr>
              <a:buSzPct val="70000"/>
              <a:buFont typeface="Wingdings" panose="05000000000000000000" pitchFamily="2" charset="2"/>
              <a:buChar char="l"/>
              <a:defRPr/>
            </a:pPr>
            <a:r>
              <a:rPr kumimoji="0" lang="zh-CN" altLang="en-US" sz="3000" b="1" i="0" u="none" strike="noStrike" kern="0" cap="none" spc="0" normalizeH="0" baseline="0" noProof="0" dirty="0">
                <a:ln>
                  <a:noFill/>
                </a:ln>
                <a:solidFill>
                  <a:schemeClr val="tx1"/>
                </a:solidFill>
                <a:effectLst/>
                <a:uLnTx/>
                <a:uFillTx/>
                <a:latin typeface="+mn-ea"/>
                <a:ea typeface="+mn-ea"/>
                <a:cs typeface="+mn-cs"/>
              </a:rPr>
              <a:t>成立培养方案制定小组</a:t>
            </a:r>
            <a:endParaRPr kumimoji="0" lang="en-US" altLang="zh-CN" sz="30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50000"/>
              </a:lnSpc>
              <a:spcBef>
                <a:spcPct val="20000"/>
              </a:spcBef>
              <a:spcAft>
                <a:spcPct val="0"/>
              </a:spcAft>
              <a:buClr>
                <a:schemeClr val="tx2"/>
              </a:buClr>
              <a:buSzPct val="70000"/>
              <a:buFont typeface="Wingdings" panose="05000000000000000000" pitchFamily="2" charset="2"/>
              <a:buChar char="l"/>
              <a:defRPr/>
            </a:pPr>
            <a:r>
              <a:rPr kumimoji="0" lang="zh-CN" altLang="en-US" sz="3000" b="1" i="0" u="none" strike="noStrike" kern="0" cap="none" spc="0" normalizeH="0" baseline="0" noProof="0" dirty="0">
                <a:ln>
                  <a:noFill/>
                </a:ln>
                <a:solidFill>
                  <a:schemeClr val="tx1"/>
                </a:solidFill>
                <a:effectLst/>
                <a:uLnTx/>
                <a:uFillTx/>
                <a:latin typeface="+mn-ea"/>
                <a:ea typeface="+mn-ea"/>
                <a:cs typeface="+mn-cs"/>
              </a:rPr>
              <a:t>开展调研工作</a:t>
            </a:r>
            <a:endParaRPr kumimoji="0" lang="en-US" altLang="zh-CN" sz="30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50000"/>
              </a:lnSpc>
              <a:spcBef>
                <a:spcPct val="20000"/>
              </a:spcBef>
              <a:spcAft>
                <a:spcPct val="0"/>
              </a:spcAft>
              <a:buClr>
                <a:schemeClr val="tx2"/>
              </a:buClr>
              <a:buSzPct val="70000"/>
              <a:buFont typeface="Wingdings" panose="05000000000000000000" pitchFamily="2" charset="2"/>
              <a:buChar char="l"/>
              <a:defRPr/>
            </a:pPr>
            <a:r>
              <a:rPr kumimoji="0" lang="zh-CN" altLang="en-US" sz="3000" b="1" i="0" u="none" strike="noStrike" kern="0" cap="none" spc="0" normalizeH="0" baseline="0" noProof="0" dirty="0">
                <a:ln>
                  <a:noFill/>
                </a:ln>
                <a:solidFill>
                  <a:schemeClr val="tx1"/>
                </a:solidFill>
                <a:effectLst/>
                <a:uLnTx/>
                <a:uFillTx/>
                <a:latin typeface="+mn-ea"/>
                <a:ea typeface="+mn-ea"/>
                <a:cs typeface="+mn-cs"/>
              </a:rPr>
              <a:t>发现和总结旧培养方案实施过程存在中的问题</a:t>
            </a:r>
            <a:endParaRPr kumimoji="0" lang="en-US" altLang="zh-CN" sz="30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50000"/>
              </a:lnSpc>
              <a:spcBef>
                <a:spcPct val="20000"/>
              </a:spcBef>
              <a:spcAft>
                <a:spcPct val="0"/>
              </a:spcAft>
              <a:buClr>
                <a:schemeClr val="tx2"/>
              </a:buClr>
              <a:buSzPct val="70000"/>
              <a:buFont typeface="Wingdings" panose="05000000000000000000" pitchFamily="2" charset="2"/>
              <a:buChar char="l"/>
              <a:defRPr/>
            </a:pPr>
            <a:r>
              <a:rPr kumimoji="0" lang="zh-CN" altLang="en-US" sz="3000" b="1" i="0" u="none" strike="noStrike" kern="0" cap="none" spc="0" normalizeH="0" baseline="0" noProof="0" dirty="0">
                <a:ln>
                  <a:noFill/>
                </a:ln>
                <a:solidFill>
                  <a:schemeClr val="tx1"/>
                </a:solidFill>
                <a:effectLst/>
                <a:uLnTx/>
                <a:uFillTx/>
                <a:latin typeface="+mn-ea"/>
                <a:ea typeface="+mn-ea"/>
                <a:cs typeface="+mn-cs"/>
              </a:rPr>
              <a:t>明确专业课程体系</a:t>
            </a:r>
          </a:p>
          <a:p>
            <a:pPr marL="342900" marR="0" lvl="0" indent="-342900" algn="l" defTabSz="914400" rtl="0" eaLnBrk="0" fontAlgn="base" latinLnBrk="0" hangingPunct="0">
              <a:lnSpc>
                <a:spcPct val="150000"/>
              </a:lnSpc>
              <a:spcBef>
                <a:spcPct val="20000"/>
              </a:spcBef>
              <a:spcAft>
                <a:spcPct val="0"/>
              </a:spcAft>
              <a:buClr>
                <a:schemeClr val="tx2"/>
              </a:buClr>
              <a:buSzPct val="70000"/>
              <a:buFont typeface="Wingdings" panose="05000000000000000000" pitchFamily="2" charset="2"/>
              <a:buChar char="l"/>
              <a:defRPr/>
            </a:pPr>
            <a:r>
              <a:rPr lang="zh-CN" altLang="en-US" b="1" noProof="0" dirty="0">
                <a:ln>
                  <a:noFill/>
                </a:ln>
                <a:effectLst/>
                <a:uLnTx/>
                <a:uFillTx/>
                <a:latin typeface="+mn-ea"/>
                <a:sym typeface="+mn-ea"/>
              </a:rPr>
              <a:t>明确专业核心课程</a:t>
            </a:r>
            <a:endParaRPr lang="en-US" altLang="zh-CN" b="1" noProof="0" dirty="0">
              <a:ln>
                <a:noFill/>
              </a:ln>
              <a:effectLst/>
              <a:uLnTx/>
              <a:uFillTx/>
              <a:latin typeface="+mn-ea"/>
              <a:sym typeface="+mn-ea"/>
            </a:endParaRPr>
          </a:p>
          <a:p>
            <a:pPr marL="342900" marR="0" lvl="0" indent="-342900" algn="l" defTabSz="914400" rtl="0" eaLnBrk="0" fontAlgn="base" latinLnBrk="0" hangingPunct="0">
              <a:lnSpc>
                <a:spcPct val="150000"/>
              </a:lnSpc>
              <a:spcBef>
                <a:spcPct val="20000"/>
              </a:spcBef>
              <a:spcAft>
                <a:spcPct val="0"/>
              </a:spcAft>
              <a:buClr>
                <a:schemeClr val="tx2"/>
              </a:buClr>
              <a:buSzPct val="70000"/>
              <a:buFont typeface="Wingdings" panose="05000000000000000000" pitchFamily="2" charset="2"/>
              <a:buChar char="l"/>
              <a:defRPr/>
            </a:pPr>
            <a:r>
              <a:rPr kumimoji="0" lang="zh-CN" altLang="en-US" b="1" i="0" u="none" strike="noStrike" kern="0" cap="none" spc="0" normalizeH="0" baseline="0" noProof="0" dirty="0">
                <a:ln>
                  <a:noFill/>
                </a:ln>
                <a:solidFill>
                  <a:schemeClr val="tx1"/>
                </a:solidFill>
                <a:effectLst/>
                <a:uLnTx/>
                <a:uFillTx/>
                <a:latin typeface="+mn-ea"/>
                <a:ea typeface="+mn-ea"/>
                <a:cs typeface="+mn-cs"/>
                <a:sym typeface="+mn-ea"/>
              </a:rPr>
              <a:t>对培养方案版本进行有效管理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9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培养方案制定小组</a:t>
            </a:r>
          </a:p>
        </p:txBody>
      </p:sp>
      <p:sp>
        <p:nvSpPr>
          <p:cNvPr id="6147" name="内容占位符 2"/>
          <p:cNvSpPr>
            <a:spLocks noGrp="1"/>
          </p:cNvSpPr>
          <p:nvPr>
            <p:ph idx="1"/>
          </p:nvPr>
        </p:nvSpPr>
        <p:spPr/>
        <p:txBody>
          <a:bodyPr vert="horz" wrap="square" lIns="91440" tIns="45720" rIns="91440" bIns="45720" anchor="t"/>
          <a:lstStyle/>
          <a:p>
            <a:pPr>
              <a:lnSpc>
                <a:spcPct val="150000"/>
              </a:lnSpc>
            </a:pPr>
            <a:r>
              <a:rPr lang="zh-CN" altLang="en-US" b="1" dirty="0"/>
              <a:t>培养方案制定小组。</a:t>
            </a:r>
            <a:endParaRPr lang="en-US" altLang="zh-CN" b="1" dirty="0"/>
          </a:p>
          <a:p>
            <a:pPr marL="349250" lvl="1" indent="0">
              <a:lnSpc>
                <a:spcPct val="150000"/>
              </a:lnSpc>
              <a:buNone/>
            </a:pPr>
            <a:r>
              <a:rPr lang="zh-CN" altLang="en-US" b="1" dirty="0"/>
              <a:t>领导：玉柱、林民、</a:t>
            </a:r>
            <a:r>
              <a:rPr lang="zh-CN" altLang="en-US" b="1" dirty="0">
                <a:sym typeface="+mn-ea"/>
              </a:rPr>
              <a:t>王海龙</a:t>
            </a:r>
            <a:endParaRPr lang="en-US" altLang="zh-CN" b="1" dirty="0"/>
          </a:p>
          <a:p>
            <a:pPr marL="349250" lvl="1" indent="0">
              <a:lnSpc>
                <a:spcPct val="150000"/>
              </a:lnSpc>
              <a:buNone/>
            </a:pPr>
            <a:r>
              <a:rPr lang="zh-CN" altLang="en-US" b="1" dirty="0"/>
              <a:t>成员：朝力萌、翟晔、松云、王斯日古楞、张丽萍、李慧哲、王素坤、陈萨如拉</a:t>
            </a:r>
            <a:endParaRPr lang="en-US" altLang="zh-CN" b="1" dirty="0"/>
          </a:p>
          <a:p>
            <a:pPr>
              <a:lnSpc>
                <a:spcPct val="150000"/>
              </a:lnSpc>
            </a:pPr>
            <a:r>
              <a:rPr lang="zh-CN" altLang="en-US" b="1" dirty="0"/>
              <a:t>明确了人才培养方案制定的整体思路 ，开展了工作。</a:t>
            </a:r>
          </a:p>
          <a:p>
            <a:pPr>
              <a:lnSpc>
                <a:spcPct val="150000"/>
              </a:lnSpc>
            </a:pPr>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7543800" cy="609600"/>
          </a:xfrm>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9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开展调研工作</a:t>
            </a:r>
          </a:p>
        </p:txBody>
      </p:sp>
      <p:sp>
        <p:nvSpPr>
          <p:cNvPr id="8195" name="内容占位符 2"/>
          <p:cNvSpPr>
            <a:spLocks noGrp="1"/>
          </p:cNvSpPr>
          <p:nvPr>
            <p:ph idx="1"/>
          </p:nvPr>
        </p:nvSpPr>
        <p:spPr>
          <a:xfrm>
            <a:off x="381000" y="1524000"/>
            <a:ext cx="8610600" cy="4411663"/>
          </a:xfrm>
        </p:spPr>
        <p:txBody>
          <a:bodyPr vert="horz" wrap="square" lIns="91440" tIns="45720" rIns="91440" bIns="45720" anchor="t"/>
          <a:lstStyle/>
          <a:p>
            <a:r>
              <a:rPr lang="zh-CN" altLang="en-US" b="1" dirty="0"/>
              <a:t>学习相关文件和专业课程实施方案。</a:t>
            </a:r>
            <a:endParaRPr lang="en-US" altLang="zh-CN" b="1" dirty="0"/>
          </a:p>
          <a:p>
            <a:r>
              <a:rPr lang="zh-CN" altLang="en-US" b="1" dirty="0"/>
              <a:t>学习领会</a:t>
            </a:r>
            <a:r>
              <a:rPr lang="zh-CN" altLang="en-US" b="1" dirty="0">
                <a:solidFill>
                  <a:srgbClr val="0000FF"/>
                </a:solidFill>
              </a:rPr>
              <a:t>师范认证</a:t>
            </a:r>
            <a:r>
              <a:rPr lang="zh-CN" altLang="en-US" b="1" dirty="0"/>
              <a:t>相关文件和要求、</a:t>
            </a:r>
            <a:r>
              <a:rPr lang="zh-CN" altLang="en-US" b="1" dirty="0">
                <a:solidFill>
                  <a:srgbClr val="0000FF"/>
                </a:solidFill>
              </a:rPr>
              <a:t>工程认证</a:t>
            </a:r>
            <a:r>
              <a:rPr lang="zh-CN" altLang="en-US" b="1" dirty="0"/>
              <a:t>相关文件和要求。</a:t>
            </a:r>
            <a:endParaRPr lang="en-US" altLang="zh-CN" b="1" dirty="0"/>
          </a:p>
          <a:p>
            <a:r>
              <a:rPr lang="zh-CN" altLang="en-US" b="1" dirty="0"/>
              <a:t>调研兄弟院校</a:t>
            </a:r>
            <a:r>
              <a:rPr lang="zh-CN" altLang="en-US" b="1" dirty="0">
                <a:solidFill>
                  <a:srgbClr val="0000FF"/>
                </a:solidFill>
              </a:rPr>
              <a:t>计算机科学技术专业</a:t>
            </a:r>
            <a:r>
              <a:rPr lang="zh-CN" altLang="en-US" b="1" dirty="0"/>
              <a:t>、</a:t>
            </a:r>
            <a:r>
              <a:rPr lang="zh-CN" altLang="en-US" b="1" dirty="0">
                <a:solidFill>
                  <a:srgbClr val="0000FF"/>
                </a:solidFill>
              </a:rPr>
              <a:t>软件工程</a:t>
            </a:r>
            <a:r>
              <a:rPr lang="zh-CN" altLang="en-US" b="1" dirty="0"/>
              <a:t>专业培养方案、课程体系建设情况。</a:t>
            </a:r>
            <a:endParaRPr lang="en-US" altLang="zh-CN" b="1" dirty="0"/>
          </a:p>
          <a:p>
            <a:r>
              <a:rPr lang="zh-CN" altLang="en-US" b="1" dirty="0"/>
              <a:t>调研计算机科学技术（师范）专业教师教育类课程系列。</a:t>
            </a:r>
            <a:endParaRPr lang="en-US" altLang="zh-CN" b="1" dirty="0"/>
          </a:p>
          <a:p>
            <a:r>
              <a:rPr lang="zh-CN" altLang="en-US" b="1" dirty="0"/>
              <a:t>调研兄弟院系</a:t>
            </a:r>
            <a:r>
              <a:rPr lang="zh-CN" altLang="en-US" b="1" dirty="0">
                <a:solidFill>
                  <a:srgbClr val="C00000"/>
                </a:solidFill>
              </a:rPr>
              <a:t>蒙古语授课专业</a:t>
            </a:r>
            <a:r>
              <a:rPr lang="zh-CN" altLang="en-US" b="1" dirty="0"/>
              <a:t>的建设情况。</a:t>
            </a:r>
            <a:endParaRPr lang="en-US" altLang="zh-CN" b="1" dirty="0"/>
          </a:p>
          <a:p>
            <a:r>
              <a:rPr lang="zh-CN" altLang="en-US" b="1" dirty="0"/>
              <a:t>调研学习专业核心课程建设情况。</a:t>
            </a:r>
            <a:endParaRPr lang="en-US" altLang="zh-C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304800" y="533400"/>
            <a:ext cx="8001000" cy="609600"/>
          </a:xfrm>
        </p:spPr>
        <p:txBody>
          <a:bodyPr vert="horz" wrap="square" lIns="91440" tIns="45720" rIns="91440" bIns="45720" anchor="b"/>
          <a:lstStyle/>
          <a:p>
            <a:pPr>
              <a:buNone/>
            </a:pPr>
            <a:r>
              <a:rPr lang="zh-CN" altLang="en-US" dirty="0"/>
              <a:t>发现总结旧方案实施中存在的问题</a:t>
            </a:r>
          </a:p>
        </p:txBody>
      </p:sp>
      <p:sp>
        <p:nvSpPr>
          <p:cNvPr id="9219" name="内容占位符 2"/>
          <p:cNvSpPr>
            <a:spLocks noGrp="1"/>
          </p:cNvSpPr>
          <p:nvPr>
            <p:ph idx="1"/>
          </p:nvPr>
        </p:nvSpPr>
        <p:spPr/>
        <p:txBody>
          <a:bodyPr vert="horz" wrap="square" lIns="91440" tIns="45720" rIns="91440" bIns="45720" anchor="t"/>
          <a:lstStyle/>
          <a:p>
            <a:r>
              <a:rPr lang="zh-CN" altLang="en-US" b="1" dirty="0"/>
              <a:t>实习基地问题</a:t>
            </a:r>
            <a:endParaRPr lang="en-US" altLang="zh-CN" b="1" dirty="0"/>
          </a:p>
          <a:p>
            <a:r>
              <a:rPr lang="zh-CN" altLang="en-US" b="1" dirty="0"/>
              <a:t>全学期实习问题</a:t>
            </a:r>
            <a:endParaRPr lang="en-US" altLang="zh-CN" b="1" dirty="0"/>
          </a:p>
          <a:p>
            <a:r>
              <a:rPr lang="zh-CN" altLang="en-US" b="1" dirty="0"/>
              <a:t>实践活动的实施问题</a:t>
            </a:r>
            <a:endParaRPr lang="en-US" altLang="zh-CN" b="1" dirty="0"/>
          </a:p>
          <a:p>
            <a:r>
              <a:rPr lang="zh-CN" altLang="en-US" b="1" dirty="0"/>
              <a:t>蒙古语授课问题（教师短缺、教学资源匮乏）</a:t>
            </a:r>
          </a:p>
          <a:p>
            <a:endParaRPr lang="en-US" altLang="zh-C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471170" y="483235"/>
            <a:ext cx="7543800" cy="609600"/>
          </a:xfrm>
        </p:spPr>
        <p:txBody>
          <a:bodyPr vert="horz" wrap="square" lIns="91440" tIns="45720" rIns="91440" bIns="45720" anchor="b"/>
          <a:lstStyle/>
          <a:p>
            <a:pPr>
              <a:buNone/>
            </a:pPr>
            <a:r>
              <a:rPr lang="zh-CN" altLang="en-US" dirty="0"/>
              <a:t>明确课程体系</a:t>
            </a:r>
          </a:p>
        </p:txBody>
      </p:sp>
      <p:sp>
        <p:nvSpPr>
          <p:cNvPr id="3" name="内容占位符 2"/>
          <p:cNvSpPr>
            <a:spLocks noGrp="1"/>
          </p:cNvSpPr>
          <p:nvPr>
            <p:ph idx="1"/>
          </p:nvPr>
        </p:nvSpPr>
        <p:spPr>
          <a:xfrm>
            <a:off x="266700" y="1092835"/>
            <a:ext cx="8610600" cy="5580380"/>
          </a:xfrm>
        </p:spPr>
        <p:txBody>
          <a:bodyPr vert="horz" wrap="square" lIns="91440" tIns="45720" rIns="91440" bIns="45720" numCol="1" anchor="t" anchorCtr="0" compatLnSpc="1"/>
          <a:lstStyle/>
          <a:p>
            <a:pPr marL="0" marR="0" lvl="0" indent="0" algn="l" defTabSz="914400" rtl="0" eaLnBrk="0" fontAlgn="base" latinLnBrk="0" hangingPunct="0">
              <a:lnSpc>
                <a:spcPct val="95000"/>
              </a:lnSpc>
              <a:spcBef>
                <a:spcPts val="20"/>
              </a:spcBef>
              <a:spcAft>
                <a:spcPts val="0"/>
              </a:spcAft>
              <a:buClr>
                <a:schemeClr val="tx2"/>
              </a:buClr>
              <a:buSzPct val="70000"/>
              <a:buNone/>
              <a:defRPr/>
            </a:pPr>
            <a:r>
              <a:rPr kumimoji="0" lang="zh-CN" altLang="en-US" sz="3000" b="1" i="0" u="none" strike="noStrike" kern="0" cap="none" spc="0" normalizeH="0" baseline="0" noProof="0" dirty="0">
                <a:ln>
                  <a:noFill/>
                </a:ln>
                <a:solidFill>
                  <a:srgbClr val="0000FF"/>
                </a:solidFill>
                <a:effectLst/>
                <a:uLnTx/>
                <a:uFillTx/>
                <a:latin typeface="+mn-lt"/>
                <a:ea typeface="+mn-ea"/>
                <a:cs typeface="+mn-cs"/>
              </a:rPr>
              <a:t>计算机科学与技术（师范汉、师范蒙）</a:t>
            </a:r>
            <a:endParaRPr kumimoji="0" lang="zh-CN" altLang="en-US" sz="30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5000"/>
              </a:lnSpc>
              <a:spcBef>
                <a:spcPts val="20"/>
              </a:spcBef>
              <a:spcAft>
                <a:spcPts val="0"/>
              </a:spcAft>
              <a:buClr>
                <a:schemeClr val="tx2"/>
              </a:buClr>
              <a:buSzPct val="70000"/>
              <a:buFont typeface="Wingdings" panose="05000000000000000000" pitchFamily="2" charset="2"/>
              <a:buChar char="l"/>
              <a:defRPr/>
            </a:pPr>
            <a:r>
              <a:rPr lang="zh-CN" altLang="en-US" b="1" dirty="0">
                <a:solidFill>
                  <a:srgbClr val="C00000"/>
                </a:solidFill>
              </a:rPr>
              <a:t>总学分</a:t>
            </a:r>
            <a:r>
              <a:rPr kumimoji="0" lang="zh-CN" altLang="en-US" sz="3000" b="1" i="0" u="none" strike="noStrike" kern="0" cap="none" spc="0" normalizeH="0" baseline="0" noProof="0" dirty="0">
                <a:ln>
                  <a:noFill/>
                </a:ln>
                <a:solidFill>
                  <a:srgbClr val="C00000"/>
                </a:solidFill>
                <a:effectLst/>
                <a:uLnTx/>
                <a:uFillTx/>
                <a:latin typeface="+mn-lt"/>
                <a:ea typeface="+mn-ea"/>
                <a:cs typeface="+mn-cs"/>
              </a:rPr>
              <a:t>：</a:t>
            </a:r>
            <a:r>
              <a:rPr kumimoji="0" lang="en-US" altLang="zh-CN" sz="3000" b="1" i="0" u="none" strike="noStrike" kern="0" cap="none" spc="0" normalizeH="0" baseline="0" noProof="0" dirty="0">
                <a:ln>
                  <a:noFill/>
                </a:ln>
                <a:solidFill>
                  <a:srgbClr val="C00000"/>
                </a:solidFill>
                <a:effectLst/>
                <a:uLnTx/>
                <a:uFillTx/>
                <a:latin typeface="+mn-lt"/>
                <a:ea typeface="+mn-ea"/>
                <a:cs typeface="+mn-cs"/>
              </a:rPr>
              <a:t>156</a:t>
            </a:r>
            <a:r>
              <a:rPr kumimoji="0" lang="zh-CN" altLang="en-US" sz="3000" b="1" i="0" u="none" strike="noStrike" kern="0" cap="none" spc="0" normalizeH="0" baseline="0" noProof="0" dirty="0">
                <a:ln>
                  <a:noFill/>
                </a:ln>
                <a:solidFill>
                  <a:srgbClr val="C00000"/>
                </a:solidFill>
                <a:effectLst/>
                <a:uLnTx/>
                <a:uFillTx/>
                <a:latin typeface="+mn-lt"/>
                <a:ea typeface="+mn-ea"/>
                <a:cs typeface="+mn-cs"/>
              </a:rPr>
              <a:t>学分</a:t>
            </a:r>
            <a:endParaRPr kumimoji="0" lang="en-US" altLang="zh-CN" sz="3000" b="1" i="0" u="none" strike="noStrike" kern="0" cap="none" spc="0" normalizeH="0" baseline="0" noProof="0" dirty="0">
              <a:ln>
                <a:noFill/>
              </a:ln>
              <a:solidFill>
                <a:srgbClr val="C00000"/>
              </a:solidFill>
              <a:effectLst/>
              <a:uLnTx/>
              <a:uFillTx/>
              <a:latin typeface="+mn-lt"/>
              <a:ea typeface="+mn-ea"/>
              <a:cs typeface="+mn-cs"/>
            </a:endParaRPr>
          </a:p>
          <a:p>
            <a:pPr marL="692150" marR="0" lvl="1" indent="-347980" algn="l" defTabSz="914400" rtl="0" eaLnBrk="0" fontAlgn="base" latinLnBrk="0" hangingPunct="0">
              <a:lnSpc>
                <a:spcPct val="150000"/>
              </a:lnSpc>
              <a:spcBef>
                <a:spcPts val="20"/>
              </a:spcBef>
              <a:spcAft>
                <a:spcPts val="0"/>
              </a:spcAft>
              <a:buClr>
                <a:schemeClr val="accent2"/>
              </a:buClr>
              <a:buSzPct val="70000"/>
              <a:buFont typeface="Wingdings" panose="05000000000000000000" pitchFamily="2" charset="2"/>
              <a:buChar char="Ø"/>
              <a:defRPr/>
            </a:pPr>
            <a:r>
              <a:rPr lang="zh-CN" altLang="en-US" sz="2400" dirty="0"/>
              <a:t>通识教育（公共必修、通识选修</a:t>
            </a:r>
            <a:r>
              <a:rPr lang="en-US" altLang="zh-CN" sz="2400" dirty="0"/>
              <a:t>65</a:t>
            </a:r>
            <a:r>
              <a:rPr lang="zh-CN" altLang="en-US" sz="2400" dirty="0"/>
              <a:t>）</a:t>
            </a:r>
            <a:endParaRPr lang="en-US" altLang="zh-CN" sz="2400" dirty="0"/>
          </a:p>
          <a:p>
            <a:pPr marL="692150" marR="0" lvl="1" indent="-347980" algn="l" defTabSz="914400" rtl="0" eaLnBrk="0" fontAlgn="base" latinLnBrk="0" hangingPunct="0">
              <a:lnSpc>
                <a:spcPct val="150000"/>
              </a:lnSpc>
              <a:spcBef>
                <a:spcPts val="20"/>
              </a:spcBef>
              <a:spcAft>
                <a:spcPts val="0"/>
              </a:spcAft>
              <a:buClr>
                <a:schemeClr val="accent2"/>
              </a:buClr>
              <a:buSzPct val="70000"/>
              <a:buFont typeface="Wingdings" panose="05000000000000000000" pitchFamily="2" charset="2"/>
              <a:buChar char="Ø"/>
              <a:defRPr/>
            </a:pPr>
            <a:r>
              <a:rPr lang="zh-CN" altLang="en-US" sz="2400" dirty="0"/>
              <a:t>专业必修（专业基础、教师教育基础</a:t>
            </a:r>
            <a:r>
              <a:rPr lang="en-US" altLang="zh-CN" sz="2400" dirty="0"/>
              <a:t>60</a:t>
            </a:r>
            <a:r>
              <a:rPr lang="zh-CN" altLang="en-US" sz="2400" dirty="0"/>
              <a:t>）</a:t>
            </a:r>
            <a:endParaRPr lang="en-US" altLang="zh-CN" sz="2400" dirty="0"/>
          </a:p>
          <a:p>
            <a:pPr marL="692150" marR="0" lvl="1" indent="-347980" algn="l" defTabSz="914400" rtl="0" eaLnBrk="0" fontAlgn="base" latinLnBrk="0" hangingPunct="0">
              <a:lnSpc>
                <a:spcPct val="150000"/>
              </a:lnSpc>
              <a:spcBef>
                <a:spcPts val="20"/>
              </a:spcBef>
              <a:spcAft>
                <a:spcPts val="0"/>
              </a:spcAft>
              <a:buClr>
                <a:schemeClr val="accent2"/>
              </a:buClr>
              <a:buSzPct val="70000"/>
              <a:buFont typeface="Wingdings" panose="05000000000000000000" pitchFamily="2" charset="2"/>
              <a:buChar char="Ø"/>
              <a:defRPr/>
            </a:pPr>
            <a:r>
              <a:rPr lang="zh-CN" altLang="en-US" sz="2400" dirty="0"/>
              <a:t>专业选修（专业提升、教师教育提升</a:t>
            </a:r>
            <a:r>
              <a:rPr lang="en-US" altLang="zh-CN" sz="2400" dirty="0"/>
              <a:t>31</a:t>
            </a:r>
            <a:r>
              <a:rPr lang="zh-CN" altLang="en-US" sz="2400" dirty="0"/>
              <a:t>）</a:t>
            </a:r>
            <a:endParaRPr lang="en-US" altLang="zh-CN" sz="2400" dirty="0"/>
          </a:p>
          <a:p>
            <a:pPr marL="0" marR="0" lvl="0" indent="0" algn="l" defTabSz="914400" rtl="0" eaLnBrk="0" fontAlgn="base" latinLnBrk="0" hangingPunct="0">
              <a:lnSpc>
                <a:spcPct val="95000"/>
              </a:lnSpc>
              <a:spcBef>
                <a:spcPts val="20"/>
              </a:spcBef>
              <a:spcAft>
                <a:spcPts val="0"/>
              </a:spcAft>
              <a:buClr>
                <a:schemeClr val="tx2"/>
              </a:buClr>
              <a:buSzPct val="70000"/>
              <a:buFont typeface="Wingdings" panose="05000000000000000000" pitchFamily="2" charset="2"/>
              <a:buNone/>
              <a:defRPr/>
            </a:pPr>
            <a:r>
              <a:rPr kumimoji="0" lang="zh-CN" altLang="en-US" sz="3000" b="1" i="0" u="none" strike="noStrike" kern="0" cap="none" spc="0" normalizeH="0" baseline="0" noProof="0" dirty="0">
                <a:ln>
                  <a:noFill/>
                </a:ln>
                <a:solidFill>
                  <a:srgbClr val="0000FF"/>
                </a:solidFill>
                <a:effectLst/>
                <a:uLnTx/>
                <a:uFillTx/>
                <a:latin typeface="+mn-lt"/>
                <a:ea typeface="+mn-ea"/>
                <a:cs typeface="+mn-cs"/>
              </a:rPr>
              <a:t>软件工程</a:t>
            </a:r>
            <a:endParaRPr kumimoji="0" lang="zh-CN" altLang="en-US"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5000"/>
              </a:lnSpc>
              <a:spcBef>
                <a:spcPts val="20"/>
              </a:spcBef>
              <a:spcAft>
                <a:spcPts val="0"/>
              </a:spcAft>
              <a:buClr>
                <a:schemeClr val="tx2"/>
              </a:buClr>
              <a:buSzPct val="70000"/>
              <a:buFont typeface="Wingdings" panose="05000000000000000000" pitchFamily="2" charset="2"/>
              <a:buChar char="l"/>
              <a:defRPr/>
            </a:pPr>
            <a:r>
              <a:rPr lang="zh-CN" altLang="en-US" b="1" dirty="0">
                <a:solidFill>
                  <a:srgbClr val="C00000"/>
                </a:solidFill>
                <a:sym typeface="+mn-ea"/>
              </a:rPr>
              <a:t>总学分</a:t>
            </a:r>
            <a:r>
              <a:rPr lang="zh-CN" altLang="en-US" sz="3000" b="1" noProof="0" dirty="0">
                <a:ln>
                  <a:noFill/>
                </a:ln>
                <a:solidFill>
                  <a:srgbClr val="C00000"/>
                </a:solidFill>
                <a:effectLst/>
                <a:uLnTx/>
                <a:uFillTx/>
                <a:sym typeface="+mn-ea"/>
              </a:rPr>
              <a:t>：</a:t>
            </a:r>
            <a:r>
              <a:rPr lang="en-US" altLang="zh-CN" sz="3000" b="1" noProof="0" dirty="0">
                <a:ln>
                  <a:noFill/>
                </a:ln>
                <a:solidFill>
                  <a:srgbClr val="C00000"/>
                </a:solidFill>
                <a:effectLst/>
                <a:uLnTx/>
                <a:uFillTx/>
                <a:sym typeface="+mn-ea"/>
              </a:rPr>
              <a:t>140</a:t>
            </a:r>
            <a:r>
              <a:rPr lang="zh-CN" altLang="en-US" sz="3000" b="1" noProof="0" dirty="0">
                <a:ln>
                  <a:noFill/>
                </a:ln>
                <a:solidFill>
                  <a:srgbClr val="C00000"/>
                </a:solidFill>
                <a:effectLst/>
                <a:uLnTx/>
                <a:uFillTx/>
                <a:sym typeface="+mn-ea"/>
              </a:rPr>
              <a:t>学分</a:t>
            </a:r>
            <a:endParaRPr kumimoji="0" lang="en-US" altLang="zh-CN" sz="3000" b="1" i="0" u="none" strike="noStrike" kern="0" cap="none" spc="0" normalizeH="0" baseline="0" noProof="0" dirty="0">
              <a:ln>
                <a:noFill/>
              </a:ln>
              <a:solidFill>
                <a:schemeClr val="tx1"/>
              </a:solidFill>
              <a:effectLst/>
              <a:uLnTx/>
              <a:uFillTx/>
              <a:latin typeface="+mn-lt"/>
              <a:ea typeface="+mn-ea"/>
              <a:cs typeface="+mn-cs"/>
            </a:endParaRPr>
          </a:p>
          <a:p>
            <a:pPr marL="692150" marR="0" lvl="1" indent="-347980" algn="l" defTabSz="914400" rtl="0" eaLnBrk="0" fontAlgn="base" latinLnBrk="0" hangingPunct="0">
              <a:lnSpc>
                <a:spcPct val="150000"/>
              </a:lnSpc>
              <a:spcBef>
                <a:spcPts val="20"/>
              </a:spcBef>
              <a:spcAft>
                <a:spcPts val="0"/>
              </a:spcAft>
              <a:buClr>
                <a:schemeClr val="accent2"/>
              </a:buClr>
              <a:buSzPct val="70000"/>
              <a:buFont typeface="Wingdings" panose="05000000000000000000" pitchFamily="2" charset="2"/>
              <a:buChar char="Ø"/>
              <a:defRPr/>
            </a:pPr>
            <a:r>
              <a:rPr lang="zh-CN" altLang="en-US" sz="2400" dirty="0">
                <a:sym typeface="+mn-ea"/>
              </a:rPr>
              <a:t>通识教育（公共必修、通识选修</a:t>
            </a:r>
            <a:r>
              <a:rPr lang="en-US" altLang="zh-CN" sz="2400" dirty="0">
                <a:sym typeface="+mn-ea"/>
              </a:rPr>
              <a:t>65</a:t>
            </a:r>
            <a:r>
              <a:rPr lang="zh-CN" altLang="en-US" sz="2400" dirty="0">
                <a:sym typeface="+mn-ea"/>
              </a:rPr>
              <a:t>）</a:t>
            </a:r>
            <a:endParaRPr lang="en-US" altLang="zh-CN" sz="2400" dirty="0"/>
          </a:p>
          <a:p>
            <a:pPr marL="692150" marR="0" lvl="1" indent="-347980" algn="l" defTabSz="914400" rtl="0" eaLnBrk="0" fontAlgn="base" latinLnBrk="0" hangingPunct="0">
              <a:lnSpc>
                <a:spcPct val="150000"/>
              </a:lnSpc>
              <a:spcBef>
                <a:spcPts val="20"/>
              </a:spcBef>
              <a:spcAft>
                <a:spcPts val="0"/>
              </a:spcAft>
              <a:buClr>
                <a:schemeClr val="accent2"/>
              </a:buClr>
              <a:buSzPct val="70000"/>
              <a:buFont typeface="Wingdings" panose="05000000000000000000" pitchFamily="2" charset="2"/>
              <a:buChar char="Ø"/>
              <a:defRPr/>
            </a:pPr>
            <a:r>
              <a:rPr lang="zh-CN" altLang="en-US" sz="2400" dirty="0">
                <a:sym typeface="+mn-ea"/>
              </a:rPr>
              <a:t>专业必修（专业基础</a:t>
            </a:r>
            <a:r>
              <a:rPr lang="en-US" altLang="zh-CN" sz="2400" dirty="0">
                <a:sym typeface="+mn-ea"/>
              </a:rPr>
              <a:t>45</a:t>
            </a:r>
            <a:r>
              <a:rPr lang="zh-CN" altLang="en-US" sz="2400" dirty="0">
                <a:sym typeface="+mn-ea"/>
              </a:rPr>
              <a:t>）</a:t>
            </a:r>
            <a:endParaRPr lang="en-US" altLang="zh-CN" sz="2400" dirty="0"/>
          </a:p>
          <a:p>
            <a:pPr marL="692150" marR="0" lvl="1" indent="-347980" algn="l" defTabSz="914400" rtl="0" eaLnBrk="0" fontAlgn="base" latinLnBrk="0" hangingPunct="0">
              <a:lnSpc>
                <a:spcPct val="150000"/>
              </a:lnSpc>
              <a:spcBef>
                <a:spcPts val="20"/>
              </a:spcBef>
              <a:spcAft>
                <a:spcPts val="0"/>
              </a:spcAft>
              <a:buClr>
                <a:schemeClr val="accent2"/>
              </a:buClr>
              <a:buSzPct val="70000"/>
              <a:buFont typeface="Wingdings" panose="05000000000000000000" pitchFamily="2" charset="2"/>
              <a:buChar char="Ø"/>
              <a:defRPr/>
            </a:pPr>
            <a:r>
              <a:rPr lang="zh-CN" altLang="en-US" sz="2400" dirty="0">
                <a:sym typeface="+mn-ea"/>
              </a:rPr>
              <a:t>专业选修（专业提升</a:t>
            </a:r>
            <a:r>
              <a:rPr lang="en-US" altLang="zh-CN" sz="2400" dirty="0">
                <a:sym typeface="+mn-ea"/>
              </a:rPr>
              <a:t>30</a:t>
            </a:r>
            <a:r>
              <a:rPr lang="zh-CN" altLang="en-US" sz="2400" dirty="0">
                <a:sym typeface="+mn-ea"/>
              </a:rPr>
              <a:t>）</a:t>
            </a:r>
            <a:endParaRPr lang="en-US" altLang="zh-CN" sz="2400" dirty="0"/>
          </a:p>
          <a:p>
            <a:pPr marL="0" marR="0" lvl="0" indent="0" algn="l" defTabSz="914400" rtl="0" eaLnBrk="0" fontAlgn="base" latinLnBrk="0" hangingPunct="0">
              <a:lnSpc>
                <a:spcPct val="95000"/>
              </a:lnSpc>
              <a:spcBef>
                <a:spcPts val="20"/>
              </a:spcBef>
              <a:spcAft>
                <a:spcPts val="0"/>
              </a:spcAft>
              <a:buClr>
                <a:schemeClr val="tx2"/>
              </a:buClr>
              <a:buSzPct val="70000"/>
              <a:buNone/>
              <a:defRPr/>
            </a:pPr>
            <a:endParaRPr kumimoji="0" lang="zh-CN" altLang="en-US" sz="3000" b="1" i="0" u="none" strike="noStrike" kern="0" cap="none" spc="0" normalizeH="0" baseline="0" noProof="0" dirty="0">
              <a:ln>
                <a:noFill/>
              </a:ln>
              <a:solidFill>
                <a:srgbClr val="C00000"/>
              </a:solidFill>
              <a:effectLst/>
              <a:uLnTx/>
              <a:uFillTx/>
              <a:latin typeface="+mn-lt"/>
              <a:ea typeface="+mn-ea"/>
              <a:cs typeface="+mn-cs"/>
              <a:sym typeface="+mn-ea"/>
            </a:endParaRPr>
          </a:p>
        </p:txBody>
      </p:sp>
      <p:sp>
        <p:nvSpPr>
          <p:cNvPr id="2" name="内容占位符 2"/>
          <p:cNvSpPr>
            <a:spLocks noGrp="1"/>
          </p:cNvSpPr>
          <p:nvPr/>
        </p:nvSpPr>
        <p:spPr>
          <a:xfrm>
            <a:off x="6629400" y="4125595"/>
            <a:ext cx="1927860" cy="1687195"/>
          </a:xfrm>
          <a:prstGeom prst="rect">
            <a:avLst/>
          </a:prstGeom>
          <a:noFill/>
          <a:ln w="9525">
            <a:noFill/>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r>
              <a:rPr lang="zh-CN" altLang="en-US" dirty="0"/>
              <a:t>必修</a:t>
            </a:r>
            <a:r>
              <a:rPr lang="en-US" altLang="zh-CN" dirty="0"/>
              <a:t>93</a:t>
            </a:r>
            <a:endParaRPr lang="zh-CN" altLang="en-US" dirty="0"/>
          </a:p>
          <a:p>
            <a:r>
              <a:rPr lang="zh-CN" altLang="en-US" dirty="0"/>
              <a:t>选修 </a:t>
            </a:r>
            <a:r>
              <a:rPr lang="en-US" altLang="zh-CN" dirty="0"/>
              <a:t>47</a:t>
            </a:r>
            <a:endParaRPr lang="zh-CN" altLang="en-US" dirty="0"/>
          </a:p>
        </p:txBody>
      </p:sp>
      <p:sp>
        <p:nvSpPr>
          <p:cNvPr id="6" name="内容占位符 2">
            <a:extLst>
              <a:ext uri="{FF2B5EF4-FFF2-40B4-BE49-F238E27FC236}">
                <a16:creationId xmlns:a16="http://schemas.microsoft.com/office/drawing/2014/main" id="{B52C999E-D219-B64C-AF65-926034738715}"/>
              </a:ext>
            </a:extLst>
          </p:cNvPr>
          <p:cNvSpPr>
            <a:spLocks noGrp="1"/>
          </p:cNvSpPr>
          <p:nvPr/>
        </p:nvSpPr>
        <p:spPr>
          <a:xfrm>
            <a:off x="7010400" y="1828800"/>
            <a:ext cx="1927860" cy="1687195"/>
          </a:xfrm>
          <a:prstGeom prst="rect">
            <a:avLst/>
          </a:prstGeom>
          <a:noFill/>
          <a:ln w="9525">
            <a:noFill/>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r>
              <a:rPr lang="zh-CN" altLang="en-US" dirty="0"/>
              <a:t>必修</a:t>
            </a:r>
            <a:r>
              <a:rPr lang="en-US" altLang="zh-CN" dirty="0"/>
              <a:t>109</a:t>
            </a:r>
            <a:endParaRPr lang="zh-CN" altLang="en-US" dirty="0"/>
          </a:p>
          <a:p>
            <a:r>
              <a:rPr lang="zh-CN" altLang="en-US" dirty="0"/>
              <a:t>选修 </a:t>
            </a:r>
            <a:r>
              <a:rPr lang="en-US" altLang="zh-CN" dirty="0"/>
              <a:t>47</a:t>
            </a:r>
            <a:endParaRPr lang="zh-CN" altLang="en-US"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vert="horz" wrap="square" lIns="91440" tIns="45720" rIns="91440" bIns="45720" anchor="b"/>
          <a:lstStyle/>
          <a:p>
            <a:pPr>
              <a:buNone/>
            </a:pPr>
            <a:r>
              <a:rPr lang="zh-CN" altLang="en-US" dirty="0"/>
              <a:t>明确专业核心课程</a:t>
            </a:r>
          </a:p>
        </p:txBody>
      </p:sp>
      <p:sp>
        <p:nvSpPr>
          <p:cNvPr id="10243" name="内容占位符 2"/>
          <p:cNvSpPr>
            <a:spLocks noGrp="1"/>
          </p:cNvSpPr>
          <p:nvPr>
            <p:ph idx="1"/>
          </p:nvPr>
        </p:nvSpPr>
        <p:spPr>
          <a:xfrm>
            <a:off x="304800" y="1676400"/>
            <a:ext cx="8610600" cy="4411663"/>
          </a:xfrm>
        </p:spPr>
        <p:txBody>
          <a:bodyPr vert="horz" wrap="square" lIns="91440" tIns="45720" rIns="91440" bIns="45720" anchor="t"/>
          <a:lstStyle/>
          <a:p>
            <a:r>
              <a:rPr lang="en-US" altLang="zh-CN" dirty="0"/>
              <a:t>C</a:t>
            </a:r>
            <a:r>
              <a:rPr lang="zh-CN" altLang="en-US" dirty="0"/>
              <a:t>语言程序设计</a:t>
            </a:r>
            <a:endParaRPr lang="en-US" altLang="zh-CN" dirty="0"/>
          </a:p>
          <a:p>
            <a:r>
              <a:rPr lang="zh-CN" altLang="en-US" dirty="0"/>
              <a:t>数据结构与算法</a:t>
            </a:r>
            <a:endParaRPr lang="en-US" altLang="zh-CN" dirty="0"/>
          </a:p>
          <a:p>
            <a:r>
              <a:rPr lang="zh-CN" altLang="en-US" dirty="0"/>
              <a:t>计算机操作系统</a:t>
            </a:r>
            <a:endParaRPr lang="en-US" altLang="zh-CN" dirty="0"/>
          </a:p>
          <a:p>
            <a:r>
              <a:rPr lang="zh-CN" altLang="en-US" dirty="0"/>
              <a:t>计算机组成原理</a:t>
            </a:r>
            <a:endParaRPr lang="en-US" altLang="zh-CN" dirty="0"/>
          </a:p>
          <a:p>
            <a:r>
              <a:rPr lang="zh-CN" altLang="en-US" dirty="0"/>
              <a:t>计算机网络</a:t>
            </a:r>
            <a:endParaRPr lang="en-US" altLang="zh-CN" dirty="0"/>
          </a:p>
          <a:p>
            <a:r>
              <a:rPr lang="zh-CN" altLang="en-US" dirty="0"/>
              <a:t>电路与电子技术</a:t>
            </a:r>
            <a:endParaRPr lang="en-US" altLang="zh-CN" dirty="0"/>
          </a:p>
          <a:p>
            <a:r>
              <a:rPr lang="en-US" altLang="zh-CN" dirty="0"/>
              <a:t>Python</a:t>
            </a:r>
            <a:r>
              <a:rPr lang="zh-CN" altLang="en-US" dirty="0"/>
              <a:t>语言编程</a:t>
            </a:r>
            <a:endParaRPr lang="en-US" altLang="zh-CN" dirty="0"/>
          </a:p>
          <a:p>
            <a:r>
              <a:rPr lang="zh-CN" altLang="en-US" dirty="0"/>
              <a:t>数据库原理</a:t>
            </a:r>
            <a:endParaRPr lang="en-US" altLang="zh-CN" dirty="0"/>
          </a:p>
        </p:txBody>
      </p:sp>
      <p:pic>
        <p:nvPicPr>
          <p:cNvPr id="5" name="图片 4"/>
          <p:cNvPicPr>
            <a:picLocks noChangeAspect="1"/>
          </p:cNvPicPr>
          <p:nvPr/>
        </p:nvPicPr>
        <p:blipFill>
          <a:blip r:embed="rId2"/>
          <a:stretch>
            <a:fillRect/>
          </a:stretch>
        </p:blipFill>
        <p:spPr>
          <a:xfrm>
            <a:off x="3689985" y="2079625"/>
            <a:ext cx="4518660" cy="4502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ABC1C-3A0D-F24D-898E-D165E410DD28}"/>
              </a:ext>
            </a:extLst>
          </p:cNvPr>
          <p:cNvSpPr>
            <a:spLocks noGrp="1"/>
          </p:cNvSpPr>
          <p:nvPr>
            <p:ph type="title"/>
          </p:nvPr>
        </p:nvSpPr>
        <p:spPr/>
        <p:txBody>
          <a:bodyPr/>
          <a:lstStyle/>
          <a:p>
            <a:r>
              <a:rPr kumimoji="1" lang="zh-CN" altLang="en-US" sz="2400" dirty="0"/>
              <a:t>利用</a:t>
            </a:r>
            <a:r>
              <a:rPr kumimoji="1" lang="en-US" altLang="zh-CN" sz="2400" dirty="0" err="1"/>
              <a:t>GitHUB</a:t>
            </a:r>
            <a:r>
              <a:rPr kumimoji="1" lang="zh-CN" altLang="en-US" sz="2400" dirty="0"/>
              <a:t>软件对培养方案版本和文档进行有效管控</a:t>
            </a:r>
          </a:p>
        </p:txBody>
      </p:sp>
      <p:pic>
        <p:nvPicPr>
          <p:cNvPr id="5" name="内容占位符 4">
            <a:extLst>
              <a:ext uri="{FF2B5EF4-FFF2-40B4-BE49-F238E27FC236}">
                <a16:creationId xmlns:a16="http://schemas.microsoft.com/office/drawing/2014/main" id="{0E5482B8-93F2-D440-9D32-D9865CD1CE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76400"/>
            <a:ext cx="7391400" cy="5149639"/>
          </a:xfrm>
        </p:spPr>
      </p:pic>
    </p:spTree>
    <p:extLst>
      <p:ext uri="{BB962C8B-B14F-4D97-AF65-F5344CB8AC3E}">
        <p14:creationId xmlns:p14="http://schemas.microsoft.com/office/powerpoint/2010/main" val="35770736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466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4663"/>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7012"/>
  <p:tag name="KSO_WM_TAG_VERSION" val="1.0"/>
  <p:tag name="KSO_WM_TEMPLATE_THUMBS_INDEX" val="1、2、5、6、7、9、10、14、15、17、22、26、27"/>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7012"/>
  <p:tag name="KSO_WM_TAG_VERSION" val="1.0"/>
  <p:tag name="KSO_WM_TEMPLATE_THUMBS_INDEX" val="1、2、5、6、7、9、10、14、15、17、22、26、27"/>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4663"/>
  <p:tag name="KSO_WM_TAG_VERSION" val="1.0"/>
  <p:tag name="KSO_WM_SLIDE_ID" val="basetag20164663_27"/>
  <p:tag name="KSO_WM_SLIDE_INDEX" val="27"/>
  <p:tag name="KSO_WM_SLIDE_ITEM_CNT" val="0"/>
  <p:tag name="KSO_WM_SLIDE_TYPE" val="endPage"/>
  <p:tag name="KSO_WM_BEAUTIFY_FLAG" val="#wm#"/>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CA4300"/>
        </a:solidFill>
        <a:ln w="9525" cap="flat" cmpd="sng">
          <a:solidFill>
            <a:schemeClr val="tx1"/>
          </a:solidFill>
          <a:prstDash val="solid"/>
          <a:headEnd type="none" w="med" len="med"/>
          <a:tailEnd type="none" w="med" len="med"/>
        </a:ln>
      </a:spPr>
      <a:bodyPr wrap="none" anchor="ctr"/>
      <a:lstStyle>
        <a:defPPr lvl="0" algn="l">
          <a:defRPr lang="zh-CN" altLang="en-US" sz="3600" dirty="0">
            <a:solidFill>
              <a:schemeClr val="accent1"/>
            </a:solidFill>
            <a:latin typeface="Arial" panose="020B0604020202020204" pitchFamily="34" charset="0"/>
            <a:ea typeface="黑体" panose="02010609060101010101" pitchFamily="49" charset="-122"/>
            <a:cs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1786</TotalTime>
  <Words>1050</Words>
  <Application>Microsoft Macintosh PowerPoint</Application>
  <PresentationFormat>全屏显示(4:3)</PresentationFormat>
  <Paragraphs>112</Paragraphs>
  <Slides>18</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18</vt:i4>
      </vt:variant>
    </vt:vector>
  </HeadingPairs>
  <TitlesOfParts>
    <vt:vector size="26" baseType="lpstr">
      <vt:lpstr>等线</vt:lpstr>
      <vt:lpstr>黑体</vt:lpstr>
      <vt:lpstr>宋体</vt:lpstr>
      <vt:lpstr>微软雅黑</vt:lpstr>
      <vt:lpstr>Arial</vt:lpstr>
      <vt:lpstr>Wingdings</vt:lpstr>
      <vt:lpstr>Network</vt:lpstr>
      <vt:lpstr>Office 主题</vt:lpstr>
      <vt:lpstr>人才培养方案 制定进度汇报</vt:lpstr>
      <vt:lpstr>汇报内容</vt:lpstr>
      <vt:lpstr>一、进展情况</vt:lpstr>
      <vt:lpstr>培养方案制定小组</vt:lpstr>
      <vt:lpstr>开展调研工作</vt:lpstr>
      <vt:lpstr>发现总结旧方案实施中存在的问题</vt:lpstr>
      <vt:lpstr>明确课程体系</vt:lpstr>
      <vt:lpstr>明确专业核心课程</vt:lpstr>
      <vt:lpstr>利用GitHUB软件对培养方案版本和文档进行有效管控</vt:lpstr>
      <vt:lpstr>阶段性工作总结</vt:lpstr>
      <vt:lpstr>面临的困难和问题</vt:lpstr>
      <vt:lpstr>培养目标（汉授师范）</vt:lpstr>
      <vt:lpstr>培养目标（蒙授师范）</vt:lpstr>
      <vt:lpstr>培养目标（软件工程）</vt:lpstr>
      <vt:lpstr>培养规格</vt:lpstr>
      <vt:lpstr>培养规格</vt:lpstr>
      <vt:lpstr>素质教学体系</vt:lpstr>
      <vt:lpstr>谢谢各位专家 敬请指导</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imnusgb</dc:creator>
  <cp:lastModifiedBy>Microsoft Office User</cp:lastModifiedBy>
  <cp:revision>100</cp:revision>
  <dcterms:created xsi:type="dcterms:W3CDTF">2017-07-03T12:47:00Z</dcterms:created>
  <dcterms:modified xsi:type="dcterms:W3CDTF">2019-10-24T10:58:04Z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2052-11.1.0.9031</vt:lpwstr>
  </property>
</Properties>
</file>