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JetBrains Mono"/>
      <p:regular r:id="rId17"/>
      <p:bold r:id="rId18"/>
      <p:italic r:id="rId19"/>
      <p:boldItalic r:id="rId20"/>
    </p:embeddedFont>
    <p:embeddedFont>
      <p:font typeface="Noto Serif Bengali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etBrainsMono-boldItalic.fntdata"/><Relationship Id="rId11" Type="http://schemas.openxmlformats.org/officeDocument/2006/relationships/slide" Target="slides/slide6.xml"/><Relationship Id="rId22" Type="http://schemas.openxmlformats.org/officeDocument/2006/relationships/font" Target="fonts/NotoSerifBengali-bold.fntdata"/><Relationship Id="rId10" Type="http://schemas.openxmlformats.org/officeDocument/2006/relationships/slide" Target="slides/slide5.xml"/><Relationship Id="rId21" Type="http://schemas.openxmlformats.org/officeDocument/2006/relationships/font" Target="fonts/NotoSerifBengali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JetBrains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JetBrainsMono-italic.fntdata"/><Relationship Id="rId6" Type="http://schemas.openxmlformats.org/officeDocument/2006/relationships/slide" Target="slides/slide1.xml"/><Relationship Id="rId18" Type="http://schemas.openxmlformats.org/officeDocument/2006/relationships/font" Target="fonts/JetBrains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68245d59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68245d59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38bf963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38bf963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38bf9633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38bf9633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68245d59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68245d59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68245d59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368245d59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368245d59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368245d59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368245d59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368245d59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68245d59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368245d59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68245d59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68245d59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180277d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180277d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180277d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180277d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erif Bengali"/>
              <a:buNone/>
              <a:defRPr sz="2800">
                <a:solidFill>
                  <a:schemeClr val="dk1"/>
                </a:solidFill>
                <a:latin typeface="Noto Serif Bengali"/>
                <a:ea typeface="Noto Serif Bengali"/>
                <a:cs typeface="Noto Serif Bengali"/>
                <a:sym typeface="Noto Serif Benga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erif Bengali"/>
              <a:buChar char="●"/>
              <a:defRPr sz="1800">
                <a:solidFill>
                  <a:schemeClr val="dk2"/>
                </a:solidFill>
                <a:latin typeface="Noto Serif Bengali"/>
                <a:ea typeface="Noto Serif Bengali"/>
                <a:cs typeface="Noto Serif Bengali"/>
                <a:sym typeface="Noto Serif Bengali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erif Bengali"/>
              <a:buChar char="○"/>
              <a:defRPr>
                <a:solidFill>
                  <a:schemeClr val="dk2"/>
                </a:solidFill>
                <a:latin typeface="Noto Serif Bengali"/>
                <a:ea typeface="Noto Serif Bengali"/>
                <a:cs typeface="Noto Serif Bengali"/>
                <a:sym typeface="Noto Serif Bengali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erif Bengali"/>
              <a:buChar char="■"/>
              <a:defRPr>
                <a:solidFill>
                  <a:schemeClr val="dk2"/>
                </a:solidFill>
                <a:latin typeface="Noto Serif Bengali"/>
                <a:ea typeface="Noto Serif Bengali"/>
                <a:cs typeface="Noto Serif Bengali"/>
                <a:sym typeface="Noto Serif Bengali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erif Bengali"/>
              <a:buChar char="●"/>
              <a:defRPr>
                <a:solidFill>
                  <a:schemeClr val="dk2"/>
                </a:solidFill>
                <a:latin typeface="Noto Serif Bengali"/>
                <a:ea typeface="Noto Serif Bengali"/>
                <a:cs typeface="Noto Serif Bengali"/>
                <a:sym typeface="Noto Serif Bengali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erif Bengali"/>
              <a:buChar char="○"/>
              <a:defRPr>
                <a:solidFill>
                  <a:schemeClr val="dk2"/>
                </a:solidFill>
                <a:latin typeface="Noto Serif Bengali"/>
                <a:ea typeface="Noto Serif Bengali"/>
                <a:cs typeface="Noto Serif Bengali"/>
                <a:sym typeface="Noto Serif Bengali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erif Bengali"/>
              <a:buChar char="■"/>
              <a:defRPr>
                <a:solidFill>
                  <a:schemeClr val="dk2"/>
                </a:solidFill>
                <a:latin typeface="Noto Serif Bengali"/>
                <a:ea typeface="Noto Serif Bengali"/>
                <a:cs typeface="Noto Serif Bengali"/>
                <a:sym typeface="Noto Serif Bengali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erif Bengali"/>
              <a:buChar char="●"/>
              <a:defRPr>
                <a:solidFill>
                  <a:schemeClr val="dk2"/>
                </a:solidFill>
                <a:latin typeface="Noto Serif Bengali"/>
                <a:ea typeface="Noto Serif Bengali"/>
                <a:cs typeface="Noto Serif Bengali"/>
                <a:sym typeface="Noto Serif Bengali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erif Bengali"/>
              <a:buChar char="○"/>
              <a:defRPr>
                <a:solidFill>
                  <a:schemeClr val="dk2"/>
                </a:solidFill>
                <a:latin typeface="Noto Serif Bengali"/>
                <a:ea typeface="Noto Serif Bengali"/>
                <a:cs typeface="Noto Serif Bengali"/>
                <a:sym typeface="Noto Serif Bengali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erif Bengali"/>
              <a:buChar char="■"/>
              <a:defRPr>
                <a:solidFill>
                  <a:schemeClr val="dk2"/>
                </a:solidFill>
                <a:latin typeface="Noto Serif Bengali"/>
                <a:ea typeface="Noto Serif Bengali"/>
                <a:cs typeface="Noto Serif Bengali"/>
                <a:sym typeface="Noto Serif Benga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potbugs.readthedocs.io/en/stable/bugDescriptions.html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hyperlink" Target="https://www.jetbrains.com/help/idea/list-of-java-inspection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ules.sonarsource.com/java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839925"/>
            <a:ext cx="9144000" cy="20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latin typeface="JetBrains Mono"/>
                <a:ea typeface="JetBrains Mono"/>
                <a:cs typeface="JetBrains Mono"/>
                <a:sym typeface="JetBrains Mono"/>
              </a:rPr>
              <a:t>Static</a:t>
            </a:r>
            <a:endParaRPr b="1" sz="6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latin typeface="JetBrains Mono"/>
                <a:ea typeface="JetBrains Mono"/>
                <a:cs typeface="JetBrains Mono"/>
                <a:sym typeface="JetBrains Mono"/>
              </a:rPr>
              <a:t>Program Analysis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68150" y="3479675"/>
            <a:ext cx="4607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JetBrains Mono"/>
                <a:ea typeface="JetBrains Mono"/>
                <a:cs typeface="JetBrains Mono"/>
                <a:sym typeface="JetBrains Mono"/>
              </a:rPr>
              <a:t>Herman Ciechanowiec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JetBrains Mono"/>
                <a:ea typeface="JetBrains Mono"/>
                <a:cs typeface="JetBrains Mono"/>
                <a:sym typeface="JetBrains Mono"/>
              </a:rPr>
              <a:t>Cracow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JetBrains Mono"/>
                <a:ea typeface="JetBrains Mono"/>
                <a:cs typeface="JetBrains Mono"/>
                <a:sym typeface="JetBrains Mono"/>
              </a:rPr>
              <a:t>2022</a:t>
            </a:r>
            <a:endParaRPr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50" y="0"/>
            <a:ext cx="9144000" cy="1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JetBrains Mono"/>
                <a:ea typeface="JetBrains Mono"/>
                <a:cs typeface="JetBrains Mono"/>
                <a:sym typeface="JetBrains Mono"/>
              </a:rPr>
              <a:t>SpotBugs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JetBrains Mono"/>
                <a:ea typeface="JetBrains Mono"/>
                <a:cs typeface="JetBrains Mono"/>
                <a:sym typeface="JetBrains Mono"/>
              </a:rPr>
              <a:t>LIST OF CHECKS</a:t>
            </a:r>
            <a:endParaRPr i="1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335650" y="3370100"/>
            <a:ext cx="223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JetBrains Mono"/>
                <a:ea typeface="JetBrains Mono"/>
                <a:cs typeface="JetBrains Mono"/>
                <a:sym typeface="JetBrains Mono"/>
              </a:rPr>
              <a:t>&gt; 450</a:t>
            </a:r>
            <a:r>
              <a:rPr lang="en-GB" sz="2000"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GB" sz="2000">
                <a:latin typeface="JetBrains Mono"/>
                <a:ea typeface="JetBrains Mono"/>
                <a:cs typeface="JetBrains Mono"/>
                <a:sym typeface="JetBrains Mono"/>
              </a:rPr>
              <a:t>inspections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1966050" y="994400"/>
            <a:ext cx="521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latin typeface="JetBrains Mono"/>
                <a:ea typeface="JetBrains Mono"/>
                <a:cs typeface="JetBrains Mono"/>
                <a:sym typeface="JetBrains Mono"/>
                <a:hlinkClick r:id="rId3"/>
              </a:rPr>
              <a:t>https://spotbugs.readthedocs.io/en/stable/bugDescriptions.html</a:t>
            </a:r>
            <a:endParaRPr sz="10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350" y="1563625"/>
            <a:ext cx="2400300" cy="10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7050" y="1290525"/>
            <a:ext cx="5858001" cy="3809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150" y="372525"/>
            <a:ext cx="9144000" cy="1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JetBrains Mono"/>
                <a:ea typeface="JetBrains Mono"/>
                <a:cs typeface="JetBrains Mono"/>
                <a:sym typeface="JetBrains Mono"/>
              </a:rPr>
              <a:t>SpotBugs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JetBrains Mono"/>
                <a:ea typeface="JetBrains Mono"/>
                <a:cs typeface="JetBrains Mono"/>
                <a:sym typeface="JetBrains Mono"/>
              </a:rPr>
              <a:t>USAGE</a:t>
            </a:r>
            <a:endParaRPr i="1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150" y="1776575"/>
            <a:ext cx="9144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JetBrains Mono"/>
                <a:ea typeface="JetBrains Mono"/>
                <a:cs typeface="JetBrains Mono"/>
                <a:sym typeface="JetBrains Mono"/>
              </a:rPr>
              <a:t>1. Install SonarLint as a plugin for IntelliJ IDEA</a:t>
            </a:r>
            <a:endParaRPr sz="19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JetBrains Mono"/>
                <a:ea typeface="JetBrains Mono"/>
                <a:cs typeface="JetBrains Mono"/>
                <a:sym typeface="JetBrains Mono"/>
              </a:rPr>
              <a:t>2. Bottom Tools Bar ➔ SpotBugs ➔</a:t>
            </a:r>
            <a:endParaRPr sz="19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➔</a:t>
            </a:r>
            <a:r>
              <a:rPr lang="en-GB" sz="1900"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i="1" lang="en-GB" sz="1900">
                <a:latin typeface="JetBrains Mono"/>
                <a:ea typeface="JetBrains Mono"/>
                <a:cs typeface="JetBrains Mono"/>
                <a:sym typeface="JetBrains Mono"/>
              </a:rPr>
              <a:t>Focus cursor on the current file in the Editor </a:t>
            </a:r>
            <a:r>
              <a:rPr lang="en-GB" sz="19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➔</a:t>
            </a:r>
            <a:endParaRPr i="1" sz="19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➔ </a:t>
            </a:r>
            <a:r>
              <a:rPr lang="en-GB" sz="1900">
                <a:latin typeface="JetBrains Mono"/>
                <a:ea typeface="JetBrains Mono"/>
                <a:cs typeface="JetBrains Mono"/>
                <a:sym typeface="JetBrains Mono"/>
              </a:rPr>
              <a:t>Analyze Current File (red bug-button with green arrow)</a:t>
            </a:r>
            <a:endParaRPr sz="19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3755450"/>
            <a:ext cx="2400300" cy="10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JetBrains Mono"/>
                <a:ea typeface="JetBrains Mono"/>
                <a:cs typeface="JetBrains Mono"/>
                <a:sym typeface="JetBrains Mono"/>
              </a:rPr>
              <a:t>Static Program Analysis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JetBrains Mono"/>
                <a:ea typeface="JetBrains Mono"/>
                <a:cs typeface="JetBrains Mono"/>
                <a:sym typeface="JetBrains Mono"/>
              </a:rPr>
              <a:t>DEFINITION</a:t>
            </a:r>
            <a:endParaRPr i="1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75" y="1728276"/>
            <a:ext cx="8386249" cy="1375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" name="Google Shape;62;p14"/>
          <p:cNvSpPr txBox="1"/>
          <p:nvPr/>
        </p:nvSpPr>
        <p:spPr>
          <a:xfrm>
            <a:off x="378875" y="3205800"/>
            <a:ext cx="838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JetBrains Mono"/>
                <a:ea typeface="JetBrains Mono"/>
                <a:cs typeface="JetBrains Mono"/>
                <a:sym typeface="JetBrains Mono"/>
              </a:rPr>
              <a:t>- </a:t>
            </a:r>
            <a:r>
              <a:rPr lang="en-GB" sz="1300">
                <a:latin typeface="JetBrains Mono"/>
                <a:ea typeface="JetBrains Mono"/>
                <a:cs typeface="JetBrains Mono"/>
                <a:sym typeface="JetBrains Mono"/>
              </a:rPr>
              <a:t>Chess B., West J., Secure Programming with Static Analysis, Boston 2007, p.3</a:t>
            </a:r>
            <a:endParaRPr sz="13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79150" y="1533025"/>
            <a:ext cx="2342400" cy="103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JetBrains Mono"/>
                <a:ea typeface="JetBrains Mono"/>
                <a:cs typeface="JetBrains Mono"/>
                <a:sym typeface="JetBrains Mono"/>
              </a:rPr>
              <a:t>CODE BASE</a:t>
            </a:r>
            <a:endParaRPr b="1" sz="21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240000" y="1533025"/>
            <a:ext cx="2342400" cy="103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JetBrains Mono"/>
                <a:ea typeface="JetBrains Mono"/>
                <a:cs typeface="JetBrains Mono"/>
                <a:sym typeface="JetBrains Mono"/>
              </a:rPr>
              <a:t>ANALYZER</a:t>
            </a:r>
            <a:endParaRPr b="1" sz="21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483450" y="3080375"/>
            <a:ext cx="1855500" cy="98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JetBrains Mono"/>
                <a:ea typeface="JetBrains Mono"/>
                <a:cs typeface="JetBrains Mono"/>
                <a:sym typeface="JetBrains Mono"/>
              </a:rPr>
              <a:t>analysing and drafting remarks…</a:t>
            </a:r>
            <a:endParaRPr i="1" sz="16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6218100" y="1533025"/>
            <a:ext cx="2614200" cy="103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JetBrains Mono"/>
                <a:ea typeface="JetBrains Mono"/>
                <a:cs typeface="JetBrains Mono"/>
                <a:sym typeface="JetBrains Mono"/>
              </a:rPr>
              <a:t>CODE BASE</a:t>
            </a:r>
            <a:endParaRPr b="1" sz="21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6450750" y="2564375"/>
            <a:ext cx="2148900" cy="201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JetBrains Mono"/>
                <a:ea typeface="JetBrains Mono"/>
                <a:cs typeface="JetBrains Mono"/>
                <a:sym typeface="JetBrains Mono"/>
              </a:rPr>
              <a:t>remarks:</a:t>
            </a:r>
            <a:endParaRPr b="1"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1) infinite loop</a:t>
            </a:r>
            <a:endParaRPr sz="1600">
              <a:solidFill>
                <a:srgbClr val="FF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2) calling a method on a null</a:t>
            </a:r>
            <a:endParaRPr sz="1600">
              <a:solidFill>
                <a:srgbClr val="FF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cxnSp>
        <p:nvCxnSpPr>
          <p:cNvPr id="72" name="Google Shape;72;p15"/>
          <p:cNvCxnSpPr>
            <a:stCxn id="67" idx="3"/>
            <a:endCxn id="68" idx="1"/>
          </p:cNvCxnSpPr>
          <p:nvPr/>
        </p:nvCxnSpPr>
        <p:spPr>
          <a:xfrm>
            <a:off x="2521550" y="2048725"/>
            <a:ext cx="718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stCxn id="68" idx="2"/>
            <a:endCxn id="69" idx="0"/>
          </p:cNvCxnSpPr>
          <p:nvPr/>
        </p:nvCxnSpPr>
        <p:spPr>
          <a:xfrm>
            <a:off x="4411200" y="2564425"/>
            <a:ext cx="0" cy="51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>
            <a:stCxn id="69" idx="3"/>
            <a:endCxn id="71" idx="1"/>
          </p:cNvCxnSpPr>
          <p:nvPr/>
        </p:nvCxnSpPr>
        <p:spPr>
          <a:xfrm>
            <a:off x="5338950" y="3571025"/>
            <a:ext cx="1111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JetBrains Mono"/>
                <a:ea typeface="JetBrains Mono"/>
                <a:cs typeface="JetBrains Mono"/>
                <a:sym typeface="JetBrains Mono"/>
              </a:rPr>
              <a:t>Static Program Analysis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JetBrains Mono"/>
                <a:ea typeface="JetBrains Mono"/>
                <a:cs typeface="JetBrains Mono"/>
                <a:sym typeface="JetBrains Mono"/>
              </a:rPr>
              <a:t>FLOW</a:t>
            </a:r>
            <a:endParaRPr i="1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JetBrains Mono"/>
                <a:ea typeface="JetBrains Mono"/>
                <a:cs typeface="JetBrains Mono"/>
                <a:sym typeface="JetBrains Mono"/>
              </a:rPr>
              <a:t>Static Program Analysis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JetBrains Mono"/>
                <a:ea typeface="JetBrains Mono"/>
                <a:cs typeface="JetBrains Mono"/>
                <a:sym typeface="JetBrains Mono"/>
              </a:rPr>
              <a:t>EXAMPLE</a:t>
            </a:r>
            <a:endParaRPr i="1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238" y="1082199"/>
            <a:ext cx="6247174" cy="8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2291375" y="2497900"/>
            <a:ext cx="4632900" cy="5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JetBrains Mono"/>
                <a:ea typeface="JetBrains Mono"/>
                <a:cs typeface="JetBrains Mono"/>
                <a:sym typeface="JetBrains Mono"/>
              </a:rPr>
              <a:t>Static Program Analysis</a:t>
            </a:r>
            <a:endParaRPr b="1" sz="21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238" y="4135049"/>
            <a:ext cx="6247174" cy="8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2291375" y="3524550"/>
            <a:ext cx="4632900" cy="61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JetBrains Mono"/>
                <a:ea typeface="JetBrains Mono"/>
                <a:cs typeface="JetBrains Mono"/>
                <a:sym typeface="JetBrains Mono"/>
              </a:rPr>
              <a:t>remarks:</a:t>
            </a:r>
            <a:endParaRPr b="1" sz="16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infinite loop in the code!</a:t>
            </a:r>
            <a:endParaRPr b="1" sz="1600">
              <a:solidFill>
                <a:srgbClr val="FF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cxnSp>
        <p:nvCxnSpPr>
          <p:cNvPr id="85" name="Google Shape;85;p16"/>
          <p:cNvCxnSpPr>
            <a:stCxn id="81" idx="2"/>
            <a:endCxn id="82" idx="0"/>
          </p:cNvCxnSpPr>
          <p:nvPr/>
        </p:nvCxnSpPr>
        <p:spPr>
          <a:xfrm>
            <a:off x="4607825" y="1972749"/>
            <a:ext cx="0" cy="525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>
            <a:stCxn id="82" idx="2"/>
            <a:endCxn id="84" idx="0"/>
          </p:cNvCxnSpPr>
          <p:nvPr/>
        </p:nvCxnSpPr>
        <p:spPr>
          <a:xfrm>
            <a:off x="4607825" y="3035200"/>
            <a:ext cx="0" cy="489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JetBrains Mono"/>
                <a:ea typeface="JetBrains Mono"/>
                <a:cs typeface="JetBrains Mono"/>
                <a:sym typeface="JetBrains Mono"/>
              </a:rPr>
              <a:t>Static Program Analysis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JetBrains Mono"/>
                <a:ea typeface="JetBrains Mono"/>
                <a:cs typeface="JetBrains Mono"/>
                <a:sym typeface="JetBrains Mono"/>
              </a:rPr>
              <a:t>SAMPLE </a:t>
            </a:r>
            <a:r>
              <a:rPr i="1" lang="en-GB">
                <a:latin typeface="JetBrains Mono"/>
                <a:ea typeface="JetBrains Mono"/>
                <a:cs typeface="JetBrains Mono"/>
                <a:sym typeface="JetBrains Mono"/>
              </a:rPr>
              <a:t>TOOLS</a:t>
            </a:r>
            <a:endParaRPr i="1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25" y="2538400"/>
            <a:ext cx="1824274" cy="182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175" y="2857175"/>
            <a:ext cx="2841650" cy="11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3425" y="2946475"/>
            <a:ext cx="2400300" cy="10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1173750" y="1845450"/>
            <a:ext cx="87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latin typeface="JetBrains Mono"/>
                <a:ea typeface="JetBrains Mono"/>
                <a:cs typeface="JetBrains Mono"/>
                <a:sym typeface="JetBrains Mono"/>
              </a:rPr>
              <a:t>1.</a:t>
            </a:r>
            <a:endParaRPr b="1" sz="40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135038" y="1845450"/>
            <a:ext cx="87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b="1" lang="en-GB" sz="4000"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endParaRPr b="1" sz="40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7256613" y="1845450"/>
            <a:ext cx="87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r>
              <a:rPr b="1" lang="en-GB" sz="4000"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endParaRPr b="1" sz="40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150" y="0"/>
            <a:ext cx="9144000" cy="1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JetBrains Mono"/>
                <a:ea typeface="JetBrains Mono"/>
                <a:cs typeface="JetBrains Mono"/>
                <a:sym typeface="JetBrains Mono"/>
              </a:rPr>
              <a:t>IntelliJ IDEA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JetBrains Mono"/>
                <a:ea typeface="JetBrains Mono"/>
                <a:cs typeface="JetBrains Mono"/>
                <a:sym typeface="JetBrains Mono"/>
              </a:rPr>
              <a:t>LIST OF CHECKS</a:t>
            </a:r>
            <a:endParaRPr i="1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820" y="1829325"/>
            <a:ext cx="1079250" cy="10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470" y="1390425"/>
            <a:ext cx="4171459" cy="3680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8"/>
          <p:cNvSpPr txBox="1"/>
          <p:nvPr/>
        </p:nvSpPr>
        <p:spPr>
          <a:xfrm>
            <a:off x="749600" y="3472425"/>
            <a:ext cx="223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JetBrains Mono"/>
                <a:ea typeface="JetBrains Mono"/>
                <a:cs typeface="JetBrains Mono"/>
                <a:sym typeface="JetBrains Mono"/>
              </a:rPr>
              <a:t>&gt; 800 inspections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966050" y="994400"/>
            <a:ext cx="521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latin typeface="JetBrains Mono"/>
                <a:ea typeface="JetBrains Mono"/>
                <a:cs typeface="JetBrains Mono"/>
                <a:sym typeface="JetBrains Mono"/>
                <a:hlinkClick r:id="rId5"/>
              </a:rPr>
              <a:t>https://www.jetbrains.com/help/idea/list-of-java-inspections.html</a:t>
            </a:r>
            <a:endParaRPr sz="10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150" y="372525"/>
            <a:ext cx="9144000" cy="1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JetBrains Mono"/>
                <a:ea typeface="JetBrains Mono"/>
                <a:cs typeface="JetBrains Mono"/>
                <a:sym typeface="JetBrains Mono"/>
              </a:rPr>
              <a:t>IntelliJ IDEA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JetBrains Mono"/>
                <a:ea typeface="JetBrains Mono"/>
                <a:cs typeface="JetBrains Mono"/>
                <a:sym typeface="JetBrains Mono"/>
              </a:rPr>
              <a:t>USAGE</a:t>
            </a:r>
            <a:endParaRPr i="1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520" y="3528750"/>
            <a:ext cx="1079250" cy="10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150" y="1776575"/>
            <a:ext cx="9144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JetBrains Mono"/>
                <a:ea typeface="JetBrains Mono"/>
                <a:cs typeface="JetBrains Mono"/>
                <a:sym typeface="JetBrains Mono"/>
              </a:rPr>
              <a:t>Tools Bar ➔ Code ➔ Inspect Code ➔</a:t>
            </a:r>
            <a:endParaRPr sz="19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JetBrains Mono"/>
                <a:ea typeface="JetBrains Mono"/>
                <a:cs typeface="JetBrains Mono"/>
                <a:sym typeface="JetBrains Mono"/>
              </a:rPr>
              <a:t>➔ Inspection Scope: file “IntelliJ.java” ➔</a:t>
            </a:r>
            <a:endParaRPr sz="19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➔</a:t>
            </a:r>
            <a:r>
              <a:rPr lang="en-GB" sz="1900">
                <a:latin typeface="JetBrains Mono"/>
                <a:ea typeface="JetBrains Mono"/>
                <a:cs typeface="JetBrains Mono"/>
                <a:sym typeface="JetBrains Mono"/>
              </a:rPr>
              <a:t> OK</a:t>
            </a:r>
            <a:endParaRPr sz="19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150" y="0"/>
            <a:ext cx="9144000" cy="1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JetBrains Mono"/>
                <a:ea typeface="JetBrains Mono"/>
                <a:cs typeface="JetBrains Mono"/>
                <a:sym typeface="JetBrains Mono"/>
              </a:rPr>
              <a:t>SonarLint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JetBrains Mono"/>
                <a:ea typeface="JetBrains Mono"/>
                <a:cs typeface="JetBrains Mono"/>
                <a:sym typeface="JetBrains Mono"/>
              </a:rPr>
              <a:t>LIST OF CHECKS</a:t>
            </a:r>
            <a:endParaRPr i="1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35650" y="3370100"/>
            <a:ext cx="223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JetBrains Mono"/>
                <a:ea typeface="JetBrains Mono"/>
                <a:cs typeface="JetBrains Mono"/>
                <a:sym typeface="JetBrains Mono"/>
              </a:rPr>
              <a:t>&gt; 600 inspections</a:t>
            </a:r>
            <a:endParaRPr sz="20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1966050" y="994400"/>
            <a:ext cx="521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latin typeface="JetBrains Mono"/>
                <a:ea typeface="JetBrains Mono"/>
                <a:cs typeface="JetBrains Mono"/>
                <a:sym typeface="JetBrains Mono"/>
                <a:hlinkClick r:id="rId3"/>
              </a:rPr>
              <a:t>https://rules.sonarsource.com/java</a:t>
            </a:r>
            <a:endParaRPr sz="10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750" y="1641475"/>
            <a:ext cx="2437524" cy="101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625" y="1383225"/>
            <a:ext cx="6277851" cy="35849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150" y="372525"/>
            <a:ext cx="9144000" cy="1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JetBrains Mono"/>
                <a:ea typeface="JetBrains Mono"/>
                <a:cs typeface="JetBrains Mono"/>
                <a:sym typeface="JetBrains Mono"/>
              </a:rPr>
              <a:t>SonarLint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JetBrains Mono"/>
                <a:ea typeface="JetBrains Mono"/>
                <a:cs typeface="JetBrains Mono"/>
                <a:sym typeface="JetBrains Mono"/>
              </a:rPr>
              <a:t>USAGE</a:t>
            </a:r>
            <a:endParaRPr i="1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150" y="1776575"/>
            <a:ext cx="9144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JetBrains Mono"/>
                <a:ea typeface="JetBrains Mono"/>
                <a:cs typeface="JetBrains Mono"/>
                <a:sym typeface="JetBrains Mono"/>
              </a:rPr>
              <a:t>1. </a:t>
            </a:r>
            <a:r>
              <a:rPr lang="en-GB" sz="1900">
                <a:latin typeface="JetBrains Mono"/>
                <a:ea typeface="JetBrains Mono"/>
                <a:cs typeface="JetBrains Mono"/>
                <a:sym typeface="JetBrains Mono"/>
              </a:rPr>
              <a:t>Install SonarLint as a plugin for IntelliJ IDEA</a:t>
            </a:r>
            <a:endParaRPr sz="19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JetBrains Mono"/>
                <a:ea typeface="JetBrains Mono"/>
                <a:cs typeface="JetBrains Mono"/>
                <a:sym typeface="JetBrains Mono"/>
              </a:rPr>
              <a:t>2. Bottom Tools Bar ➔ SolarLint ➔</a:t>
            </a:r>
            <a:endParaRPr sz="19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➔</a:t>
            </a:r>
            <a:r>
              <a:rPr lang="en-GB" sz="1900">
                <a:latin typeface="JetBrains Mono"/>
                <a:ea typeface="JetBrains Mono"/>
                <a:cs typeface="JetBrains Mono"/>
                <a:sym typeface="JetBrains Mono"/>
              </a:rPr>
              <a:t> Analyze with SolarLing (green arrow-button)</a:t>
            </a:r>
            <a:endParaRPr sz="19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250" y="3504525"/>
            <a:ext cx="2437524" cy="101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