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8" r:id="rId3"/>
    <p:sldId id="259" r:id="rId4"/>
    <p:sldId id="260" r:id="rId5"/>
    <p:sldId id="333" r:id="rId6"/>
    <p:sldId id="334" r:id="rId7"/>
    <p:sldId id="335" r:id="rId8"/>
    <p:sldId id="329" r:id="rId9"/>
    <p:sldId id="336" r:id="rId10"/>
    <p:sldId id="337" r:id="rId11"/>
    <p:sldId id="331" r:id="rId12"/>
    <p:sldId id="340" r:id="rId13"/>
    <p:sldId id="347" r:id="rId14"/>
    <p:sldId id="345" r:id="rId15"/>
    <p:sldId id="342" r:id="rId16"/>
    <p:sldId id="353" r:id="rId18"/>
    <p:sldId id="330" r:id="rId19"/>
    <p:sldId id="34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AE360"/>
    <a:srgbClr val="1F497D"/>
    <a:srgbClr val="383A55"/>
    <a:srgbClr val="DB7E54"/>
    <a:srgbClr val="E8E8E8"/>
    <a:srgbClr val="E2D4AE"/>
    <a:srgbClr val="A3B46A"/>
    <a:srgbClr val="B1B0C0"/>
    <a:srgbClr val="B1B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17ED-0FF5-4828-8354-58C79DE17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A559-719A-4BBC-BE44-839EA60CA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17ED-0FF5-4828-8354-58C79DE17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A559-719A-4BBC-BE44-839EA60CA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17ED-0FF5-4828-8354-58C79DE17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A559-719A-4BBC-BE44-839EA60CA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83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17ED-0FF5-4828-8354-58C79DE17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A559-719A-4BBC-BE44-839EA60CA06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5400000">
            <a:off x="114254" y="-114256"/>
            <a:ext cx="3296529" cy="3525040"/>
          </a:xfrm>
          <a:prstGeom prst="rtTriangle">
            <a:avLst/>
          </a:prstGeom>
          <a:solidFill>
            <a:srgbClr val="DB7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6200000">
            <a:off x="8781215" y="3447215"/>
            <a:ext cx="3296529" cy="3525040"/>
          </a:xfrm>
          <a:prstGeom prst="rtTriangle">
            <a:avLst/>
          </a:prstGeom>
          <a:solidFill>
            <a:srgbClr val="DB7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66468" y="179363"/>
            <a:ext cx="11859065" cy="6499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17ED-0FF5-4828-8354-58C79DE17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A559-719A-4BBC-BE44-839EA60CA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17ED-0FF5-4828-8354-58C79DE17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A559-719A-4BBC-BE44-839EA60CA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17ED-0FF5-4828-8354-58C79DE17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A559-719A-4BBC-BE44-839EA60CA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17ED-0FF5-4828-8354-58C79DE17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A559-719A-4BBC-BE44-839EA60CA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17ED-0FF5-4828-8354-58C79DE17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A559-719A-4BBC-BE44-839EA60CA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17ED-0FF5-4828-8354-58C79DE17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A559-719A-4BBC-BE44-839EA60CA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17ED-0FF5-4828-8354-58C79DE17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A559-719A-4BBC-BE44-839EA60CA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17ED-0FF5-4828-8354-58C79DE17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A559-719A-4BBC-BE44-839EA60CA0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4254" y="-114256"/>
            <a:ext cx="3296529" cy="3525040"/>
          </a:xfrm>
          <a:prstGeom prst="rtTriangle">
            <a:avLst/>
          </a:prstGeom>
          <a:solidFill>
            <a:srgbClr val="DB7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781215" y="3447215"/>
            <a:ext cx="3296529" cy="3525040"/>
          </a:xfrm>
          <a:prstGeom prst="rtTriangle">
            <a:avLst/>
          </a:prstGeom>
          <a:solidFill>
            <a:srgbClr val="DB7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4742" y="486697"/>
            <a:ext cx="11282516" cy="5884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4625356" y="471949"/>
            <a:ext cx="2941288" cy="1556398"/>
          </a:xfrm>
          <a:custGeom>
            <a:avLst/>
            <a:gdLst>
              <a:gd name="connsiteX0" fmla="*/ 7091 w 2412546"/>
              <a:gd name="connsiteY0" fmla="*/ 0 h 1276611"/>
              <a:gd name="connsiteX1" fmla="*/ 2405456 w 2412546"/>
              <a:gd name="connsiteY1" fmla="*/ 0 h 1276611"/>
              <a:gd name="connsiteX2" fmla="*/ 2412546 w 2412546"/>
              <a:gd name="connsiteY2" fmla="*/ 70338 h 1276611"/>
              <a:gd name="connsiteX3" fmla="*/ 1206273 w 2412546"/>
              <a:gd name="connsiteY3" fmla="*/ 1276611 h 1276611"/>
              <a:gd name="connsiteX4" fmla="*/ 0 w 2412546"/>
              <a:gd name="connsiteY4" fmla="*/ 70338 h 127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2546" h="1276611">
                <a:moveTo>
                  <a:pt x="7091" y="0"/>
                </a:moveTo>
                <a:lnTo>
                  <a:pt x="2405456" y="0"/>
                </a:lnTo>
                <a:lnTo>
                  <a:pt x="2412546" y="70338"/>
                </a:lnTo>
                <a:cubicBezTo>
                  <a:pt x="2412546" y="736544"/>
                  <a:pt x="1872479" y="1276611"/>
                  <a:pt x="1206273" y="1276611"/>
                </a:cubicBezTo>
                <a:cubicBezTo>
                  <a:pt x="540067" y="1276611"/>
                  <a:pt x="0" y="736544"/>
                  <a:pt x="0" y="70338"/>
                </a:cubicBezTo>
                <a:close/>
              </a:path>
            </a:pathLst>
          </a:custGeom>
          <a:noFill/>
          <a:ln w="12700">
            <a:solidFill>
              <a:srgbClr val="383A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iner-pencil_74191"/>
          <p:cNvSpPr>
            <a:spLocks noChangeAspect="1"/>
          </p:cNvSpPr>
          <p:nvPr/>
        </p:nvSpPr>
        <p:spPr bwMode="auto">
          <a:xfrm>
            <a:off x="5165487" y="535110"/>
            <a:ext cx="1861025" cy="1253099"/>
          </a:xfrm>
          <a:custGeom>
            <a:avLst/>
            <a:gdLst>
              <a:gd name="T0" fmla="*/ 1044 w 6360"/>
              <a:gd name="T1" fmla="*/ 2366 h 4724"/>
              <a:gd name="T2" fmla="*/ 1138 w 6360"/>
              <a:gd name="T3" fmla="*/ 3278 h 4724"/>
              <a:gd name="T4" fmla="*/ 3026 w 6360"/>
              <a:gd name="T5" fmla="*/ 4169 h 4724"/>
              <a:gd name="T6" fmla="*/ 3404 w 6360"/>
              <a:gd name="T7" fmla="*/ 4152 h 4724"/>
              <a:gd name="T8" fmla="*/ 5294 w 6360"/>
              <a:gd name="T9" fmla="*/ 3199 h 4724"/>
              <a:gd name="T10" fmla="*/ 5314 w 6360"/>
              <a:gd name="T11" fmla="*/ 3118 h 4724"/>
              <a:gd name="T12" fmla="*/ 5573 w 6360"/>
              <a:gd name="T13" fmla="*/ 2241 h 4724"/>
              <a:gd name="T14" fmla="*/ 5453 w 6360"/>
              <a:gd name="T15" fmla="*/ 3435 h 4724"/>
              <a:gd name="T16" fmla="*/ 5307 w 6360"/>
              <a:gd name="T17" fmla="*/ 4096 h 4724"/>
              <a:gd name="T18" fmla="*/ 5720 w 6360"/>
              <a:gd name="T19" fmla="*/ 4724 h 4724"/>
              <a:gd name="T20" fmla="*/ 5726 w 6360"/>
              <a:gd name="T21" fmla="*/ 4724 h 4724"/>
              <a:gd name="T22" fmla="*/ 6008 w 6360"/>
              <a:gd name="T23" fmla="*/ 4534 h 4724"/>
              <a:gd name="T24" fmla="*/ 6175 w 6360"/>
              <a:gd name="T25" fmla="*/ 3938 h 4724"/>
              <a:gd name="T26" fmla="*/ 5906 w 6360"/>
              <a:gd name="T27" fmla="*/ 3273 h 4724"/>
              <a:gd name="T28" fmla="*/ 6266 w 6360"/>
              <a:gd name="T29" fmla="*/ 1908 h 4724"/>
              <a:gd name="T30" fmla="*/ 6360 w 6360"/>
              <a:gd name="T31" fmla="*/ 1625 h 4724"/>
              <a:gd name="T32" fmla="*/ 3251 w 6360"/>
              <a:gd name="T33" fmla="*/ 22 h 4724"/>
              <a:gd name="T34" fmla="*/ 94 w 6360"/>
              <a:gd name="T35" fmla="*/ 1473 h 4724"/>
              <a:gd name="T36" fmla="*/ 0 w 6360"/>
              <a:gd name="T37" fmla="*/ 1759 h 4724"/>
              <a:gd name="T38" fmla="*/ 5732 w 6360"/>
              <a:gd name="T39" fmla="*/ 4326 h 4724"/>
              <a:gd name="T40" fmla="*/ 5739 w 6360"/>
              <a:gd name="T41" fmla="*/ 3639 h 4724"/>
              <a:gd name="T42" fmla="*/ 5732 w 6360"/>
              <a:gd name="T43" fmla="*/ 4326 h 4724"/>
              <a:gd name="T44" fmla="*/ 3293 w 6360"/>
              <a:gd name="T45" fmla="*/ 3835 h 4724"/>
              <a:gd name="T46" fmla="*/ 1377 w 6360"/>
              <a:gd name="T47" fmla="*/ 3023 h 4724"/>
              <a:gd name="T48" fmla="*/ 3106 w 6360"/>
              <a:gd name="T49" fmla="*/ 3360 h 4724"/>
              <a:gd name="T50" fmla="*/ 3251 w 6360"/>
              <a:gd name="T51" fmla="*/ 3360 h 4724"/>
              <a:gd name="T52" fmla="*/ 4981 w 6360"/>
              <a:gd name="T53" fmla="*/ 3023 h 4724"/>
              <a:gd name="T54" fmla="*/ 3179 w 6360"/>
              <a:gd name="T55" fmla="*/ 358 h 4724"/>
              <a:gd name="T56" fmla="*/ 5097 w 6360"/>
              <a:gd name="T57" fmla="*/ 2101 h 4724"/>
              <a:gd name="T58" fmla="*/ 3179 w 6360"/>
              <a:gd name="T59" fmla="*/ 3023 h 4724"/>
              <a:gd name="T60" fmla="*/ 1260 w 6360"/>
              <a:gd name="T61" fmla="*/ 2101 h 4724"/>
              <a:gd name="T62" fmla="*/ 3179 w 6360"/>
              <a:gd name="T63" fmla="*/ 358 h 4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360" h="4724">
                <a:moveTo>
                  <a:pt x="94" y="1909"/>
                </a:moveTo>
                <a:lnTo>
                  <a:pt x="1044" y="2366"/>
                </a:lnTo>
                <a:lnTo>
                  <a:pt x="1044" y="3127"/>
                </a:lnTo>
                <a:cubicBezTo>
                  <a:pt x="1044" y="3191"/>
                  <a:pt x="1080" y="3250"/>
                  <a:pt x="1138" y="3278"/>
                </a:cubicBezTo>
                <a:lnTo>
                  <a:pt x="2954" y="4152"/>
                </a:lnTo>
                <a:cubicBezTo>
                  <a:pt x="2976" y="4163"/>
                  <a:pt x="3001" y="4169"/>
                  <a:pt x="3026" y="4169"/>
                </a:cubicBezTo>
                <a:lnTo>
                  <a:pt x="3331" y="4169"/>
                </a:lnTo>
                <a:cubicBezTo>
                  <a:pt x="3356" y="4169"/>
                  <a:pt x="3381" y="4163"/>
                  <a:pt x="3404" y="4152"/>
                </a:cubicBezTo>
                <a:lnTo>
                  <a:pt x="5215" y="3280"/>
                </a:lnTo>
                <a:cubicBezTo>
                  <a:pt x="5250" y="3263"/>
                  <a:pt x="5278" y="3234"/>
                  <a:pt x="5294" y="3199"/>
                </a:cubicBezTo>
                <a:cubicBezTo>
                  <a:pt x="5296" y="3194"/>
                  <a:pt x="5298" y="3189"/>
                  <a:pt x="5300" y="3184"/>
                </a:cubicBezTo>
                <a:cubicBezTo>
                  <a:pt x="5309" y="3163"/>
                  <a:pt x="5314" y="3141"/>
                  <a:pt x="5314" y="3118"/>
                </a:cubicBezTo>
                <a:lnTo>
                  <a:pt x="5314" y="2366"/>
                </a:lnTo>
                <a:lnTo>
                  <a:pt x="5573" y="2241"/>
                </a:lnTo>
                <a:lnTo>
                  <a:pt x="5573" y="3274"/>
                </a:lnTo>
                <a:cubicBezTo>
                  <a:pt x="5517" y="3311"/>
                  <a:pt x="5474" y="3367"/>
                  <a:pt x="5453" y="3435"/>
                </a:cubicBezTo>
                <a:lnTo>
                  <a:pt x="5305" y="3915"/>
                </a:lnTo>
                <a:cubicBezTo>
                  <a:pt x="5287" y="3974"/>
                  <a:pt x="5288" y="4037"/>
                  <a:pt x="5307" y="4096"/>
                </a:cubicBezTo>
                <a:lnTo>
                  <a:pt x="5443" y="4517"/>
                </a:lnTo>
                <a:cubicBezTo>
                  <a:pt x="5482" y="4637"/>
                  <a:pt x="5593" y="4720"/>
                  <a:pt x="5720" y="4724"/>
                </a:cubicBezTo>
                <a:cubicBezTo>
                  <a:pt x="5720" y="4724"/>
                  <a:pt x="5721" y="4724"/>
                  <a:pt x="5722" y="4724"/>
                </a:cubicBezTo>
                <a:lnTo>
                  <a:pt x="5726" y="4724"/>
                </a:lnTo>
                <a:cubicBezTo>
                  <a:pt x="5727" y="4724"/>
                  <a:pt x="5728" y="4724"/>
                  <a:pt x="5729" y="4724"/>
                </a:cubicBezTo>
                <a:cubicBezTo>
                  <a:pt x="5853" y="4724"/>
                  <a:pt x="5962" y="4650"/>
                  <a:pt x="6008" y="4534"/>
                </a:cubicBezTo>
                <a:lnTo>
                  <a:pt x="6166" y="4133"/>
                </a:lnTo>
                <a:cubicBezTo>
                  <a:pt x="6190" y="4071"/>
                  <a:pt x="6193" y="4002"/>
                  <a:pt x="6175" y="3938"/>
                </a:cubicBezTo>
                <a:lnTo>
                  <a:pt x="6027" y="3438"/>
                </a:lnTo>
                <a:cubicBezTo>
                  <a:pt x="6007" y="3369"/>
                  <a:pt x="5963" y="3311"/>
                  <a:pt x="5906" y="3273"/>
                </a:cubicBezTo>
                <a:lnTo>
                  <a:pt x="5906" y="2081"/>
                </a:lnTo>
                <a:lnTo>
                  <a:pt x="6266" y="1908"/>
                </a:lnTo>
                <a:cubicBezTo>
                  <a:pt x="6323" y="1880"/>
                  <a:pt x="6360" y="1822"/>
                  <a:pt x="6360" y="1758"/>
                </a:cubicBezTo>
                <a:lnTo>
                  <a:pt x="6360" y="1625"/>
                </a:lnTo>
                <a:cubicBezTo>
                  <a:pt x="6360" y="1561"/>
                  <a:pt x="6323" y="1502"/>
                  <a:pt x="6266" y="1475"/>
                </a:cubicBezTo>
                <a:lnTo>
                  <a:pt x="3251" y="22"/>
                </a:lnTo>
                <a:cubicBezTo>
                  <a:pt x="3205" y="0"/>
                  <a:pt x="3152" y="0"/>
                  <a:pt x="3106" y="22"/>
                </a:cubicBezTo>
                <a:lnTo>
                  <a:pt x="94" y="1473"/>
                </a:lnTo>
                <a:cubicBezTo>
                  <a:pt x="37" y="1501"/>
                  <a:pt x="0" y="1560"/>
                  <a:pt x="0" y="1624"/>
                </a:cubicBezTo>
                <a:lnTo>
                  <a:pt x="0" y="1759"/>
                </a:lnTo>
                <a:cubicBezTo>
                  <a:pt x="0" y="1823"/>
                  <a:pt x="37" y="1881"/>
                  <a:pt x="94" y="1909"/>
                </a:cubicBezTo>
                <a:close/>
                <a:moveTo>
                  <a:pt x="5732" y="4326"/>
                </a:moveTo>
                <a:lnTo>
                  <a:pt x="5627" y="4003"/>
                </a:lnTo>
                <a:lnTo>
                  <a:pt x="5739" y="3639"/>
                </a:lnTo>
                <a:lnTo>
                  <a:pt x="5852" y="4022"/>
                </a:lnTo>
                <a:lnTo>
                  <a:pt x="5732" y="4326"/>
                </a:lnTo>
                <a:close/>
                <a:moveTo>
                  <a:pt x="4981" y="3023"/>
                </a:moveTo>
                <a:lnTo>
                  <a:pt x="3293" y="3835"/>
                </a:lnTo>
                <a:lnTo>
                  <a:pt x="3064" y="3835"/>
                </a:lnTo>
                <a:lnTo>
                  <a:pt x="1377" y="3023"/>
                </a:lnTo>
                <a:lnTo>
                  <a:pt x="1377" y="2527"/>
                </a:lnTo>
                <a:lnTo>
                  <a:pt x="3106" y="3360"/>
                </a:lnTo>
                <a:cubicBezTo>
                  <a:pt x="3129" y="3371"/>
                  <a:pt x="3154" y="3376"/>
                  <a:pt x="3179" y="3376"/>
                </a:cubicBezTo>
                <a:cubicBezTo>
                  <a:pt x="3203" y="3376"/>
                  <a:pt x="3228" y="3371"/>
                  <a:pt x="3251" y="3360"/>
                </a:cubicBezTo>
                <a:lnTo>
                  <a:pt x="4981" y="2527"/>
                </a:lnTo>
                <a:lnTo>
                  <a:pt x="4981" y="3023"/>
                </a:lnTo>
                <a:lnTo>
                  <a:pt x="4981" y="3023"/>
                </a:lnTo>
                <a:close/>
                <a:moveTo>
                  <a:pt x="3179" y="358"/>
                </a:moveTo>
                <a:lnTo>
                  <a:pt x="5947" y="1691"/>
                </a:lnTo>
                <a:lnTo>
                  <a:pt x="5097" y="2101"/>
                </a:lnTo>
                <a:cubicBezTo>
                  <a:pt x="5089" y="2103"/>
                  <a:pt x="5082" y="2106"/>
                  <a:pt x="5075" y="2109"/>
                </a:cubicBezTo>
                <a:lnTo>
                  <a:pt x="3179" y="3023"/>
                </a:lnTo>
                <a:lnTo>
                  <a:pt x="1283" y="2109"/>
                </a:lnTo>
                <a:cubicBezTo>
                  <a:pt x="1275" y="2106"/>
                  <a:pt x="1268" y="2103"/>
                  <a:pt x="1260" y="2101"/>
                </a:cubicBezTo>
                <a:lnTo>
                  <a:pt x="410" y="1691"/>
                </a:lnTo>
                <a:lnTo>
                  <a:pt x="3179" y="358"/>
                </a:lnTo>
                <a:close/>
              </a:path>
            </a:pathLst>
          </a:custGeom>
          <a:solidFill>
            <a:srgbClr val="383A55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92BC93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37322" y="5118441"/>
            <a:ext cx="2925111" cy="400110"/>
          </a:xfrm>
          <a:prstGeom prst="rect">
            <a:avLst/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83A55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29568" y="5118441"/>
            <a:ext cx="2925111" cy="400110"/>
          </a:xfrm>
          <a:prstGeom prst="rect">
            <a:avLst/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83A55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87269" y="5132729"/>
            <a:ext cx="22252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答辩人：</a:t>
            </a:r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包萨出拉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40887" y="5132729"/>
            <a:ext cx="21024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指导老师：松云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62125" y="3490595"/>
            <a:ext cx="8668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383A5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R" panose="00020600040101010101" pitchFamily="18" charset="-122"/>
              </a:rPr>
              <a:t>蒙古文词汇学习系统</a:t>
            </a: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srgbClr val="383A55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阿里巴巴普惠体 R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25040" y="2139966"/>
            <a:ext cx="5141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383A5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开</a:t>
            </a: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383A5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·</a:t>
            </a:r>
            <a:r>
              <a: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383A5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题</a:t>
            </a: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383A5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·</a:t>
            </a:r>
            <a:r>
              <a: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383A5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报</a:t>
            </a: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383A5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·</a:t>
            </a:r>
            <a:r>
              <a: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383A55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告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383A55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37485" y="5766435"/>
            <a:ext cx="3679825" cy="400050"/>
          </a:xfrm>
          <a:prstGeom prst="rect">
            <a:avLst/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组员：乌布力其其格，孟根才次克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4254" y="-114256"/>
            <a:ext cx="3296529" cy="3525040"/>
          </a:xfrm>
          <a:prstGeom prst="rtTriangle">
            <a:avLst/>
          </a:prstGeom>
          <a:solidFill>
            <a:srgbClr val="DB7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8781215" y="3447215"/>
            <a:ext cx="3296529" cy="3525040"/>
          </a:xfrm>
          <a:prstGeom prst="rtTriangle">
            <a:avLst/>
          </a:prstGeom>
          <a:solidFill>
            <a:srgbClr val="DB7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742" y="486697"/>
            <a:ext cx="11282516" cy="5884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995906" y="805329"/>
            <a:ext cx="2200188" cy="2200188"/>
          </a:xfrm>
          <a:prstGeom prst="ellipse">
            <a:avLst/>
          </a:prstGeom>
          <a:noFill/>
          <a:ln>
            <a:solidFill>
              <a:srgbClr val="383A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2545800" y="4834407"/>
            <a:ext cx="7100400" cy="646331"/>
          </a:xfrm>
          <a:prstGeom prst="roundRect">
            <a:avLst>
              <a:gd name="adj" fmla="val 50000"/>
            </a:avLst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891126" y="4834407"/>
            <a:ext cx="44097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进度安排预期目标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8" name="liner-pencil_74191"/>
          <p:cNvSpPr>
            <a:spLocks noChangeAspect="1"/>
          </p:cNvSpPr>
          <p:nvPr/>
        </p:nvSpPr>
        <p:spPr bwMode="auto">
          <a:xfrm>
            <a:off x="5435147" y="1138660"/>
            <a:ext cx="1384980" cy="1539507"/>
          </a:xfrm>
          <a:custGeom>
            <a:avLst/>
            <a:gdLst>
              <a:gd name="connsiteX0" fmla="*/ 267220 w 545823"/>
              <a:gd name="connsiteY0" fmla="*/ 533785 h 606722"/>
              <a:gd name="connsiteX1" fmla="*/ 298560 w 545823"/>
              <a:gd name="connsiteY1" fmla="*/ 540253 h 606722"/>
              <a:gd name="connsiteX2" fmla="*/ 307684 w 545823"/>
              <a:gd name="connsiteY2" fmla="*/ 570466 h 606722"/>
              <a:gd name="connsiteX3" fmla="*/ 305320 w 545823"/>
              <a:gd name="connsiteY3" fmla="*/ 575234 h 606722"/>
              <a:gd name="connsiteX4" fmla="*/ 303098 w 545823"/>
              <a:gd name="connsiteY4" fmla="*/ 580097 h 606722"/>
              <a:gd name="connsiteX5" fmla="*/ 307116 w 545823"/>
              <a:gd name="connsiteY5" fmla="*/ 583024 h 606722"/>
              <a:gd name="connsiteX6" fmla="*/ 323519 w 545823"/>
              <a:gd name="connsiteY6" fmla="*/ 584298 h 606722"/>
              <a:gd name="connsiteX7" fmla="*/ 498800 w 545823"/>
              <a:gd name="connsiteY7" fmla="*/ 553424 h 606722"/>
              <a:gd name="connsiteX8" fmla="*/ 505229 w 545823"/>
              <a:gd name="connsiteY8" fmla="*/ 552291 h 606722"/>
              <a:gd name="connsiteX9" fmla="*/ 518039 w 545823"/>
              <a:gd name="connsiteY9" fmla="*/ 561213 h 606722"/>
              <a:gd name="connsiteX10" fmla="*/ 509105 w 545823"/>
              <a:gd name="connsiteY10" fmla="*/ 573960 h 606722"/>
              <a:gd name="connsiteX11" fmla="*/ 502676 w 545823"/>
              <a:gd name="connsiteY11" fmla="*/ 575140 h 606722"/>
              <a:gd name="connsiteX12" fmla="*/ 326072 w 545823"/>
              <a:gd name="connsiteY12" fmla="*/ 606203 h 606722"/>
              <a:gd name="connsiteX13" fmla="*/ 317043 w 545823"/>
              <a:gd name="connsiteY13" fmla="*/ 606722 h 606722"/>
              <a:gd name="connsiteX14" fmla="*/ 298229 w 545823"/>
              <a:gd name="connsiteY14" fmla="*/ 603182 h 606722"/>
              <a:gd name="connsiteX15" fmla="*/ 281212 w 545823"/>
              <a:gd name="connsiteY15" fmla="*/ 583260 h 606722"/>
              <a:gd name="connsiteX16" fmla="*/ 285844 w 545823"/>
              <a:gd name="connsiteY16" fmla="*/ 564848 h 606722"/>
              <a:gd name="connsiteX17" fmla="*/ 287499 w 545823"/>
              <a:gd name="connsiteY17" fmla="*/ 561638 h 606722"/>
              <a:gd name="connsiteX18" fmla="*/ 286128 w 545823"/>
              <a:gd name="connsiteY18" fmla="*/ 558475 h 606722"/>
              <a:gd name="connsiteX19" fmla="*/ 269063 w 545823"/>
              <a:gd name="connsiteY19" fmla="*/ 555737 h 606722"/>
              <a:gd name="connsiteX20" fmla="*/ 15313 w 545823"/>
              <a:gd name="connsiteY20" fmla="*/ 597753 h 606722"/>
              <a:gd name="connsiteX21" fmla="*/ 51523 w 545823"/>
              <a:gd name="connsiteY21" fmla="*/ 569286 h 606722"/>
              <a:gd name="connsiteX22" fmla="*/ 267220 w 545823"/>
              <a:gd name="connsiteY22" fmla="*/ 533785 h 606722"/>
              <a:gd name="connsiteX23" fmla="*/ 545823 w 545823"/>
              <a:gd name="connsiteY23" fmla="*/ 0 h 606722"/>
              <a:gd name="connsiteX24" fmla="*/ 503797 w 545823"/>
              <a:gd name="connsiteY24" fmla="*/ 216271 h 606722"/>
              <a:gd name="connsiteX25" fmla="*/ 388354 w 545823"/>
              <a:gd name="connsiteY25" fmla="*/ 241382 h 606722"/>
              <a:gd name="connsiteX26" fmla="*/ 458319 w 545823"/>
              <a:gd name="connsiteY26" fmla="*/ 267861 h 606722"/>
              <a:gd name="connsiteX27" fmla="*/ 484462 w 545823"/>
              <a:gd name="connsiteY27" fmla="*/ 264321 h 606722"/>
              <a:gd name="connsiteX28" fmla="*/ 349920 w 545823"/>
              <a:gd name="connsiteY28" fmla="*/ 450715 h 606722"/>
              <a:gd name="connsiteX29" fmla="*/ 251449 w 545823"/>
              <a:gd name="connsiteY29" fmla="*/ 421309 h 606722"/>
              <a:gd name="connsiteX30" fmla="*/ 299054 w 545823"/>
              <a:gd name="connsiteY30" fmla="*/ 483424 h 606722"/>
              <a:gd name="connsiteX31" fmla="*/ 233485 w 545823"/>
              <a:gd name="connsiteY31" fmla="*/ 501549 h 606722"/>
              <a:gd name="connsiteX32" fmla="*/ 133076 w 545823"/>
              <a:gd name="connsiteY32" fmla="*/ 477241 h 606722"/>
              <a:gd name="connsiteX33" fmla="*/ 0 w 545823"/>
              <a:gd name="connsiteY33" fmla="*/ 581742 h 606722"/>
              <a:gd name="connsiteX34" fmla="*/ 21084 w 545823"/>
              <a:gd name="connsiteY34" fmla="*/ 543132 h 606722"/>
              <a:gd name="connsiteX35" fmla="*/ 114781 w 545823"/>
              <a:gd name="connsiteY35" fmla="*/ 445239 h 606722"/>
              <a:gd name="connsiteX36" fmla="*/ 194862 w 545823"/>
              <a:gd name="connsiteY36" fmla="*/ 311663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5823" h="606722">
                <a:moveTo>
                  <a:pt x="267220" y="533785"/>
                </a:moveTo>
                <a:cubicBezTo>
                  <a:pt x="280077" y="532699"/>
                  <a:pt x="290619" y="534871"/>
                  <a:pt x="298560" y="540253"/>
                </a:cubicBezTo>
                <a:cubicBezTo>
                  <a:pt x="309196" y="547476"/>
                  <a:pt x="312694" y="559089"/>
                  <a:pt x="307684" y="570466"/>
                </a:cubicBezTo>
                <a:cubicBezTo>
                  <a:pt x="306927" y="572213"/>
                  <a:pt x="306076" y="573818"/>
                  <a:pt x="305320" y="575234"/>
                </a:cubicBezTo>
                <a:cubicBezTo>
                  <a:pt x="304516" y="576698"/>
                  <a:pt x="303240" y="579105"/>
                  <a:pt x="303098" y="580097"/>
                </a:cubicBezTo>
                <a:cubicBezTo>
                  <a:pt x="303429" y="580663"/>
                  <a:pt x="304753" y="581938"/>
                  <a:pt x="307116" y="583024"/>
                </a:cubicBezTo>
                <a:cubicBezTo>
                  <a:pt x="310992" y="584723"/>
                  <a:pt x="316334" y="585148"/>
                  <a:pt x="323519" y="584298"/>
                </a:cubicBezTo>
                <a:cubicBezTo>
                  <a:pt x="326497" y="583968"/>
                  <a:pt x="353300" y="579483"/>
                  <a:pt x="498800" y="553424"/>
                </a:cubicBezTo>
                <a:cubicBezTo>
                  <a:pt x="502487" y="552763"/>
                  <a:pt x="504756" y="552385"/>
                  <a:pt x="505229" y="552291"/>
                </a:cubicBezTo>
                <a:cubicBezTo>
                  <a:pt x="511232" y="551205"/>
                  <a:pt x="516952" y="555218"/>
                  <a:pt x="518039" y="561213"/>
                </a:cubicBezTo>
                <a:cubicBezTo>
                  <a:pt x="519079" y="567209"/>
                  <a:pt x="515108" y="572921"/>
                  <a:pt x="509105" y="573960"/>
                </a:cubicBezTo>
                <a:cubicBezTo>
                  <a:pt x="508585" y="574054"/>
                  <a:pt x="506363" y="574479"/>
                  <a:pt x="502676" y="575140"/>
                </a:cubicBezTo>
                <a:cubicBezTo>
                  <a:pt x="391258" y="595062"/>
                  <a:pt x="331839" y="605495"/>
                  <a:pt x="326072" y="606203"/>
                </a:cubicBezTo>
                <a:cubicBezTo>
                  <a:pt x="322905" y="606533"/>
                  <a:pt x="319879" y="606722"/>
                  <a:pt x="317043" y="606722"/>
                </a:cubicBezTo>
                <a:cubicBezTo>
                  <a:pt x="309858" y="606722"/>
                  <a:pt x="303666" y="605542"/>
                  <a:pt x="298229" y="603182"/>
                </a:cubicBezTo>
                <a:cubicBezTo>
                  <a:pt x="288633" y="598933"/>
                  <a:pt x="282394" y="591710"/>
                  <a:pt x="281212" y="583260"/>
                </a:cubicBezTo>
                <a:cubicBezTo>
                  <a:pt x="280125" y="575612"/>
                  <a:pt x="283434" y="569380"/>
                  <a:pt x="285844" y="564848"/>
                </a:cubicBezTo>
                <a:cubicBezTo>
                  <a:pt x="286459" y="563715"/>
                  <a:pt x="287073" y="562582"/>
                  <a:pt x="287499" y="561638"/>
                </a:cubicBezTo>
                <a:cubicBezTo>
                  <a:pt x="288019" y="560363"/>
                  <a:pt x="288255" y="559891"/>
                  <a:pt x="286128" y="558475"/>
                </a:cubicBezTo>
                <a:cubicBezTo>
                  <a:pt x="282535" y="556067"/>
                  <a:pt x="276627" y="555076"/>
                  <a:pt x="269063" y="555737"/>
                </a:cubicBezTo>
                <a:cubicBezTo>
                  <a:pt x="260602" y="556540"/>
                  <a:pt x="99739" y="583496"/>
                  <a:pt x="15313" y="597753"/>
                </a:cubicBezTo>
                <a:lnTo>
                  <a:pt x="51523" y="569286"/>
                </a:lnTo>
                <a:cubicBezTo>
                  <a:pt x="125265" y="556917"/>
                  <a:pt x="259562" y="534399"/>
                  <a:pt x="267220" y="533785"/>
                </a:cubicBezTo>
                <a:close/>
                <a:moveTo>
                  <a:pt x="545823" y="0"/>
                </a:moveTo>
                <a:cubicBezTo>
                  <a:pt x="545823" y="0"/>
                  <a:pt x="542136" y="137636"/>
                  <a:pt x="503797" y="216271"/>
                </a:cubicBezTo>
                <a:lnTo>
                  <a:pt x="388354" y="241382"/>
                </a:lnTo>
                <a:cubicBezTo>
                  <a:pt x="388354" y="241382"/>
                  <a:pt x="416813" y="267861"/>
                  <a:pt x="458319" y="267861"/>
                </a:cubicBezTo>
                <a:cubicBezTo>
                  <a:pt x="466545" y="267861"/>
                  <a:pt x="475291" y="266823"/>
                  <a:pt x="484462" y="264321"/>
                </a:cubicBezTo>
                <a:cubicBezTo>
                  <a:pt x="484462" y="264321"/>
                  <a:pt x="438275" y="391809"/>
                  <a:pt x="349920" y="450715"/>
                </a:cubicBezTo>
                <a:cubicBezTo>
                  <a:pt x="349920" y="450715"/>
                  <a:pt x="283359" y="434808"/>
                  <a:pt x="251449" y="421309"/>
                </a:cubicBezTo>
                <a:cubicBezTo>
                  <a:pt x="251449" y="421309"/>
                  <a:pt x="257358" y="461759"/>
                  <a:pt x="299054" y="483424"/>
                </a:cubicBezTo>
                <a:cubicBezTo>
                  <a:pt x="299054" y="483424"/>
                  <a:pt x="278301" y="501549"/>
                  <a:pt x="233485" y="501549"/>
                </a:cubicBezTo>
                <a:cubicBezTo>
                  <a:pt x="208005" y="501549"/>
                  <a:pt x="174724" y="495696"/>
                  <a:pt x="133076" y="477241"/>
                </a:cubicBezTo>
                <a:lnTo>
                  <a:pt x="0" y="581742"/>
                </a:lnTo>
                <a:cubicBezTo>
                  <a:pt x="3498" y="567205"/>
                  <a:pt x="10731" y="553894"/>
                  <a:pt x="21084" y="543132"/>
                </a:cubicBezTo>
                <a:lnTo>
                  <a:pt x="114781" y="445239"/>
                </a:lnTo>
                <a:cubicBezTo>
                  <a:pt x="127166" y="393602"/>
                  <a:pt x="155105" y="346969"/>
                  <a:pt x="194862" y="311663"/>
                </a:cubicBezTo>
                <a:close/>
              </a:path>
            </a:pathLst>
          </a:custGeom>
          <a:solidFill>
            <a:srgbClr val="383A55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2BC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66487" y="3136699"/>
            <a:ext cx="36590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383A5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PART·3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srgbClr val="383A5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3182816" y="4244695"/>
            <a:ext cx="5826369" cy="0"/>
          </a:xfrm>
          <a:prstGeom prst="line">
            <a:avLst/>
          </a:prstGeom>
          <a:ln w="19050">
            <a:solidFill>
              <a:srgbClr val="383A5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74566" y="297206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研究过程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4160" y="497261"/>
            <a:ext cx="10903680" cy="0"/>
            <a:chOff x="647114" y="497261"/>
            <a:chExt cx="1090368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23079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4711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323215" y="1795537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383A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任意多边形 14"/>
          <p:cNvSpPr/>
          <p:nvPr/>
        </p:nvSpPr>
        <p:spPr>
          <a:xfrm>
            <a:off x="323850" y="1138947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624840" y="2005688"/>
            <a:ext cx="2171065" cy="5530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  <a:sym typeface="宋体" panose="02010600030101010101" pitchFamily="2" charset="-122"/>
              </a:rPr>
              <a:t>需求分析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20"/>
          <p:cNvSpPr txBox="1"/>
          <p:nvPr/>
        </p:nvSpPr>
        <p:spPr>
          <a:xfrm flipH="1">
            <a:off x="627380" y="1241182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STEP  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17285" y="1795537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383A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任意多边形 5"/>
          <p:cNvSpPr/>
          <p:nvPr/>
        </p:nvSpPr>
        <p:spPr>
          <a:xfrm>
            <a:off x="3268980" y="1138947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6517005" y="2005053"/>
            <a:ext cx="2171065" cy="5530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  <a:sym typeface="宋体" panose="02010600030101010101" pitchFamily="2" charset="-122"/>
              </a:rPr>
              <a:t>搭建环境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7" name="文本框 20"/>
          <p:cNvSpPr txBox="1"/>
          <p:nvPr/>
        </p:nvSpPr>
        <p:spPr>
          <a:xfrm flipH="1">
            <a:off x="3572510" y="1241182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solidFill>
                  <a:prstClr val="white"/>
                </a:solidFill>
                <a:latin typeface="Impact" panose="020B0806030902050204" charset="0"/>
                <a:ea typeface="微软雅黑 Light" panose="020B0502040204020203" pitchFamily="34" charset="-122"/>
                <a:sym typeface="Arial" panose="020B0604020202020204" pitchFamily="34" charset="0"/>
              </a:rPr>
              <a:t>STEP  2</a:t>
            </a:r>
            <a:endParaRPr lang="en-US" altLang="zh-CN" sz="2400" dirty="0">
              <a:solidFill>
                <a:prstClr val="white"/>
              </a:solidFill>
              <a:latin typeface="Impact" panose="020B080603090205020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68980" y="1795537"/>
            <a:ext cx="2773680" cy="4331970"/>
          </a:xfrm>
          <a:prstGeom prst="rect">
            <a:avLst/>
          </a:prstGeom>
          <a:noFill/>
          <a:ln>
            <a:solidFill>
              <a:srgbClr val="383A5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任意多边形 13"/>
          <p:cNvSpPr/>
          <p:nvPr/>
        </p:nvSpPr>
        <p:spPr>
          <a:xfrm>
            <a:off x="6214110" y="1138947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文本框 22"/>
          <p:cNvSpPr txBox="1"/>
          <p:nvPr/>
        </p:nvSpPr>
        <p:spPr>
          <a:xfrm flipH="1">
            <a:off x="3736340" y="2005330"/>
            <a:ext cx="1619885" cy="5530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  <a:sym typeface="宋体" panose="02010600030101010101" pitchFamily="2" charset="-122"/>
              </a:rPr>
              <a:t>前端页面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2" name="文本框 20"/>
          <p:cNvSpPr txBox="1"/>
          <p:nvPr/>
        </p:nvSpPr>
        <p:spPr>
          <a:xfrm flipH="1">
            <a:off x="6517640" y="1241182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solidFill>
                  <a:prstClr val="white"/>
                </a:solidFill>
                <a:latin typeface="Impact" panose="020B0806030902050204" charset="0"/>
                <a:ea typeface="微软雅黑 Light" panose="020B0502040204020203" pitchFamily="34" charset="-122"/>
                <a:sym typeface="Arial" panose="020B0604020202020204" pitchFamily="34" charset="0"/>
              </a:rPr>
              <a:t>STEP  3</a:t>
            </a:r>
            <a:endParaRPr lang="en-US" altLang="zh-CN" sz="2400" dirty="0">
              <a:solidFill>
                <a:prstClr val="white"/>
              </a:solidFill>
              <a:latin typeface="Impact" panose="020B080603090205020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35110" y="1795537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383A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任意多边形 13"/>
          <p:cNvSpPr/>
          <p:nvPr/>
        </p:nvSpPr>
        <p:spPr>
          <a:xfrm>
            <a:off x="9135110" y="1103387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22"/>
          <p:cNvSpPr txBox="1"/>
          <p:nvPr/>
        </p:nvSpPr>
        <p:spPr>
          <a:xfrm flipH="1">
            <a:off x="9333230" y="2005965"/>
            <a:ext cx="2214245" cy="5530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  <a:sym typeface="宋体" panose="02010600030101010101" pitchFamily="2" charset="-122"/>
              </a:rPr>
              <a:t>后端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  <a:sym typeface="宋体" panose="02010600030101010101" pitchFamily="2" charset="-122"/>
              </a:rPr>
              <a:t>Java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  <a:sym typeface="宋体" panose="02010600030101010101" pitchFamily="2" charset="-122"/>
              </a:rPr>
              <a:t>代码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7" name="文本框 20"/>
          <p:cNvSpPr txBox="1"/>
          <p:nvPr/>
        </p:nvSpPr>
        <p:spPr>
          <a:xfrm flipH="1">
            <a:off x="9438640" y="1205622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p>
            <a:pPr lvl="0" algn="ctr">
              <a:defRPr/>
            </a:pPr>
            <a:r>
              <a:rPr lang="en-US" altLang="zh-CN" sz="2400" dirty="0">
                <a:solidFill>
                  <a:prstClr val="white"/>
                </a:solidFill>
                <a:latin typeface="Impact" panose="020B0806030902050204" charset="0"/>
                <a:ea typeface="微软雅黑 Light" panose="020B0502040204020203" pitchFamily="34" charset="-122"/>
                <a:sym typeface="Arial" panose="020B0604020202020204" pitchFamily="34" charset="0"/>
              </a:rPr>
              <a:t>STEP  3</a:t>
            </a:r>
            <a:endParaRPr lang="en-US" altLang="zh-CN" sz="2400" dirty="0">
              <a:solidFill>
                <a:prstClr val="white"/>
              </a:solidFill>
              <a:latin typeface="Impact" panose="020B080603090205020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0" name="单圆角矩形 29"/>
          <p:cNvSpPr/>
          <p:nvPr/>
        </p:nvSpPr>
        <p:spPr>
          <a:xfrm>
            <a:off x="430530" y="262191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学习模块</a:t>
            </a:r>
            <a:endParaRPr lang="zh-CN" altLang="en-US"/>
          </a:p>
        </p:txBody>
      </p:sp>
      <p:sp>
        <p:nvSpPr>
          <p:cNvPr id="31" name="单圆角矩形 30"/>
          <p:cNvSpPr/>
          <p:nvPr/>
        </p:nvSpPr>
        <p:spPr>
          <a:xfrm>
            <a:off x="430530" y="3204210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复习模块</a:t>
            </a:r>
            <a:endParaRPr lang="zh-CN" altLang="en-US"/>
          </a:p>
        </p:txBody>
      </p:sp>
      <p:sp>
        <p:nvSpPr>
          <p:cNvPr id="32" name="单圆角矩形 31"/>
          <p:cNvSpPr/>
          <p:nvPr/>
        </p:nvSpPr>
        <p:spPr>
          <a:xfrm>
            <a:off x="430530" y="381063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用户管理</a:t>
            </a:r>
            <a:endParaRPr lang="zh-CN" altLang="en-US"/>
          </a:p>
        </p:txBody>
      </p:sp>
      <p:sp>
        <p:nvSpPr>
          <p:cNvPr id="34" name="单圆角矩形 33"/>
          <p:cNvSpPr/>
          <p:nvPr/>
        </p:nvSpPr>
        <p:spPr>
          <a:xfrm>
            <a:off x="3395980" y="262191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学习模块</a:t>
            </a:r>
            <a:endParaRPr lang="zh-CN" altLang="en-US"/>
          </a:p>
        </p:txBody>
      </p:sp>
      <p:sp>
        <p:nvSpPr>
          <p:cNvPr id="35" name="单圆角矩形 34"/>
          <p:cNvSpPr/>
          <p:nvPr/>
        </p:nvSpPr>
        <p:spPr>
          <a:xfrm>
            <a:off x="3395980" y="3204210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复习模块</a:t>
            </a:r>
            <a:endParaRPr lang="zh-CN" altLang="en-US"/>
          </a:p>
        </p:txBody>
      </p:sp>
      <p:sp>
        <p:nvSpPr>
          <p:cNvPr id="36" name="单圆角矩形 35"/>
          <p:cNvSpPr/>
          <p:nvPr/>
        </p:nvSpPr>
        <p:spPr>
          <a:xfrm>
            <a:off x="3395980" y="381063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用户管理</a:t>
            </a:r>
            <a:endParaRPr lang="zh-CN" altLang="en-US"/>
          </a:p>
        </p:txBody>
      </p:sp>
      <p:sp>
        <p:nvSpPr>
          <p:cNvPr id="37" name="右大括号 36"/>
          <p:cNvSpPr/>
          <p:nvPr/>
        </p:nvSpPr>
        <p:spPr>
          <a:xfrm>
            <a:off x="4686300" y="2728595"/>
            <a:ext cx="224155" cy="1378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572510" y="4349750"/>
            <a:ext cx="1580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2019.11-2020.1</a:t>
            </a:r>
            <a:endParaRPr lang="en-US" altLang="zh-CN" sz="1600"/>
          </a:p>
        </p:txBody>
      </p:sp>
      <p:sp>
        <p:nvSpPr>
          <p:cNvPr id="39" name="单圆角矩形 38"/>
          <p:cNvSpPr/>
          <p:nvPr/>
        </p:nvSpPr>
        <p:spPr>
          <a:xfrm>
            <a:off x="6405245" y="2621915"/>
            <a:ext cx="157162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语料库录入</a:t>
            </a:r>
            <a:endParaRPr lang="zh-CN" altLang="en-US"/>
          </a:p>
        </p:txBody>
      </p:sp>
      <p:sp>
        <p:nvSpPr>
          <p:cNvPr id="40" name="单圆角矩形 39"/>
          <p:cNvSpPr/>
          <p:nvPr/>
        </p:nvSpPr>
        <p:spPr>
          <a:xfrm>
            <a:off x="6405245" y="3204210"/>
            <a:ext cx="2040890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创建和连接数据库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447790" y="4349750"/>
            <a:ext cx="19538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2020.1-2020.2</a:t>
            </a:r>
            <a:endParaRPr lang="en-US" altLang="zh-CN" sz="1600"/>
          </a:p>
        </p:txBody>
      </p:sp>
      <p:sp>
        <p:nvSpPr>
          <p:cNvPr id="42" name="单圆角矩形 41"/>
          <p:cNvSpPr/>
          <p:nvPr/>
        </p:nvSpPr>
        <p:spPr>
          <a:xfrm>
            <a:off x="6404610" y="3810635"/>
            <a:ext cx="2040890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添加相应依赖包</a:t>
            </a:r>
            <a:endParaRPr lang="zh-CN" altLang="en-US"/>
          </a:p>
        </p:txBody>
      </p:sp>
      <p:sp>
        <p:nvSpPr>
          <p:cNvPr id="43" name="单圆角矩形 42"/>
          <p:cNvSpPr/>
          <p:nvPr/>
        </p:nvSpPr>
        <p:spPr>
          <a:xfrm>
            <a:off x="9438640" y="262191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学习模块</a:t>
            </a:r>
            <a:endParaRPr lang="zh-CN" altLang="en-US"/>
          </a:p>
        </p:txBody>
      </p:sp>
      <p:sp>
        <p:nvSpPr>
          <p:cNvPr id="44" name="单圆角矩形 43"/>
          <p:cNvSpPr/>
          <p:nvPr/>
        </p:nvSpPr>
        <p:spPr>
          <a:xfrm>
            <a:off x="9438640" y="3204210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复习模块</a:t>
            </a:r>
            <a:endParaRPr lang="zh-CN" altLang="en-US"/>
          </a:p>
        </p:txBody>
      </p:sp>
      <p:sp>
        <p:nvSpPr>
          <p:cNvPr id="45" name="单圆角矩形 44"/>
          <p:cNvSpPr/>
          <p:nvPr/>
        </p:nvSpPr>
        <p:spPr>
          <a:xfrm>
            <a:off x="9438640" y="381063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登录注册</a:t>
            </a:r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>
            <a:off x="10685780" y="2825115"/>
            <a:ext cx="224155" cy="1378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392920" y="4349750"/>
            <a:ext cx="1984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2020.2-2020.3</a:t>
            </a:r>
            <a:endParaRPr lang="en-US" altLang="zh-CN" sz="1600"/>
          </a:p>
        </p:txBody>
      </p:sp>
      <p:sp>
        <p:nvSpPr>
          <p:cNvPr id="13" name="圆角矩形 12"/>
          <p:cNvSpPr/>
          <p:nvPr/>
        </p:nvSpPr>
        <p:spPr>
          <a:xfrm>
            <a:off x="3651250" y="4776470"/>
            <a:ext cx="1704975" cy="1296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DreamweaverCS6 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271895" y="4776470"/>
            <a:ext cx="1704975" cy="1296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MySQL</a:t>
            </a:r>
            <a:endParaRPr lang="en-US"/>
          </a:p>
        </p:txBody>
      </p:sp>
      <p:sp>
        <p:nvSpPr>
          <p:cNvPr id="23" name="圆角矩形 22"/>
          <p:cNvSpPr/>
          <p:nvPr/>
        </p:nvSpPr>
        <p:spPr>
          <a:xfrm>
            <a:off x="9204960" y="4776470"/>
            <a:ext cx="1704975" cy="1296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idea</a:t>
            </a:r>
            <a:endParaRPr lang="en-US"/>
          </a:p>
        </p:txBody>
      </p:sp>
      <p:sp>
        <p:nvSpPr>
          <p:cNvPr id="24" name="单圆角矩形 23">
            <a:hlinkClick r:id="rId1" action="ppaction://hlinksldjump"/>
          </p:cNvPr>
          <p:cNvSpPr/>
          <p:nvPr/>
        </p:nvSpPr>
        <p:spPr>
          <a:xfrm>
            <a:off x="430530" y="4478655"/>
            <a:ext cx="1204595" cy="45974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等级划分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单圆角矩形 23">
            <a:hlinkClick r:id="rId1" action="ppaction://hlinksldjump"/>
          </p:cNvPr>
          <p:cNvSpPr/>
          <p:nvPr/>
        </p:nvSpPr>
        <p:spPr>
          <a:xfrm>
            <a:off x="2257425" y="3060065"/>
            <a:ext cx="1204595" cy="45974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等级划分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87470" y="664210"/>
            <a:ext cx="3294380" cy="583565"/>
          </a:xfrm>
          <a:prstGeom prst="rect">
            <a:avLst/>
          </a:prstGeom>
          <a:solidFill>
            <a:srgbClr val="4472C4"/>
          </a:solidFill>
          <a:ln w="9525">
            <a:solidFill>
              <a:srgbClr val="4472C4"/>
            </a:solidFill>
          </a:ln>
        </p:spPr>
        <p:txBody>
          <a:bodyPr wrap="square">
            <a:spAutoFit/>
          </a:bodyPr>
          <a:p>
            <a:pPr indent="0"/>
            <a:r>
              <a:rPr lang="zh-CN" sz="1600" b="0">
                <a:solidFill>
                  <a:schemeClr val="bg1"/>
                </a:solidFill>
                <a:ea typeface="+mn-lt"/>
                <a:cs typeface="+mn-lt"/>
              </a:rPr>
              <a:t>以</a:t>
            </a:r>
            <a:r>
              <a:rPr lang="en-US" sz="1600" b="0">
                <a:solidFill>
                  <a:schemeClr val="bg1"/>
                </a:solidFill>
                <a:ea typeface="+mn-lt"/>
                <a:cs typeface="+mn-lt"/>
              </a:rPr>
              <a:t>2012</a:t>
            </a:r>
            <a:r>
              <a:rPr lang="zh-CN" sz="1600" b="0">
                <a:solidFill>
                  <a:schemeClr val="bg1"/>
                </a:solidFill>
                <a:ea typeface="+mn-lt"/>
                <a:cs typeface="+mn-lt"/>
              </a:rPr>
              <a:t>版小学蒙古文教材</a:t>
            </a:r>
            <a:r>
              <a:rPr lang="en-US" sz="1600" b="0">
                <a:solidFill>
                  <a:schemeClr val="bg1"/>
                </a:solidFill>
                <a:ea typeface="+mn-lt"/>
                <a:cs typeface="+mn-lt"/>
              </a:rPr>
              <a:t>264</a:t>
            </a:r>
            <a:r>
              <a:rPr lang="zh-CN" sz="1600" b="0">
                <a:solidFill>
                  <a:schemeClr val="bg1"/>
                </a:solidFill>
                <a:ea typeface="+mn-lt"/>
                <a:cs typeface="+mn-lt"/>
              </a:rPr>
              <a:t>个课文中的4000个常用词汇为数据库。</a:t>
            </a:r>
            <a:endParaRPr lang="zh-CN" altLang="en-US" sz="1600" b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3635375" y="1922780"/>
            <a:ext cx="438785" cy="3011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单圆角矩形 4">
            <a:hlinkClick r:id="rId1" action="ppaction://hlinksldjump"/>
          </p:cNvPr>
          <p:cNvSpPr/>
          <p:nvPr/>
        </p:nvSpPr>
        <p:spPr>
          <a:xfrm>
            <a:off x="4304030" y="1726565"/>
            <a:ext cx="908050" cy="45974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初级</a:t>
            </a:r>
            <a:endParaRPr lang="zh-CN" altLang="en-US"/>
          </a:p>
        </p:txBody>
      </p:sp>
      <p:sp>
        <p:nvSpPr>
          <p:cNvPr id="6" name="单圆角矩形 5">
            <a:hlinkClick r:id="rId1" action="ppaction://hlinksldjump"/>
          </p:cNvPr>
          <p:cNvSpPr/>
          <p:nvPr/>
        </p:nvSpPr>
        <p:spPr>
          <a:xfrm>
            <a:off x="4304030" y="3198495"/>
            <a:ext cx="908050" cy="45974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中级</a:t>
            </a:r>
            <a:endParaRPr lang="zh-CN" altLang="en-US"/>
          </a:p>
        </p:txBody>
      </p:sp>
      <p:sp>
        <p:nvSpPr>
          <p:cNvPr id="7" name="单圆角矩形 6">
            <a:hlinkClick r:id="rId1" action="ppaction://hlinksldjump"/>
          </p:cNvPr>
          <p:cNvSpPr/>
          <p:nvPr/>
        </p:nvSpPr>
        <p:spPr>
          <a:xfrm>
            <a:off x="4304030" y="4702810"/>
            <a:ext cx="908050" cy="45974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高级</a:t>
            </a:r>
            <a:endParaRPr lang="zh-CN" altLang="en-US"/>
          </a:p>
        </p:txBody>
      </p:sp>
      <p:sp>
        <p:nvSpPr>
          <p:cNvPr id="8" name="单圆角矩形 7">
            <a:hlinkClick r:id="rId1" action="ppaction://hlinksldjump"/>
          </p:cNvPr>
          <p:cNvSpPr/>
          <p:nvPr/>
        </p:nvSpPr>
        <p:spPr>
          <a:xfrm>
            <a:off x="5883275" y="2524125"/>
            <a:ext cx="3082925" cy="147193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按课来划分关卡</a:t>
            </a:r>
            <a:endParaRPr lang="zh-CN" altLang="en-US"/>
          </a:p>
          <a:p>
            <a:pPr algn="ctr"/>
            <a:r>
              <a:rPr lang="zh-CN" altLang="en-US"/>
              <a:t>单词量少的课与下一节课的内容合并化为一个关卡的词汇差不多有</a:t>
            </a:r>
            <a:r>
              <a:rPr lang="en-US" altLang="zh-CN"/>
              <a:t>5~20</a:t>
            </a:r>
            <a:r>
              <a:rPr lang="zh-CN" altLang="en-US"/>
              <a:t>个词汇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07510" y="2279650"/>
            <a:ext cx="167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一二年级课本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04030" y="5459730"/>
            <a:ext cx="184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五六年级课本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07510" y="3996055"/>
            <a:ext cx="175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三四年级课本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74566" y="297206"/>
            <a:ext cx="18428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用户管理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4160" y="497261"/>
            <a:ext cx="10903680" cy="0"/>
            <a:chOff x="647114" y="497261"/>
            <a:chExt cx="1090368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23079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4711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323215" y="1795537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383A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任意多边形 14"/>
          <p:cNvSpPr/>
          <p:nvPr/>
        </p:nvSpPr>
        <p:spPr>
          <a:xfrm>
            <a:off x="323850" y="1138947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624840" y="2005688"/>
            <a:ext cx="2171065" cy="5530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  <a:sym typeface="宋体" panose="02010600030101010101" pitchFamily="2" charset="-122"/>
              </a:rPr>
              <a:t>需求分析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20"/>
          <p:cNvSpPr txBox="1"/>
          <p:nvPr/>
        </p:nvSpPr>
        <p:spPr>
          <a:xfrm flipH="1">
            <a:off x="627380" y="1241182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STEP  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21730" y="1795537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383A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任意多边形 5"/>
          <p:cNvSpPr/>
          <p:nvPr/>
        </p:nvSpPr>
        <p:spPr>
          <a:xfrm>
            <a:off x="3268980" y="1138947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6517005" y="2005053"/>
            <a:ext cx="2171065" cy="5530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  <a:sym typeface="宋体" panose="02010600030101010101" pitchFamily="2" charset="-122"/>
              </a:rPr>
              <a:t>搭建环境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7" name="文本框 20"/>
          <p:cNvSpPr txBox="1"/>
          <p:nvPr/>
        </p:nvSpPr>
        <p:spPr>
          <a:xfrm flipH="1">
            <a:off x="3572510" y="1241182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solidFill>
                  <a:prstClr val="white"/>
                </a:solidFill>
                <a:latin typeface="Impact" panose="020B0806030902050204" charset="0"/>
                <a:ea typeface="微软雅黑 Light" panose="020B0502040204020203" pitchFamily="34" charset="-122"/>
                <a:sym typeface="Arial" panose="020B0604020202020204" pitchFamily="34" charset="0"/>
              </a:rPr>
              <a:t>STEP  2</a:t>
            </a:r>
            <a:endParaRPr lang="en-US" altLang="zh-CN" sz="2400" dirty="0">
              <a:solidFill>
                <a:prstClr val="white"/>
              </a:solidFill>
              <a:latin typeface="Impact" panose="020B080603090205020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68980" y="1795537"/>
            <a:ext cx="2773680" cy="4331970"/>
          </a:xfrm>
          <a:prstGeom prst="rect">
            <a:avLst/>
          </a:prstGeom>
          <a:noFill/>
          <a:ln>
            <a:solidFill>
              <a:srgbClr val="383A5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任意多边形 13"/>
          <p:cNvSpPr/>
          <p:nvPr/>
        </p:nvSpPr>
        <p:spPr>
          <a:xfrm>
            <a:off x="6214110" y="1138947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文本框 22"/>
          <p:cNvSpPr txBox="1"/>
          <p:nvPr/>
        </p:nvSpPr>
        <p:spPr>
          <a:xfrm flipH="1">
            <a:off x="3736340" y="2005330"/>
            <a:ext cx="1619885" cy="5530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  <a:sym typeface="宋体" panose="02010600030101010101" pitchFamily="2" charset="-122"/>
              </a:rPr>
              <a:t>前端页面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2" name="文本框 20"/>
          <p:cNvSpPr txBox="1"/>
          <p:nvPr/>
        </p:nvSpPr>
        <p:spPr>
          <a:xfrm flipH="1">
            <a:off x="6517640" y="1241182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en-US" altLang="zh-CN" sz="2400" dirty="0">
                <a:solidFill>
                  <a:prstClr val="white"/>
                </a:solidFill>
                <a:latin typeface="Impact" panose="020B0806030902050204" charset="0"/>
                <a:ea typeface="微软雅黑 Light" panose="020B0502040204020203" pitchFamily="34" charset="-122"/>
                <a:sym typeface="Arial" panose="020B0604020202020204" pitchFamily="34" charset="0"/>
              </a:rPr>
              <a:t>STEP  3</a:t>
            </a:r>
            <a:endParaRPr lang="en-US" altLang="zh-CN" sz="2400" dirty="0">
              <a:solidFill>
                <a:prstClr val="white"/>
              </a:solidFill>
              <a:latin typeface="Impact" panose="020B080603090205020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38285" y="1795537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383A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任意多边形 13"/>
          <p:cNvSpPr/>
          <p:nvPr/>
        </p:nvSpPr>
        <p:spPr>
          <a:xfrm>
            <a:off x="9135110" y="1103387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22"/>
          <p:cNvSpPr txBox="1"/>
          <p:nvPr/>
        </p:nvSpPr>
        <p:spPr>
          <a:xfrm flipH="1">
            <a:off x="9333230" y="2005965"/>
            <a:ext cx="2214245" cy="5530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  <a:sym typeface="宋体" panose="02010600030101010101" pitchFamily="2" charset="-122"/>
              </a:rPr>
              <a:t>后端代码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7" name="文本框 20"/>
          <p:cNvSpPr txBox="1"/>
          <p:nvPr/>
        </p:nvSpPr>
        <p:spPr>
          <a:xfrm flipH="1">
            <a:off x="9438640" y="1205622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p>
            <a:pPr lvl="0" algn="ctr">
              <a:defRPr/>
            </a:pPr>
            <a:r>
              <a:rPr lang="en-US" altLang="zh-CN" sz="2400" dirty="0">
                <a:solidFill>
                  <a:prstClr val="white"/>
                </a:solidFill>
                <a:latin typeface="Impact" panose="020B0806030902050204" charset="0"/>
                <a:ea typeface="微软雅黑 Light" panose="020B0502040204020203" pitchFamily="34" charset="-122"/>
                <a:sym typeface="Arial" panose="020B0604020202020204" pitchFamily="34" charset="0"/>
              </a:rPr>
              <a:t>STEP  3</a:t>
            </a:r>
            <a:endParaRPr lang="en-US" altLang="zh-CN" sz="2400" dirty="0">
              <a:solidFill>
                <a:prstClr val="white"/>
              </a:solidFill>
              <a:latin typeface="Impact" panose="020B0806030902050204" charset="0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0" name="单圆角矩形 29"/>
          <p:cNvSpPr/>
          <p:nvPr/>
        </p:nvSpPr>
        <p:spPr>
          <a:xfrm>
            <a:off x="430530" y="262191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登录注册</a:t>
            </a:r>
            <a:endParaRPr lang="zh-CN" altLang="en-US"/>
          </a:p>
        </p:txBody>
      </p:sp>
      <p:sp>
        <p:nvSpPr>
          <p:cNvPr id="31" name="单圆角矩形 30"/>
          <p:cNvSpPr/>
          <p:nvPr/>
        </p:nvSpPr>
        <p:spPr>
          <a:xfrm>
            <a:off x="430530" y="3204210"/>
            <a:ext cx="1663700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记录学习行为</a:t>
            </a:r>
            <a:endParaRPr lang="zh-CN" altLang="en-US"/>
          </a:p>
        </p:txBody>
      </p:sp>
      <p:sp>
        <p:nvSpPr>
          <p:cNvPr id="32" name="单圆角矩形 31"/>
          <p:cNvSpPr/>
          <p:nvPr/>
        </p:nvSpPr>
        <p:spPr>
          <a:xfrm>
            <a:off x="430530" y="3810635"/>
            <a:ext cx="178625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用户信息管理</a:t>
            </a:r>
            <a:endParaRPr lang="zh-CN" altLang="en-US"/>
          </a:p>
        </p:txBody>
      </p:sp>
      <p:sp>
        <p:nvSpPr>
          <p:cNvPr id="34" name="单圆角矩形 33"/>
          <p:cNvSpPr/>
          <p:nvPr/>
        </p:nvSpPr>
        <p:spPr>
          <a:xfrm>
            <a:off x="3395980" y="333311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35" name="单圆角矩形 34"/>
          <p:cNvSpPr/>
          <p:nvPr/>
        </p:nvSpPr>
        <p:spPr>
          <a:xfrm>
            <a:off x="3395980" y="3915410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登录</a:t>
            </a:r>
            <a:endParaRPr lang="zh-CN" altLang="en-US"/>
          </a:p>
        </p:txBody>
      </p:sp>
      <p:sp>
        <p:nvSpPr>
          <p:cNvPr id="36" name="单圆角矩形 35"/>
          <p:cNvSpPr/>
          <p:nvPr/>
        </p:nvSpPr>
        <p:spPr>
          <a:xfrm>
            <a:off x="9147810" y="4663440"/>
            <a:ext cx="1786890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用户信息管理</a:t>
            </a:r>
            <a:endParaRPr lang="zh-CN" altLang="en-US"/>
          </a:p>
        </p:txBody>
      </p:sp>
      <p:sp>
        <p:nvSpPr>
          <p:cNvPr id="37" name="右大括号 36"/>
          <p:cNvSpPr/>
          <p:nvPr/>
        </p:nvSpPr>
        <p:spPr>
          <a:xfrm>
            <a:off x="4686300" y="2728595"/>
            <a:ext cx="224155" cy="1532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572510" y="4806950"/>
            <a:ext cx="2171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2019.11-2019.12.15</a:t>
            </a:r>
            <a:endParaRPr lang="en-US" altLang="zh-CN"/>
          </a:p>
        </p:txBody>
      </p:sp>
      <p:sp>
        <p:nvSpPr>
          <p:cNvPr id="39" name="单圆角矩形 38"/>
          <p:cNvSpPr/>
          <p:nvPr/>
        </p:nvSpPr>
        <p:spPr>
          <a:xfrm>
            <a:off x="6405245" y="2621915"/>
            <a:ext cx="157162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语料库录入</a:t>
            </a:r>
            <a:endParaRPr lang="zh-CN" altLang="en-US"/>
          </a:p>
        </p:txBody>
      </p:sp>
      <p:sp>
        <p:nvSpPr>
          <p:cNvPr id="40" name="单圆角矩形 39"/>
          <p:cNvSpPr/>
          <p:nvPr/>
        </p:nvSpPr>
        <p:spPr>
          <a:xfrm>
            <a:off x="6405245" y="3204210"/>
            <a:ext cx="2040890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创建和连接数据库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726555" y="4806950"/>
            <a:ext cx="196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2020.1-2020.2</a:t>
            </a:r>
            <a:endParaRPr lang="zh-CN" altLang="en-US"/>
          </a:p>
        </p:txBody>
      </p:sp>
      <p:sp>
        <p:nvSpPr>
          <p:cNvPr id="42" name="单圆角矩形 41"/>
          <p:cNvSpPr/>
          <p:nvPr/>
        </p:nvSpPr>
        <p:spPr>
          <a:xfrm>
            <a:off x="6405245" y="3810635"/>
            <a:ext cx="2040890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添加相应依赖包</a:t>
            </a:r>
            <a:endParaRPr lang="zh-CN" altLang="en-US"/>
          </a:p>
        </p:txBody>
      </p:sp>
      <p:sp>
        <p:nvSpPr>
          <p:cNvPr id="43" name="单圆角矩形 42"/>
          <p:cNvSpPr/>
          <p:nvPr/>
        </p:nvSpPr>
        <p:spPr>
          <a:xfrm>
            <a:off x="9438640" y="262191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学习模块</a:t>
            </a:r>
            <a:endParaRPr lang="zh-CN" altLang="en-US"/>
          </a:p>
        </p:txBody>
      </p:sp>
      <p:sp>
        <p:nvSpPr>
          <p:cNvPr id="44" name="单圆角矩形 43"/>
          <p:cNvSpPr/>
          <p:nvPr/>
        </p:nvSpPr>
        <p:spPr>
          <a:xfrm>
            <a:off x="9438640" y="3204210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复习模块</a:t>
            </a:r>
            <a:endParaRPr lang="zh-CN" altLang="en-US"/>
          </a:p>
        </p:txBody>
      </p:sp>
      <p:sp>
        <p:nvSpPr>
          <p:cNvPr id="45" name="单圆角矩形 44"/>
          <p:cNvSpPr/>
          <p:nvPr/>
        </p:nvSpPr>
        <p:spPr>
          <a:xfrm>
            <a:off x="9438640" y="381063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登录注册</a:t>
            </a:r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>
            <a:off x="10685780" y="2825115"/>
            <a:ext cx="224155" cy="19824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659620" y="5323840"/>
            <a:ext cx="195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2020.2-2020.3</a:t>
            </a:r>
            <a:endParaRPr lang="zh-CN" altLang="en-US"/>
          </a:p>
        </p:txBody>
      </p:sp>
      <p:sp>
        <p:nvSpPr>
          <p:cNvPr id="13" name="单圆角矩形 12"/>
          <p:cNvSpPr/>
          <p:nvPr/>
        </p:nvSpPr>
        <p:spPr>
          <a:xfrm>
            <a:off x="3395980" y="272859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首页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74566" y="297206"/>
            <a:ext cx="18428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预期目标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4160" y="497261"/>
            <a:ext cx="10903680" cy="0"/>
            <a:chOff x="647114" y="497261"/>
            <a:chExt cx="1090368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23079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4711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0" y="1529080"/>
            <a:ext cx="12192000" cy="5184140"/>
          </a:xfrm>
          <a:prstGeom prst="rect">
            <a:avLst/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8"/>
          <a:stretch>
            <a:fillRect/>
          </a:stretch>
        </p:blipFill>
        <p:spPr>
          <a:xfrm>
            <a:off x="155575" y="497205"/>
            <a:ext cx="2972435" cy="6216015"/>
          </a:xfrm>
          <a:prstGeom prst="rect">
            <a:avLst/>
          </a:prstGeom>
        </p:spPr>
      </p:pic>
      <p:sp>
        <p:nvSpPr>
          <p:cNvPr id="12" name="文本框 20"/>
          <p:cNvSpPr txBox="1"/>
          <p:nvPr/>
        </p:nvSpPr>
        <p:spPr>
          <a:xfrm flipH="1">
            <a:off x="3651084" y="853781"/>
            <a:ext cx="2108364" cy="36893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学习模块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文本框 20"/>
          <p:cNvSpPr txBox="1"/>
          <p:nvPr/>
        </p:nvSpPr>
        <p:spPr>
          <a:xfrm flipH="1">
            <a:off x="6507868" y="853781"/>
            <a:ext cx="2108364" cy="36893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复习模块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9384971" y="853781"/>
            <a:ext cx="2108364" cy="36893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注册登录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" name="图片 1" descr="学习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355" y="1660525"/>
            <a:ext cx="2714625" cy="4362450"/>
          </a:xfrm>
          <a:prstGeom prst="rect">
            <a:avLst/>
          </a:prstGeom>
        </p:spPr>
      </p:pic>
      <p:pic>
        <p:nvPicPr>
          <p:cNvPr id="3" name="图片 2" descr="复习页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95" y="1660525"/>
            <a:ext cx="2619375" cy="436245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9163050" y="1660525"/>
            <a:ext cx="2895600" cy="2273300"/>
            <a:chOff x="8149" y="2617"/>
            <a:chExt cx="8130" cy="6120"/>
          </a:xfrm>
        </p:grpSpPr>
        <p:pic>
          <p:nvPicPr>
            <p:cNvPr id="5" name="图片 4" descr="登录页面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4" y="2745"/>
              <a:ext cx="8041" cy="5866"/>
            </a:xfrm>
            <a:prstGeom prst="rect">
              <a:avLst/>
            </a:prstGeom>
          </p:spPr>
        </p:pic>
        <p:pic>
          <p:nvPicPr>
            <p:cNvPr id="21" name="图片 20" descr="注册页面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9" y="2617"/>
              <a:ext cx="8131" cy="6121"/>
            </a:xfrm>
            <a:prstGeom prst="rect">
              <a:avLst/>
            </a:prstGeom>
          </p:spPr>
        </p:pic>
      </p:grpSp>
      <p:pic>
        <p:nvPicPr>
          <p:cNvPr id="23" name="图片 22" descr="登录页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715" y="4020185"/>
            <a:ext cx="2921635" cy="241808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02565" y="1280795"/>
            <a:ext cx="2879090" cy="5432425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3610" y="2820670"/>
            <a:ext cx="1520825" cy="959485"/>
          </a:xfrm>
          <a:prstGeom prst="rect">
            <a:avLst/>
          </a:prstGeom>
          <a:solidFill>
            <a:srgbClr val="EAE3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决策 17"/>
          <p:cNvSpPr/>
          <p:nvPr/>
        </p:nvSpPr>
        <p:spPr>
          <a:xfrm>
            <a:off x="514350" y="4199255"/>
            <a:ext cx="429260" cy="673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导</a:t>
            </a:r>
            <a:endParaRPr lang="zh-CN" altLang="en-US"/>
          </a:p>
        </p:txBody>
      </p:sp>
      <p:sp>
        <p:nvSpPr>
          <p:cNvPr id="19" name="流程图: 决策 18"/>
          <p:cNvSpPr/>
          <p:nvPr/>
        </p:nvSpPr>
        <p:spPr>
          <a:xfrm>
            <a:off x="1125855" y="4199255"/>
            <a:ext cx="429260" cy="673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航</a:t>
            </a:r>
            <a:endParaRPr lang="zh-CN" altLang="en-US"/>
          </a:p>
        </p:txBody>
      </p:sp>
      <p:sp>
        <p:nvSpPr>
          <p:cNvPr id="20" name="流程图: 决策 19"/>
          <p:cNvSpPr/>
          <p:nvPr/>
        </p:nvSpPr>
        <p:spPr>
          <a:xfrm>
            <a:off x="1737995" y="4199255"/>
            <a:ext cx="429260" cy="673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栏</a:t>
            </a:r>
            <a:endParaRPr lang="zh-CN" altLang="en-US"/>
          </a:p>
        </p:txBody>
      </p:sp>
      <p:sp>
        <p:nvSpPr>
          <p:cNvPr id="24" name="流程图: 决策 23"/>
          <p:cNvSpPr/>
          <p:nvPr/>
        </p:nvSpPr>
        <p:spPr>
          <a:xfrm>
            <a:off x="2319020" y="4199255"/>
            <a:ext cx="429260" cy="673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1203960" y="3606800"/>
            <a:ext cx="112395" cy="10223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1442720" y="3606800"/>
            <a:ext cx="112395" cy="10223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1647825" y="3606800"/>
            <a:ext cx="112395" cy="10223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流程图: 联系 27"/>
          <p:cNvSpPr/>
          <p:nvPr/>
        </p:nvSpPr>
        <p:spPr>
          <a:xfrm>
            <a:off x="1896745" y="3606800"/>
            <a:ext cx="112395" cy="10223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燕尾形 29"/>
          <p:cNvSpPr/>
          <p:nvPr/>
        </p:nvSpPr>
        <p:spPr>
          <a:xfrm>
            <a:off x="2319020" y="3106420"/>
            <a:ext cx="120650" cy="347345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燕尾形 30"/>
          <p:cNvSpPr/>
          <p:nvPr/>
        </p:nvSpPr>
        <p:spPr>
          <a:xfrm rot="10800000">
            <a:off x="1005205" y="3106420"/>
            <a:ext cx="120650" cy="347345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50290" y="205549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网站名称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2"/>
          <p:cNvPicPr>
            <a:picLocks noChangeAspect="1"/>
          </p:cNvPicPr>
          <p:nvPr/>
        </p:nvPicPr>
        <p:blipFill>
          <a:blip r:embed="rId1"/>
          <a:srcRect t="9730" r="844" b="5422"/>
          <a:stretch>
            <a:fillRect/>
          </a:stretch>
        </p:blipFill>
        <p:spPr>
          <a:xfrm>
            <a:off x="5431155" y="436245"/>
            <a:ext cx="5759450" cy="431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64540" y="670560"/>
            <a:ext cx="2155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目前完成的任务：</a:t>
            </a:r>
            <a:endParaRPr lang="zh-CN" altLang="en-US" sz="2000" b="1"/>
          </a:p>
          <a:p>
            <a:r>
              <a:rPr lang="zh-CN" altLang="en-US" sz="2000"/>
              <a:t>     首页前端</a:t>
            </a:r>
            <a:endParaRPr lang="zh-CN" altLang="en-US" sz="2000"/>
          </a:p>
          <a:p>
            <a:r>
              <a:rPr lang="zh-CN" altLang="en-US" sz="2000"/>
              <a:t>     语料库录入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4254" y="-114256"/>
            <a:ext cx="3296529" cy="3525040"/>
          </a:xfrm>
          <a:prstGeom prst="rtTriangle">
            <a:avLst/>
          </a:prstGeom>
          <a:solidFill>
            <a:srgbClr val="DB7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8781215" y="3447215"/>
            <a:ext cx="3296529" cy="3525040"/>
          </a:xfrm>
          <a:prstGeom prst="rtTriangle">
            <a:avLst/>
          </a:prstGeom>
          <a:solidFill>
            <a:srgbClr val="DB7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742" y="486697"/>
            <a:ext cx="11282516" cy="5884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995906" y="805329"/>
            <a:ext cx="2200188" cy="2200188"/>
          </a:xfrm>
          <a:prstGeom prst="ellipse">
            <a:avLst/>
          </a:prstGeom>
          <a:noFill/>
          <a:ln>
            <a:solidFill>
              <a:srgbClr val="383A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2545800" y="4834407"/>
            <a:ext cx="7100400" cy="646331"/>
          </a:xfrm>
          <a:prstGeom prst="roundRect">
            <a:avLst>
              <a:gd name="adj" fmla="val 50000"/>
            </a:avLst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891126" y="4834407"/>
            <a:ext cx="44097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参考文献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8" name="liner-pencil_74191"/>
          <p:cNvSpPr>
            <a:spLocks noChangeAspect="1"/>
          </p:cNvSpPr>
          <p:nvPr/>
        </p:nvSpPr>
        <p:spPr bwMode="auto">
          <a:xfrm>
            <a:off x="5435147" y="1138660"/>
            <a:ext cx="1384980" cy="1539507"/>
          </a:xfrm>
          <a:custGeom>
            <a:avLst/>
            <a:gdLst>
              <a:gd name="connsiteX0" fmla="*/ 267220 w 545823"/>
              <a:gd name="connsiteY0" fmla="*/ 533785 h 606722"/>
              <a:gd name="connsiteX1" fmla="*/ 298560 w 545823"/>
              <a:gd name="connsiteY1" fmla="*/ 540253 h 606722"/>
              <a:gd name="connsiteX2" fmla="*/ 307684 w 545823"/>
              <a:gd name="connsiteY2" fmla="*/ 570466 h 606722"/>
              <a:gd name="connsiteX3" fmla="*/ 305320 w 545823"/>
              <a:gd name="connsiteY3" fmla="*/ 575234 h 606722"/>
              <a:gd name="connsiteX4" fmla="*/ 303098 w 545823"/>
              <a:gd name="connsiteY4" fmla="*/ 580097 h 606722"/>
              <a:gd name="connsiteX5" fmla="*/ 307116 w 545823"/>
              <a:gd name="connsiteY5" fmla="*/ 583024 h 606722"/>
              <a:gd name="connsiteX6" fmla="*/ 323519 w 545823"/>
              <a:gd name="connsiteY6" fmla="*/ 584298 h 606722"/>
              <a:gd name="connsiteX7" fmla="*/ 498800 w 545823"/>
              <a:gd name="connsiteY7" fmla="*/ 553424 h 606722"/>
              <a:gd name="connsiteX8" fmla="*/ 505229 w 545823"/>
              <a:gd name="connsiteY8" fmla="*/ 552291 h 606722"/>
              <a:gd name="connsiteX9" fmla="*/ 518039 w 545823"/>
              <a:gd name="connsiteY9" fmla="*/ 561213 h 606722"/>
              <a:gd name="connsiteX10" fmla="*/ 509105 w 545823"/>
              <a:gd name="connsiteY10" fmla="*/ 573960 h 606722"/>
              <a:gd name="connsiteX11" fmla="*/ 502676 w 545823"/>
              <a:gd name="connsiteY11" fmla="*/ 575140 h 606722"/>
              <a:gd name="connsiteX12" fmla="*/ 326072 w 545823"/>
              <a:gd name="connsiteY12" fmla="*/ 606203 h 606722"/>
              <a:gd name="connsiteX13" fmla="*/ 317043 w 545823"/>
              <a:gd name="connsiteY13" fmla="*/ 606722 h 606722"/>
              <a:gd name="connsiteX14" fmla="*/ 298229 w 545823"/>
              <a:gd name="connsiteY14" fmla="*/ 603182 h 606722"/>
              <a:gd name="connsiteX15" fmla="*/ 281212 w 545823"/>
              <a:gd name="connsiteY15" fmla="*/ 583260 h 606722"/>
              <a:gd name="connsiteX16" fmla="*/ 285844 w 545823"/>
              <a:gd name="connsiteY16" fmla="*/ 564848 h 606722"/>
              <a:gd name="connsiteX17" fmla="*/ 287499 w 545823"/>
              <a:gd name="connsiteY17" fmla="*/ 561638 h 606722"/>
              <a:gd name="connsiteX18" fmla="*/ 286128 w 545823"/>
              <a:gd name="connsiteY18" fmla="*/ 558475 h 606722"/>
              <a:gd name="connsiteX19" fmla="*/ 269063 w 545823"/>
              <a:gd name="connsiteY19" fmla="*/ 555737 h 606722"/>
              <a:gd name="connsiteX20" fmla="*/ 15313 w 545823"/>
              <a:gd name="connsiteY20" fmla="*/ 597753 h 606722"/>
              <a:gd name="connsiteX21" fmla="*/ 51523 w 545823"/>
              <a:gd name="connsiteY21" fmla="*/ 569286 h 606722"/>
              <a:gd name="connsiteX22" fmla="*/ 267220 w 545823"/>
              <a:gd name="connsiteY22" fmla="*/ 533785 h 606722"/>
              <a:gd name="connsiteX23" fmla="*/ 545823 w 545823"/>
              <a:gd name="connsiteY23" fmla="*/ 0 h 606722"/>
              <a:gd name="connsiteX24" fmla="*/ 503797 w 545823"/>
              <a:gd name="connsiteY24" fmla="*/ 216271 h 606722"/>
              <a:gd name="connsiteX25" fmla="*/ 388354 w 545823"/>
              <a:gd name="connsiteY25" fmla="*/ 241382 h 606722"/>
              <a:gd name="connsiteX26" fmla="*/ 458319 w 545823"/>
              <a:gd name="connsiteY26" fmla="*/ 267861 h 606722"/>
              <a:gd name="connsiteX27" fmla="*/ 484462 w 545823"/>
              <a:gd name="connsiteY27" fmla="*/ 264321 h 606722"/>
              <a:gd name="connsiteX28" fmla="*/ 349920 w 545823"/>
              <a:gd name="connsiteY28" fmla="*/ 450715 h 606722"/>
              <a:gd name="connsiteX29" fmla="*/ 251449 w 545823"/>
              <a:gd name="connsiteY29" fmla="*/ 421309 h 606722"/>
              <a:gd name="connsiteX30" fmla="*/ 299054 w 545823"/>
              <a:gd name="connsiteY30" fmla="*/ 483424 h 606722"/>
              <a:gd name="connsiteX31" fmla="*/ 233485 w 545823"/>
              <a:gd name="connsiteY31" fmla="*/ 501549 h 606722"/>
              <a:gd name="connsiteX32" fmla="*/ 133076 w 545823"/>
              <a:gd name="connsiteY32" fmla="*/ 477241 h 606722"/>
              <a:gd name="connsiteX33" fmla="*/ 0 w 545823"/>
              <a:gd name="connsiteY33" fmla="*/ 581742 h 606722"/>
              <a:gd name="connsiteX34" fmla="*/ 21084 w 545823"/>
              <a:gd name="connsiteY34" fmla="*/ 543132 h 606722"/>
              <a:gd name="connsiteX35" fmla="*/ 114781 w 545823"/>
              <a:gd name="connsiteY35" fmla="*/ 445239 h 606722"/>
              <a:gd name="connsiteX36" fmla="*/ 194862 w 545823"/>
              <a:gd name="connsiteY36" fmla="*/ 311663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5823" h="606722">
                <a:moveTo>
                  <a:pt x="267220" y="533785"/>
                </a:moveTo>
                <a:cubicBezTo>
                  <a:pt x="280077" y="532699"/>
                  <a:pt x="290619" y="534871"/>
                  <a:pt x="298560" y="540253"/>
                </a:cubicBezTo>
                <a:cubicBezTo>
                  <a:pt x="309196" y="547476"/>
                  <a:pt x="312694" y="559089"/>
                  <a:pt x="307684" y="570466"/>
                </a:cubicBezTo>
                <a:cubicBezTo>
                  <a:pt x="306927" y="572213"/>
                  <a:pt x="306076" y="573818"/>
                  <a:pt x="305320" y="575234"/>
                </a:cubicBezTo>
                <a:cubicBezTo>
                  <a:pt x="304516" y="576698"/>
                  <a:pt x="303240" y="579105"/>
                  <a:pt x="303098" y="580097"/>
                </a:cubicBezTo>
                <a:cubicBezTo>
                  <a:pt x="303429" y="580663"/>
                  <a:pt x="304753" y="581938"/>
                  <a:pt x="307116" y="583024"/>
                </a:cubicBezTo>
                <a:cubicBezTo>
                  <a:pt x="310992" y="584723"/>
                  <a:pt x="316334" y="585148"/>
                  <a:pt x="323519" y="584298"/>
                </a:cubicBezTo>
                <a:cubicBezTo>
                  <a:pt x="326497" y="583968"/>
                  <a:pt x="353300" y="579483"/>
                  <a:pt x="498800" y="553424"/>
                </a:cubicBezTo>
                <a:cubicBezTo>
                  <a:pt x="502487" y="552763"/>
                  <a:pt x="504756" y="552385"/>
                  <a:pt x="505229" y="552291"/>
                </a:cubicBezTo>
                <a:cubicBezTo>
                  <a:pt x="511232" y="551205"/>
                  <a:pt x="516952" y="555218"/>
                  <a:pt x="518039" y="561213"/>
                </a:cubicBezTo>
                <a:cubicBezTo>
                  <a:pt x="519079" y="567209"/>
                  <a:pt x="515108" y="572921"/>
                  <a:pt x="509105" y="573960"/>
                </a:cubicBezTo>
                <a:cubicBezTo>
                  <a:pt x="508585" y="574054"/>
                  <a:pt x="506363" y="574479"/>
                  <a:pt x="502676" y="575140"/>
                </a:cubicBezTo>
                <a:cubicBezTo>
                  <a:pt x="391258" y="595062"/>
                  <a:pt x="331839" y="605495"/>
                  <a:pt x="326072" y="606203"/>
                </a:cubicBezTo>
                <a:cubicBezTo>
                  <a:pt x="322905" y="606533"/>
                  <a:pt x="319879" y="606722"/>
                  <a:pt x="317043" y="606722"/>
                </a:cubicBezTo>
                <a:cubicBezTo>
                  <a:pt x="309858" y="606722"/>
                  <a:pt x="303666" y="605542"/>
                  <a:pt x="298229" y="603182"/>
                </a:cubicBezTo>
                <a:cubicBezTo>
                  <a:pt x="288633" y="598933"/>
                  <a:pt x="282394" y="591710"/>
                  <a:pt x="281212" y="583260"/>
                </a:cubicBezTo>
                <a:cubicBezTo>
                  <a:pt x="280125" y="575612"/>
                  <a:pt x="283434" y="569380"/>
                  <a:pt x="285844" y="564848"/>
                </a:cubicBezTo>
                <a:cubicBezTo>
                  <a:pt x="286459" y="563715"/>
                  <a:pt x="287073" y="562582"/>
                  <a:pt x="287499" y="561638"/>
                </a:cubicBezTo>
                <a:cubicBezTo>
                  <a:pt x="288019" y="560363"/>
                  <a:pt x="288255" y="559891"/>
                  <a:pt x="286128" y="558475"/>
                </a:cubicBezTo>
                <a:cubicBezTo>
                  <a:pt x="282535" y="556067"/>
                  <a:pt x="276627" y="555076"/>
                  <a:pt x="269063" y="555737"/>
                </a:cubicBezTo>
                <a:cubicBezTo>
                  <a:pt x="260602" y="556540"/>
                  <a:pt x="99739" y="583496"/>
                  <a:pt x="15313" y="597753"/>
                </a:cubicBezTo>
                <a:lnTo>
                  <a:pt x="51523" y="569286"/>
                </a:lnTo>
                <a:cubicBezTo>
                  <a:pt x="125265" y="556917"/>
                  <a:pt x="259562" y="534399"/>
                  <a:pt x="267220" y="533785"/>
                </a:cubicBezTo>
                <a:close/>
                <a:moveTo>
                  <a:pt x="545823" y="0"/>
                </a:moveTo>
                <a:cubicBezTo>
                  <a:pt x="545823" y="0"/>
                  <a:pt x="542136" y="137636"/>
                  <a:pt x="503797" y="216271"/>
                </a:cubicBezTo>
                <a:lnTo>
                  <a:pt x="388354" y="241382"/>
                </a:lnTo>
                <a:cubicBezTo>
                  <a:pt x="388354" y="241382"/>
                  <a:pt x="416813" y="267861"/>
                  <a:pt x="458319" y="267861"/>
                </a:cubicBezTo>
                <a:cubicBezTo>
                  <a:pt x="466545" y="267861"/>
                  <a:pt x="475291" y="266823"/>
                  <a:pt x="484462" y="264321"/>
                </a:cubicBezTo>
                <a:cubicBezTo>
                  <a:pt x="484462" y="264321"/>
                  <a:pt x="438275" y="391809"/>
                  <a:pt x="349920" y="450715"/>
                </a:cubicBezTo>
                <a:cubicBezTo>
                  <a:pt x="349920" y="450715"/>
                  <a:pt x="283359" y="434808"/>
                  <a:pt x="251449" y="421309"/>
                </a:cubicBezTo>
                <a:cubicBezTo>
                  <a:pt x="251449" y="421309"/>
                  <a:pt x="257358" y="461759"/>
                  <a:pt x="299054" y="483424"/>
                </a:cubicBezTo>
                <a:cubicBezTo>
                  <a:pt x="299054" y="483424"/>
                  <a:pt x="278301" y="501549"/>
                  <a:pt x="233485" y="501549"/>
                </a:cubicBezTo>
                <a:cubicBezTo>
                  <a:pt x="208005" y="501549"/>
                  <a:pt x="174724" y="495696"/>
                  <a:pt x="133076" y="477241"/>
                </a:cubicBezTo>
                <a:lnTo>
                  <a:pt x="0" y="581742"/>
                </a:lnTo>
                <a:cubicBezTo>
                  <a:pt x="3498" y="567205"/>
                  <a:pt x="10731" y="553894"/>
                  <a:pt x="21084" y="543132"/>
                </a:cubicBezTo>
                <a:lnTo>
                  <a:pt x="114781" y="445239"/>
                </a:lnTo>
                <a:cubicBezTo>
                  <a:pt x="127166" y="393602"/>
                  <a:pt x="155105" y="346969"/>
                  <a:pt x="194862" y="311663"/>
                </a:cubicBezTo>
                <a:close/>
              </a:path>
            </a:pathLst>
          </a:custGeom>
          <a:solidFill>
            <a:srgbClr val="383A55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2BC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66487" y="3136699"/>
            <a:ext cx="36590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383A5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PART·4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srgbClr val="383A5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3182816" y="4244695"/>
            <a:ext cx="5826369" cy="0"/>
          </a:xfrm>
          <a:prstGeom prst="line">
            <a:avLst/>
          </a:prstGeom>
          <a:ln w="19050">
            <a:solidFill>
              <a:srgbClr val="383A5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74566" y="297206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参考文献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4160" y="497261"/>
            <a:ext cx="10903680" cy="0"/>
            <a:chOff x="647114" y="497261"/>
            <a:chExt cx="1090368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23079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4711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359458" y="859240"/>
            <a:ext cx="10613342" cy="558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[1]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包萨日娜. 传统蒙古文到新蒙文转换中名词及其格附加成分转换的研究[D]. 内蒙古大学,2009.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[2]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基于规则和统计的西里尔与传统蒙古文相互转换方法研究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[3]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乌日力嘎. 传统蒙古文、西里尔蒙古文—汉文电子词典的构建[D]. 内蒙古大学,2009.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[4]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高红霞,马小蕾. 西里尔蒙古文网页向传统蒙古文自转换系统的文字转换研究[J]. 内蒙古民族大学学报,2012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[5]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奥干巴特尔. 西里尔和传统蒙古文的形态和转换系统研究[D]. 内蒙古大学,2014.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[6]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明玉. 基于词典、规则与统计的蒙古文词切分系统的研究[D]. 内蒙古大学,2011.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[7]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李军; 张小真.一个自适应复习模型(英文).西南师范大学学报(自然科学版),2001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[8]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李军; 张小真.一个自适应复习模型的实现.计算机与教育——全国计算机辅助教育学会第十届学术年会论文集,2001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[9]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图门吉日嘎拉.以彩信形式发送新旧蒙古文短信的研究内蒙古大学,2014年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[10]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飞龙; 高光来; 王洪伟; 路敏.基于规则和统计相结合的西里尔蒙古文到传统蒙古文转换方法.中文信息学报,2017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[11]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王春荣; 王贵荣; 霍日查.西里尔蒙古文语料库收集研究.语文学刊(外语教育教学),2016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[12]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高红霞.西里尔蒙古文网页向传统蒙古文自动转换系统之网页排版格式转换.内蒙古民族大学学报(社会科学版),1013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[13]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高红霞; 马小蕾.西里尔蒙古文网页向传统蒙古文自动转换系统的文字转换研究.内蒙古民族大学学报,2012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[14]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Shiyu Yan;;Guohui Yang;;Yunxi Li.Pulse-based machine learning: Adaptive waveform centroid discrimination for LIDAR system.Infrared Physics and Technology,2019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[15]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Morteza Noferesti;;Rasool Jalili.ACoPE: An adaptive semi-supervised learning approach for complex-policy enforcement in high-bandwidth networks.Computer Networks,2019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4254" y="-114256"/>
            <a:ext cx="3296529" cy="3525040"/>
          </a:xfrm>
          <a:prstGeom prst="rtTriangle">
            <a:avLst/>
          </a:prstGeom>
          <a:solidFill>
            <a:srgbClr val="DB7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8781215" y="3447215"/>
            <a:ext cx="3296529" cy="3525040"/>
          </a:xfrm>
          <a:prstGeom prst="rtTriangle">
            <a:avLst/>
          </a:prstGeom>
          <a:solidFill>
            <a:srgbClr val="DB7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742" y="487332"/>
            <a:ext cx="11282516" cy="5884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 rot="0">
            <a:off x="711200" y="2117725"/>
            <a:ext cx="3670300" cy="2622550"/>
            <a:chOff x="810680" y="2117594"/>
            <a:chExt cx="3669989" cy="2622813"/>
          </a:xfrm>
        </p:grpSpPr>
        <p:sp>
          <p:nvSpPr>
            <p:cNvPr id="26" name="椭圆 25"/>
            <p:cNvSpPr/>
            <p:nvPr/>
          </p:nvSpPr>
          <p:spPr>
            <a:xfrm>
              <a:off x="1364953" y="2117594"/>
              <a:ext cx="2622813" cy="2622813"/>
            </a:xfrm>
            <a:prstGeom prst="ellipse">
              <a:avLst/>
            </a:prstGeom>
            <a:noFill/>
            <a:ln>
              <a:solidFill>
                <a:srgbClr val="383A5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10680" y="3090446"/>
              <a:ext cx="3669989" cy="677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5020107" y="1200121"/>
            <a:ext cx="5979607" cy="776580"/>
          </a:xfrm>
          <a:prstGeom prst="rect">
            <a:avLst/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3"/>
          <p:cNvSpPr txBox="1"/>
          <p:nvPr/>
        </p:nvSpPr>
        <p:spPr>
          <a:xfrm>
            <a:off x="5909661" y="1220890"/>
            <a:ext cx="29075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研究目的和意义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"/>
          <p:cNvSpPr txBox="1"/>
          <p:nvPr/>
        </p:nvSpPr>
        <p:spPr>
          <a:xfrm>
            <a:off x="5062301" y="1164190"/>
            <a:ext cx="847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i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endParaRPr lang="zh-CN" altLang="en-US" sz="4000" i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20107" y="3689965"/>
            <a:ext cx="5979607" cy="776580"/>
          </a:xfrm>
          <a:prstGeom prst="rect">
            <a:avLst/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11"/>
          <p:cNvSpPr txBox="1"/>
          <p:nvPr/>
        </p:nvSpPr>
        <p:spPr>
          <a:xfrm>
            <a:off x="5062301" y="3654034"/>
            <a:ext cx="847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i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endParaRPr lang="zh-CN" altLang="en-US" sz="4000" i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20107" y="2445043"/>
            <a:ext cx="5979607" cy="776580"/>
          </a:xfrm>
          <a:prstGeom prst="rect">
            <a:avLst/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909661" y="2511544"/>
            <a:ext cx="290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研究内容与思路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062301" y="2454844"/>
            <a:ext cx="847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i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endParaRPr lang="zh-CN" altLang="en-US" sz="4000" i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20107" y="4934888"/>
            <a:ext cx="5979607" cy="776580"/>
          </a:xfrm>
          <a:prstGeom prst="rect">
            <a:avLst/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909661" y="3777205"/>
            <a:ext cx="29075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进度安排预期目标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062301" y="4918115"/>
            <a:ext cx="847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i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endParaRPr lang="zh-CN" altLang="en-US" sz="4000" i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741703" y="997587"/>
            <a:ext cx="6527975" cy="4862826"/>
            <a:chOff x="1336952" y="3197933"/>
            <a:chExt cx="9518096" cy="1077685"/>
          </a:xfrm>
        </p:grpSpPr>
        <p:grpSp>
          <p:nvGrpSpPr>
            <p:cNvPr id="45" name="组合 44"/>
            <p:cNvGrpSpPr/>
            <p:nvPr/>
          </p:nvGrpSpPr>
          <p:grpSpPr>
            <a:xfrm>
              <a:off x="1336952" y="3197933"/>
              <a:ext cx="510605" cy="1077685"/>
              <a:chOff x="1240971" y="2530929"/>
              <a:chExt cx="606586" cy="898071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1240971" y="2530929"/>
                <a:ext cx="606586" cy="898071"/>
                <a:chOff x="1240971" y="2530929"/>
                <a:chExt cx="606586" cy="898071"/>
              </a:xfrm>
            </p:grpSpPr>
            <p:cxnSp>
              <p:nvCxnSpPr>
                <p:cNvPr id="53" name="直接连接符 52"/>
                <p:cNvCxnSpPr/>
                <p:nvPr/>
              </p:nvCxnSpPr>
              <p:spPr>
                <a:xfrm>
                  <a:off x="1240971" y="2530929"/>
                  <a:ext cx="606586" cy="0"/>
                </a:xfrm>
                <a:prstGeom prst="line">
                  <a:avLst/>
                </a:prstGeom>
                <a:ln>
                  <a:solidFill>
                    <a:srgbClr val="383A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1240971" y="2530929"/>
                  <a:ext cx="0" cy="898071"/>
                </a:xfrm>
                <a:prstGeom prst="line">
                  <a:avLst/>
                </a:prstGeom>
                <a:ln>
                  <a:solidFill>
                    <a:srgbClr val="383A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直接连接符 51"/>
              <p:cNvCxnSpPr/>
              <p:nvPr/>
            </p:nvCxnSpPr>
            <p:spPr>
              <a:xfrm>
                <a:off x="1240971" y="3429000"/>
                <a:ext cx="606586" cy="0"/>
              </a:xfrm>
              <a:prstGeom prst="line">
                <a:avLst/>
              </a:prstGeom>
              <a:ln>
                <a:solidFill>
                  <a:srgbClr val="383A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0344443" y="3197933"/>
              <a:ext cx="510605" cy="1077685"/>
              <a:chOff x="1240971" y="2530929"/>
              <a:chExt cx="606586" cy="898071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1240971" y="2530929"/>
                <a:ext cx="606586" cy="898071"/>
                <a:chOff x="1240971" y="2530929"/>
                <a:chExt cx="606586" cy="898071"/>
              </a:xfrm>
            </p:grpSpPr>
            <p:cxnSp>
              <p:nvCxnSpPr>
                <p:cNvPr id="49" name="直接连接符 48"/>
                <p:cNvCxnSpPr/>
                <p:nvPr/>
              </p:nvCxnSpPr>
              <p:spPr>
                <a:xfrm>
                  <a:off x="1240971" y="2530929"/>
                  <a:ext cx="606586" cy="0"/>
                </a:xfrm>
                <a:prstGeom prst="line">
                  <a:avLst/>
                </a:prstGeom>
                <a:ln>
                  <a:solidFill>
                    <a:srgbClr val="383A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>
                  <a:off x="1240971" y="2530929"/>
                  <a:ext cx="0" cy="898071"/>
                </a:xfrm>
                <a:prstGeom prst="line">
                  <a:avLst/>
                </a:prstGeom>
                <a:ln>
                  <a:solidFill>
                    <a:srgbClr val="383A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>
              <a:xfrm>
                <a:off x="1240971" y="3429000"/>
                <a:ext cx="606586" cy="0"/>
              </a:xfrm>
              <a:prstGeom prst="line">
                <a:avLst/>
              </a:prstGeom>
              <a:ln>
                <a:solidFill>
                  <a:srgbClr val="383A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1356995" y="2983865"/>
            <a:ext cx="23590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目录</a:t>
            </a:r>
            <a:endParaRPr lang="zh-CN" altLang="en-US" sz="8000"/>
          </a:p>
        </p:txBody>
      </p:sp>
      <p:sp>
        <p:nvSpPr>
          <p:cNvPr id="3" name="文本框 2"/>
          <p:cNvSpPr txBox="1"/>
          <p:nvPr/>
        </p:nvSpPr>
        <p:spPr>
          <a:xfrm>
            <a:off x="6001971" y="5020971"/>
            <a:ext cx="18428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参考文献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4254" y="-114256"/>
            <a:ext cx="3296529" cy="3525040"/>
          </a:xfrm>
          <a:prstGeom prst="rtTriangle">
            <a:avLst/>
          </a:prstGeom>
          <a:solidFill>
            <a:srgbClr val="DB7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8781215" y="3447215"/>
            <a:ext cx="3296529" cy="3525040"/>
          </a:xfrm>
          <a:prstGeom prst="rtTriangle">
            <a:avLst/>
          </a:prstGeom>
          <a:solidFill>
            <a:srgbClr val="DB7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377" y="486697"/>
            <a:ext cx="11282516" cy="5884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995906" y="805329"/>
            <a:ext cx="2200188" cy="2200188"/>
          </a:xfrm>
          <a:prstGeom prst="ellipse">
            <a:avLst/>
          </a:prstGeom>
          <a:noFill/>
          <a:ln>
            <a:solidFill>
              <a:srgbClr val="383A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/>
          <p:cNvSpPr/>
          <p:nvPr/>
        </p:nvSpPr>
        <p:spPr>
          <a:xfrm>
            <a:off x="2545800" y="4834407"/>
            <a:ext cx="7100400" cy="646331"/>
          </a:xfrm>
          <a:prstGeom prst="roundRect">
            <a:avLst>
              <a:gd name="adj" fmla="val 50000"/>
            </a:avLst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3891126" y="4834407"/>
            <a:ext cx="440974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研究目的和意义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liner-pencil_74191"/>
          <p:cNvSpPr>
            <a:spLocks noChangeAspect="1"/>
          </p:cNvSpPr>
          <p:nvPr/>
        </p:nvSpPr>
        <p:spPr bwMode="auto">
          <a:xfrm>
            <a:off x="5435147" y="1138660"/>
            <a:ext cx="1384980" cy="1539507"/>
          </a:xfrm>
          <a:custGeom>
            <a:avLst/>
            <a:gdLst>
              <a:gd name="connsiteX0" fmla="*/ 267220 w 545823"/>
              <a:gd name="connsiteY0" fmla="*/ 533785 h 606722"/>
              <a:gd name="connsiteX1" fmla="*/ 298560 w 545823"/>
              <a:gd name="connsiteY1" fmla="*/ 540253 h 606722"/>
              <a:gd name="connsiteX2" fmla="*/ 307684 w 545823"/>
              <a:gd name="connsiteY2" fmla="*/ 570466 h 606722"/>
              <a:gd name="connsiteX3" fmla="*/ 305320 w 545823"/>
              <a:gd name="connsiteY3" fmla="*/ 575234 h 606722"/>
              <a:gd name="connsiteX4" fmla="*/ 303098 w 545823"/>
              <a:gd name="connsiteY4" fmla="*/ 580097 h 606722"/>
              <a:gd name="connsiteX5" fmla="*/ 307116 w 545823"/>
              <a:gd name="connsiteY5" fmla="*/ 583024 h 606722"/>
              <a:gd name="connsiteX6" fmla="*/ 323519 w 545823"/>
              <a:gd name="connsiteY6" fmla="*/ 584298 h 606722"/>
              <a:gd name="connsiteX7" fmla="*/ 498800 w 545823"/>
              <a:gd name="connsiteY7" fmla="*/ 553424 h 606722"/>
              <a:gd name="connsiteX8" fmla="*/ 505229 w 545823"/>
              <a:gd name="connsiteY8" fmla="*/ 552291 h 606722"/>
              <a:gd name="connsiteX9" fmla="*/ 518039 w 545823"/>
              <a:gd name="connsiteY9" fmla="*/ 561213 h 606722"/>
              <a:gd name="connsiteX10" fmla="*/ 509105 w 545823"/>
              <a:gd name="connsiteY10" fmla="*/ 573960 h 606722"/>
              <a:gd name="connsiteX11" fmla="*/ 502676 w 545823"/>
              <a:gd name="connsiteY11" fmla="*/ 575140 h 606722"/>
              <a:gd name="connsiteX12" fmla="*/ 326072 w 545823"/>
              <a:gd name="connsiteY12" fmla="*/ 606203 h 606722"/>
              <a:gd name="connsiteX13" fmla="*/ 317043 w 545823"/>
              <a:gd name="connsiteY13" fmla="*/ 606722 h 606722"/>
              <a:gd name="connsiteX14" fmla="*/ 298229 w 545823"/>
              <a:gd name="connsiteY14" fmla="*/ 603182 h 606722"/>
              <a:gd name="connsiteX15" fmla="*/ 281212 w 545823"/>
              <a:gd name="connsiteY15" fmla="*/ 583260 h 606722"/>
              <a:gd name="connsiteX16" fmla="*/ 285844 w 545823"/>
              <a:gd name="connsiteY16" fmla="*/ 564848 h 606722"/>
              <a:gd name="connsiteX17" fmla="*/ 287499 w 545823"/>
              <a:gd name="connsiteY17" fmla="*/ 561638 h 606722"/>
              <a:gd name="connsiteX18" fmla="*/ 286128 w 545823"/>
              <a:gd name="connsiteY18" fmla="*/ 558475 h 606722"/>
              <a:gd name="connsiteX19" fmla="*/ 269063 w 545823"/>
              <a:gd name="connsiteY19" fmla="*/ 555737 h 606722"/>
              <a:gd name="connsiteX20" fmla="*/ 15313 w 545823"/>
              <a:gd name="connsiteY20" fmla="*/ 597753 h 606722"/>
              <a:gd name="connsiteX21" fmla="*/ 51523 w 545823"/>
              <a:gd name="connsiteY21" fmla="*/ 569286 h 606722"/>
              <a:gd name="connsiteX22" fmla="*/ 267220 w 545823"/>
              <a:gd name="connsiteY22" fmla="*/ 533785 h 606722"/>
              <a:gd name="connsiteX23" fmla="*/ 545823 w 545823"/>
              <a:gd name="connsiteY23" fmla="*/ 0 h 606722"/>
              <a:gd name="connsiteX24" fmla="*/ 503797 w 545823"/>
              <a:gd name="connsiteY24" fmla="*/ 216271 h 606722"/>
              <a:gd name="connsiteX25" fmla="*/ 388354 w 545823"/>
              <a:gd name="connsiteY25" fmla="*/ 241382 h 606722"/>
              <a:gd name="connsiteX26" fmla="*/ 458319 w 545823"/>
              <a:gd name="connsiteY26" fmla="*/ 267861 h 606722"/>
              <a:gd name="connsiteX27" fmla="*/ 484462 w 545823"/>
              <a:gd name="connsiteY27" fmla="*/ 264321 h 606722"/>
              <a:gd name="connsiteX28" fmla="*/ 349920 w 545823"/>
              <a:gd name="connsiteY28" fmla="*/ 450715 h 606722"/>
              <a:gd name="connsiteX29" fmla="*/ 251449 w 545823"/>
              <a:gd name="connsiteY29" fmla="*/ 421309 h 606722"/>
              <a:gd name="connsiteX30" fmla="*/ 299054 w 545823"/>
              <a:gd name="connsiteY30" fmla="*/ 483424 h 606722"/>
              <a:gd name="connsiteX31" fmla="*/ 233485 w 545823"/>
              <a:gd name="connsiteY31" fmla="*/ 501549 h 606722"/>
              <a:gd name="connsiteX32" fmla="*/ 133076 w 545823"/>
              <a:gd name="connsiteY32" fmla="*/ 477241 h 606722"/>
              <a:gd name="connsiteX33" fmla="*/ 0 w 545823"/>
              <a:gd name="connsiteY33" fmla="*/ 581742 h 606722"/>
              <a:gd name="connsiteX34" fmla="*/ 21084 w 545823"/>
              <a:gd name="connsiteY34" fmla="*/ 543132 h 606722"/>
              <a:gd name="connsiteX35" fmla="*/ 114781 w 545823"/>
              <a:gd name="connsiteY35" fmla="*/ 445239 h 606722"/>
              <a:gd name="connsiteX36" fmla="*/ 194862 w 545823"/>
              <a:gd name="connsiteY36" fmla="*/ 311663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5823" h="606722">
                <a:moveTo>
                  <a:pt x="267220" y="533785"/>
                </a:moveTo>
                <a:cubicBezTo>
                  <a:pt x="280077" y="532699"/>
                  <a:pt x="290619" y="534871"/>
                  <a:pt x="298560" y="540253"/>
                </a:cubicBezTo>
                <a:cubicBezTo>
                  <a:pt x="309196" y="547476"/>
                  <a:pt x="312694" y="559089"/>
                  <a:pt x="307684" y="570466"/>
                </a:cubicBezTo>
                <a:cubicBezTo>
                  <a:pt x="306927" y="572213"/>
                  <a:pt x="306076" y="573818"/>
                  <a:pt x="305320" y="575234"/>
                </a:cubicBezTo>
                <a:cubicBezTo>
                  <a:pt x="304516" y="576698"/>
                  <a:pt x="303240" y="579105"/>
                  <a:pt x="303098" y="580097"/>
                </a:cubicBezTo>
                <a:cubicBezTo>
                  <a:pt x="303429" y="580663"/>
                  <a:pt x="304753" y="581938"/>
                  <a:pt x="307116" y="583024"/>
                </a:cubicBezTo>
                <a:cubicBezTo>
                  <a:pt x="310992" y="584723"/>
                  <a:pt x="316334" y="585148"/>
                  <a:pt x="323519" y="584298"/>
                </a:cubicBezTo>
                <a:cubicBezTo>
                  <a:pt x="326497" y="583968"/>
                  <a:pt x="353300" y="579483"/>
                  <a:pt x="498800" y="553424"/>
                </a:cubicBezTo>
                <a:cubicBezTo>
                  <a:pt x="502487" y="552763"/>
                  <a:pt x="504756" y="552385"/>
                  <a:pt x="505229" y="552291"/>
                </a:cubicBezTo>
                <a:cubicBezTo>
                  <a:pt x="511232" y="551205"/>
                  <a:pt x="516952" y="555218"/>
                  <a:pt x="518039" y="561213"/>
                </a:cubicBezTo>
                <a:cubicBezTo>
                  <a:pt x="519079" y="567209"/>
                  <a:pt x="515108" y="572921"/>
                  <a:pt x="509105" y="573960"/>
                </a:cubicBezTo>
                <a:cubicBezTo>
                  <a:pt x="508585" y="574054"/>
                  <a:pt x="506363" y="574479"/>
                  <a:pt x="502676" y="575140"/>
                </a:cubicBezTo>
                <a:cubicBezTo>
                  <a:pt x="391258" y="595062"/>
                  <a:pt x="331839" y="605495"/>
                  <a:pt x="326072" y="606203"/>
                </a:cubicBezTo>
                <a:cubicBezTo>
                  <a:pt x="322905" y="606533"/>
                  <a:pt x="319879" y="606722"/>
                  <a:pt x="317043" y="606722"/>
                </a:cubicBezTo>
                <a:cubicBezTo>
                  <a:pt x="309858" y="606722"/>
                  <a:pt x="303666" y="605542"/>
                  <a:pt x="298229" y="603182"/>
                </a:cubicBezTo>
                <a:cubicBezTo>
                  <a:pt x="288633" y="598933"/>
                  <a:pt x="282394" y="591710"/>
                  <a:pt x="281212" y="583260"/>
                </a:cubicBezTo>
                <a:cubicBezTo>
                  <a:pt x="280125" y="575612"/>
                  <a:pt x="283434" y="569380"/>
                  <a:pt x="285844" y="564848"/>
                </a:cubicBezTo>
                <a:cubicBezTo>
                  <a:pt x="286459" y="563715"/>
                  <a:pt x="287073" y="562582"/>
                  <a:pt x="287499" y="561638"/>
                </a:cubicBezTo>
                <a:cubicBezTo>
                  <a:pt x="288019" y="560363"/>
                  <a:pt x="288255" y="559891"/>
                  <a:pt x="286128" y="558475"/>
                </a:cubicBezTo>
                <a:cubicBezTo>
                  <a:pt x="282535" y="556067"/>
                  <a:pt x="276627" y="555076"/>
                  <a:pt x="269063" y="555737"/>
                </a:cubicBezTo>
                <a:cubicBezTo>
                  <a:pt x="260602" y="556540"/>
                  <a:pt x="99739" y="583496"/>
                  <a:pt x="15313" y="597753"/>
                </a:cubicBezTo>
                <a:lnTo>
                  <a:pt x="51523" y="569286"/>
                </a:lnTo>
                <a:cubicBezTo>
                  <a:pt x="125265" y="556917"/>
                  <a:pt x="259562" y="534399"/>
                  <a:pt x="267220" y="533785"/>
                </a:cubicBezTo>
                <a:close/>
                <a:moveTo>
                  <a:pt x="545823" y="0"/>
                </a:moveTo>
                <a:cubicBezTo>
                  <a:pt x="545823" y="0"/>
                  <a:pt x="542136" y="137636"/>
                  <a:pt x="503797" y="216271"/>
                </a:cubicBezTo>
                <a:lnTo>
                  <a:pt x="388354" y="241382"/>
                </a:lnTo>
                <a:cubicBezTo>
                  <a:pt x="388354" y="241382"/>
                  <a:pt x="416813" y="267861"/>
                  <a:pt x="458319" y="267861"/>
                </a:cubicBezTo>
                <a:cubicBezTo>
                  <a:pt x="466545" y="267861"/>
                  <a:pt x="475291" y="266823"/>
                  <a:pt x="484462" y="264321"/>
                </a:cubicBezTo>
                <a:cubicBezTo>
                  <a:pt x="484462" y="264321"/>
                  <a:pt x="438275" y="391809"/>
                  <a:pt x="349920" y="450715"/>
                </a:cubicBezTo>
                <a:cubicBezTo>
                  <a:pt x="349920" y="450715"/>
                  <a:pt x="283359" y="434808"/>
                  <a:pt x="251449" y="421309"/>
                </a:cubicBezTo>
                <a:cubicBezTo>
                  <a:pt x="251449" y="421309"/>
                  <a:pt x="257358" y="461759"/>
                  <a:pt x="299054" y="483424"/>
                </a:cubicBezTo>
                <a:cubicBezTo>
                  <a:pt x="299054" y="483424"/>
                  <a:pt x="278301" y="501549"/>
                  <a:pt x="233485" y="501549"/>
                </a:cubicBezTo>
                <a:cubicBezTo>
                  <a:pt x="208005" y="501549"/>
                  <a:pt x="174724" y="495696"/>
                  <a:pt x="133076" y="477241"/>
                </a:cubicBezTo>
                <a:lnTo>
                  <a:pt x="0" y="581742"/>
                </a:lnTo>
                <a:cubicBezTo>
                  <a:pt x="3498" y="567205"/>
                  <a:pt x="10731" y="553894"/>
                  <a:pt x="21084" y="543132"/>
                </a:cubicBezTo>
                <a:lnTo>
                  <a:pt x="114781" y="445239"/>
                </a:lnTo>
                <a:cubicBezTo>
                  <a:pt x="127166" y="393602"/>
                  <a:pt x="155105" y="346969"/>
                  <a:pt x="194862" y="311663"/>
                </a:cubicBezTo>
                <a:close/>
              </a:path>
            </a:pathLst>
          </a:custGeom>
          <a:solidFill>
            <a:srgbClr val="383A55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92BC93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66487" y="3136699"/>
            <a:ext cx="36590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383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PART·1</a:t>
            </a:r>
            <a:endParaRPr lang="en-US" altLang="zh-CN" sz="6600" dirty="0">
              <a:solidFill>
                <a:srgbClr val="383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3182816" y="4244695"/>
            <a:ext cx="5826369" cy="0"/>
          </a:xfrm>
          <a:prstGeom prst="line">
            <a:avLst/>
          </a:prstGeom>
          <a:ln w="19050">
            <a:solidFill>
              <a:srgbClr val="383A5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74566" y="297206"/>
            <a:ext cx="18428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研究目的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4160" y="497261"/>
            <a:ext cx="10903680" cy="0"/>
            <a:chOff x="647114" y="497261"/>
            <a:chExt cx="1090368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23079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4711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426720" y="1178560"/>
            <a:ext cx="5500306" cy="5079688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384925" y="1537017"/>
            <a:ext cx="50800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研究目的：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</a:rPr>
              <a:t>是设计出一款简洁方便使用的蒙古文单词自适应学习网站，把现代化的技术应用到蒙古文的学习当中，使已经掌握西里尔蒙古文，想学习传统蒙古文的学习者便于学习传统蒙古文。最终要达到的目标是用户看到传统蒙古文时能够读出来，看到西里尔蒙古文的时候尽量能够正确写出对应的传统蒙古文。用户可以根据自己的需要选择不同的等级，学习一组组西里尔蒙古文对应的传统蒙古文与其书写方法，再通过做选择题来进行及时复习巩固。解决西里尔文字体和传统蒙古文字体的互相转换障碍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74566" y="297206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研究意义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4160" y="497261"/>
            <a:ext cx="10903680" cy="0"/>
            <a:chOff x="647114" y="497261"/>
            <a:chExt cx="1090368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23079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4711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书本"/>
          <p:cNvSpPr/>
          <p:nvPr/>
        </p:nvSpPr>
        <p:spPr bwMode="auto">
          <a:xfrm>
            <a:off x="2904173" y="1759313"/>
            <a:ext cx="699135" cy="732155"/>
          </a:xfrm>
          <a:custGeom>
            <a:avLst/>
            <a:gdLst>
              <a:gd name="T0" fmla="*/ 1457935 w 3279"/>
              <a:gd name="T1" fmla="*/ 1800397 h 3279"/>
              <a:gd name="T2" fmla="*/ 336911 w 3279"/>
              <a:gd name="T3" fmla="*/ 1800397 h 3279"/>
              <a:gd name="T4" fmla="*/ 0 w 3279"/>
              <a:gd name="T5" fmla="*/ 1458876 h 3279"/>
              <a:gd name="T6" fmla="*/ 0 w 3279"/>
              <a:gd name="T7" fmla="*/ 0 h 3279"/>
              <a:gd name="T8" fmla="*/ 1332828 w 3279"/>
              <a:gd name="T9" fmla="*/ 0 h 3279"/>
              <a:gd name="T10" fmla="*/ 1332828 w 3279"/>
              <a:gd name="T11" fmla="*/ 107618 h 3279"/>
              <a:gd name="T12" fmla="*/ 1584139 w 3279"/>
              <a:gd name="T13" fmla="*/ 107618 h 3279"/>
              <a:gd name="T14" fmla="*/ 1584139 w 3279"/>
              <a:gd name="T15" fmla="*/ 107618 h 3279"/>
              <a:gd name="T16" fmla="*/ 1584139 w 3279"/>
              <a:gd name="T17" fmla="*/ 215235 h 3279"/>
              <a:gd name="T18" fmla="*/ 1682359 w 3279"/>
              <a:gd name="T19" fmla="*/ 215235 h 3279"/>
              <a:gd name="T20" fmla="*/ 1799235 w 3279"/>
              <a:gd name="T21" fmla="*/ 215235 h 3279"/>
              <a:gd name="T22" fmla="*/ 1799235 w 3279"/>
              <a:gd name="T23" fmla="*/ 1458876 h 3279"/>
              <a:gd name="T24" fmla="*/ 1457935 w 3279"/>
              <a:gd name="T25" fmla="*/ 1800397 h 3279"/>
              <a:gd name="T26" fmla="*/ 1189064 w 3279"/>
              <a:gd name="T27" fmla="*/ 143307 h 3279"/>
              <a:gd name="T28" fmla="*/ 143763 w 3279"/>
              <a:gd name="T29" fmla="*/ 143307 h 3279"/>
              <a:gd name="T30" fmla="*/ 143763 w 3279"/>
              <a:gd name="T31" fmla="*/ 1495115 h 3279"/>
              <a:gd name="T32" fmla="*/ 264480 w 3279"/>
              <a:gd name="T33" fmla="*/ 1620851 h 3279"/>
              <a:gd name="T34" fmla="*/ 1189064 w 3279"/>
              <a:gd name="T35" fmla="*/ 1620851 h 3279"/>
              <a:gd name="T36" fmla="*/ 1189064 w 3279"/>
              <a:gd name="T37" fmla="*/ 143307 h 3279"/>
              <a:gd name="T38" fmla="*/ 1687297 w 3279"/>
              <a:gd name="T39" fmla="*/ 322303 h 3279"/>
              <a:gd name="T40" fmla="*/ 1584139 w 3279"/>
              <a:gd name="T41" fmla="*/ 322303 h 3279"/>
              <a:gd name="T42" fmla="*/ 1584139 w 3279"/>
              <a:gd name="T43" fmla="*/ 1402871 h 3279"/>
              <a:gd name="T44" fmla="*/ 1514452 w 3279"/>
              <a:gd name="T45" fmla="*/ 1458876 h 3279"/>
              <a:gd name="T46" fmla="*/ 1440376 w 3279"/>
              <a:gd name="T47" fmla="*/ 1402871 h 3279"/>
              <a:gd name="T48" fmla="*/ 1440376 w 3279"/>
              <a:gd name="T49" fmla="*/ 215235 h 3279"/>
              <a:gd name="T50" fmla="*/ 1332828 w 3279"/>
              <a:gd name="T51" fmla="*/ 215235 h 3279"/>
              <a:gd name="T52" fmla="*/ 1332828 w 3279"/>
              <a:gd name="T53" fmla="*/ 1456680 h 3279"/>
              <a:gd name="T54" fmla="*/ 1514452 w 3279"/>
              <a:gd name="T55" fmla="*/ 1625244 h 3279"/>
              <a:gd name="T56" fmla="*/ 1687297 w 3279"/>
              <a:gd name="T57" fmla="*/ 1456680 h 3279"/>
              <a:gd name="T58" fmla="*/ 1687297 w 3279"/>
              <a:gd name="T59" fmla="*/ 322303 h 3279"/>
              <a:gd name="T60" fmla="*/ 323193 w 3279"/>
              <a:gd name="T61" fmla="*/ 1333139 h 3279"/>
              <a:gd name="T62" fmla="*/ 686442 w 3279"/>
              <a:gd name="T63" fmla="*/ 1333139 h 3279"/>
              <a:gd name="T64" fmla="*/ 686442 w 3279"/>
              <a:gd name="T65" fmla="*/ 1440757 h 3279"/>
              <a:gd name="T66" fmla="*/ 323193 w 3279"/>
              <a:gd name="T67" fmla="*/ 1440757 h 3279"/>
              <a:gd name="T68" fmla="*/ 323193 w 3279"/>
              <a:gd name="T69" fmla="*/ 1333139 h 3279"/>
              <a:gd name="T70" fmla="*/ 323193 w 3279"/>
              <a:gd name="T71" fmla="*/ 1113512 h 3279"/>
              <a:gd name="T72" fmla="*/ 789600 w 3279"/>
              <a:gd name="T73" fmla="*/ 1113512 h 3279"/>
              <a:gd name="T74" fmla="*/ 789600 w 3279"/>
              <a:gd name="T75" fmla="*/ 1225522 h 3279"/>
              <a:gd name="T76" fmla="*/ 323193 w 3279"/>
              <a:gd name="T77" fmla="*/ 1225522 h 3279"/>
              <a:gd name="T78" fmla="*/ 323193 w 3279"/>
              <a:gd name="T79" fmla="*/ 1113512 h 3279"/>
              <a:gd name="T80" fmla="*/ 1009635 w 3279"/>
              <a:gd name="T81" fmla="*/ 1225522 h 3279"/>
              <a:gd name="T82" fmla="*/ 897697 w 3279"/>
              <a:gd name="T83" fmla="*/ 1225522 h 3279"/>
              <a:gd name="T84" fmla="*/ 897697 w 3279"/>
              <a:gd name="T85" fmla="*/ 1113512 h 3279"/>
              <a:gd name="T86" fmla="*/ 1009635 w 3279"/>
              <a:gd name="T87" fmla="*/ 1113512 h 3279"/>
              <a:gd name="T88" fmla="*/ 1009635 w 3279"/>
              <a:gd name="T89" fmla="*/ 1225522 h 3279"/>
              <a:gd name="T90" fmla="*/ 789600 w 3279"/>
              <a:gd name="T91" fmla="*/ 897728 h 3279"/>
              <a:gd name="T92" fmla="*/ 1009635 w 3279"/>
              <a:gd name="T93" fmla="*/ 897728 h 3279"/>
              <a:gd name="T94" fmla="*/ 1009635 w 3279"/>
              <a:gd name="T95" fmla="*/ 1010287 h 3279"/>
              <a:gd name="T96" fmla="*/ 789600 w 3279"/>
              <a:gd name="T97" fmla="*/ 1010287 h 3279"/>
              <a:gd name="T98" fmla="*/ 789600 w 3279"/>
              <a:gd name="T99" fmla="*/ 897728 h 3279"/>
              <a:gd name="T100" fmla="*/ 323193 w 3279"/>
              <a:gd name="T101" fmla="*/ 327794 h 3279"/>
              <a:gd name="T102" fmla="*/ 1009635 w 3279"/>
              <a:gd name="T103" fmla="*/ 327794 h 3279"/>
              <a:gd name="T104" fmla="*/ 1009635 w 3279"/>
              <a:gd name="T105" fmla="*/ 790110 h 3279"/>
              <a:gd name="T106" fmla="*/ 323193 w 3279"/>
              <a:gd name="T107" fmla="*/ 790110 h 3279"/>
              <a:gd name="T108" fmla="*/ 323193 w 3279"/>
              <a:gd name="T109" fmla="*/ 327794 h 3279"/>
              <a:gd name="T110" fmla="*/ 682052 w 3279"/>
              <a:gd name="T111" fmla="*/ 1010287 h 3279"/>
              <a:gd name="T112" fmla="*/ 323193 w 3279"/>
              <a:gd name="T113" fmla="*/ 1010287 h 3279"/>
              <a:gd name="T114" fmla="*/ 323193 w 3279"/>
              <a:gd name="T115" fmla="*/ 897728 h 3279"/>
              <a:gd name="T116" fmla="*/ 682052 w 3279"/>
              <a:gd name="T117" fmla="*/ 897728 h 3279"/>
              <a:gd name="T118" fmla="*/ 682052 w 3279"/>
              <a:gd name="T119" fmla="*/ 1010287 h 327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279" h="3279">
                <a:moveTo>
                  <a:pt x="2657" y="3279"/>
                </a:moveTo>
                <a:cubicBezTo>
                  <a:pt x="614" y="3279"/>
                  <a:pt x="614" y="3279"/>
                  <a:pt x="614" y="3279"/>
                </a:cubicBezTo>
                <a:cubicBezTo>
                  <a:pt x="275" y="3279"/>
                  <a:pt x="0" y="2996"/>
                  <a:pt x="0" y="2657"/>
                </a:cubicBezTo>
                <a:cubicBezTo>
                  <a:pt x="0" y="0"/>
                  <a:pt x="0" y="0"/>
                  <a:pt x="0" y="0"/>
                </a:cubicBezTo>
                <a:cubicBezTo>
                  <a:pt x="2429" y="0"/>
                  <a:pt x="2429" y="0"/>
                  <a:pt x="2429" y="0"/>
                </a:cubicBezTo>
                <a:cubicBezTo>
                  <a:pt x="2429" y="196"/>
                  <a:pt x="2429" y="196"/>
                  <a:pt x="2429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392"/>
                  <a:pt x="2887" y="392"/>
                  <a:pt x="2887" y="392"/>
                </a:cubicBezTo>
                <a:cubicBezTo>
                  <a:pt x="3066" y="392"/>
                  <a:pt x="3066" y="392"/>
                  <a:pt x="3066" y="392"/>
                </a:cubicBezTo>
                <a:cubicBezTo>
                  <a:pt x="3279" y="392"/>
                  <a:pt x="3279" y="392"/>
                  <a:pt x="3279" y="392"/>
                </a:cubicBezTo>
                <a:cubicBezTo>
                  <a:pt x="3279" y="2657"/>
                  <a:pt x="3279" y="2657"/>
                  <a:pt x="3279" y="2657"/>
                </a:cubicBezTo>
                <a:cubicBezTo>
                  <a:pt x="3279" y="2996"/>
                  <a:pt x="2996" y="3279"/>
                  <a:pt x="2657" y="3279"/>
                </a:cubicBezTo>
                <a:close/>
                <a:moveTo>
                  <a:pt x="2167" y="261"/>
                </a:moveTo>
                <a:cubicBezTo>
                  <a:pt x="262" y="261"/>
                  <a:pt x="262" y="261"/>
                  <a:pt x="262" y="261"/>
                </a:cubicBezTo>
                <a:cubicBezTo>
                  <a:pt x="262" y="2723"/>
                  <a:pt x="262" y="2723"/>
                  <a:pt x="262" y="2723"/>
                </a:cubicBezTo>
                <a:cubicBezTo>
                  <a:pt x="262" y="2836"/>
                  <a:pt x="370" y="2952"/>
                  <a:pt x="482" y="2952"/>
                </a:cubicBezTo>
                <a:cubicBezTo>
                  <a:pt x="2167" y="2952"/>
                  <a:pt x="2167" y="2952"/>
                  <a:pt x="2167" y="2952"/>
                </a:cubicBezTo>
                <a:lnTo>
                  <a:pt x="2167" y="261"/>
                </a:lnTo>
                <a:close/>
                <a:moveTo>
                  <a:pt x="3075" y="587"/>
                </a:moveTo>
                <a:cubicBezTo>
                  <a:pt x="2887" y="587"/>
                  <a:pt x="2887" y="587"/>
                  <a:pt x="2887" y="587"/>
                </a:cubicBezTo>
                <a:cubicBezTo>
                  <a:pt x="2887" y="2555"/>
                  <a:pt x="2887" y="2555"/>
                  <a:pt x="2887" y="2555"/>
                </a:cubicBezTo>
                <a:cubicBezTo>
                  <a:pt x="2887" y="2611"/>
                  <a:pt x="2816" y="2657"/>
                  <a:pt x="2760" y="2657"/>
                </a:cubicBezTo>
                <a:cubicBezTo>
                  <a:pt x="2703" y="2657"/>
                  <a:pt x="2625" y="2611"/>
                  <a:pt x="2625" y="2555"/>
                </a:cubicBezTo>
                <a:cubicBezTo>
                  <a:pt x="2625" y="392"/>
                  <a:pt x="2625" y="392"/>
                  <a:pt x="2625" y="392"/>
                </a:cubicBezTo>
                <a:cubicBezTo>
                  <a:pt x="2429" y="392"/>
                  <a:pt x="2429" y="392"/>
                  <a:pt x="2429" y="392"/>
                </a:cubicBezTo>
                <a:cubicBezTo>
                  <a:pt x="2429" y="2653"/>
                  <a:pt x="2429" y="2653"/>
                  <a:pt x="2429" y="2653"/>
                </a:cubicBezTo>
                <a:cubicBezTo>
                  <a:pt x="2429" y="2823"/>
                  <a:pt x="2590" y="2960"/>
                  <a:pt x="2760" y="2960"/>
                </a:cubicBezTo>
                <a:cubicBezTo>
                  <a:pt x="2929" y="2960"/>
                  <a:pt x="3075" y="2823"/>
                  <a:pt x="3075" y="2653"/>
                </a:cubicBezTo>
                <a:lnTo>
                  <a:pt x="3075" y="587"/>
                </a:lnTo>
                <a:close/>
                <a:moveTo>
                  <a:pt x="589" y="2428"/>
                </a:moveTo>
                <a:cubicBezTo>
                  <a:pt x="1251" y="2428"/>
                  <a:pt x="1251" y="2428"/>
                  <a:pt x="1251" y="2428"/>
                </a:cubicBezTo>
                <a:cubicBezTo>
                  <a:pt x="1251" y="2624"/>
                  <a:pt x="1251" y="2624"/>
                  <a:pt x="1251" y="2624"/>
                </a:cubicBezTo>
                <a:cubicBezTo>
                  <a:pt x="589" y="2624"/>
                  <a:pt x="589" y="2624"/>
                  <a:pt x="589" y="2624"/>
                </a:cubicBezTo>
                <a:lnTo>
                  <a:pt x="589" y="2428"/>
                </a:lnTo>
                <a:close/>
                <a:moveTo>
                  <a:pt x="589" y="2028"/>
                </a:moveTo>
                <a:cubicBezTo>
                  <a:pt x="1439" y="2028"/>
                  <a:pt x="1439" y="2028"/>
                  <a:pt x="1439" y="2028"/>
                </a:cubicBezTo>
                <a:cubicBezTo>
                  <a:pt x="1439" y="2232"/>
                  <a:pt x="1439" y="2232"/>
                  <a:pt x="1439" y="2232"/>
                </a:cubicBezTo>
                <a:cubicBezTo>
                  <a:pt x="589" y="2232"/>
                  <a:pt x="589" y="2232"/>
                  <a:pt x="589" y="2232"/>
                </a:cubicBezTo>
                <a:lnTo>
                  <a:pt x="589" y="2028"/>
                </a:lnTo>
                <a:close/>
                <a:moveTo>
                  <a:pt x="1840" y="2232"/>
                </a:moveTo>
                <a:cubicBezTo>
                  <a:pt x="1636" y="2232"/>
                  <a:pt x="1636" y="2232"/>
                  <a:pt x="1636" y="2232"/>
                </a:cubicBezTo>
                <a:cubicBezTo>
                  <a:pt x="1636" y="2028"/>
                  <a:pt x="1636" y="2028"/>
                  <a:pt x="1636" y="2028"/>
                </a:cubicBezTo>
                <a:cubicBezTo>
                  <a:pt x="1840" y="2028"/>
                  <a:pt x="1840" y="2028"/>
                  <a:pt x="1840" y="2028"/>
                </a:cubicBezTo>
                <a:lnTo>
                  <a:pt x="1840" y="2232"/>
                </a:lnTo>
                <a:close/>
                <a:moveTo>
                  <a:pt x="1439" y="1635"/>
                </a:moveTo>
                <a:cubicBezTo>
                  <a:pt x="1840" y="1635"/>
                  <a:pt x="1840" y="1635"/>
                  <a:pt x="1840" y="1635"/>
                </a:cubicBezTo>
                <a:cubicBezTo>
                  <a:pt x="1840" y="1840"/>
                  <a:pt x="1840" y="1840"/>
                  <a:pt x="1840" y="1840"/>
                </a:cubicBezTo>
                <a:cubicBezTo>
                  <a:pt x="1439" y="1840"/>
                  <a:pt x="1439" y="1840"/>
                  <a:pt x="1439" y="1840"/>
                </a:cubicBezTo>
                <a:lnTo>
                  <a:pt x="1439" y="1635"/>
                </a:lnTo>
                <a:close/>
                <a:moveTo>
                  <a:pt x="589" y="597"/>
                </a:moveTo>
                <a:cubicBezTo>
                  <a:pt x="1840" y="597"/>
                  <a:pt x="1840" y="597"/>
                  <a:pt x="1840" y="597"/>
                </a:cubicBezTo>
                <a:cubicBezTo>
                  <a:pt x="1840" y="1439"/>
                  <a:pt x="1840" y="1439"/>
                  <a:pt x="1840" y="1439"/>
                </a:cubicBezTo>
                <a:cubicBezTo>
                  <a:pt x="589" y="1439"/>
                  <a:pt x="589" y="1439"/>
                  <a:pt x="589" y="1439"/>
                </a:cubicBezTo>
                <a:lnTo>
                  <a:pt x="589" y="597"/>
                </a:lnTo>
                <a:close/>
                <a:moveTo>
                  <a:pt x="1243" y="1840"/>
                </a:moveTo>
                <a:cubicBezTo>
                  <a:pt x="589" y="1840"/>
                  <a:pt x="589" y="1840"/>
                  <a:pt x="589" y="1840"/>
                </a:cubicBezTo>
                <a:cubicBezTo>
                  <a:pt x="589" y="1635"/>
                  <a:pt x="589" y="1635"/>
                  <a:pt x="589" y="1635"/>
                </a:cubicBezTo>
                <a:cubicBezTo>
                  <a:pt x="1243" y="1635"/>
                  <a:pt x="1243" y="1635"/>
                  <a:pt x="1243" y="1635"/>
                </a:cubicBezTo>
                <a:lnTo>
                  <a:pt x="1243" y="1840"/>
                </a:lnTo>
                <a:close/>
              </a:path>
            </a:pathLst>
          </a:custGeom>
          <a:solidFill>
            <a:srgbClr val="383A55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95390" y="4391025"/>
            <a:ext cx="478472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3.自适应学习技术作为近年教育领域的研究热点，在提高学习成果方面大有可为。可让学习者按照自己的情况个性化高效的学习传统蒙古文。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75932" y="3385047"/>
            <a:ext cx="175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实践意义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389549" y="1260882"/>
            <a:ext cx="1728382" cy="1728382"/>
            <a:chOff x="1913897" y="2844801"/>
            <a:chExt cx="1728382" cy="1728382"/>
          </a:xfrm>
        </p:grpSpPr>
        <p:sp>
          <p:nvSpPr>
            <p:cNvPr id="18" name="椭圆 17"/>
            <p:cNvSpPr/>
            <p:nvPr/>
          </p:nvSpPr>
          <p:spPr>
            <a:xfrm>
              <a:off x="2102979" y="3033883"/>
              <a:ext cx="1350218" cy="1350218"/>
            </a:xfrm>
            <a:prstGeom prst="ellipse">
              <a:avLst/>
            </a:prstGeom>
            <a:noFill/>
            <a:ln w="19050">
              <a:solidFill>
                <a:srgbClr val="383A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002169" y="2933073"/>
              <a:ext cx="1551839" cy="1551839"/>
            </a:xfrm>
            <a:prstGeom prst="ellipse">
              <a:avLst/>
            </a:prstGeom>
            <a:noFill/>
            <a:ln w="6350">
              <a:solidFill>
                <a:srgbClr val="383A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913897" y="2844801"/>
              <a:ext cx="1728382" cy="1728382"/>
            </a:xfrm>
            <a:prstGeom prst="ellipse">
              <a:avLst/>
            </a:prstGeom>
            <a:noFill/>
            <a:ln w="6350">
              <a:solidFill>
                <a:srgbClr val="383A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05511" y="3387346"/>
            <a:ext cx="4876800" cy="519913"/>
          </a:xfrm>
          <a:prstGeom prst="rect">
            <a:avLst/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研究意义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27480" y="1516242"/>
            <a:ext cx="175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理论意义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5390" y="1116330"/>
            <a:ext cx="54756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1.传统蒙古文是世界上唯一一个竖着写的文字。然而在联合国教科文组织发布的最新“全球濒危语言地图”中传统蒙古文被列为“极度濒危语言”。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295390" y="2708275"/>
            <a:ext cx="55403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2.近几年蒙古国一直加紧恢复使用传统蒙古文，但懂得传统蒙古文的人较少，更没有学习传统蒙古文的软件。传统蒙古语言文字作为蒙古民族文化的结晶，是两国共建“一带一路”政治、经济生态圈的重要基础。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63795" y="297815"/>
            <a:ext cx="2309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国内外研究现状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4160" y="497261"/>
            <a:ext cx="10903680" cy="0"/>
            <a:chOff x="647114" y="497261"/>
            <a:chExt cx="1090368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23079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4711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5305450" y="2442701"/>
            <a:ext cx="1597788" cy="1597788"/>
          </a:xfrm>
          <a:prstGeom prst="ellipse">
            <a:avLst/>
          </a:prstGeom>
          <a:solidFill>
            <a:srgbClr val="DB7E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0974" y="1534080"/>
            <a:ext cx="3977640" cy="4648835"/>
          </a:xfrm>
          <a:prstGeom prst="rect">
            <a:avLst/>
          </a:prstGeom>
          <a:noFill/>
          <a:ln w="19050">
            <a:solidFill>
              <a:srgbClr val="383A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74534" y="1275635"/>
            <a:ext cx="1722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国外研究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1314" y="2083355"/>
            <a:ext cx="3685540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国外发展状况：目前只有蒙古国在使用西里尔蒙文，且蒙古国蒙古国开始推行恢复使用传统蒙古文，他们想要学习传统蒙古文但目前没有学习传统蒙古文的系统的网站，这个方向的研究也不太成熟，网上学习传统蒙古文的网站的针对人群也只是会汉语的人群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83564" y="1534080"/>
            <a:ext cx="3977640" cy="4648835"/>
          </a:xfrm>
          <a:prstGeom prst="rect">
            <a:avLst/>
          </a:prstGeom>
          <a:noFill/>
          <a:ln w="19050">
            <a:solidFill>
              <a:srgbClr val="383A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30884" y="2083355"/>
            <a:ext cx="3685540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国内发展状况：目前针对西里尔文和传统蒙古文的只有内蒙古地区有研究这方向。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39824" y="1275635"/>
            <a:ext cx="1722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国内研究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2" name="Oval 31"/>
          <p:cNvSpPr/>
          <p:nvPr/>
        </p:nvSpPr>
        <p:spPr>
          <a:xfrm>
            <a:off x="5290111" y="2159366"/>
            <a:ext cx="1628466" cy="1432276"/>
          </a:xfrm>
          <a:custGeom>
            <a:avLst/>
            <a:gdLst>
              <a:gd name="connsiteX0" fmla="*/ 351345 w 606227"/>
              <a:gd name="connsiteY0" fmla="*/ 426074 h 533192"/>
              <a:gd name="connsiteX1" fmla="*/ 407490 w 606227"/>
              <a:gd name="connsiteY1" fmla="*/ 426074 h 533192"/>
              <a:gd name="connsiteX2" fmla="*/ 446467 w 606227"/>
              <a:gd name="connsiteY2" fmla="*/ 533192 h 533192"/>
              <a:gd name="connsiteX3" fmla="*/ 390229 w 606227"/>
              <a:gd name="connsiteY3" fmla="*/ 533192 h 533192"/>
              <a:gd name="connsiteX4" fmla="*/ 198757 w 606227"/>
              <a:gd name="connsiteY4" fmla="*/ 426074 h 533192"/>
              <a:gd name="connsiteX5" fmla="*/ 255023 w 606227"/>
              <a:gd name="connsiteY5" fmla="*/ 426074 h 533192"/>
              <a:gd name="connsiteX6" fmla="*/ 216119 w 606227"/>
              <a:gd name="connsiteY6" fmla="*/ 533192 h 533192"/>
              <a:gd name="connsiteX7" fmla="*/ 159760 w 606227"/>
              <a:gd name="connsiteY7" fmla="*/ 533192 h 533192"/>
              <a:gd name="connsiteX8" fmla="*/ 304170 w 606227"/>
              <a:gd name="connsiteY8" fmla="*/ 146113 h 533192"/>
              <a:gd name="connsiteX9" fmla="*/ 292193 w 606227"/>
              <a:gd name="connsiteY9" fmla="*/ 158070 h 533192"/>
              <a:gd name="connsiteX10" fmla="*/ 292193 w 606227"/>
              <a:gd name="connsiteY10" fmla="*/ 298304 h 533192"/>
              <a:gd name="connsiteX11" fmla="*/ 248833 w 606227"/>
              <a:gd name="connsiteY11" fmla="*/ 298304 h 533192"/>
              <a:gd name="connsiteX12" fmla="*/ 248833 w 606227"/>
              <a:gd name="connsiteY12" fmla="*/ 220448 h 533192"/>
              <a:gd name="connsiteX13" fmla="*/ 236856 w 606227"/>
              <a:gd name="connsiteY13" fmla="*/ 208491 h 533192"/>
              <a:gd name="connsiteX14" fmla="*/ 224786 w 606227"/>
              <a:gd name="connsiteY14" fmla="*/ 220448 h 533192"/>
              <a:gd name="connsiteX15" fmla="*/ 224786 w 606227"/>
              <a:gd name="connsiteY15" fmla="*/ 297841 h 533192"/>
              <a:gd name="connsiteX16" fmla="*/ 190153 w 606227"/>
              <a:gd name="connsiteY16" fmla="*/ 297841 h 533192"/>
              <a:gd name="connsiteX17" fmla="*/ 178176 w 606227"/>
              <a:gd name="connsiteY17" fmla="*/ 309797 h 533192"/>
              <a:gd name="connsiteX18" fmla="*/ 190153 w 606227"/>
              <a:gd name="connsiteY18" fmla="*/ 321846 h 533192"/>
              <a:gd name="connsiteX19" fmla="*/ 418187 w 606227"/>
              <a:gd name="connsiteY19" fmla="*/ 321846 h 533192"/>
              <a:gd name="connsiteX20" fmla="*/ 430165 w 606227"/>
              <a:gd name="connsiteY20" fmla="*/ 309797 h 533192"/>
              <a:gd name="connsiteX21" fmla="*/ 418187 w 606227"/>
              <a:gd name="connsiteY21" fmla="*/ 297841 h 533192"/>
              <a:gd name="connsiteX22" fmla="*/ 383555 w 606227"/>
              <a:gd name="connsiteY22" fmla="*/ 297841 h 533192"/>
              <a:gd name="connsiteX23" fmla="*/ 383555 w 606227"/>
              <a:gd name="connsiteY23" fmla="*/ 186339 h 533192"/>
              <a:gd name="connsiteX24" fmla="*/ 371485 w 606227"/>
              <a:gd name="connsiteY24" fmla="*/ 174382 h 533192"/>
              <a:gd name="connsiteX25" fmla="*/ 359508 w 606227"/>
              <a:gd name="connsiteY25" fmla="*/ 186339 h 533192"/>
              <a:gd name="connsiteX26" fmla="*/ 359508 w 606227"/>
              <a:gd name="connsiteY26" fmla="*/ 297841 h 533192"/>
              <a:gd name="connsiteX27" fmla="*/ 316148 w 606227"/>
              <a:gd name="connsiteY27" fmla="*/ 297841 h 533192"/>
              <a:gd name="connsiteX28" fmla="*/ 316148 w 606227"/>
              <a:gd name="connsiteY28" fmla="*/ 158070 h 533192"/>
              <a:gd name="connsiteX29" fmla="*/ 304170 w 606227"/>
              <a:gd name="connsiteY29" fmla="*/ 146113 h 533192"/>
              <a:gd name="connsiteX30" fmla="*/ 47632 w 606227"/>
              <a:gd name="connsiteY30" fmla="*/ 64920 h 533192"/>
              <a:gd name="connsiteX31" fmla="*/ 558666 w 606227"/>
              <a:gd name="connsiteY31" fmla="*/ 64920 h 533192"/>
              <a:gd name="connsiteX32" fmla="*/ 558666 w 606227"/>
              <a:gd name="connsiteY32" fmla="*/ 335749 h 533192"/>
              <a:gd name="connsiteX33" fmla="*/ 498036 w 606227"/>
              <a:gd name="connsiteY33" fmla="*/ 396366 h 533192"/>
              <a:gd name="connsiteX34" fmla="*/ 108354 w 606227"/>
              <a:gd name="connsiteY34" fmla="*/ 396366 h 533192"/>
              <a:gd name="connsiteX35" fmla="*/ 47632 w 606227"/>
              <a:gd name="connsiteY35" fmla="*/ 335749 h 533192"/>
              <a:gd name="connsiteX36" fmla="*/ 0 w 606227"/>
              <a:gd name="connsiteY36" fmla="*/ 0 h 533192"/>
              <a:gd name="connsiteX37" fmla="*/ 606227 w 606227"/>
              <a:gd name="connsiteY37" fmla="*/ 0 h 533192"/>
              <a:gd name="connsiteX38" fmla="*/ 606227 w 606227"/>
              <a:gd name="connsiteY38" fmla="*/ 35565 h 533192"/>
              <a:gd name="connsiteX39" fmla="*/ 0 w 606227"/>
              <a:gd name="connsiteY39" fmla="*/ 35565 h 5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6227" h="533192">
                <a:moveTo>
                  <a:pt x="351345" y="426074"/>
                </a:moveTo>
                <a:lnTo>
                  <a:pt x="407490" y="426074"/>
                </a:lnTo>
                <a:lnTo>
                  <a:pt x="446467" y="533192"/>
                </a:lnTo>
                <a:lnTo>
                  <a:pt x="390229" y="533192"/>
                </a:lnTo>
                <a:close/>
                <a:moveTo>
                  <a:pt x="198757" y="426074"/>
                </a:moveTo>
                <a:lnTo>
                  <a:pt x="255023" y="426074"/>
                </a:lnTo>
                <a:lnTo>
                  <a:pt x="216119" y="533192"/>
                </a:lnTo>
                <a:lnTo>
                  <a:pt x="159760" y="533192"/>
                </a:lnTo>
                <a:close/>
                <a:moveTo>
                  <a:pt x="304170" y="146113"/>
                </a:moveTo>
                <a:cubicBezTo>
                  <a:pt x="297485" y="146113"/>
                  <a:pt x="292193" y="151396"/>
                  <a:pt x="292193" y="158070"/>
                </a:cubicBezTo>
                <a:lnTo>
                  <a:pt x="292193" y="298304"/>
                </a:lnTo>
                <a:lnTo>
                  <a:pt x="248833" y="298304"/>
                </a:lnTo>
                <a:lnTo>
                  <a:pt x="248833" y="220448"/>
                </a:lnTo>
                <a:cubicBezTo>
                  <a:pt x="248833" y="213774"/>
                  <a:pt x="243541" y="208491"/>
                  <a:pt x="236856" y="208491"/>
                </a:cubicBezTo>
                <a:cubicBezTo>
                  <a:pt x="230171" y="208491"/>
                  <a:pt x="224786" y="213774"/>
                  <a:pt x="224786" y="220448"/>
                </a:cubicBezTo>
                <a:lnTo>
                  <a:pt x="224786" y="297841"/>
                </a:lnTo>
                <a:lnTo>
                  <a:pt x="190153" y="297841"/>
                </a:lnTo>
                <a:cubicBezTo>
                  <a:pt x="183375" y="297841"/>
                  <a:pt x="177990" y="303031"/>
                  <a:pt x="178176" y="309797"/>
                </a:cubicBezTo>
                <a:cubicBezTo>
                  <a:pt x="178176" y="316470"/>
                  <a:pt x="183468" y="321846"/>
                  <a:pt x="190153" y="321846"/>
                </a:cubicBezTo>
                <a:lnTo>
                  <a:pt x="418187" y="321846"/>
                </a:lnTo>
                <a:cubicBezTo>
                  <a:pt x="424872" y="321846"/>
                  <a:pt x="430165" y="316470"/>
                  <a:pt x="430165" y="309797"/>
                </a:cubicBezTo>
                <a:cubicBezTo>
                  <a:pt x="430165" y="303124"/>
                  <a:pt x="424872" y="297841"/>
                  <a:pt x="418187" y="297841"/>
                </a:cubicBezTo>
                <a:lnTo>
                  <a:pt x="383555" y="297841"/>
                </a:lnTo>
                <a:lnTo>
                  <a:pt x="383555" y="186339"/>
                </a:lnTo>
                <a:cubicBezTo>
                  <a:pt x="383555" y="179666"/>
                  <a:pt x="378170" y="174382"/>
                  <a:pt x="371485" y="174382"/>
                </a:cubicBezTo>
                <a:cubicBezTo>
                  <a:pt x="364800" y="174382"/>
                  <a:pt x="359508" y="179666"/>
                  <a:pt x="359508" y="186339"/>
                </a:cubicBezTo>
                <a:lnTo>
                  <a:pt x="359508" y="297841"/>
                </a:lnTo>
                <a:lnTo>
                  <a:pt x="316148" y="297841"/>
                </a:lnTo>
                <a:lnTo>
                  <a:pt x="316148" y="158070"/>
                </a:lnTo>
                <a:cubicBezTo>
                  <a:pt x="316148" y="151396"/>
                  <a:pt x="310855" y="146113"/>
                  <a:pt x="304170" y="146113"/>
                </a:cubicBezTo>
                <a:close/>
                <a:moveTo>
                  <a:pt x="47632" y="64920"/>
                </a:moveTo>
                <a:lnTo>
                  <a:pt x="558666" y="64920"/>
                </a:lnTo>
                <a:lnTo>
                  <a:pt x="558666" y="335749"/>
                </a:lnTo>
                <a:cubicBezTo>
                  <a:pt x="558666" y="369394"/>
                  <a:pt x="531740" y="396366"/>
                  <a:pt x="498036" y="396366"/>
                </a:cubicBezTo>
                <a:lnTo>
                  <a:pt x="108354" y="396366"/>
                </a:lnTo>
                <a:cubicBezTo>
                  <a:pt x="74651" y="396366"/>
                  <a:pt x="47632" y="369394"/>
                  <a:pt x="47632" y="335749"/>
                </a:cubicBezTo>
                <a:close/>
                <a:moveTo>
                  <a:pt x="0" y="0"/>
                </a:moveTo>
                <a:lnTo>
                  <a:pt x="606227" y="0"/>
                </a:lnTo>
                <a:lnTo>
                  <a:pt x="606227" y="35565"/>
                </a:lnTo>
                <a:lnTo>
                  <a:pt x="0" y="35565"/>
                </a:lnTo>
                <a:close/>
              </a:path>
            </a:pathLst>
          </a:custGeom>
          <a:solidFill>
            <a:srgbClr val="383A5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4254" y="-114256"/>
            <a:ext cx="3296529" cy="3525040"/>
          </a:xfrm>
          <a:prstGeom prst="rtTriangle">
            <a:avLst/>
          </a:prstGeom>
          <a:solidFill>
            <a:srgbClr val="DB7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>
            <a:off x="8781215" y="3447215"/>
            <a:ext cx="3296529" cy="3525040"/>
          </a:xfrm>
          <a:prstGeom prst="rtTriangle">
            <a:avLst/>
          </a:prstGeom>
          <a:solidFill>
            <a:srgbClr val="DB7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742" y="486697"/>
            <a:ext cx="11282516" cy="5884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995906" y="805329"/>
            <a:ext cx="2200188" cy="2200188"/>
          </a:xfrm>
          <a:prstGeom prst="ellipse">
            <a:avLst/>
          </a:prstGeom>
          <a:noFill/>
          <a:ln>
            <a:solidFill>
              <a:srgbClr val="383A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2545800" y="4834407"/>
            <a:ext cx="7100400" cy="646331"/>
          </a:xfrm>
          <a:prstGeom prst="roundRect">
            <a:avLst>
              <a:gd name="adj" fmla="val 50000"/>
            </a:avLst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891126" y="4834407"/>
            <a:ext cx="440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研究内容与思路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8" name="liner-pencil_74191"/>
          <p:cNvSpPr>
            <a:spLocks noChangeAspect="1"/>
          </p:cNvSpPr>
          <p:nvPr/>
        </p:nvSpPr>
        <p:spPr bwMode="auto">
          <a:xfrm>
            <a:off x="5435147" y="1138660"/>
            <a:ext cx="1384980" cy="1539507"/>
          </a:xfrm>
          <a:custGeom>
            <a:avLst/>
            <a:gdLst>
              <a:gd name="connsiteX0" fmla="*/ 267220 w 545823"/>
              <a:gd name="connsiteY0" fmla="*/ 533785 h 606722"/>
              <a:gd name="connsiteX1" fmla="*/ 298560 w 545823"/>
              <a:gd name="connsiteY1" fmla="*/ 540253 h 606722"/>
              <a:gd name="connsiteX2" fmla="*/ 307684 w 545823"/>
              <a:gd name="connsiteY2" fmla="*/ 570466 h 606722"/>
              <a:gd name="connsiteX3" fmla="*/ 305320 w 545823"/>
              <a:gd name="connsiteY3" fmla="*/ 575234 h 606722"/>
              <a:gd name="connsiteX4" fmla="*/ 303098 w 545823"/>
              <a:gd name="connsiteY4" fmla="*/ 580097 h 606722"/>
              <a:gd name="connsiteX5" fmla="*/ 307116 w 545823"/>
              <a:gd name="connsiteY5" fmla="*/ 583024 h 606722"/>
              <a:gd name="connsiteX6" fmla="*/ 323519 w 545823"/>
              <a:gd name="connsiteY6" fmla="*/ 584298 h 606722"/>
              <a:gd name="connsiteX7" fmla="*/ 498800 w 545823"/>
              <a:gd name="connsiteY7" fmla="*/ 553424 h 606722"/>
              <a:gd name="connsiteX8" fmla="*/ 505229 w 545823"/>
              <a:gd name="connsiteY8" fmla="*/ 552291 h 606722"/>
              <a:gd name="connsiteX9" fmla="*/ 518039 w 545823"/>
              <a:gd name="connsiteY9" fmla="*/ 561213 h 606722"/>
              <a:gd name="connsiteX10" fmla="*/ 509105 w 545823"/>
              <a:gd name="connsiteY10" fmla="*/ 573960 h 606722"/>
              <a:gd name="connsiteX11" fmla="*/ 502676 w 545823"/>
              <a:gd name="connsiteY11" fmla="*/ 575140 h 606722"/>
              <a:gd name="connsiteX12" fmla="*/ 326072 w 545823"/>
              <a:gd name="connsiteY12" fmla="*/ 606203 h 606722"/>
              <a:gd name="connsiteX13" fmla="*/ 317043 w 545823"/>
              <a:gd name="connsiteY13" fmla="*/ 606722 h 606722"/>
              <a:gd name="connsiteX14" fmla="*/ 298229 w 545823"/>
              <a:gd name="connsiteY14" fmla="*/ 603182 h 606722"/>
              <a:gd name="connsiteX15" fmla="*/ 281212 w 545823"/>
              <a:gd name="connsiteY15" fmla="*/ 583260 h 606722"/>
              <a:gd name="connsiteX16" fmla="*/ 285844 w 545823"/>
              <a:gd name="connsiteY16" fmla="*/ 564848 h 606722"/>
              <a:gd name="connsiteX17" fmla="*/ 287499 w 545823"/>
              <a:gd name="connsiteY17" fmla="*/ 561638 h 606722"/>
              <a:gd name="connsiteX18" fmla="*/ 286128 w 545823"/>
              <a:gd name="connsiteY18" fmla="*/ 558475 h 606722"/>
              <a:gd name="connsiteX19" fmla="*/ 269063 w 545823"/>
              <a:gd name="connsiteY19" fmla="*/ 555737 h 606722"/>
              <a:gd name="connsiteX20" fmla="*/ 15313 w 545823"/>
              <a:gd name="connsiteY20" fmla="*/ 597753 h 606722"/>
              <a:gd name="connsiteX21" fmla="*/ 51523 w 545823"/>
              <a:gd name="connsiteY21" fmla="*/ 569286 h 606722"/>
              <a:gd name="connsiteX22" fmla="*/ 267220 w 545823"/>
              <a:gd name="connsiteY22" fmla="*/ 533785 h 606722"/>
              <a:gd name="connsiteX23" fmla="*/ 545823 w 545823"/>
              <a:gd name="connsiteY23" fmla="*/ 0 h 606722"/>
              <a:gd name="connsiteX24" fmla="*/ 503797 w 545823"/>
              <a:gd name="connsiteY24" fmla="*/ 216271 h 606722"/>
              <a:gd name="connsiteX25" fmla="*/ 388354 w 545823"/>
              <a:gd name="connsiteY25" fmla="*/ 241382 h 606722"/>
              <a:gd name="connsiteX26" fmla="*/ 458319 w 545823"/>
              <a:gd name="connsiteY26" fmla="*/ 267861 h 606722"/>
              <a:gd name="connsiteX27" fmla="*/ 484462 w 545823"/>
              <a:gd name="connsiteY27" fmla="*/ 264321 h 606722"/>
              <a:gd name="connsiteX28" fmla="*/ 349920 w 545823"/>
              <a:gd name="connsiteY28" fmla="*/ 450715 h 606722"/>
              <a:gd name="connsiteX29" fmla="*/ 251449 w 545823"/>
              <a:gd name="connsiteY29" fmla="*/ 421309 h 606722"/>
              <a:gd name="connsiteX30" fmla="*/ 299054 w 545823"/>
              <a:gd name="connsiteY30" fmla="*/ 483424 h 606722"/>
              <a:gd name="connsiteX31" fmla="*/ 233485 w 545823"/>
              <a:gd name="connsiteY31" fmla="*/ 501549 h 606722"/>
              <a:gd name="connsiteX32" fmla="*/ 133076 w 545823"/>
              <a:gd name="connsiteY32" fmla="*/ 477241 h 606722"/>
              <a:gd name="connsiteX33" fmla="*/ 0 w 545823"/>
              <a:gd name="connsiteY33" fmla="*/ 581742 h 606722"/>
              <a:gd name="connsiteX34" fmla="*/ 21084 w 545823"/>
              <a:gd name="connsiteY34" fmla="*/ 543132 h 606722"/>
              <a:gd name="connsiteX35" fmla="*/ 114781 w 545823"/>
              <a:gd name="connsiteY35" fmla="*/ 445239 h 606722"/>
              <a:gd name="connsiteX36" fmla="*/ 194862 w 545823"/>
              <a:gd name="connsiteY36" fmla="*/ 311663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5823" h="606722">
                <a:moveTo>
                  <a:pt x="267220" y="533785"/>
                </a:moveTo>
                <a:cubicBezTo>
                  <a:pt x="280077" y="532699"/>
                  <a:pt x="290619" y="534871"/>
                  <a:pt x="298560" y="540253"/>
                </a:cubicBezTo>
                <a:cubicBezTo>
                  <a:pt x="309196" y="547476"/>
                  <a:pt x="312694" y="559089"/>
                  <a:pt x="307684" y="570466"/>
                </a:cubicBezTo>
                <a:cubicBezTo>
                  <a:pt x="306927" y="572213"/>
                  <a:pt x="306076" y="573818"/>
                  <a:pt x="305320" y="575234"/>
                </a:cubicBezTo>
                <a:cubicBezTo>
                  <a:pt x="304516" y="576698"/>
                  <a:pt x="303240" y="579105"/>
                  <a:pt x="303098" y="580097"/>
                </a:cubicBezTo>
                <a:cubicBezTo>
                  <a:pt x="303429" y="580663"/>
                  <a:pt x="304753" y="581938"/>
                  <a:pt x="307116" y="583024"/>
                </a:cubicBezTo>
                <a:cubicBezTo>
                  <a:pt x="310992" y="584723"/>
                  <a:pt x="316334" y="585148"/>
                  <a:pt x="323519" y="584298"/>
                </a:cubicBezTo>
                <a:cubicBezTo>
                  <a:pt x="326497" y="583968"/>
                  <a:pt x="353300" y="579483"/>
                  <a:pt x="498800" y="553424"/>
                </a:cubicBezTo>
                <a:cubicBezTo>
                  <a:pt x="502487" y="552763"/>
                  <a:pt x="504756" y="552385"/>
                  <a:pt x="505229" y="552291"/>
                </a:cubicBezTo>
                <a:cubicBezTo>
                  <a:pt x="511232" y="551205"/>
                  <a:pt x="516952" y="555218"/>
                  <a:pt x="518039" y="561213"/>
                </a:cubicBezTo>
                <a:cubicBezTo>
                  <a:pt x="519079" y="567209"/>
                  <a:pt x="515108" y="572921"/>
                  <a:pt x="509105" y="573960"/>
                </a:cubicBezTo>
                <a:cubicBezTo>
                  <a:pt x="508585" y="574054"/>
                  <a:pt x="506363" y="574479"/>
                  <a:pt x="502676" y="575140"/>
                </a:cubicBezTo>
                <a:cubicBezTo>
                  <a:pt x="391258" y="595062"/>
                  <a:pt x="331839" y="605495"/>
                  <a:pt x="326072" y="606203"/>
                </a:cubicBezTo>
                <a:cubicBezTo>
                  <a:pt x="322905" y="606533"/>
                  <a:pt x="319879" y="606722"/>
                  <a:pt x="317043" y="606722"/>
                </a:cubicBezTo>
                <a:cubicBezTo>
                  <a:pt x="309858" y="606722"/>
                  <a:pt x="303666" y="605542"/>
                  <a:pt x="298229" y="603182"/>
                </a:cubicBezTo>
                <a:cubicBezTo>
                  <a:pt x="288633" y="598933"/>
                  <a:pt x="282394" y="591710"/>
                  <a:pt x="281212" y="583260"/>
                </a:cubicBezTo>
                <a:cubicBezTo>
                  <a:pt x="280125" y="575612"/>
                  <a:pt x="283434" y="569380"/>
                  <a:pt x="285844" y="564848"/>
                </a:cubicBezTo>
                <a:cubicBezTo>
                  <a:pt x="286459" y="563715"/>
                  <a:pt x="287073" y="562582"/>
                  <a:pt x="287499" y="561638"/>
                </a:cubicBezTo>
                <a:cubicBezTo>
                  <a:pt x="288019" y="560363"/>
                  <a:pt x="288255" y="559891"/>
                  <a:pt x="286128" y="558475"/>
                </a:cubicBezTo>
                <a:cubicBezTo>
                  <a:pt x="282535" y="556067"/>
                  <a:pt x="276627" y="555076"/>
                  <a:pt x="269063" y="555737"/>
                </a:cubicBezTo>
                <a:cubicBezTo>
                  <a:pt x="260602" y="556540"/>
                  <a:pt x="99739" y="583496"/>
                  <a:pt x="15313" y="597753"/>
                </a:cubicBezTo>
                <a:lnTo>
                  <a:pt x="51523" y="569286"/>
                </a:lnTo>
                <a:cubicBezTo>
                  <a:pt x="125265" y="556917"/>
                  <a:pt x="259562" y="534399"/>
                  <a:pt x="267220" y="533785"/>
                </a:cubicBezTo>
                <a:close/>
                <a:moveTo>
                  <a:pt x="545823" y="0"/>
                </a:moveTo>
                <a:cubicBezTo>
                  <a:pt x="545823" y="0"/>
                  <a:pt x="542136" y="137636"/>
                  <a:pt x="503797" y="216271"/>
                </a:cubicBezTo>
                <a:lnTo>
                  <a:pt x="388354" y="241382"/>
                </a:lnTo>
                <a:cubicBezTo>
                  <a:pt x="388354" y="241382"/>
                  <a:pt x="416813" y="267861"/>
                  <a:pt x="458319" y="267861"/>
                </a:cubicBezTo>
                <a:cubicBezTo>
                  <a:pt x="466545" y="267861"/>
                  <a:pt x="475291" y="266823"/>
                  <a:pt x="484462" y="264321"/>
                </a:cubicBezTo>
                <a:cubicBezTo>
                  <a:pt x="484462" y="264321"/>
                  <a:pt x="438275" y="391809"/>
                  <a:pt x="349920" y="450715"/>
                </a:cubicBezTo>
                <a:cubicBezTo>
                  <a:pt x="349920" y="450715"/>
                  <a:pt x="283359" y="434808"/>
                  <a:pt x="251449" y="421309"/>
                </a:cubicBezTo>
                <a:cubicBezTo>
                  <a:pt x="251449" y="421309"/>
                  <a:pt x="257358" y="461759"/>
                  <a:pt x="299054" y="483424"/>
                </a:cubicBezTo>
                <a:cubicBezTo>
                  <a:pt x="299054" y="483424"/>
                  <a:pt x="278301" y="501549"/>
                  <a:pt x="233485" y="501549"/>
                </a:cubicBezTo>
                <a:cubicBezTo>
                  <a:pt x="208005" y="501549"/>
                  <a:pt x="174724" y="495696"/>
                  <a:pt x="133076" y="477241"/>
                </a:cubicBezTo>
                <a:lnTo>
                  <a:pt x="0" y="581742"/>
                </a:lnTo>
                <a:cubicBezTo>
                  <a:pt x="3498" y="567205"/>
                  <a:pt x="10731" y="553894"/>
                  <a:pt x="21084" y="543132"/>
                </a:cubicBezTo>
                <a:lnTo>
                  <a:pt x="114781" y="445239"/>
                </a:lnTo>
                <a:cubicBezTo>
                  <a:pt x="127166" y="393602"/>
                  <a:pt x="155105" y="346969"/>
                  <a:pt x="194862" y="311663"/>
                </a:cubicBezTo>
                <a:close/>
              </a:path>
            </a:pathLst>
          </a:custGeom>
          <a:solidFill>
            <a:srgbClr val="383A55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2BC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66487" y="3136699"/>
            <a:ext cx="36590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383A5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PART·2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srgbClr val="383A5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3182816" y="4244695"/>
            <a:ext cx="5826369" cy="0"/>
          </a:xfrm>
          <a:prstGeom prst="line">
            <a:avLst/>
          </a:prstGeom>
          <a:ln w="19050">
            <a:solidFill>
              <a:srgbClr val="383A5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/>
        </p:nvSpPr>
        <p:spPr>
          <a:xfrm>
            <a:off x="2108200" y="1559560"/>
            <a:ext cx="8189595" cy="3971925"/>
          </a:xfrm>
          <a:prstGeom prst="round2Same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74566" y="297206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研究内容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4160" y="497261"/>
            <a:ext cx="10903680" cy="0"/>
            <a:chOff x="647114" y="497261"/>
            <a:chExt cx="1090368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23079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4711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698115" y="2054860"/>
            <a:ext cx="7009765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solidFill>
                  <a:schemeClr val="bg1"/>
                </a:solidFill>
                <a:ea typeface="黑体" panose="02010609060101010101" charset="-122"/>
              </a:rPr>
              <a:t>研究学习网站，让学习者个性</a:t>
            </a:r>
            <a:r>
              <a:rPr lang="zh-CN" sz="3200">
                <a:solidFill>
                  <a:schemeClr val="bg1"/>
                </a:solidFill>
                <a:ea typeface="黑体" panose="02010609060101010101" charset="-122"/>
                <a:sym typeface="+mn-ea"/>
              </a:rPr>
              <a:t>化</a:t>
            </a:r>
            <a:r>
              <a:rPr lang="zh-CN" sz="3200" b="0">
                <a:solidFill>
                  <a:schemeClr val="bg1"/>
                </a:solidFill>
                <a:ea typeface="黑体" panose="02010609060101010101" charset="-122"/>
              </a:rPr>
              <a:t>高效的学习。主要包含西里尔文单词和词语，与之对应的传统蒙古文音标，单词和词语。</a:t>
            </a:r>
            <a:endParaRPr lang="zh-CN" altLang="en-US" sz="3200" b="0">
              <a:solidFill>
                <a:schemeClr val="bg1"/>
              </a:solidFill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74566" y="297206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研究思路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4160" y="497261"/>
            <a:ext cx="10903680" cy="0"/>
            <a:chOff x="647114" y="497261"/>
            <a:chExt cx="1090368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23079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47114" y="497261"/>
              <a:ext cx="4320000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圆角矩形 1"/>
          <p:cNvSpPr/>
          <p:nvPr/>
        </p:nvSpPr>
        <p:spPr>
          <a:xfrm>
            <a:off x="899795" y="2842260"/>
            <a:ext cx="1950085" cy="746760"/>
          </a:xfrm>
          <a:prstGeom prst="roundRect">
            <a:avLst/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71600" y="2800350"/>
            <a:ext cx="1005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</a:rPr>
              <a:t>1</a:t>
            </a:r>
            <a:endParaRPr lang="en-US" altLang="zh-CN" sz="4800">
              <a:solidFill>
                <a:schemeClr val="bg1"/>
              </a:solidFill>
            </a:endParaRPr>
          </a:p>
        </p:txBody>
      </p:sp>
      <p:sp>
        <p:nvSpPr>
          <p:cNvPr id="11" name="圆角矩形 5"/>
          <p:cNvSpPr/>
          <p:nvPr/>
        </p:nvSpPr>
        <p:spPr>
          <a:xfrm>
            <a:off x="3714115" y="4777740"/>
            <a:ext cx="1950085" cy="746760"/>
          </a:xfrm>
          <a:prstGeom prst="roundRect">
            <a:avLst/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85920" y="4735830"/>
            <a:ext cx="1005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</a:rPr>
              <a:t>2</a:t>
            </a:r>
            <a:endParaRPr lang="en-US" altLang="zh-CN" sz="4800">
              <a:solidFill>
                <a:schemeClr val="bg1"/>
              </a:solidFill>
            </a:endParaRPr>
          </a:p>
        </p:txBody>
      </p:sp>
      <p:sp>
        <p:nvSpPr>
          <p:cNvPr id="13" name="圆角矩形 8"/>
          <p:cNvSpPr/>
          <p:nvPr/>
        </p:nvSpPr>
        <p:spPr>
          <a:xfrm>
            <a:off x="6528435" y="1775460"/>
            <a:ext cx="1603375" cy="746760"/>
          </a:xfrm>
          <a:prstGeom prst="roundRect">
            <a:avLst/>
          </a:prstGeom>
          <a:solidFill>
            <a:srgbClr val="DB7E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826885" y="1754505"/>
            <a:ext cx="1005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</a:rPr>
              <a:t>3</a:t>
            </a:r>
            <a:endParaRPr lang="en-US" altLang="zh-CN" sz="4800">
              <a:solidFill>
                <a:schemeClr val="bg1"/>
              </a:solidFill>
            </a:endParaRPr>
          </a:p>
        </p:txBody>
      </p:sp>
      <p:sp>
        <p:nvSpPr>
          <p:cNvPr id="15" name="圆角矩形 11"/>
          <p:cNvSpPr/>
          <p:nvPr/>
        </p:nvSpPr>
        <p:spPr>
          <a:xfrm>
            <a:off x="9156065" y="5305425"/>
            <a:ext cx="1950085" cy="746760"/>
          </a:xfrm>
          <a:prstGeom prst="roundRect">
            <a:avLst/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568180" y="5264150"/>
            <a:ext cx="1005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</a:rPr>
              <a:t>4</a:t>
            </a:r>
            <a:endParaRPr lang="en-US" altLang="zh-CN" sz="4800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849880" y="3192780"/>
            <a:ext cx="863600" cy="1958340"/>
            <a:chOff x="4488" y="5028"/>
            <a:chExt cx="1360" cy="308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rgbClr val="383A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rgbClr val="383A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rgbClr val="383A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V="1">
            <a:off x="5684520" y="2157095"/>
            <a:ext cx="849630" cy="2994025"/>
            <a:chOff x="4488" y="5028"/>
            <a:chExt cx="1338" cy="308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rgbClr val="383A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rgbClr val="383A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137" y="8112"/>
              <a:ext cx="689" cy="0"/>
            </a:xfrm>
            <a:prstGeom prst="line">
              <a:avLst/>
            </a:prstGeom>
            <a:ln>
              <a:solidFill>
                <a:srgbClr val="383A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7899400" y="2169795"/>
            <a:ext cx="1216025" cy="3509010"/>
            <a:chOff x="4488" y="5028"/>
            <a:chExt cx="1360" cy="308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rgbClr val="383A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rgbClr val="383A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rgbClr val="383A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单圆角矩形 1"/>
          <p:cNvSpPr/>
          <p:nvPr/>
        </p:nvSpPr>
        <p:spPr>
          <a:xfrm>
            <a:off x="1111885" y="464375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学习模式</a:t>
            </a:r>
            <a:endParaRPr lang="zh-CN" altLang="en-US"/>
          </a:p>
        </p:txBody>
      </p:sp>
      <p:sp>
        <p:nvSpPr>
          <p:cNvPr id="3" name="单圆角矩形 2"/>
          <p:cNvSpPr/>
          <p:nvPr/>
        </p:nvSpPr>
        <p:spPr>
          <a:xfrm>
            <a:off x="1111885" y="5229860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复习模式</a:t>
            </a:r>
            <a:endParaRPr lang="zh-CN" altLang="en-US"/>
          </a:p>
        </p:txBody>
      </p:sp>
      <p:sp>
        <p:nvSpPr>
          <p:cNvPr id="5" name="单圆角矩形 4"/>
          <p:cNvSpPr/>
          <p:nvPr/>
        </p:nvSpPr>
        <p:spPr>
          <a:xfrm>
            <a:off x="1111885" y="583247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注册登录</a:t>
            </a:r>
            <a:endParaRPr lang="zh-CN" altLang="en-US"/>
          </a:p>
        </p:txBody>
      </p:sp>
      <p:sp>
        <p:nvSpPr>
          <p:cNvPr id="34" name="单圆角矩形 33"/>
          <p:cNvSpPr/>
          <p:nvPr/>
        </p:nvSpPr>
        <p:spPr>
          <a:xfrm>
            <a:off x="1111885" y="3779520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1541145" y="4295775"/>
            <a:ext cx="357505" cy="306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单圆角矩形 35"/>
          <p:cNvSpPr/>
          <p:nvPr/>
        </p:nvSpPr>
        <p:spPr>
          <a:xfrm>
            <a:off x="6677025" y="2913380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学习模式</a:t>
            </a:r>
            <a:endParaRPr lang="zh-CN" altLang="en-US"/>
          </a:p>
        </p:txBody>
      </p:sp>
      <p:sp>
        <p:nvSpPr>
          <p:cNvPr id="37" name="单圆角矩形 36"/>
          <p:cNvSpPr/>
          <p:nvPr/>
        </p:nvSpPr>
        <p:spPr>
          <a:xfrm>
            <a:off x="6677025" y="3978910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开始学习</a:t>
            </a:r>
            <a:endParaRPr lang="zh-CN" altLang="en-US"/>
          </a:p>
        </p:txBody>
      </p:sp>
      <p:sp>
        <p:nvSpPr>
          <p:cNvPr id="38" name="单圆角矩形 37"/>
          <p:cNvSpPr/>
          <p:nvPr/>
        </p:nvSpPr>
        <p:spPr>
          <a:xfrm>
            <a:off x="6677025" y="458660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上下页</a:t>
            </a:r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7100570" y="3472180"/>
            <a:ext cx="357505" cy="306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单圆角矩形 39"/>
          <p:cNvSpPr/>
          <p:nvPr/>
        </p:nvSpPr>
        <p:spPr>
          <a:xfrm>
            <a:off x="9369425" y="119570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复习模式</a:t>
            </a:r>
            <a:endParaRPr lang="zh-CN" altLang="en-US"/>
          </a:p>
        </p:txBody>
      </p:sp>
      <p:sp>
        <p:nvSpPr>
          <p:cNvPr id="41" name="单圆角矩形 40"/>
          <p:cNvSpPr/>
          <p:nvPr/>
        </p:nvSpPr>
        <p:spPr>
          <a:xfrm>
            <a:off x="9369425" y="212915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做选择题</a:t>
            </a:r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9792970" y="1754505"/>
            <a:ext cx="357505" cy="306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菱形 43"/>
          <p:cNvSpPr/>
          <p:nvPr/>
        </p:nvSpPr>
        <p:spPr>
          <a:xfrm>
            <a:off x="9150350" y="2959100"/>
            <a:ext cx="1644015" cy="10617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是否正确</a:t>
            </a:r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9792970" y="2608580"/>
            <a:ext cx="357505" cy="306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单圆角矩形 45"/>
          <p:cNvSpPr/>
          <p:nvPr/>
        </p:nvSpPr>
        <p:spPr>
          <a:xfrm>
            <a:off x="8588375" y="433895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继续测试</a:t>
            </a:r>
            <a:endParaRPr lang="zh-CN" altLang="en-US"/>
          </a:p>
        </p:txBody>
      </p:sp>
      <p:sp>
        <p:nvSpPr>
          <p:cNvPr id="47" name="单圆角矩形 46"/>
          <p:cNvSpPr/>
          <p:nvPr/>
        </p:nvSpPr>
        <p:spPr>
          <a:xfrm>
            <a:off x="10272395" y="4328795"/>
            <a:ext cx="1632585" cy="52070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转到该测试单词的学习界面</a:t>
            </a:r>
            <a:endParaRPr lang="zh-CN" altLang="en-US"/>
          </a:p>
        </p:txBody>
      </p:sp>
      <p:cxnSp>
        <p:nvCxnSpPr>
          <p:cNvPr id="48" name="肘形连接符 47"/>
          <p:cNvCxnSpPr>
            <a:stCxn id="44" idx="1"/>
          </p:cNvCxnSpPr>
          <p:nvPr/>
        </p:nvCxnSpPr>
        <p:spPr>
          <a:xfrm rot="10800000" flipV="1">
            <a:off x="8696960" y="3500120"/>
            <a:ext cx="453390" cy="7219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4" idx="3"/>
          </p:cNvCxnSpPr>
          <p:nvPr/>
        </p:nvCxnSpPr>
        <p:spPr>
          <a:xfrm>
            <a:off x="10794365" y="3500120"/>
            <a:ext cx="506095" cy="7423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849995" y="2996565"/>
            <a:ext cx="306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0894060" y="2996565"/>
            <a:ext cx="306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52" name="单圆角矩形 51"/>
          <p:cNvSpPr/>
          <p:nvPr/>
        </p:nvSpPr>
        <p:spPr>
          <a:xfrm>
            <a:off x="3309620" y="281622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用户登录</a:t>
            </a:r>
            <a:endParaRPr lang="zh-CN" altLang="en-US"/>
          </a:p>
        </p:txBody>
      </p:sp>
      <p:sp>
        <p:nvSpPr>
          <p:cNvPr id="53" name="单圆角矩形 52">
            <a:hlinkClick r:id="rId1" action="ppaction://hlinksldjump"/>
          </p:cNvPr>
          <p:cNvSpPr/>
          <p:nvPr/>
        </p:nvSpPr>
        <p:spPr>
          <a:xfrm>
            <a:off x="3309620" y="3402330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等级页面</a:t>
            </a:r>
            <a:endParaRPr lang="zh-CN" altLang="en-US"/>
          </a:p>
        </p:txBody>
      </p:sp>
      <p:sp>
        <p:nvSpPr>
          <p:cNvPr id="54" name="单圆角矩形 53"/>
          <p:cNvSpPr/>
          <p:nvPr/>
        </p:nvSpPr>
        <p:spPr>
          <a:xfrm>
            <a:off x="3309620" y="400494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学习模式</a:t>
            </a:r>
            <a:endParaRPr lang="zh-CN" altLang="en-US"/>
          </a:p>
        </p:txBody>
      </p:sp>
      <p:sp>
        <p:nvSpPr>
          <p:cNvPr id="55" name="单圆角矩形 54"/>
          <p:cNvSpPr/>
          <p:nvPr/>
        </p:nvSpPr>
        <p:spPr>
          <a:xfrm>
            <a:off x="3171825" y="1920875"/>
            <a:ext cx="1479550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新用户注册</a:t>
            </a:r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>
            <a:off x="3828415" y="2431415"/>
            <a:ext cx="357505" cy="306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单圆角矩形 28"/>
          <p:cNvSpPr/>
          <p:nvPr/>
        </p:nvSpPr>
        <p:spPr>
          <a:xfrm>
            <a:off x="4814570" y="192087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老用户</a:t>
            </a:r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5174615" y="2431415"/>
            <a:ext cx="357505" cy="306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单圆角矩形 30"/>
          <p:cNvSpPr/>
          <p:nvPr/>
        </p:nvSpPr>
        <p:spPr>
          <a:xfrm>
            <a:off x="4751070" y="281622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用户登录</a:t>
            </a:r>
            <a:endParaRPr lang="zh-CN" altLang="en-US"/>
          </a:p>
        </p:txBody>
      </p:sp>
      <p:sp>
        <p:nvSpPr>
          <p:cNvPr id="32" name="单圆角矩形 31"/>
          <p:cNvSpPr/>
          <p:nvPr/>
        </p:nvSpPr>
        <p:spPr>
          <a:xfrm>
            <a:off x="4751070" y="3402330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学习模式</a:t>
            </a:r>
            <a:endParaRPr lang="zh-CN" altLang="en-US"/>
          </a:p>
        </p:txBody>
      </p:sp>
      <p:sp>
        <p:nvSpPr>
          <p:cNvPr id="33" name="单圆角矩形 32"/>
          <p:cNvSpPr/>
          <p:nvPr/>
        </p:nvSpPr>
        <p:spPr>
          <a:xfrm>
            <a:off x="6677025" y="5225415"/>
            <a:ext cx="1204595" cy="449580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返回首页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2375</Words>
  <Application>WPS 演示</Application>
  <PresentationFormat>宽屏</PresentationFormat>
  <Paragraphs>294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等线</vt:lpstr>
      <vt:lpstr>微软雅黑 Light</vt:lpstr>
      <vt:lpstr>阿里巴巴普惠体 R</vt:lpstr>
      <vt:lpstr>微软雅黑</vt:lpstr>
      <vt:lpstr>Calibri</vt:lpstr>
      <vt:lpstr>黑体</vt:lpstr>
      <vt:lpstr>Impact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19830653@qq.com</dc:creator>
  <cp:lastModifiedBy>$＆$</cp:lastModifiedBy>
  <cp:revision>66</cp:revision>
  <dcterms:created xsi:type="dcterms:W3CDTF">2019-11-17T02:19:00Z</dcterms:created>
  <dcterms:modified xsi:type="dcterms:W3CDTF">2019-11-28T08:40:57Z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