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286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234A-52E4-4EF5-8D6D-9B1882B834B8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3178-466F-4248-BBFA-290E4F370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35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234A-52E4-4EF5-8D6D-9B1882B834B8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3178-466F-4248-BBFA-290E4F370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29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234A-52E4-4EF5-8D6D-9B1882B834B8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3178-466F-4248-BBFA-290E4F370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26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234A-52E4-4EF5-8D6D-9B1882B834B8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3178-466F-4248-BBFA-290E4F370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02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234A-52E4-4EF5-8D6D-9B1882B834B8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3178-466F-4248-BBFA-290E4F370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05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234A-52E4-4EF5-8D6D-9B1882B834B8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3178-466F-4248-BBFA-290E4F370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36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234A-52E4-4EF5-8D6D-9B1882B834B8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3178-466F-4248-BBFA-290E4F370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89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234A-52E4-4EF5-8D6D-9B1882B834B8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3178-466F-4248-BBFA-290E4F370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43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234A-52E4-4EF5-8D6D-9B1882B834B8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3178-466F-4248-BBFA-290E4F370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36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234A-52E4-4EF5-8D6D-9B1882B834B8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3178-466F-4248-BBFA-290E4F370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83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234A-52E4-4EF5-8D6D-9B1882B834B8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3178-466F-4248-BBFA-290E4F370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44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2234A-52E4-4EF5-8D6D-9B1882B834B8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E3178-466F-4248-BBFA-290E4F370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85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A325B48-8AF0-0E52-020E-BFBE0A385017}"/>
              </a:ext>
            </a:extLst>
          </p:cNvPr>
          <p:cNvSpPr/>
          <p:nvPr/>
        </p:nvSpPr>
        <p:spPr>
          <a:xfrm>
            <a:off x="624114" y="166914"/>
            <a:ext cx="5573486" cy="122917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6D1D28-90E1-2793-B887-0C7BA1C57B6F}"/>
              </a:ext>
            </a:extLst>
          </p:cNvPr>
          <p:cNvSpPr/>
          <p:nvPr/>
        </p:nvSpPr>
        <p:spPr>
          <a:xfrm>
            <a:off x="675640" y="222069"/>
            <a:ext cx="5473700" cy="9869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AE523E-F90B-406B-3620-54D42EF2E500}"/>
              </a:ext>
            </a:extLst>
          </p:cNvPr>
          <p:cNvSpPr/>
          <p:nvPr/>
        </p:nvSpPr>
        <p:spPr>
          <a:xfrm>
            <a:off x="675640" y="230928"/>
            <a:ext cx="5473700" cy="2732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8F0759-ABCB-702A-AC97-58DDDFEBDFF4}"/>
              </a:ext>
            </a:extLst>
          </p:cNvPr>
          <p:cNvSpPr txBox="1"/>
          <p:nvPr/>
        </p:nvSpPr>
        <p:spPr>
          <a:xfrm>
            <a:off x="624114" y="266350"/>
            <a:ext cx="147668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/>
              <a:t>브랜드 사이트          기업 사이트   </a:t>
            </a:r>
            <a:r>
              <a:rPr lang="en-US" altLang="ko-KR" sz="400" dirty="0"/>
              <a:t>|   </a:t>
            </a:r>
            <a:r>
              <a:rPr lang="ko-KR" altLang="en-US" sz="400" dirty="0"/>
              <a:t>창업안내   </a:t>
            </a:r>
            <a:r>
              <a:rPr lang="en-US" altLang="ko-KR" sz="400" dirty="0"/>
              <a:t>|   </a:t>
            </a:r>
            <a:r>
              <a:rPr lang="ko-KR" altLang="en-US" sz="400" dirty="0"/>
              <a:t>채용안내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587863-DC67-EFCD-7652-9CDBB4B880F7}"/>
              </a:ext>
            </a:extLst>
          </p:cNvPr>
          <p:cNvSpPr txBox="1"/>
          <p:nvPr/>
        </p:nvSpPr>
        <p:spPr>
          <a:xfrm>
            <a:off x="3577164" y="281739"/>
            <a:ext cx="183415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/>
              <a:t>로그인   </a:t>
            </a:r>
            <a:r>
              <a:rPr lang="en-US" altLang="ko-KR" sz="400" dirty="0"/>
              <a:t>|   </a:t>
            </a:r>
            <a:r>
              <a:rPr lang="ko-KR" altLang="en-US" sz="400" dirty="0" err="1"/>
              <a:t>매장찾기</a:t>
            </a:r>
            <a:r>
              <a:rPr lang="ko-KR" altLang="en-US" sz="400" dirty="0"/>
              <a:t> </a:t>
            </a:r>
            <a:r>
              <a:rPr lang="en-US" altLang="ko-KR" sz="400" dirty="0"/>
              <a:t>| </a:t>
            </a:r>
            <a:r>
              <a:rPr lang="ko-KR" altLang="en-US" sz="400" dirty="0"/>
              <a:t>고객의 소리 </a:t>
            </a:r>
            <a:r>
              <a:rPr lang="en-US" altLang="ko-KR" sz="400" dirty="0"/>
              <a:t>| </a:t>
            </a:r>
            <a:r>
              <a:rPr lang="ko-KR" altLang="en-US" sz="400" dirty="0" err="1"/>
              <a:t>이디야</a:t>
            </a:r>
            <a:r>
              <a:rPr lang="ko-KR" altLang="en-US" sz="400" dirty="0"/>
              <a:t> 스토어 </a:t>
            </a:r>
            <a:r>
              <a:rPr lang="en-US" altLang="ko-KR" sz="400" dirty="0"/>
              <a:t>| </a:t>
            </a:r>
            <a:r>
              <a:rPr lang="ko-KR" altLang="en-US" sz="400" dirty="0"/>
              <a:t>모바일상품권 스토어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786501F-792F-E964-E041-415F08F2EC69}"/>
              </a:ext>
            </a:extLst>
          </p:cNvPr>
          <p:cNvGrpSpPr/>
          <p:nvPr/>
        </p:nvGrpSpPr>
        <p:grpSpPr>
          <a:xfrm>
            <a:off x="5356178" y="328916"/>
            <a:ext cx="301473" cy="59532"/>
            <a:chOff x="5245894" y="786116"/>
            <a:chExt cx="301473" cy="5953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D1CB4BC-B562-33C4-D367-021B797C2086}"/>
                </a:ext>
              </a:extLst>
            </p:cNvPr>
            <p:cNvSpPr/>
            <p:nvPr/>
          </p:nvSpPr>
          <p:spPr>
            <a:xfrm>
              <a:off x="5245894" y="786117"/>
              <a:ext cx="58758" cy="59531"/>
            </a:xfrm>
            <a:prstGeom prst="ellipse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78649F6-B862-7B56-C6DB-AB97A330552A}"/>
                </a:ext>
              </a:extLst>
            </p:cNvPr>
            <p:cNvSpPr/>
            <p:nvPr/>
          </p:nvSpPr>
          <p:spPr>
            <a:xfrm>
              <a:off x="5326799" y="786116"/>
              <a:ext cx="58758" cy="59531"/>
            </a:xfrm>
            <a:prstGeom prst="ellipse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CAAC9B4-EF93-B353-787C-C4A07168A3DD}"/>
                </a:ext>
              </a:extLst>
            </p:cNvPr>
            <p:cNvSpPr/>
            <p:nvPr/>
          </p:nvSpPr>
          <p:spPr>
            <a:xfrm>
              <a:off x="5407704" y="786117"/>
              <a:ext cx="58758" cy="59531"/>
            </a:xfrm>
            <a:prstGeom prst="ellipse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B23260C-6E43-CAB1-3C60-A20BA5897094}"/>
                </a:ext>
              </a:extLst>
            </p:cNvPr>
            <p:cNvSpPr/>
            <p:nvPr/>
          </p:nvSpPr>
          <p:spPr>
            <a:xfrm>
              <a:off x="5488609" y="786116"/>
              <a:ext cx="58758" cy="59531"/>
            </a:xfrm>
            <a:prstGeom prst="ellipse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47A397-D0A1-A6A6-E66D-0DC58CB92B44}"/>
              </a:ext>
            </a:extLst>
          </p:cNvPr>
          <p:cNvSpPr/>
          <p:nvPr/>
        </p:nvSpPr>
        <p:spPr>
          <a:xfrm>
            <a:off x="5691188" y="328916"/>
            <a:ext cx="397668" cy="595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43712C-CBBA-67F3-6C54-6CB43908D897}"/>
              </a:ext>
            </a:extLst>
          </p:cNvPr>
          <p:cNvSpPr txBox="1"/>
          <p:nvPr/>
        </p:nvSpPr>
        <p:spPr>
          <a:xfrm>
            <a:off x="3046943" y="530888"/>
            <a:ext cx="72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D868C5-57B9-8254-3DC1-14D5B72BCAED}"/>
              </a:ext>
            </a:extLst>
          </p:cNvPr>
          <p:cNvSpPr txBox="1"/>
          <p:nvPr/>
        </p:nvSpPr>
        <p:spPr>
          <a:xfrm>
            <a:off x="1816249" y="900220"/>
            <a:ext cx="32255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원두        메뉴      유통제품      </a:t>
            </a:r>
            <a:r>
              <a:rPr lang="ko-KR" altLang="en-US" sz="600" dirty="0" err="1"/>
              <a:t>이디야멤버스</a:t>
            </a:r>
            <a:r>
              <a:rPr lang="ko-KR" altLang="en-US" sz="600" dirty="0"/>
              <a:t>      상품권</a:t>
            </a:r>
            <a:r>
              <a:rPr lang="en-US" altLang="ko-KR" sz="600" dirty="0"/>
              <a:t>·</a:t>
            </a:r>
            <a:r>
              <a:rPr lang="ko-KR" altLang="en-US" sz="600" dirty="0"/>
              <a:t>제휴카드      브랜드 소식     고객 지원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ED75801-488C-84D6-FDE5-B1D61139CE8B}"/>
              </a:ext>
            </a:extLst>
          </p:cNvPr>
          <p:cNvSpPr/>
          <p:nvPr/>
        </p:nvSpPr>
        <p:spPr>
          <a:xfrm>
            <a:off x="675640" y="1244600"/>
            <a:ext cx="5473700" cy="1924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FF14B4-7D32-5FAF-5C98-8760330DF376}"/>
              </a:ext>
            </a:extLst>
          </p:cNvPr>
          <p:cNvSpPr txBox="1"/>
          <p:nvPr/>
        </p:nvSpPr>
        <p:spPr>
          <a:xfrm>
            <a:off x="1108715" y="1529516"/>
            <a:ext cx="464057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EDIYA COFFEE X NPAY</a:t>
            </a:r>
          </a:p>
          <a:p>
            <a:endParaRPr lang="en-US" altLang="ko-KR" sz="1200" dirty="0"/>
          </a:p>
          <a:p>
            <a:r>
              <a:rPr lang="ko-KR" altLang="en-US" sz="2000" dirty="0"/>
              <a:t>네이버페이 포인트 </a:t>
            </a:r>
            <a:r>
              <a:rPr lang="ko-KR" altLang="en-US" sz="2000" dirty="0" err="1"/>
              <a:t>머니로</a:t>
            </a:r>
            <a:endParaRPr lang="en-US" altLang="ko-KR" sz="2000" dirty="0"/>
          </a:p>
          <a:p>
            <a:r>
              <a:rPr lang="en-US" altLang="ko-KR" sz="2000" dirty="0"/>
              <a:t>5,000</a:t>
            </a:r>
            <a:r>
              <a:rPr lang="ko-KR" altLang="en-US" sz="2000" dirty="0"/>
              <a:t>원 이상 결제 시 </a:t>
            </a:r>
            <a:r>
              <a:rPr lang="en-US" altLang="ko-KR" sz="2000" dirty="0"/>
              <a:t>2,000</a:t>
            </a:r>
            <a:r>
              <a:rPr lang="ko-KR" altLang="en-US" sz="2000" dirty="0"/>
              <a:t>원 </a:t>
            </a:r>
            <a:r>
              <a:rPr lang="ko-KR" altLang="en-US" sz="2000" dirty="0" err="1"/>
              <a:t>바로적립</a:t>
            </a:r>
            <a:endParaRPr lang="en-US" altLang="ko-KR" sz="2000" dirty="0"/>
          </a:p>
          <a:p>
            <a:endParaRPr lang="en-US" altLang="ko-KR" sz="900" dirty="0"/>
          </a:p>
          <a:p>
            <a:r>
              <a:rPr lang="en-US" altLang="ko-KR" sz="900" dirty="0"/>
              <a:t>2024. 03. 18(</a:t>
            </a:r>
            <a:r>
              <a:rPr lang="ko-KR" altLang="en-US" sz="900" dirty="0"/>
              <a:t>월</a:t>
            </a:r>
            <a:r>
              <a:rPr lang="en-US" altLang="ko-KR" sz="900" dirty="0"/>
              <a:t>) ~ 03. 31(</a:t>
            </a:r>
            <a:r>
              <a:rPr lang="ko-KR" altLang="en-US" sz="900" dirty="0"/>
              <a:t>일</a:t>
            </a:r>
            <a:r>
              <a:rPr lang="en-US" altLang="ko-KR" sz="900" dirty="0"/>
              <a:t>)   |   </a:t>
            </a:r>
            <a:r>
              <a:rPr lang="ko-KR" altLang="en-US" sz="900" dirty="0"/>
              <a:t>카드</a:t>
            </a:r>
            <a:r>
              <a:rPr lang="en-US" altLang="ko-KR" sz="900" dirty="0"/>
              <a:t>QR </a:t>
            </a:r>
            <a:r>
              <a:rPr lang="ko-KR" altLang="en-US" sz="900" dirty="0"/>
              <a:t>및 삼성페이 제외</a:t>
            </a:r>
            <a:r>
              <a:rPr lang="en-US" altLang="ko-KR" sz="900" dirty="0"/>
              <a:t>, </a:t>
            </a:r>
            <a:r>
              <a:rPr lang="ko-KR" altLang="en-US" sz="900" dirty="0"/>
              <a:t>기간 내 </a:t>
            </a:r>
            <a:r>
              <a:rPr lang="en-US" altLang="ko-KR" sz="900" dirty="0"/>
              <a:t>1</a:t>
            </a:r>
            <a:r>
              <a:rPr lang="ko-KR" altLang="en-US" sz="900" dirty="0"/>
              <a:t>회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3EEC228-F8E7-50B6-FFA1-1CB2576DB7CF}"/>
              </a:ext>
            </a:extLst>
          </p:cNvPr>
          <p:cNvCxnSpPr/>
          <p:nvPr/>
        </p:nvCxnSpPr>
        <p:spPr>
          <a:xfrm flipV="1">
            <a:off x="675640" y="1244600"/>
            <a:ext cx="5473700" cy="1924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A753210-5F74-4994-C6AC-63DEC723E677}"/>
              </a:ext>
            </a:extLst>
          </p:cNvPr>
          <p:cNvCxnSpPr/>
          <p:nvPr/>
        </p:nvCxnSpPr>
        <p:spPr>
          <a:xfrm>
            <a:off x="675640" y="1253321"/>
            <a:ext cx="5473700" cy="1915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7954D73-805E-6433-9ADF-3EAB8EE81DC8}"/>
              </a:ext>
            </a:extLst>
          </p:cNvPr>
          <p:cNvSpPr/>
          <p:nvPr/>
        </p:nvSpPr>
        <p:spPr>
          <a:xfrm>
            <a:off x="675640" y="3235960"/>
            <a:ext cx="5473700" cy="1924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ABFE86-6D1A-2501-137D-33B140F7E89B}"/>
              </a:ext>
            </a:extLst>
          </p:cNvPr>
          <p:cNvSpPr txBox="1"/>
          <p:nvPr/>
        </p:nvSpPr>
        <p:spPr>
          <a:xfrm>
            <a:off x="2443055" y="3458973"/>
            <a:ext cx="2268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Stick Coffee </a:t>
            </a:r>
            <a:r>
              <a:rPr lang="en-US" altLang="ko-KR" sz="1200" dirty="0">
                <a:latin typeface="+mj-lt"/>
              </a:rPr>
              <a:t>INFORMATION CARD</a:t>
            </a:r>
            <a:endParaRPr lang="ko-KR" altLang="en-US" sz="1200" dirty="0">
              <a:latin typeface="+mj-lt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9C3DE85-CED3-D1B2-A382-691C1B3694EF}"/>
              </a:ext>
            </a:extLst>
          </p:cNvPr>
          <p:cNvCxnSpPr/>
          <p:nvPr/>
        </p:nvCxnSpPr>
        <p:spPr>
          <a:xfrm>
            <a:off x="3143250" y="3898900"/>
            <a:ext cx="69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F45176C-59FD-86EC-9929-23C88288CE59}"/>
              </a:ext>
            </a:extLst>
          </p:cNvPr>
          <p:cNvSpPr/>
          <p:nvPr/>
        </p:nvSpPr>
        <p:spPr>
          <a:xfrm>
            <a:off x="675640" y="5227320"/>
            <a:ext cx="5473700" cy="144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45E43D2-2D52-9F55-2BA9-49846860DFD6}"/>
              </a:ext>
            </a:extLst>
          </p:cNvPr>
          <p:cNvSpPr/>
          <p:nvPr/>
        </p:nvSpPr>
        <p:spPr>
          <a:xfrm>
            <a:off x="675640" y="6734810"/>
            <a:ext cx="5473700" cy="144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42ACC1-045F-87D3-E2CC-61522DFAABF4}"/>
              </a:ext>
            </a:extLst>
          </p:cNvPr>
          <p:cNvSpPr/>
          <p:nvPr/>
        </p:nvSpPr>
        <p:spPr>
          <a:xfrm>
            <a:off x="675640" y="8242300"/>
            <a:ext cx="5473700" cy="144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A2A692D-8DB5-EA9E-63B6-6F68F0C909A6}"/>
              </a:ext>
            </a:extLst>
          </p:cNvPr>
          <p:cNvSpPr/>
          <p:nvPr/>
        </p:nvSpPr>
        <p:spPr>
          <a:xfrm>
            <a:off x="675640" y="9749790"/>
            <a:ext cx="5473700" cy="144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845367-8FE3-9ECB-174A-044FB4BE4746}"/>
              </a:ext>
            </a:extLst>
          </p:cNvPr>
          <p:cNvSpPr/>
          <p:nvPr/>
        </p:nvSpPr>
        <p:spPr>
          <a:xfrm>
            <a:off x="675640" y="11291780"/>
            <a:ext cx="5473700" cy="1098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32FCDEF-C737-8028-FEF2-3289972B6A5B}"/>
              </a:ext>
            </a:extLst>
          </p:cNvPr>
          <p:cNvGrpSpPr/>
          <p:nvPr/>
        </p:nvGrpSpPr>
        <p:grpSpPr>
          <a:xfrm>
            <a:off x="2010857" y="4061829"/>
            <a:ext cx="2963285" cy="879059"/>
            <a:chOff x="2392893" y="4061829"/>
            <a:chExt cx="2963285" cy="879059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1579673D-F82E-8B36-82F8-E5EB58AC523B}"/>
                </a:ext>
              </a:extLst>
            </p:cNvPr>
            <p:cNvGrpSpPr/>
            <p:nvPr/>
          </p:nvGrpSpPr>
          <p:grpSpPr>
            <a:xfrm>
              <a:off x="2392893" y="4061829"/>
              <a:ext cx="654050" cy="879059"/>
              <a:chOff x="2392893" y="4061829"/>
              <a:chExt cx="654050" cy="879059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F820C26-C52D-3DA0-DC2D-53186CD3FB5D}"/>
                  </a:ext>
                </a:extLst>
              </p:cNvPr>
              <p:cNvSpPr/>
              <p:nvPr/>
            </p:nvSpPr>
            <p:spPr>
              <a:xfrm>
                <a:off x="2392893" y="4061829"/>
                <a:ext cx="654050" cy="8790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57F18C1D-548E-1710-7AF9-54855E9B7D86}"/>
                  </a:ext>
                </a:extLst>
              </p:cNvPr>
              <p:cNvGrpSpPr/>
              <p:nvPr/>
            </p:nvGrpSpPr>
            <p:grpSpPr>
              <a:xfrm>
                <a:off x="2392893" y="4061829"/>
                <a:ext cx="654050" cy="879059"/>
                <a:chOff x="2392893" y="4519029"/>
                <a:chExt cx="654050" cy="879059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C1A1E84D-580E-5198-1945-29C28CC1F9F7}"/>
                    </a:ext>
                  </a:extLst>
                </p:cNvPr>
                <p:cNvCxnSpPr/>
                <p:nvPr/>
              </p:nvCxnSpPr>
              <p:spPr>
                <a:xfrm>
                  <a:off x="2392893" y="4519029"/>
                  <a:ext cx="654050" cy="87905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5DA47153-A3A9-D0E1-2557-BE158ADEEB12}"/>
                    </a:ext>
                  </a:extLst>
                </p:cNvPr>
                <p:cNvCxnSpPr/>
                <p:nvPr/>
              </p:nvCxnSpPr>
              <p:spPr>
                <a:xfrm flipH="1">
                  <a:off x="2392893" y="4519029"/>
                  <a:ext cx="654050" cy="87905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3648243B-9692-3C51-3832-B4C2E0B5FBDD}"/>
                </a:ext>
              </a:extLst>
            </p:cNvPr>
            <p:cNvGrpSpPr/>
            <p:nvPr/>
          </p:nvGrpSpPr>
          <p:grpSpPr>
            <a:xfrm>
              <a:off x="3164420" y="4061829"/>
              <a:ext cx="654050" cy="879059"/>
              <a:chOff x="3164420" y="4061829"/>
              <a:chExt cx="654050" cy="879059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1DD2B63-2E8A-7C5C-B623-56244D56614D}"/>
                  </a:ext>
                </a:extLst>
              </p:cNvPr>
              <p:cNvSpPr/>
              <p:nvPr/>
            </p:nvSpPr>
            <p:spPr>
              <a:xfrm>
                <a:off x="3164420" y="4061829"/>
                <a:ext cx="654050" cy="8790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732364B-A371-EF49-80F3-14D6563F63D6}"/>
                  </a:ext>
                </a:extLst>
              </p:cNvPr>
              <p:cNvGrpSpPr/>
              <p:nvPr/>
            </p:nvGrpSpPr>
            <p:grpSpPr>
              <a:xfrm>
                <a:off x="3164420" y="4061829"/>
                <a:ext cx="654050" cy="879059"/>
                <a:chOff x="2392893" y="4519029"/>
                <a:chExt cx="654050" cy="879059"/>
              </a:xfrm>
            </p:grpSpPr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790502D3-302B-D760-FC27-EAEB20E5CA44}"/>
                    </a:ext>
                  </a:extLst>
                </p:cNvPr>
                <p:cNvCxnSpPr/>
                <p:nvPr/>
              </p:nvCxnSpPr>
              <p:spPr>
                <a:xfrm>
                  <a:off x="2392893" y="4519029"/>
                  <a:ext cx="654050" cy="87905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66A3A028-7BD2-2599-3CCD-8D6415FB0AF2}"/>
                    </a:ext>
                  </a:extLst>
                </p:cNvPr>
                <p:cNvCxnSpPr/>
                <p:nvPr/>
              </p:nvCxnSpPr>
              <p:spPr>
                <a:xfrm flipH="1">
                  <a:off x="2392893" y="4519029"/>
                  <a:ext cx="654050" cy="87905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C6F55675-AC1A-76C9-6214-A347A1474778}"/>
                </a:ext>
              </a:extLst>
            </p:cNvPr>
            <p:cNvGrpSpPr/>
            <p:nvPr/>
          </p:nvGrpSpPr>
          <p:grpSpPr>
            <a:xfrm>
              <a:off x="3935947" y="4061829"/>
              <a:ext cx="654050" cy="879059"/>
              <a:chOff x="3935947" y="4061829"/>
              <a:chExt cx="654050" cy="879059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0FCB8CC-2AC7-3E91-19F7-2931B852A808}"/>
                  </a:ext>
                </a:extLst>
              </p:cNvPr>
              <p:cNvSpPr/>
              <p:nvPr/>
            </p:nvSpPr>
            <p:spPr>
              <a:xfrm>
                <a:off x="3935947" y="4061829"/>
                <a:ext cx="654050" cy="8790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D8D98437-AD77-37E4-29BC-C0BF98C069B0}"/>
                  </a:ext>
                </a:extLst>
              </p:cNvPr>
              <p:cNvGrpSpPr/>
              <p:nvPr/>
            </p:nvGrpSpPr>
            <p:grpSpPr>
              <a:xfrm>
                <a:off x="3935947" y="4061829"/>
                <a:ext cx="654050" cy="879059"/>
                <a:chOff x="2392893" y="4519029"/>
                <a:chExt cx="654050" cy="879059"/>
              </a:xfrm>
            </p:grpSpPr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9BA7CF4B-9BF1-B7A8-F3E4-410499B44AEB}"/>
                    </a:ext>
                  </a:extLst>
                </p:cNvPr>
                <p:cNvCxnSpPr/>
                <p:nvPr/>
              </p:nvCxnSpPr>
              <p:spPr>
                <a:xfrm>
                  <a:off x="2392893" y="4519029"/>
                  <a:ext cx="654050" cy="87905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F59F5936-F064-C6A4-EEC6-BFA48CEFC2F8}"/>
                    </a:ext>
                  </a:extLst>
                </p:cNvPr>
                <p:cNvCxnSpPr/>
                <p:nvPr/>
              </p:nvCxnSpPr>
              <p:spPr>
                <a:xfrm flipH="1">
                  <a:off x="2392893" y="4519029"/>
                  <a:ext cx="654050" cy="87905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6A5668A-95C5-3F17-0D92-73579BD02135}"/>
                </a:ext>
              </a:extLst>
            </p:cNvPr>
            <p:cNvGrpSpPr/>
            <p:nvPr/>
          </p:nvGrpSpPr>
          <p:grpSpPr>
            <a:xfrm>
              <a:off x="4702128" y="4061829"/>
              <a:ext cx="654050" cy="879059"/>
              <a:chOff x="4702128" y="4061829"/>
              <a:chExt cx="654050" cy="879059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87E6B846-25FF-E14F-9EEC-677DF4A985A8}"/>
                  </a:ext>
                </a:extLst>
              </p:cNvPr>
              <p:cNvSpPr/>
              <p:nvPr/>
            </p:nvSpPr>
            <p:spPr>
              <a:xfrm>
                <a:off x="4702128" y="4061829"/>
                <a:ext cx="654050" cy="8790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DF50960D-3EC3-9D7F-D395-C755B3D7A9DA}"/>
                  </a:ext>
                </a:extLst>
              </p:cNvPr>
              <p:cNvGrpSpPr/>
              <p:nvPr/>
            </p:nvGrpSpPr>
            <p:grpSpPr>
              <a:xfrm>
                <a:off x="4702128" y="4061829"/>
                <a:ext cx="654050" cy="879059"/>
                <a:chOff x="2392893" y="4519029"/>
                <a:chExt cx="654050" cy="879059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E71120C4-8067-608F-45B1-2612B2FE7BAC}"/>
                    </a:ext>
                  </a:extLst>
                </p:cNvPr>
                <p:cNvCxnSpPr/>
                <p:nvPr/>
              </p:nvCxnSpPr>
              <p:spPr>
                <a:xfrm>
                  <a:off x="2392893" y="4519029"/>
                  <a:ext cx="654050" cy="87905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A6CEDECE-97EC-B76E-C52E-DE46BB17708F}"/>
                    </a:ext>
                  </a:extLst>
                </p:cNvPr>
                <p:cNvCxnSpPr/>
                <p:nvPr/>
              </p:nvCxnSpPr>
              <p:spPr>
                <a:xfrm flipH="1">
                  <a:off x="2392893" y="4519029"/>
                  <a:ext cx="654050" cy="87905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535B622-E360-3BC0-15BE-BC2391939EF8}"/>
              </a:ext>
            </a:extLst>
          </p:cNvPr>
          <p:cNvSpPr txBox="1"/>
          <p:nvPr/>
        </p:nvSpPr>
        <p:spPr>
          <a:xfrm>
            <a:off x="1912632" y="5285877"/>
            <a:ext cx="390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DREAM FACTORY</a:t>
            </a:r>
            <a:endParaRPr lang="ko-KR" altLang="en-US" sz="3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79135E-03DB-4FE8-4974-E0EE295A225B}"/>
              </a:ext>
            </a:extLst>
          </p:cNvPr>
          <p:cNvSpPr txBox="1"/>
          <p:nvPr/>
        </p:nvSpPr>
        <p:spPr>
          <a:xfrm>
            <a:off x="1945477" y="5762932"/>
            <a:ext cx="1347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EDIYA COFFEE</a:t>
            </a:r>
            <a:endParaRPr lang="ko-KR" alt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CAEE3F-4D2C-CC95-3D73-5B4E9DFD5053}"/>
              </a:ext>
            </a:extLst>
          </p:cNvPr>
          <p:cNvSpPr txBox="1"/>
          <p:nvPr/>
        </p:nvSpPr>
        <p:spPr>
          <a:xfrm>
            <a:off x="1945477" y="6023610"/>
            <a:ext cx="2121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최첨단 시설에서 탄생하는 고품질의 원두로</a:t>
            </a:r>
          </a:p>
          <a:p>
            <a:r>
              <a:rPr lang="ko-KR" altLang="en-US" sz="800" dirty="0"/>
              <a:t>최고의 </a:t>
            </a:r>
            <a:r>
              <a:rPr lang="ko-KR" altLang="en-US" sz="800" dirty="0" err="1"/>
              <a:t>커피맛을</a:t>
            </a:r>
            <a:r>
              <a:rPr lang="ko-KR" altLang="en-US" sz="800" dirty="0"/>
              <a:t> 고객들에게 제공합니다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B65EF85-2B9E-53B9-B0A9-53E2404BBCDF}"/>
              </a:ext>
            </a:extLst>
          </p:cNvPr>
          <p:cNvSpPr/>
          <p:nvPr/>
        </p:nvSpPr>
        <p:spPr>
          <a:xfrm>
            <a:off x="2042606" y="6362164"/>
            <a:ext cx="622301" cy="15293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dirty="0">
                <a:solidFill>
                  <a:schemeClr val="tx1"/>
                </a:solidFill>
              </a:rPr>
              <a:t>드림 팩토리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FF67570-4415-7095-6F44-C866F847C38C}"/>
              </a:ext>
            </a:extLst>
          </p:cNvPr>
          <p:cNvSpPr/>
          <p:nvPr/>
        </p:nvSpPr>
        <p:spPr>
          <a:xfrm>
            <a:off x="2772840" y="6362164"/>
            <a:ext cx="622301" cy="15293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dirty="0">
                <a:solidFill>
                  <a:schemeClr val="tx1"/>
                </a:solidFill>
              </a:rPr>
              <a:t>드림 물류센터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5DBA163-9043-7149-C83D-91EAAC3BBAE6}"/>
              </a:ext>
            </a:extLst>
          </p:cNvPr>
          <p:cNvSpPr txBox="1"/>
          <p:nvPr/>
        </p:nvSpPr>
        <p:spPr>
          <a:xfrm>
            <a:off x="1881226" y="6921670"/>
            <a:ext cx="3345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+mj-lt"/>
              </a:rPr>
              <a:t>ALWAYS BESIDE YOU</a:t>
            </a:r>
            <a:r>
              <a:rPr lang="en-US" altLang="ko-KR" sz="1600" dirty="0"/>
              <a:t>, </a:t>
            </a:r>
            <a:r>
              <a:rPr lang="en-US" altLang="ko-KR" sz="1600" b="1" dirty="0"/>
              <a:t>EDIYA COFFEE</a:t>
            </a:r>
            <a:endParaRPr lang="ko-KR" altLang="en-US" sz="1600" b="1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A522A43-4658-CAC4-15C2-8CE05F44AAB2}"/>
              </a:ext>
            </a:extLst>
          </p:cNvPr>
          <p:cNvCxnSpPr/>
          <p:nvPr/>
        </p:nvCxnSpPr>
        <p:spPr>
          <a:xfrm>
            <a:off x="3143250" y="7354094"/>
            <a:ext cx="69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207306C-EDC9-06DB-F5AB-7CAEB687278F}"/>
              </a:ext>
            </a:extLst>
          </p:cNvPr>
          <p:cNvSpPr txBox="1"/>
          <p:nvPr/>
        </p:nvSpPr>
        <p:spPr>
          <a:xfrm>
            <a:off x="1664116" y="7454900"/>
            <a:ext cx="3779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+mj-lt"/>
              </a:rPr>
              <a:t>늘 당신 곁에</a:t>
            </a:r>
            <a:r>
              <a:rPr lang="en-US" altLang="ko-KR" sz="800" dirty="0">
                <a:latin typeface="+mj-lt"/>
              </a:rPr>
              <a:t>, </a:t>
            </a:r>
            <a:r>
              <a:rPr lang="ko-KR" altLang="en-US" sz="800" dirty="0" err="1">
                <a:latin typeface="+mj-lt"/>
              </a:rPr>
              <a:t>이디야</a:t>
            </a:r>
            <a:r>
              <a:rPr lang="ko-KR" altLang="en-US" sz="800" dirty="0">
                <a:latin typeface="+mj-lt"/>
              </a:rPr>
              <a:t> 커피의 다양한 메뉴를 맛보세요</a:t>
            </a:r>
            <a:r>
              <a:rPr lang="en-US" altLang="ko-KR" sz="800" dirty="0">
                <a:latin typeface="+mj-lt"/>
              </a:rPr>
              <a:t>.</a:t>
            </a:r>
            <a:endParaRPr lang="ko-KR" altLang="en-US" sz="800" dirty="0">
              <a:latin typeface="+mj-lt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8A8B833-D43A-0B7D-89F9-DDE34205C5D4}"/>
              </a:ext>
            </a:extLst>
          </p:cNvPr>
          <p:cNvSpPr/>
          <p:nvPr/>
        </p:nvSpPr>
        <p:spPr>
          <a:xfrm>
            <a:off x="3181349" y="7855495"/>
            <a:ext cx="622301" cy="15293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dirty="0">
                <a:solidFill>
                  <a:schemeClr val="tx1"/>
                </a:solidFill>
              </a:rPr>
              <a:t>메뉴보기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F55AB32-2A15-08DC-40B0-1E7FB9D593BA}"/>
              </a:ext>
            </a:extLst>
          </p:cNvPr>
          <p:cNvSpPr txBox="1"/>
          <p:nvPr/>
        </p:nvSpPr>
        <p:spPr>
          <a:xfrm>
            <a:off x="2602001" y="8400146"/>
            <a:ext cx="3345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j-lt"/>
              </a:rPr>
              <a:t>고객과 가맹점주</a:t>
            </a:r>
            <a:r>
              <a:rPr lang="en-US" altLang="ko-KR" sz="1200" dirty="0">
                <a:latin typeface="+mj-lt"/>
              </a:rPr>
              <a:t>, </a:t>
            </a:r>
            <a:r>
              <a:rPr lang="ko-KR" altLang="en-US" sz="1200" dirty="0">
                <a:latin typeface="+mj-lt"/>
              </a:rPr>
              <a:t>협력사의</a:t>
            </a:r>
            <a:endParaRPr lang="en-US" altLang="ko-KR" sz="1200" dirty="0">
              <a:latin typeface="+mj-lt"/>
            </a:endParaRPr>
          </a:p>
          <a:p>
            <a:pPr algn="ctr"/>
            <a:r>
              <a:rPr lang="ko-KR" altLang="en-US" sz="1200" dirty="0">
                <a:latin typeface="+mj-lt"/>
              </a:rPr>
              <a:t>상생의 가치를 실천합니다</a:t>
            </a:r>
            <a:r>
              <a:rPr lang="en-US" altLang="ko-KR" sz="1200" dirty="0">
                <a:latin typeface="+mj-lt"/>
              </a:rPr>
              <a:t>.</a:t>
            </a:r>
            <a:endParaRPr lang="ko-KR" altLang="en-US" sz="1200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3BB5F77-8985-20C1-9CF7-8186FB017636}"/>
              </a:ext>
            </a:extLst>
          </p:cNvPr>
          <p:cNvSpPr txBox="1"/>
          <p:nvPr/>
        </p:nvSpPr>
        <p:spPr>
          <a:xfrm>
            <a:off x="3332342" y="8895080"/>
            <a:ext cx="2348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해외에 로열티를 내지 않는 순수한 국내브랜드로</a:t>
            </a:r>
          </a:p>
          <a:p>
            <a:r>
              <a:rPr lang="ko-KR" altLang="en-US" sz="800" dirty="0" err="1"/>
              <a:t>품질좋고</a:t>
            </a:r>
            <a:r>
              <a:rPr lang="ko-KR" altLang="en-US" sz="800" dirty="0"/>
              <a:t> 맛있는 정직한 커피를 제공합니다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B2051AA-E40C-0342-3C4D-30E0A3256AC8}"/>
              </a:ext>
            </a:extLst>
          </p:cNvPr>
          <p:cNvSpPr/>
          <p:nvPr/>
        </p:nvSpPr>
        <p:spPr>
          <a:xfrm>
            <a:off x="3367471" y="9326522"/>
            <a:ext cx="622301" cy="15293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>
                <a:solidFill>
                  <a:schemeClr val="tx1"/>
                </a:solidFill>
              </a:rPr>
              <a:t>창업안내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4E17BDD-3200-1BDD-1B32-433B488B26F3}"/>
              </a:ext>
            </a:extLst>
          </p:cNvPr>
          <p:cNvSpPr/>
          <p:nvPr/>
        </p:nvSpPr>
        <p:spPr>
          <a:xfrm>
            <a:off x="4057655" y="9326522"/>
            <a:ext cx="622301" cy="15293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>
                <a:solidFill>
                  <a:schemeClr val="tx1"/>
                </a:solidFill>
              </a:rPr>
              <a:t>창업설명회 안내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8F24C1A-5FE8-9DBE-31EC-B4EAB4967288}"/>
              </a:ext>
            </a:extLst>
          </p:cNvPr>
          <p:cNvSpPr/>
          <p:nvPr/>
        </p:nvSpPr>
        <p:spPr>
          <a:xfrm>
            <a:off x="4747839" y="9326522"/>
            <a:ext cx="622301" cy="15293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dirty="0">
                <a:solidFill>
                  <a:schemeClr val="tx1"/>
                </a:solidFill>
              </a:rPr>
              <a:t>브랜드 소개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525CED0-11EF-B580-E5AE-8A32524479D2}"/>
              </a:ext>
            </a:extLst>
          </p:cNvPr>
          <p:cNvSpPr/>
          <p:nvPr/>
        </p:nvSpPr>
        <p:spPr>
          <a:xfrm>
            <a:off x="1799432" y="10035540"/>
            <a:ext cx="1054003" cy="103570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1F35797-BB6A-6447-CF82-854617CF4675}"/>
              </a:ext>
            </a:extLst>
          </p:cNvPr>
          <p:cNvSpPr/>
          <p:nvPr/>
        </p:nvSpPr>
        <p:spPr>
          <a:xfrm>
            <a:off x="2935769" y="10035540"/>
            <a:ext cx="1054003" cy="103570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E3125A6-4D42-625D-4AEF-49C91A822EE2}"/>
              </a:ext>
            </a:extLst>
          </p:cNvPr>
          <p:cNvSpPr/>
          <p:nvPr/>
        </p:nvSpPr>
        <p:spPr>
          <a:xfrm>
            <a:off x="4073376" y="10583884"/>
            <a:ext cx="1327991" cy="48736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E2362B2-BA15-4822-F2F8-6E213882BF6D}"/>
              </a:ext>
            </a:extLst>
          </p:cNvPr>
          <p:cNvSpPr txBox="1"/>
          <p:nvPr/>
        </p:nvSpPr>
        <p:spPr>
          <a:xfrm>
            <a:off x="1789272" y="10092689"/>
            <a:ext cx="9476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가맹점 개설 안내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E03E30A-7650-7213-EB10-3AFEF56173E1}"/>
              </a:ext>
            </a:extLst>
          </p:cNvPr>
          <p:cNvSpPr txBox="1"/>
          <p:nvPr/>
        </p:nvSpPr>
        <p:spPr>
          <a:xfrm>
            <a:off x="1789272" y="10447040"/>
            <a:ext cx="9300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성공 창업을 위한 선택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56E35EF-CCE8-129B-0202-3ECA2877D92B}"/>
              </a:ext>
            </a:extLst>
          </p:cNvPr>
          <p:cNvCxnSpPr>
            <a:cxnSpLocks/>
          </p:cNvCxnSpPr>
          <p:nvPr/>
        </p:nvCxnSpPr>
        <p:spPr>
          <a:xfrm>
            <a:off x="1881226" y="10356374"/>
            <a:ext cx="389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4273448-FF47-EA63-D0EA-CC8A1E26748A}"/>
              </a:ext>
            </a:extLst>
          </p:cNvPr>
          <p:cNvSpPr txBox="1"/>
          <p:nvPr/>
        </p:nvSpPr>
        <p:spPr>
          <a:xfrm>
            <a:off x="2971402" y="1009268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매장찾기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99DEC6-720A-5A67-7894-582DBBF3D72D}"/>
              </a:ext>
            </a:extLst>
          </p:cNvPr>
          <p:cNvSpPr txBox="1"/>
          <p:nvPr/>
        </p:nvSpPr>
        <p:spPr>
          <a:xfrm>
            <a:off x="2971402" y="10447040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가까운 </a:t>
            </a:r>
            <a:r>
              <a:rPr lang="ko-KR" altLang="en-US" sz="600" dirty="0" err="1"/>
              <a:t>이디야</a:t>
            </a:r>
            <a:r>
              <a:rPr lang="ko-KR" altLang="en-US" sz="600" dirty="0"/>
              <a:t> 매장을</a:t>
            </a:r>
          </a:p>
          <a:p>
            <a:r>
              <a:rPr lang="ko-KR" altLang="en-US" sz="600" dirty="0"/>
              <a:t>확인해보세요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67E3BEE-14DF-2B2B-FA7F-87DAF5F476B6}"/>
              </a:ext>
            </a:extLst>
          </p:cNvPr>
          <p:cNvCxnSpPr>
            <a:cxnSpLocks/>
          </p:cNvCxnSpPr>
          <p:nvPr/>
        </p:nvCxnSpPr>
        <p:spPr>
          <a:xfrm>
            <a:off x="3063356" y="10356374"/>
            <a:ext cx="389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429DF6A-E73F-3EA1-D6C7-5DE9C22420C7}"/>
              </a:ext>
            </a:extLst>
          </p:cNvPr>
          <p:cNvSpPr/>
          <p:nvPr/>
        </p:nvSpPr>
        <p:spPr>
          <a:xfrm>
            <a:off x="3046943" y="10737395"/>
            <a:ext cx="874976" cy="17308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5CD35AF-DFFC-A97B-9895-54AB2C623ED2}"/>
              </a:ext>
            </a:extLst>
          </p:cNvPr>
          <p:cNvSpPr txBox="1"/>
          <p:nvPr/>
        </p:nvSpPr>
        <p:spPr>
          <a:xfrm>
            <a:off x="3018772" y="10729497"/>
            <a:ext cx="6190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FIND A STORE</a:t>
            </a:r>
            <a:endParaRPr lang="ko-KR" altLang="en-US" sz="6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46AADB5-931F-41D1-AF93-B6FB4ACC580B}"/>
              </a:ext>
            </a:extLst>
          </p:cNvPr>
          <p:cNvSpPr txBox="1"/>
          <p:nvPr/>
        </p:nvSpPr>
        <p:spPr>
          <a:xfrm>
            <a:off x="4011418" y="10024130"/>
            <a:ext cx="437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NEWS</a:t>
            </a:r>
            <a:endParaRPr lang="ko-KR" altLang="en-US" sz="8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0926F70-9619-25A3-9D31-F46355BD46B1}"/>
              </a:ext>
            </a:extLst>
          </p:cNvPr>
          <p:cNvSpPr txBox="1"/>
          <p:nvPr/>
        </p:nvSpPr>
        <p:spPr>
          <a:xfrm>
            <a:off x="4011418" y="10239574"/>
            <a:ext cx="1478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" dirty="0"/>
              <a:t>[</a:t>
            </a:r>
            <a:r>
              <a:rPr lang="ko-KR" altLang="en-US" sz="400" dirty="0" err="1"/>
              <a:t>데일리안</a:t>
            </a:r>
            <a:r>
              <a:rPr lang="en-US" altLang="ko-KR" sz="400" dirty="0"/>
              <a:t>] </a:t>
            </a:r>
            <a:r>
              <a:rPr lang="ko-KR" altLang="en-US" sz="400" dirty="0" err="1"/>
              <a:t>이디야커피</a:t>
            </a:r>
            <a:r>
              <a:rPr lang="en-US" altLang="ko-KR" sz="400" dirty="0"/>
              <a:t>, '</a:t>
            </a:r>
            <a:r>
              <a:rPr lang="ko-KR" altLang="en-US" sz="400" dirty="0" err="1"/>
              <a:t>허쉬</a:t>
            </a:r>
            <a:r>
              <a:rPr lang="ko-KR" altLang="en-US" sz="400" dirty="0"/>
              <a:t> 초콜릿 음료</a:t>
            </a:r>
            <a:r>
              <a:rPr lang="en-US" altLang="ko-KR" sz="400" dirty="0"/>
              <a:t>' 3</a:t>
            </a:r>
            <a:r>
              <a:rPr lang="ko-KR" altLang="en-US" sz="400" dirty="0"/>
              <a:t>종</a:t>
            </a:r>
            <a:r>
              <a:rPr lang="en-US" altLang="ko-KR" sz="400" dirty="0"/>
              <a:t>...</a:t>
            </a:r>
          </a:p>
          <a:p>
            <a:r>
              <a:rPr lang="en-US" altLang="ko-KR" sz="400" dirty="0"/>
              <a:t>[</a:t>
            </a:r>
            <a:r>
              <a:rPr lang="ko-KR" altLang="en-US" sz="400" dirty="0" err="1"/>
              <a:t>헤럴드경제</a:t>
            </a:r>
            <a:r>
              <a:rPr lang="en-US" altLang="ko-KR" sz="400" dirty="0"/>
              <a:t>] </a:t>
            </a:r>
            <a:r>
              <a:rPr lang="ko-KR" altLang="en-US" sz="400" dirty="0"/>
              <a:t>아침 식사로 어때</a:t>
            </a:r>
            <a:r>
              <a:rPr lang="en-US" altLang="ko-KR" sz="400" dirty="0"/>
              <a:t>? </a:t>
            </a:r>
            <a:r>
              <a:rPr lang="ko-KR" altLang="en-US" sz="400" dirty="0" err="1"/>
              <a:t>이디야커피</a:t>
            </a:r>
            <a:r>
              <a:rPr lang="en-US" altLang="ko-KR" sz="400" dirty="0"/>
              <a:t>, '</a:t>
            </a:r>
            <a:r>
              <a:rPr lang="ko-KR" altLang="en-US" sz="400" dirty="0" err="1"/>
              <a:t>샐러드빵</a:t>
            </a:r>
            <a:r>
              <a:rPr lang="en-US" altLang="ko-KR" sz="400" dirty="0"/>
              <a:t>...</a:t>
            </a:r>
          </a:p>
          <a:p>
            <a:r>
              <a:rPr lang="en-US" altLang="ko-KR" sz="400" dirty="0"/>
              <a:t>[</a:t>
            </a:r>
            <a:r>
              <a:rPr lang="ko-KR" altLang="en-US" sz="400" dirty="0" err="1"/>
              <a:t>포인트데일리</a:t>
            </a:r>
            <a:r>
              <a:rPr lang="en-US" altLang="ko-KR" sz="400" dirty="0"/>
              <a:t>] </a:t>
            </a:r>
            <a:r>
              <a:rPr lang="ko-KR" altLang="en-US" sz="400" dirty="0" err="1"/>
              <a:t>이디야커피</a:t>
            </a:r>
            <a:r>
              <a:rPr lang="en-US" altLang="ko-KR" sz="400" dirty="0"/>
              <a:t>, </a:t>
            </a:r>
            <a:r>
              <a:rPr lang="ko-KR" altLang="en-US" sz="400" dirty="0"/>
              <a:t>게임</a:t>
            </a:r>
            <a:r>
              <a:rPr lang="en-US" altLang="ko-KR" sz="400" dirty="0"/>
              <a:t>·,</a:t>
            </a:r>
            <a:r>
              <a:rPr lang="ko-KR" altLang="en-US" sz="400" dirty="0"/>
              <a:t>캐릭터 등 </a:t>
            </a:r>
            <a:r>
              <a:rPr lang="ko-KR" altLang="en-US" sz="400" dirty="0" err="1"/>
              <a:t>콜라보</a:t>
            </a:r>
            <a:r>
              <a:rPr lang="ko-KR" altLang="en-US" sz="400" dirty="0"/>
              <a:t> 효과</a:t>
            </a:r>
            <a:r>
              <a:rPr lang="en-US" altLang="ko-KR" sz="400" dirty="0"/>
              <a:t>...</a:t>
            </a:r>
            <a:endParaRPr lang="ko-KR" altLang="en-US" sz="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B3E2739-B33B-A7D0-3398-79FC1F407AEB}"/>
              </a:ext>
            </a:extLst>
          </p:cNvPr>
          <p:cNvSpPr txBox="1"/>
          <p:nvPr/>
        </p:nvSpPr>
        <p:spPr>
          <a:xfrm>
            <a:off x="4098348" y="10662484"/>
            <a:ext cx="8178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브로슈어 다운받기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85DC377-C15C-D7CC-181D-668514682731}"/>
              </a:ext>
            </a:extLst>
          </p:cNvPr>
          <p:cNvSpPr/>
          <p:nvPr/>
        </p:nvSpPr>
        <p:spPr>
          <a:xfrm>
            <a:off x="675640" y="11291780"/>
            <a:ext cx="5473700" cy="2732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1DF4E59-651F-FE9F-8342-15660524EE09}"/>
              </a:ext>
            </a:extLst>
          </p:cNvPr>
          <p:cNvSpPr/>
          <p:nvPr/>
        </p:nvSpPr>
        <p:spPr>
          <a:xfrm>
            <a:off x="5013652" y="11407865"/>
            <a:ext cx="397668" cy="595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D600040-AEE2-93BB-FD29-B2E37DD538DB}"/>
              </a:ext>
            </a:extLst>
          </p:cNvPr>
          <p:cNvSpPr txBox="1"/>
          <p:nvPr/>
        </p:nvSpPr>
        <p:spPr>
          <a:xfrm>
            <a:off x="1945477" y="11360687"/>
            <a:ext cx="360045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dirty="0"/>
              <a:t>영상정보처리기기 운영관리방침      </a:t>
            </a:r>
            <a:r>
              <a:rPr lang="en-US" altLang="ko-KR" sz="400" dirty="0"/>
              <a:t>|      </a:t>
            </a:r>
            <a:r>
              <a:rPr lang="ko-KR" altLang="en-US" sz="400" dirty="0" err="1"/>
              <a:t>개인정보보처리방침</a:t>
            </a:r>
            <a:r>
              <a:rPr lang="ko-KR" altLang="en-US" sz="400" dirty="0"/>
              <a:t>      </a:t>
            </a:r>
            <a:r>
              <a:rPr lang="en-US" altLang="ko-KR" sz="400" dirty="0"/>
              <a:t>|   </a:t>
            </a:r>
            <a:r>
              <a:rPr lang="ko-KR" altLang="en-US" sz="400" dirty="0" err="1"/>
              <a:t>멤버스</a:t>
            </a:r>
            <a:r>
              <a:rPr lang="ko-KR" altLang="en-US" sz="400" dirty="0"/>
              <a:t> 이용약관   </a:t>
            </a:r>
            <a:r>
              <a:rPr lang="en-US" altLang="ko-KR" sz="400" dirty="0"/>
              <a:t>|   </a:t>
            </a:r>
            <a:r>
              <a:rPr lang="ko-KR" altLang="en-US" sz="400" dirty="0"/>
              <a:t>가맹 안내      </a:t>
            </a:r>
            <a:r>
              <a:rPr lang="en-US" altLang="ko-KR" sz="400" dirty="0"/>
              <a:t>|      Sitemap      |      </a:t>
            </a:r>
            <a:r>
              <a:rPr lang="ko-KR" altLang="en-US" sz="400" dirty="0"/>
              <a:t>점주의 방      </a:t>
            </a:r>
            <a:r>
              <a:rPr lang="en-US" altLang="ko-KR" sz="400" dirty="0"/>
              <a:t>|        KOREAN           </a:t>
            </a:r>
            <a:r>
              <a:rPr lang="ko-KR" altLang="en-US" sz="400" dirty="0"/>
              <a:t>▼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8C85238-C6C4-C5E6-04C6-C265DE28C378}"/>
              </a:ext>
            </a:extLst>
          </p:cNvPr>
          <p:cNvSpPr txBox="1"/>
          <p:nvPr/>
        </p:nvSpPr>
        <p:spPr>
          <a:xfrm>
            <a:off x="1738172" y="11652041"/>
            <a:ext cx="3345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+mj-lt"/>
              </a:rPr>
              <a:t>EDIYA COFFEE</a:t>
            </a:r>
            <a:endParaRPr lang="ko-KR" altLang="en-US" sz="1200" dirty="0">
              <a:latin typeface="+mj-lt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E46E1C3-3051-72DA-DDE1-6552C0DABF07}"/>
              </a:ext>
            </a:extLst>
          </p:cNvPr>
          <p:cNvSpPr txBox="1"/>
          <p:nvPr/>
        </p:nvSpPr>
        <p:spPr>
          <a:xfrm>
            <a:off x="1692272" y="11895586"/>
            <a:ext cx="360045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dirty="0"/>
              <a:t>서울특별시 강남구 </a:t>
            </a:r>
            <a:r>
              <a:rPr lang="ko-KR" altLang="en-US" sz="400" dirty="0" err="1"/>
              <a:t>논현로</a:t>
            </a:r>
            <a:r>
              <a:rPr lang="ko-KR" altLang="en-US" sz="400" dirty="0"/>
              <a:t> </a:t>
            </a:r>
            <a:r>
              <a:rPr lang="en-US" altLang="ko-KR" sz="400" dirty="0"/>
              <a:t>636 </a:t>
            </a:r>
            <a:r>
              <a:rPr lang="ko-KR" altLang="en-US" sz="400" dirty="0" err="1"/>
              <a:t>이디야빌딩</a:t>
            </a:r>
            <a:r>
              <a:rPr lang="en-US" altLang="ko-KR" sz="400" dirty="0"/>
              <a:t>(</a:t>
            </a:r>
            <a:r>
              <a:rPr lang="ko-KR" altLang="en-US" sz="400" dirty="0"/>
              <a:t>서울특별시 강남구 논현동 </a:t>
            </a:r>
            <a:r>
              <a:rPr lang="en-US" altLang="ko-KR" sz="400" dirty="0"/>
              <a:t>221-17)   |   TEL : 02-543-6467   |   FAX : 02-543-7191</a:t>
            </a:r>
            <a:endParaRPr lang="ko-KR" altLang="en-US" sz="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F4222E1-63A3-BC1D-2D30-DF671BDA6CCB}"/>
              </a:ext>
            </a:extLst>
          </p:cNvPr>
          <p:cNvSpPr txBox="1"/>
          <p:nvPr/>
        </p:nvSpPr>
        <p:spPr>
          <a:xfrm>
            <a:off x="1692272" y="12006820"/>
            <a:ext cx="360045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dirty="0"/>
              <a:t>사업자등록번호 </a:t>
            </a:r>
            <a:r>
              <a:rPr lang="en-US" altLang="ko-KR" sz="400" dirty="0"/>
              <a:t>: 107-86-16302   |   </a:t>
            </a:r>
            <a:r>
              <a:rPr lang="ko-KR" altLang="en-US" sz="400" dirty="0"/>
              <a:t>통신판매업 신고 </a:t>
            </a:r>
            <a:r>
              <a:rPr lang="en-US" altLang="ko-KR" sz="400" dirty="0"/>
              <a:t>: </a:t>
            </a:r>
            <a:r>
              <a:rPr lang="ko-KR" altLang="en-US" sz="400" dirty="0"/>
              <a:t>강남 제 </a:t>
            </a:r>
            <a:r>
              <a:rPr lang="en-US" altLang="ko-KR" sz="400" dirty="0"/>
              <a:t>002519</a:t>
            </a:r>
            <a:r>
              <a:rPr lang="ko-KR" altLang="en-US" sz="400" dirty="0"/>
              <a:t>호   </a:t>
            </a:r>
            <a:r>
              <a:rPr lang="en-US" altLang="ko-KR" sz="400" dirty="0"/>
              <a:t>|   </a:t>
            </a:r>
            <a:r>
              <a:rPr lang="ko-KR" altLang="en-US" sz="400" dirty="0"/>
              <a:t>대표이사 </a:t>
            </a:r>
            <a:r>
              <a:rPr lang="en-US" altLang="ko-KR" sz="400" dirty="0"/>
              <a:t>: </a:t>
            </a:r>
            <a:r>
              <a:rPr lang="ko-KR" altLang="en-US" sz="400" dirty="0"/>
              <a:t>문창기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8CFE318-A099-5F6C-0E6A-67EAC3639824}"/>
              </a:ext>
            </a:extLst>
          </p:cNvPr>
          <p:cNvSpPr txBox="1"/>
          <p:nvPr/>
        </p:nvSpPr>
        <p:spPr>
          <a:xfrm>
            <a:off x="1692272" y="12193578"/>
            <a:ext cx="360045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dirty="0"/>
              <a:t>ⓒ 2017 EDIYA COFFEE COMPANY. ALL RIGHTS RESERVED..</a:t>
            </a:r>
            <a:endParaRPr lang="ko-KR" altLang="en-US" sz="400" dirty="0"/>
          </a:p>
        </p:txBody>
      </p:sp>
    </p:spTree>
    <p:extLst>
      <p:ext uri="{BB962C8B-B14F-4D97-AF65-F5344CB8AC3E}">
        <p14:creationId xmlns:p14="http://schemas.microsoft.com/office/powerpoint/2010/main" val="200737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C9A5F978-BC94-BB25-28B5-4D613E512FDF}"/>
              </a:ext>
            </a:extLst>
          </p:cNvPr>
          <p:cNvGrpSpPr/>
          <p:nvPr/>
        </p:nvGrpSpPr>
        <p:grpSpPr>
          <a:xfrm>
            <a:off x="624114" y="1769382"/>
            <a:ext cx="5573486" cy="8653236"/>
            <a:chOff x="624114" y="166915"/>
            <a:chExt cx="5573486" cy="865323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A325B48-8AF0-0E52-020E-BFBE0A385017}"/>
                </a:ext>
              </a:extLst>
            </p:cNvPr>
            <p:cNvSpPr/>
            <p:nvPr/>
          </p:nvSpPr>
          <p:spPr>
            <a:xfrm>
              <a:off x="624114" y="166915"/>
              <a:ext cx="5573486" cy="86532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6D1D28-90E1-2793-B887-0C7BA1C57B6F}"/>
                </a:ext>
              </a:extLst>
            </p:cNvPr>
            <p:cNvSpPr/>
            <p:nvPr/>
          </p:nvSpPr>
          <p:spPr>
            <a:xfrm>
              <a:off x="675640" y="222069"/>
              <a:ext cx="5473700" cy="9869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0AE523E-F90B-406B-3620-54D42EF2E500}"/>
                </a:ext>
              </a:extLst>
            </p:cNvPr>
            <p:cNvSpPr/>
            <p:nvPr/>
          </p:nvSpPr>
          <p:spPr>
            <a:xfrm>
              <a:off x="675640" y="230928"/>
              <a:ext cx="5473700" cy="2732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8F0759-ABCB-702A-AC97-58DDDFEBDFF4}"/>
                </a:ext>
              </a:extLst>
            </p:cNvPr>
            <p:cNvSpPr txBox="1"/>
            <p:nvPr/>
          </p:nvSpPr>
          <p:spPr>
            <a:xfrm>
              <a:off x="624114" y="266350"/>
              <a:ext cx="1476686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" dirty="0"/>
                <a:t>브랜드 사이트          기업 사이트   </a:t>
              </a:r>
              <a:r>
                <a:rPr lang="en-US" altLang="ko-KR" sz="400" dirty="0"/>
                <a:t>|   </a:t>
              </a:r>
              <a:r>
                <a:rPr lang="ko-KR" altLang="en-US" sz="400" dirty="0"/>
                <a:t>창업안내   </a:t>
              </a:r>
              <a:r>
                <a:rPr lang="en-US" altLang="ko-KR" sz="400" dirty="0"/>
                <a:t>|   </a:t>
              </a:r>
              <a:r>
                <a:rPr lang="ko-KR" altLang="en-US" sz="400" dirty="0"/>
                <a:t>채용안내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587863-DC67-EFCD-7652-9CDBB4B880F7}"/>
                </a:ext>
              </a:extLst>
            </p:cNvPr>
            <p:cNvSpPr txBox="1"/>
            <p:nvPr/>
          </p:nvSpPr>
          <p:spPr>
            <a:xfrm>
              <a:off x="3577164" y="281739"/>
              <a:ext cx="1834156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" dirty="0"/>
                <a:t>로그인   </a:t>
              </a:r>
              <a:r>
                <a:rPr lang="en-US" altLang="ko-KR" sz="400" dirty="0"/>
                <a:t>|   </a:t>
              </a:r>
              <a:r>
                <a:rPr lang="ko-KR" altLang="en-US" sz="400" dirty="0" err="1"/>
                <a:t>매장찾기</a:t>
              </a:r>
              <a:r>
                <a:rPr lang="ko-KR" altLang="en-US" sz="400" dirty="0"/>
                <a:t> </a:t>
              </a:r>
              <a:r>
                <a:rPr lang="en-US" altLang="ko-KR" sz="400" dirty="0"/>
                <a:t>| </a:t>
              </a:r>
              <a:r>
                <a:rPr lang="ko-KR" altLang="en-US" sz="400" dirty="0"/>
                <a:t>고객의 소리 </a:t>
              </a:r>
              <a:r>
                <a:rPr lang="en-US" altLang="ko-KR" sz="400" dirty="0"/>
                <a:t>| </a:t>
              </a:r>
              <a:r>
                <a:rPr lang="ko-KR" altLang="en-US" sz="400" dirty="0" err="1"/>
                <a:t>이디야</a:t>
              </a:r>
              <a:r>
                <a:rPr lang="ko-KR" altLang="en-US" sz="400" dirty="0"/>
                <a:t> 스토어 </a:t>
              </a:r>
              <a:r>
                <a:rPr lang="en-US" altLang="ko-KR" sz="400" dirty="0"/>
                <a:t>| </a:t>
              </a:r>
              <a:r>
                <a:rPr lang="ko-KR" altLang="en-US" sz="400" dirty="0"/>
                <a:t>모바일상품권 스토어</a:t>
              </a: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786501F-792F-E964-E041-415F08F2EC69}"/>
                </a:ext>
              </a:extLst>
            </p:cNvPr>
            <p:cNvGrpSpPr/>
            <p:nvPr/>
          </p:nvGrpSpPr>
          <p:grpSpPr>
            <a:xfrm>
              <a:off x="5356178" y="328916"/>
              <a:ext cx="301473" cy="59532"/>
              <a:chOff x="5245894" y="786116"/>
              <a:chExt cx="301473" cy="59532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FD1CB4BC-B562-33C4-D367-021B797C2086}"/>
                  </a:ext>
                </a:extLst>
              </p:cNvPr>
              <p:cNvSpPr/>
              <p:nvPr/>
            </p:nvSpPr>
            <p:spPr>
              <a:xfrm>
                <a:off x="5245894" y="786117"/>
                <a:ext cx="58758" cy="59531"/>
              </a:xfrm>
              <a:prstGeom prst="ellipse">
                <a:avLst/>
              </a:prstGeom>
              <a:noFill/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E78649F6-B862-7B56-C6DB-AB97A330552A}"/>
                  </a:ext>
                </a:extLst>
              </p:cNvPr>
              <p:cNvSpPr/>
              <p:nvPr/>
            </p:nvSpPr>
            <p:spPr>
              <a:xfrm>
                <a:off x="5326799" y="786116"/>
                <a:ext cx="58758" cy="59531"/>
              </a:xfrm>
              <a:prstGeom prst="ellipse">
                <a:avLst/>
              </a:prstGeom>
              <a:noFill/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CAAC9B4-EF93-B353-787C-C4A07168A3DD}"/>
                  </a:ext>
                </a:extLst>
              </p:cNvPr>
              <p:cNvSpPr/>
              <p:nvPr/>
            </p:nvSpPr>
            <p:spPr>
              <a:xfrm>
                <a:off x="5407704" y="786117"/>
                <a:ext cx="58758" cy="59531"/>
              </a:xfrm>
              <a:prstGeom prst="ellipse">
                <a:avLst/>
              </a:prstGeom>
              <a:noFill/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8B23260C-6E43-CAB1-3C60-A20BA5897094}"/>
                  </a:ext>
                </a:extLst>
              </p:cNvPr>
              <p:cNvSpPr/>
              <p:nvPr/>
            </p:nvSpPr>
            <p:spPr>
              <a:xfrm>
                <a:off x="5488609" y="786116"/>
                <a:ext cx="58758" cy="59531"/>
              </a:xfrm>
              <a:prstGeom prst="ellipse">
                <a:avLst/>
              </a:prstGeom>
              <a:noFill/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047A397-D0A1-A6A6-E66D-0DC58CB92B44}"/>
                </a:ext>
              </a:extLst>
            </p:cNvPr>
            <p:cNvSpPr/>
            <p:nvPr/>
          </p:nvSpPr>
          <p:spPr>
            <a:xfrm>
              <a:off x="5691188" y="328916"/>
              <a:ext cx="397668" cy="5953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43712C-CBBA-67F3-6C54-6CB43908D897}"/>
                </a:ext>
              </a:extLst>
            </p:cNvPr>
            <p:cNvSpPr txBox="1"/>
            <p:nvPr/>
          </p:nvSpPr>
          <p:spPr>
            <a:xfrm>
              <a:off x="3046943" y="530888"/>
              <a:ext cx="727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LOGO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D868C5-57B9-8254-3DC1-14D5B72BCAED}"/>
                </a:ext>
              </a:extLst>
            </p:cNvPr>
            <p:cNvSpPr txBox="1"/>
            <p:nvPr/>
          </p:nvSpPr>
          <p:spPr>
            <a:xfrm>
              <a:off x="1816249" y="900220"/>
              <a:ext cx="32255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원두        메뉴      유통제품      </a:t>
              </a:r>
              <a:r>
                <a:rPr lang="ko-KR" altLang="en-US" sz="600" dirty="0" err="1"/>
                <a:t>이디야멤버스</a:t>
              </a:r>
              <a:r>
                <a:rPr lang="ko-KR" altLang="en-US" sz="600" dirty="0"/>
                <a:t>      상품권</a:t>
              </a:r>
              <a:r>
                <a:rPr lang="en-US" altLang="ko-KR" sz="600" dirty="0"/>
                <a:t>·</a:t>
              </a:r>
              <a:r>
                <a:rPr lang="ko-KR" altLang="en-US" sz="600" dirty="0"/>
                <a:t>제휴카드      브랜드 소식     고객 지원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ED75801-488C-84D6-FDE5-B1D61139CE8B}"/>
                </a:ext>
              </a:extLst>
            </p:cNvPr>
            <p:cNvSpPr/>
            <p:nvPr/>
          </p:nvSpPr>
          <p:spPr>
            <a:xfrm>
              <a:off x="675640" y="1244600"/>
              <a:ext cx="5473700" cy="19240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FF14B4-7D32-5FAF-5C98-8760330DF376}"/>
                </a:ext>
              </a:extLst>
            </p:cNvPr>
            <p:cNvSpPr txBox="1"/>
            <p:nvPr/>
          </p:nvSpPr>
          <p:spPr>
            <a:xfrm>
              <a:off x="1108715" y="1390738"/>
              <a:ext cx="4640570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/>
                <a:t>메뉴</a:t>
              </a:r>
              <a:endParaRPr lang="en-US" altLang="ko-KR" sz="24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en-US" altLang="ko-KR" sz="1400" dirty="0"/>
                <a:t>Always beside you, EDIYA COFFEE</a:t>
              </a:r>
            </a:p>
            <a:p>
              <a:pPr algn="ctr"/>
              <a:r>
                <a:rPr lang="ko-KR" altLang="en-US" sz="600" dirty="0"/>
                <a:t>한 잔의 커피 그 이상의 감동을 경험하세요</a:t>
              </a:r>
              <a:r>
                <a:rPr lang="en-US" altLang="ko-KR" sz="600" dirty="0"/>
                <a:t>.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45176C-59FD-86EC-9929-23C88288CE59}"/>
                </a:ext>
              </a:extLst>
            </p:cNvPr>
            <p:cNvSpPr/>
            <p:nvPr/>
          </p:nvSpPr>
          <p:spPr>
            <a:xfrm>
              <a:off x="675640" y="3217855"/>
              <a:ext cx="5473700" cy="14401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2845367-8FE3-9ECB-174A-044FB4BE4746}"/>
                </a:ext>
              </a:extLst>
            </p:cNvPr>
            <p:cNvSpPr/>
            <p:nvPr/>
          </p:nvSpPr>
          <p:spPr>
            <a:xfrm>
              <a:off x="675640" y="7684954"/>
              <a:ext cx="5473700" cy="10983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079135E-03DB-4FE8-4974-E0EE295A225B}"/>
                </a:ext>
              </a:extLst>
            </p:cNvPr>
            <p:cNvSpPr txBox="1"/>
            <p:nvPr/>
          </p:nvSpPr>
          <p:spPr>
            <a:xfrm>
              <a:off x="1945477" y="3726997"/>
              <a:ext cx="13837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특별한 경험을 선사합니다</a:t>
              </a:r>
              <a:r>
                <a:rPr lang="en-US" altLang="ko-KR" sz="800" dirty="0"/>
                <a:t>.</a:t>
              </a:r>
              <a:endParaRPr lang="ko-KR" altLang="en-US" sz="8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2CAEE3F-4D2C-CC95-3D73-5B4E9DFD5053}"/>
                </a:ext>
              </a:extLst>
            </p:cNvPr>
            <p:cNvSpPr txBox="1"/>
            <p:nvPr/>
          </p:nvSpPr>
          <p:spPr>
            <a:xfrm>
              <a:off x="1945477" y="3874831"/>
              <a:ext cx="17716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오직 품질에 대한 열정</a:t>
              </a:r>
              <a:r>
                <a:rPr lang="en-US" altLang="ko-KR" sz="600" dirty="0"/>
                <a:t>,</a:t>
              </a:r>
            </a:p>
            <a:p>
              <a:r>
                <a:rPr lang="ko-KR" altLang="en-US" sz="600" dirty="0" err="1"/>
                <a:t>이디야의</a:t>
              </a:r>
              <a:r>
                <a:rPr lang="ko-KR" altLang="en-US" sz="600" dirty="0"/>
                <a:t> 노력을 음료 한 잔에 가득 담았습니다</a:t>
              </a:r>
              <a:r>
                <a:rPr lang="en-US" altLang="ko-KR" sz="600" dirty="0"/>
                <a:t>.</a:t>
              </a:r>
              <a:endParaRPr lang="ko-KR" altLang="en-US" sz="600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B65EF85-2B9E-53B9-B0A9-53E2404BBCDF}"/>
                </a:ext>
              </a:extLst>
            </p:cNvPr>
            <p:cNvSpPr/>
            <p:nvPr/>
          </p:nvSpPr>
          <p:spPr>
            <a:xfrm>
              <a:off x="2042606" y="4224172"/>
              <a:ext cx="622301" cy="15293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b="1" dirty="0">
                  <a:solidFill>
                    <a:schemeClr val="tx1"/>
                  </a:solidFill>
                </a:rPr>
                <a:t>자세히 보기</a:t>
              </a: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5A522A43-4658-CAC4-15C2-8CE05F44AAB2}"/>
                </a:ext>
              </a:extLst>
            </p:cNvPr>
            <p:cNvCxnSpPr>
              <a:cxnSpLocks/>
            </p:cNvCxnSpPr>
            <p:nvPr/>
          </p:nvCxnSpPr>
          <p:spPr>
            <a:xfrm>
              <a:off x="2042606" y="3683810"/>
              <a:ext cx="3652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085DC377-C15C-D7CC-181D-668514682731}"/>
                </a:ext>
              </a:extLst>
            </p:cNvPr>
            <p:cNvSpPr/>
            <p:nvPr/>
          </p:nvSpPr>
          <p:spPr>
            <a:xfrm>
              <a:off x="675640" y="7684954"/>
              <a:ext cx="5473700" cy="2732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1DF4E59-651F-FE9F-8342-15660524EE09}"/>
                </a:ext>
              </a:extLst>
            </p:cNvPr>
            <p:cNvSpPr/>
            <p:nvPr/>
          </p:nvSpPr>
          <p:spPr>
            <a:xfrm>
              <a:off x="5013652" y="7801039"/>
              <a:ext cx="397668" cy="5953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D600040-AEE2-93BB-FD29-B2E37DD538DB}"/>
                </a:ext>
              </a:extLst>
            </p:cNvPr>
            <p:cNvSpPr txBox="1"/>
            <p:nvPr/>
          </p:nvSpPr>
          <p:spPr>
            <a:xfrm>
              <a:off x="1945477" y="7753861"/>
              <a:ext cx="3600454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" dirty="0"/>
                <a:t>영상정보처리기기 운영관리방침      </a:t>
              </a:r>
              <a:r>
                <a:rPr lang="en-US" altLang="ko-KR" sz="400" dirty="0"/>
                <a:t>|      </a:t>
              </a:r>
              <a:r>
                <a:rPr lang="ko-KR" altLang="en-US" sz="400" dirty="0" err="1"/>
                <a:t>개인정보보처리방침</a:t>
              </a:r>
              <a:r>
                <a:rPr lang="ko-KR" altLang="en-US" sz="400" dirty="0"/>
                <a:t>      </a:t>
              </a:r>
              <a:r>
                <a:rPr lang="en-US" altLang="ko-KR" sz="400" dirty="0"/>
                <a:t>|   </a:t>
              </a:r>
              <a:r>
                <a:rPr lang="ko-KR" altLang="en-US" sz="400" dirty="0" err="1"/>
                <a:t>멤버스</a:t>
              </a:r>
              <a:r>
                <a:rPr lang="ko-KR" altLang="en-US" sz="400" dirty="0"/>
                <a:t> 이용약관   </a:t>
              </a:r>
              <a:r>
                <a:rPr lang="en-US" altLang="ko-KR" sz="400" dirty="0"/>
                <a:t>|   </a:t>
              </a:r>
              <a:r>
                <a:rPr lang="ko-KR" altLang="en-US" sz="400" dirty="0"/>
                <a:t>가맹 안내      </a:t>
              </a:r>
              <a:r>
                <a:rPr lang="en-US" altLang="ko-KR" sz="400" dirty="0"/>
                <a:t>|      Sitemap      |      </a:t>
              </a:r>
              <a:r>
                <a:rPr lang="ko-KR" altLang="en-US" sz="400" dirty="0"/>
                <a:t>점주의 방      </a:t>
              </a:r>
              <a:r>
                <a:rPr lang="en-US" altLang="ko-KR" sz="400" dirty="0"/>
                <a:t>|        KOREAN           </a:t>
              </a:r>
              <a:r>
                <a:rPr lang="ko-KR" altLang="en-US" sz="400" dirty="0"/>
                <a:t>▼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8C85238-C6C4-C5E6-04C6-C265DE28C378}"/>
                </a:ext>
              </a:extLst>
            </p:cNvPr>
            <p:cNvSpPr txBox="1"/>
            <p:nvPr/>
          </p:nvSpPr>
          <p:spPr>
            <a:xfrm>
              <a:off x="1738172" y="8045215"/>
              <a:ext cx="3345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+mj-lt"/>
                </a:rPr>
                <a:t>EDIYA COFFEE</a:t>
              </a:r>
              <a:endParaRPr lang="ko-KR" altLang="en-US" sz="1200" dirty="0">
                <a:latin typeface="+mj-lt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E46E1C3-3051-72DA-DDE1-6552C0DABF07}"/>
                </a:ext>
              </a:extLst>
            </p:cNvPr>
            <p:cNvSpPr txBox="1"/>
            <p:nvPr/>
          </p:nvSpPr>
          <p:spPr>
            <a:xfrm>
              <a:off x="1692272" y="8288760"/>
              <a:ext cx="3600454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" dirty="0"/>
                <a:t>서울특별시 강남구 </a:t>
              </a:r>
              <a:r>
                <a:rPr lang="ko-KR" altLang="en-US" sz="400" dirty="0" err="1"/>
                <a:t>논현로</a:t>
              </a:r>
              <a:r>
                <a:rPr lang="ko-KR" altLang="en-US" sz="400" dirty="0"/>
                <a:t> </a:t>
              </a:r>
              <a:r>
                <a:rPr lang="en-US" altLang="ko-KR" sz="400" dirty="0"/>
                <a:t>636 </a:t>
              </a:r>
              <a:r>
                <a:rPr lang="ko-KR" altLang="en-US" sz="400" dirty="0" err="1"/>
                <a:t>이디야빌딩</a:t>
              </a:r>
              <a:r>
                <a:rPr lang="en-US" altLang="ko-KR" sz="400" dirty="0"/>
                <a:t>(</a:t>
              </a:r>
              <a:r>
                <a:rPr lang="ko-KR" altLang="en-US" sz="400" dirty="0"/>
                <a:t>서울특별시 강남구 논현동 </a:t>
              </a:r>
              <a:r>
                <a:rPr lang="en-US" altLang="ko-KR" sz="400" dirty="0"/>
                <a:t>221-17)   |   TEL : 02-543-6467   |   FAX : 02-543-7191</a:t>
              </a:r>
              <a:endParaRPr lang="ko-KR" altLang="en-US" sz="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F4222E1-63A3-BC1D-2D30-DF671BDA6CCB}"/>
                </a:ext>
              </a:extLst>
            </p:cNvPr>
            <p:cNvSpPr txBox="1"/>
            <p:nvPr/>
          </p:nvSpPr>
          <p:spPr>
            <a:xfrm>
              <a:off x="1692272" y="8399994"/>
              <a:ext cx="3600454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" dirty="0"/>
                <a:t>사업자등록번호 </a:t>
              </a:r>
              <a:r>
                <a:rPr lang="en-US" altLang="ko-KR" sz="400" dirty="0"/>
                <a:t>: 107-86-16302   |   </a:t>
              </a:r>
              <a:r>
                <a:rPr lang="ko-KR" altLang="en-US" sz="400" dirty="0"/>
                <a:t>통신판매업 신고 </a:t>
              </a:r>
              <a:r>
                <a:rPr lang="en-US" altLang="ko-KR" sz="400" dirty="0"/>
                <a:t>: </a:t>
              </a:r>
              <a:r>
                <a:rPr lang="ko-KR" altLang="en-US" sz="400" dirty="0"/>
                <a:t>강남 제 </a:t>
              </a:r>
              <a:r>
                <a:rPr lang="en-US" altLang="ko-KR" sz="400" dirty="0"/>
                <a:t>002519</a:t>
              </a:r>
              <a:r>
                <a:rPr lang="ko-KR" altLang="en-US" sz="400" dirty="0"/>
                <a:t>호   </a:t>
              </a:r>
              <a:r>
                <a:rPr lang="en-US" altLang="ko-KR" sz="400" dirty="0"/>
                <a:t>|   </a:t>
              </a:r>
              <a:r>
                <a:rPr lang="ko-KR" altLang="en-US" sz="400" dirty="0"/>
                <a:t>대표이사 </a:t>
              </a:r>
              <a:r>
                <a:rPr lang="en-US" altLang="ko-KR" sz="400" dirty="0"/>
                <a:t>: </a:t>
              </a:r>
              <a:r>
                <a:rPr lang="ko-KR" altLang="en-US" sz="400" dirty="0"/>
                <a:t>문창기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8CFE318-A099-5F6C-0E6A-67EAC3639824}"/>
                </a:ext>
              </a:extLst>
            </p:cNvPr>
            <p:cNvSpPr txBox="1"/>
            <p:nvPr/>
          </p:nvSpPr>
          <p:spPr>
            <a:xfrm>
              <a:off x="1692272" y="8586752"/>
              <a:ext cx="3600454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" dirty="0"/>
                <a:t>ⓒ 2017 EDIYA COFFEE COMPANY. ALL RIGHTS RESERVED..</a:t>
              </a:r>
              <a:endParaRPr lang="ko-KR" altLang="en-US" sz="400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7A4F260-9335-F09B-A54D-F0E69C7495BF}"/>
                </a:ext>
              </a:extLst>
            </p:cNvPr>
            <p:cNvGrpSpPr/>
            <p:nvPr/>
          </p:nvGrpSpPr>
          <p:grpSpPr>
            <a:xfrm>
              <a:off x="2407836" y="2410672"/>
              <a:ext cx="2006040" cy="190954"/>
              <a:chOff x="2061412" y="2697447"/>
              <a:chExt cx="2887767" cy="274885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91C625C-BD40-989D-3183-CAE6E64C6A48}"/>
                  </a:ext>
                </a:extLst>
              </p:cNvPr>
              <p:cNvSpPr/>
              <p:nvPr/>
            </p:nvSpPr>
            <p:spPr>
              <a:xfrm>
                <a:off x="2061412" y="2697447"/>
                <a:ext cx="962556" cy="27488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음료</a:t>
                </a: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8521399-BAD3-32D8-739F-614A6E654387}"/>
                  </a:ext>
                </a:extLst>
              </p:cNvPr>
              <p:cNvSpPr/>
              <p:nvPr/>
            </p:nvSpPr>
            <p:spPr>
              <a:xfrm>
                <a:off x="3018772" y="2697447"/>
                <a:ext cx="962556" cy="27488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err="1">
                    <a:solidFill>
                      <a:schemeClr val="tx1"/>
                    </a:solidFill>
                  </a:rPr>
                  <a:t>푸드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4CB1E8E-2834-F9CF-0D71-FB9D1508E0CA}"/>
                  </a:ext>
                </a:extLst>
              </p:cNvPr>
              <p:cNvSpPr/>
              <p:nvPr/>
            </p:nvSpPr>
            <p:spPr>
              <a:xfrm>
                <a:off x="3986623" y="2697447"/>
                <a:ext cx="962556" cy="27488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MD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6DEAB69-E7C9-648B-799A-2E2C5F83B2EB}"/>
                </a:ext>
              </a:extLst>
            </p:cNvPr>
            <p:cNvSpPr txBox="1"/>
            <p:nvPr/>
          </p:nvSpPr>
          <p:spPr>
            <a:xfrm>
              <a:off x="1945477" y="333491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음료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72AF3E4-38DC-3AB9-8A1C-77AC9E19333A}"/>
                </a:ext>
              </a:extLst>
            </p:cNvPr>
            <p:cNvSpPr/>
            <p:nvPr/>
          </p:nvSpPr>
          <p:spPr>
            <a:xfrm>
              <a:off x="675640" y="4707240"/>
              <a:ext cx="5473700" cy="14401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E18C571-209D-7A7F-144E-2A7BD6F1F833}"/>
                </a:ext>
              </a:extLst>
            </p:cNvPr>
            <p:cNvSpPr txBox="1"/>
            <p:nvPr/>
          </p:nvSpPr>
          <p:spPr>
            <a:xfrm>
              <a:off x="3584539" y="5216382"/>
              <a:ext cx="19864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갓 </a:t>
              </a:r>
              <a:r>
                <a:rPr lang="ko-KR" altLang="en-US" sz="800" dirty="0" err="1"/>
                <a:t>구워낸</a:t>
              </a:r>
              <a:r>
                <a:rPr lang="en-US" altLang="ko-KR" sz="800" dirty="0"/>
                <a:t> </a:t>
              </a:r>
              <a:r>
                <a:rPr lang="ko-KR" altLang="en-US" sz="800" dirty="0"/>
                <a:t>신선함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그 맛과 영양을 그대로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36C36E3-77D1-8C0E-CC27-C063CA2FCE7B}"/>
                </a:ext>
              </a:extLst>
            </p:cNvPr>
            <p:cNvSpPr txBox="1"/>
            <p:nvPr/>
          </p:nvSpPr>
          <p:spPr>
            <a:xfrm>
              <a:off x="3584539" y="5364216"/>
              <a:ext cx="218521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좋은 재료를 엄선해 만든 빵으로 든든한 하루를 시작하세요</a:t>
              </a:r>
              <a:r>
                <a:rPr lang="en-US" altLang="ko-KR" sz="600" dirty="0"/>
                <a:t>.</a:t>
              </a:r>
              <a:endParaRPr lang="ko-KR" altLang="en-US" sz="600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07D772A-7F61-BB24-2946-5656C684377B}"/>
                </a:ext>
              </a:extLst>
            </p:cNvPr>
            <p:cNvSpPr/>
            <p:nvPr/>
          </p:nvSpPr>
          <p:spPr>
            <a:xfrm>
              <a:off x="3681668" y="5713557"/>
              <a:ext cx="622301" cy="15293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b="1" dirty="0">
                  <a:solidFill>
                    <a:schemeClr val="tx1"/>
                  </a:solidFill>
                </a:rPr>
                <a:t>자세히 보기</a:t>
              </a: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450EC59F-7D0B-552D-A7C0-6F78F495D375}"/>
                </a:ext>
              </a:extLst>
            </p:cNvPr>
            <p:cNvCxnSpPr>
              <a:cxnSpLocks/>
            </p:cNvCxnSpPr>
            <p:nvPr/>
          </p:nvCxnSpPr>
          <p:spPr>
            <a:xfrm>
              <a:off x="3681668" y="5173195"/>
              <a:ext cx="3652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FCEC6F2-B00E-1304-3B64-E8D7CAC38E52}"/>
                </a:ext>
              </a:extLst>
            </p:cNvPr>
            <p:cNvSpPr txBox="1"/>
            <p:nvPr/>
          </p:nvSpPr>
          <p:spPr>
            <a:xfrm>
              <a:off x="3584539" y="4824296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베이커리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5C3813D-70EF-B80A-A736-9713D93643A4}"/>
                </a:ext>
              </a:extLst>
            </p:cNvPr>
            <p:cNvSpPr/>
            <p:nvPr/>
          </p:nvSpPr>
          <p:spPr>
            <a:xfrm>
              <a:off x="675640" y="6196625"/>
              <a:ext cx="5473700" cy="14401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5660A9C-A703-226F-0D9E-E2CA4275E548}"/>
                </a:ext>
              </a:extLst>
            </p:cNvPr>
            <p:cNvSpPr txBox="1"/>
            <p:nvPr/>
          </p:nvSpPr>
          <p:spPr>
            <a:xfrm>
              <a:off x="1945477" y="6705767"/>
              <a:ext cx="12554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특별함을 더해줄 상품들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0799D11-BDCF-8FD5-9804-6D24D904314B}"/>
                </a:ext>
              </a:extLst>
            </p:cNvPr>
            <p:cNvSpPr txBox="1"/>
            <p:nvPr/>
          </p:nvSpPr>
          <p:spPr>
            <a:xfrm>
              <a:off x="1945477" y="6853601"/>
              <a:ext cx="223971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err="1"/>
                <a:t>이디야커피의</a:t>
              </a:r>
              <a:r>
                <a:rPr lang="ko-KR" altLang="en-US" sz="600" dirty="0"/>
                <a:t> 다양한 컬렉션으로 당신의 일상을 더 특별하게</a:t>
              </a:r>
              <a:r>
                <a:rPr lang="en-US" altLang="ko-KR" sz="600" dirty="0"/>
                <a:t>!</a:t>
              </a:r>
              <a:endParaRPr lang="ko-KR" altLang="en-US" sz="600" dirty="0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38DCE678-7663-1B10-973C-8F56935795E6}"/>
                </a:ext>
              </a:extLst>
            </p:cNvPr>
            <p:cNvSpPr/>
            <p:nvPr/>
          </p:nvSpPr>
          <p:spPr>
            <a:xfrm>
              <a:off x="2042606" y="7202942"/>
              <a:ext cx="622301" cy="15293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b="1" dirty="0">
                  <a:solidFill>
                    <a:schemeClr val="tx1"/>
                  </a:solidFill>
                </a:rPr>
                <a:t>자세히 보기</a:t>
              </a: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42961BCE-9D5B-C68C-E2E8-81EFE4FFC792}"/>
                </a:ext>
              </a:extLst>
            </p:cNvPr>
            <p:cNvCxnSpPr>
              <a:cxnSpLocks/>
            </p:cNvCxnSpPr>
            <p:nvPr/>
          </p:nvCxnSpPr>
          <p:spPr>
            <a:xfrm>
              <a:off x="2042606" y="6662580"/>
              <a:ext cx="3652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BB52467-8DC3-C12E-F9E0-657E93F2B6C6}"/>
                </a:ext>
              </a:extLst>
            </p:cNvPr>
            <p:cNvSpPr txBox="1"/>
            <p:nvPr/>
          </p:nvSpPr>
          <p:spPr>
            <a:xfrm>
              <a:off x="1945477" y="6313681"/>
              <a:ext cx="449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MD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05202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77</TotalTime>
  <Words>424</Words>
  <Application>Microsoft Office PowerPoint</Application>
  <PresentationFormat>와이드스크린</PresentationFormat>
  <Paragraphs>72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plus-066</dc:creator>
  <cp:lastModifiedBy>plus-066</cp:lastModifiedBy>
  <cp:revision>14</cp:revision>
  <dcterms:created xsi:type="dcterms:W3CDTF">2024-03-25T07:33:52Z</dcterms:created>
  <dcterms:modified xsi:type="dcterms:W3CDTF">2024-03-27T07:43:29Z</dcterms:modified>
</cp:coreProperties>
</file>