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1553" autoAdjust="0"/>
  </p:normalViewPr>
  <p:slideViewPr>
    <p:cSldViewPr snapToGrid="0" snapToObjects="1">
      <p:cViewPr>
        <p:scale>
          <a:sx n="258" d="100"/>
          <a:sy n="258" d="100"/>
        </p:scale>
        <p:origin x="1936" y="8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1B58-0328-D243-9A44-2C1D3978C493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BE54C-3FFA-C241-B097-91C2F94190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0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BE54C-3FFA-C241-B097-91C2F941907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76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034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353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0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6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39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66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032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5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16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2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C8E-461D-9E49-A822-1889FCA4D400}" type="datetimeFigureOut">
              <a:rPr kumimoji="1" lang="zh-TW" altLang="en-US" smtClean="0"/>
              <a:t>20/4/15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3EB2-8ED5-8C4D-9E51-78FA2AE35D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8.bin"/><Relationship Id="rId21" Type="http://schemas.openxmlformats.org/officeDocument/2006/relationships/image" Target="../media/image8.emf"/><Relationship Id="rId22" Type="http://schemas.openxmlformats.org/officeDocument/2006/relationships/oleObject" Target="../embeddings/oleObject9.bin"/><Relationship Id="rId23" Type="http://schemas.openxmlformats.org/officeDocument/2006/relationships/image" Target="../media/image9.emf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0.emf"/><Relationship Id="rId26" Type="http://schemas.openxmlformats.org/officeDocument/2006/relationships/oleObject" Target="../embeddings/oleObject11.bin"/><Relationship Id="rId27" Type="http://schemas.openxmlformats.org/officeDocument/2006/relationships/image" Target="../media/image11.emf"/><Relationship Id="rId28" Type="http://schemas.openxmlformats.org/officeDocument/2006/relationships/oleObject" Target="../embeddings/oleObject12.bin"/><Relationship Id="rId29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jpg"/><Relationship Id="rId5" Type="http://schemas.openxmlformats.org/officeDocument/2006/relationships/image" Target="../media/image16.jpeg"/><Relationship Id="rId30" Type="http://schemas.openxmlformats.org/officeDocument/2006/relationships/oleObject" Target="../embeddings/oleObject13.bin"/><Relationship Id="rId31" Type="http://schemas.openxmlformats.org/officeDocument/2006/relationships/image" Target="../media/image13.emf"/><Relationship Id="rId32" Type="http://schemas.openxmlformats.org/officeDocument/2006/relationships/oleObject" Target="../embeddings/oleObject14.bin"/><Relationship Id="rId9" Type="http://schemas.openxmlformats.org/officeDocument/2006/relationships/image" Target="../media/image2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33" Type="http://schemas.openxmlformats.org/officeDocument/2006/relationships/oleObject" Target="../embeddings/oleObject15.bin"/><Relationship Id="rId34" Type="http://schemas.openxmlformats.org/officeDocument/2006/relationships/oleObject" Target="../embeddings/oleObject16.bin"/><Relationship Id="rId35" Type="http://schemas.openxmlformats.org/officeDocument/2006/relationships/image" Target="../media/image14.emf"/><Relationship Id="rId10" Type="http://schemas.openxmlformats.org/officeDocument/2006/relationships/oleObject" Target="../embeddings/oleObject3.bin"/><Relationship Id="rId11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4.emf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5.emf"/><Relationship Id="rId16" Type="http://schemas.openxmlformats.org/officeDocument/2006/relationships/oleObject" Target="../embeddings/oleObject6.bin"/><Relationship Id="rId17" Type="http://schemas.openxmlformats.org/officeDocument/2006/relationships/image" Target="../media/image6.emf"/><Relationship Id="rId18" Type="http://schemas.openxmlformats.org/officeDocument/2006/relationships/oleObject" Target="../embeddings/oleObject7.bin"/><Relationship Id="rId1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6753480" y="5555083"/>
            <a:ext cx="1705631" cy="104868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Ciel Wu: </a:t>
            </a:r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wux@jay.washjeff.edu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Jacob</a:t>
            </a:r>
            <a:r>
              <a:rPr lang="zh-CN" altLang="en-US" sz="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00" dirty="0" smtClean="0">
                <a:latin typeface="Times New Roman" pitchFamily="18" charset="0"/>
                <a:cs typeface="Times New Roman" pitchFamily="18" charset="0"/>
              </a:rPr>
              <a:t>Paradise:</a:t>
            </a:r>
            <a:r>
              <a:rPr lang="zh-CN" altLang="en-US" sz="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700" dirty="0" err="1" smtClean="0">
                <a:latin typeface="Times New Roman" pitchFamily="18" charset="0"/>
                <a:cs typeface="Times New Roman" pitchFamily="18" charset="0"/>
              </a:rPr>
              <a:t>aradisejl@washjeff.edu</a:t>
            </a:r>
            <a:endParaRPr lang="en-US" altLang="zh-CN" sz="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6764405" y="3418933"/>
            <a:ext cx="1693795" cy="203457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2914321"/>
            <a:ext cx="1714500" cy="352807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6764406" y="1473679"/>
            <a:ext cx="1693794" cy="188732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2688245" y="1368589"/>
            <a:ext cx="3871839" cy="53416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5" name="圖片 14" descr="WolframAlpha--y1-e-xxgt0--2015-04-09_21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12" y="2983547"/>
            <a:ext cx="1959630" cy="939527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1524248"/>
            <a:ext cx="1714500" cy="127057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2196" y="2995725"/>
            <a:ext cx="3049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zh-CN" altLang="en-US" sz="1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zh-CN" alt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latin typeface="Times New Roman" pitchFamily="18" charset="0"/>
                <a:cs typeface="Times New Roman" pitchFamily="18" charset="0"/>
              </a:rPr>
              <a:t>set-up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175207" y="1496935"/>
            <a:ext cx="21593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23068" y="304503"/>
            <a:ext cx="7735132" cy="892402"/>
          </a:xfrm>
          <a:prstGeom prst="roundRect">
            <a:avLst>
              <a:gd name="adj" fmla="val 1087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09825" y="288963"/>
            <a:ext cx="1086235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altLang="zh-CN" sz="1000" b="1" dirty="0" smtClean="0">
                <a:latin typeface="Times New Roman"/>
                <a:cs typeface="Times New Roman"/>
              </a:rPr>
              <a:t>MATH</a:t>
            </a:r>
            <a:r>
              <a:rPr lang="zh-CN" altLang="en-US" sz="10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1000" b="1" dirty="0" smtClean="0">
                <a:latin typeface="Times New Roman"/>
                <a:cs typeface="Times New Roman"/>
              </a:rPr>
              <a:t>308</a:t>
            </a:r>
            <a:r>
              <a:rPr lang="zh-CN" altLang="en-US" sz="10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1000" b="1" dirty="0" smtClean="0">
                <a:latin typeface="Times New Roman"/>
                <a:cs typeface="Times New Roman"/>
              </a:rPr>
              <a:t>Differential</a:t>
            </a:r>
            <a:r>
              <a:rPr lang="zh-CN" altLang="en-US" sz="10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1000" b="1" dirty="0" smtClean="0">
                <a:latin typeface="Times New Roman"/>
                <a:cs typeface="Times New Roman"/>
              </a:rPr>
              <a:t>Equations</a:t>
            </a:r>
            <a:endParaRPr lang="en-US" sz="1000" b="1" dirty="0">
              <a:latin typeface="Times New Roman"/>
              <a:cs typeface="Times New Roman"/>
            </a:endParaRPr>
          </a:p>
          <a:p>
            <a:pPr defTabSz="4389438"/>
            <a:r>
              <a:rPr lang="en-US" altLang="zh-CN" sz="1000" dirty="0" smtClean="0">
                <a:latin typeface="Times New Roman"/>
                <a:cs typeface="Times New Roman"/>
              </a:rPr>
              <a:t>Ciel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Wu,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Jacob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Paradise</a:t>
            </a:r>
          </a:p>
          <a:p>
            <a:pPr defTabSz="4389438"/>
            <a:r>
              <a:rPr lang="en-US" altLang="zh-CN" sz="1000" dirty="0" smtClean="0">
                <a:latin typeface="Times New Roman"/>
                <a:cs typeface="Times New Roman"/>
              </a:rPr>
              <a:t>Washington &amp; Jefferson College</a:t>
            </a:r>
          </a:p>
          <a:p>
            <a:pPr defTabSz="4389438"/>
            <a:r>
              <a:rPr lang="en-US" altLang="zh-CN" sz="1000" dirty="0" smtClean="0">
                <a:latin typeface="Times New Roman"/>
                <a:cs typeface="Times New Roman"/>
              </a:rPr>
              <a:t>60 S Lincoln Street</a:t>
            </a:r>
          </a:p>
          <a:p>
            <a:pPr defTabSz="4389438"/>
            <a:r>
              <a:rPr lang="en-US" altLang="zh-CN" sz="1000" dirty="0" smtClean="0">
                <a:latin typeface="Times New Roman"/>
                <a:cs typeface="Times New Roman"/>
              </a:rPr>
              <a:t>Washington, PA 150301</a:t>
            </a:r>
          </a:p>
          <a:p>
            <a:pPr defTabSz="4389438"/>
            <a:endParaRPr lang="en-US" sz="5400" b="1" dirty="0" smtClean="0"/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29025850" y="8958263"/>
            <a:ext cx="8478838" cy="240086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0601" y="1554850"/>
            <a:ext cx="4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854109" y="1416350"/>
            <a:ext cx="5532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810325" y="3380514"/>
            <a:ext cx="156129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defTabSz="4389438">
              <a:spcBef>
                <a:spcPct val="50000"/>
              </a:spcBef>
            </a:pPr>
            <a:r>
              <a:rPr lang="en-US" sz="1100" b="1" dirty="0" smtClean="0">
                <a:latin typeface="Times New Roman"/>
                <a:cs typeface="Times New Roman"/>
              </a:rPr>
              <a:t>          References</a:t>
            </a:r>
          </a:p>
          <a:p>
            <a:pPr lvl="0"/>
            <a:endParaRPr lang="en-US" sz="1100" dirty="0" smtClean="0">
              <a:latin typeface="Times New Roman"/>
              <a:cs typeface="Times New Roman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800" dirty="0" smtClean="0">
                <a:latin typeface="Times New Roman"/>
                <a:cs typeface="Times New Roman"/>
              </a:rPr>
              <a:t>Dennis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err="1" smtClean="0">
                <a:latin typeface="Times New Roman"/>
                <a:cs typeface="Times New Roman"/>
              </a:rPr>
              <a:t>G.Zill</a:t>
            </a:r>
            <a:r>
              <a:rPr lang="en-US" sz="800" dirty="0" smtClean="0">
                <a:latin typeface="Times New Roman"/>
                <a:cs typeface="Times New Roman"/>
              </a:rPr>
              <a:t>. </a:t>
            </a:r>
            <a:r>
              <a:rPr lang="en-US" altLang="zh-CN" sz="800" dirty="0" smtClean="0">
                <a:latin typeface="Times New Roman"/>
                <a:cs typeface="Times New Roman"/>
              </a:rPr>
              <a:t>2013</a:t>
            </a:r>
            <a:r>
              <a:rPr lang="en-US" sz="800" dirty="0" smtClean="0">
                <a:latin typeface="Times New Roman"/>
                <a:cs typeface="Times New Roman"/>
              </a:rPr>
              <a:t>. A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first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course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in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Differential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Equations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with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Modeling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Applications,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10</a:t>
            </a:r>
            <a:r>
              <a:rPr lang="en-US" altLang="zh-CN" sz="800" baseline="30000" dirty="0" smtClean="0">
                <a:latin typeface="Times New Roman"/>
                <a:cs typeface="Times New Roman"/>
              </a:rPr>
              <a:t>th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Edition.</a:t>
            </a:r>
            <a:r>
              <a:rPr lang="zh-CN" altLang="en-US" sz="800" dirty="0">
                <a:latin typeface="Times New Roman"/>
                <a:cs typeface="Times New Roman"/>
              </a:rPr>
              <a:t> </a:t>
            </a:r>
            <a:r>
              <a:rPr lang="en-US" sz="800" dirty="0" smtClean="0">
                <a:latin typeface="Times New Roman"/>
                <a:cs typeface="Times New Roman"/>
              </a:rPr>
              <a:t>Manual for General Biology. </a:t>
            </a:r>
            <a:r>
              <a:rPr lang="en-US" altLang="zh-CN" sz="800" dirty="0" smtClean="0">
                <a:latin typeface="Times New Roman"/>
                <a:cs typeface="Times New Roman"/>
              </a:rPr>
              <a:t>93.</a:t>
            </a:r>
          </a:p>
          <a:p>
            <a:pPr lvl="0" algn="just"/>
            <a:endParaRPr lang="en-US" altLang="zh-CN" sz="800" dirty="0">
              <a:latin typeface="Times New Roman"/>
              <a:cs typeface="Times New Roman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Jerald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Hertzog,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Zachary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Marsh,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Victoria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Smith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and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Leah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Vaughan,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Modeling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drug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dissemination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with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differential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equations</a:t>
            </a:r>
            <a:r>
              <a:rPr lang="zh-CN" altLang="en-US" sz="800" dirty="0" smtClean="0">
                <a:latin typeface="Times New Roman"/>
                <a:cs typeface="Times New Roman"/>
              </a:rPr>
              <a:t> </a:t>
            </a:r>
            <a:r>
              <a:rPr lang="en-US" altLang="zh-CN" sz="800" dirty="0" smtClean="0">
                <a:latin typeface="Times New Roman"/>
                <a:cs typeface="Times New Roman"/>
              </a:rPr>
              <a:t>Poster.</a:t>
            </a:r>
            <a:endParaRPr lang="en-US" sz="6000" b="1" dirty="0" smtClean="0">
              <a:latin typeface="Times New Roman"/>
              <a:cs typeface="Times New Roman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810325" y="5604017"/>
            <a:ext cx="67124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For Further 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nformation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11" descr="Displaying photo 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 descr="Displaying photo 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" name="Picture 15" descr="http://images.forbes.com/media/lists/94/2009/logos/washington-and-jefferson-colle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9704" y="366059"/>
            <a:ext cx="673316" cy="754529"/>
          </a:xfrm>
          <a:prstGeom prst="rect">
            <a:avLst/>
          </a:prstGeom>
          <a:noFill/>
        </p:spPr>
      </p:pic>
      <p:sp>
        <p:nvSpPr>
          <p:cNvPr id="50" name="TextBox 68"/>
          <p:cNvSpPr txBox="1"/>
          <p:nvPr/>
        </p:nvSpPr>
        <p:spPr>
          <a:xfrm>
            <a:off x="6813029" y="1693349"/>
            <a:ext cx="16451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model,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drug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concentration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concentration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drug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blood,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half-life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absorbing.</a:t>
            </a:r>
            <a:r>
              <a:rPr lang="zh-CN" alt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3068" y="3288263"/>
            <a:ext cx="16772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mathematical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model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for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rate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at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which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drug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disseminations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into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bloodstream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is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given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dirty="0" smtClean="0">
                <a:latin typeface="Times New Roman"/>
                <a:cs typeface="Times New Roman"/>
              </a:rPr>
              <a:t>by</a:t>
            </a:r>
            <a:r>
              <a:rPr kumimoji="1" lang="zh-CN" altLang="en-US" sz="1000" dirty="0" smtClean="0">
                <a:latin typeface="Times New Roman"/>
                <a:cs typeface="Times New Roman"/>
              </a:rPr>
              <a:t> </a:t>
            </a:r>
            <a:endParaRPr kumimoji="1" lang="en-US" altLang="zh-CN" sz="1000" dirty="0" smtClean="0">
              <a:latin typeface="Times New Roman"/>
              <a:cs typeface="Times New Roman"/>
            </a:endParaRPr>
          </a:p>
          <a:p>
            <a:endParaRPr kumimoji="1" lang="en-US" altLang="zh-TW" sz="2800" dirty="0" smtClean="0">
              <a:latin typeface="Times New Roman"/>
              <a:cs typeface="Times New Roman"/>
            </a:endParaRPr>
          </a:p>
          <a:p>
            <a:endParaRPr kumimoji="1" lang="en-US" altLang="zh-TW" sz="2800" dirty="0" smtClean="0">
              <a:latin typeface="Times New Roman"/>
              <a:cs typeface="Times New Roman"/>
            </a:endParaRPr>
          </a:p>
          <a:p>
            <a:endParaRPr kumimoji="1" lang="en-US" altLang="zh-TW" sz="2800" dirty="0" smtClean="0">
              <a:latin typeface="Times New Roman"/>
              <a:cs typeface="Times New Roman"/>
            </a:endParaRPr>
          </a:p>
          <a:p>
            <a:endParaRPr kumimoji="1" lang="en-US" altLang="zh-TW" sz="28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038"/>
              </p:ext>
            </p:extLst>
          </p:nvPr>
        </p:nvGraphicFramePr>
        <p:xfrm>
          <a:off x="1085637" y="4125214"/>
          <a:ext cx="671325" cy="36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方程式" r:id="rId6" imgW="698500" imgH="393700" progId="Equation.3">
                  <p:embed/>
                </p:oleObj>
              </mc:Choice>
              <mc:Fallback>
                <p:oleObj name="方程式" r:id="rId6" imgW="69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37" y="4125214"/>
                        <a:ext cx="671325" cy="362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內容版面配置區 2"/>
          <p:cNvSpPr txBox="1">
            <a:spLocks/>
          </p:cNvSpPr>
          <p:nvPr/>
        </p:nvSpPr>
        <p:spPr>
          <a:xfrm>
            <a:off x="738165" y="4664404"/>
            <a:ext cx="1662135" cy="1223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onstant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rate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drug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disseminates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into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bloodstream</a:t>
            </a:r>
          </a:p>
          <a:p>
            <a:pPr algn="l"/>
            <a:r>
              <a:rPr kumimoji="1" lang="en-US" altLang="zh-CN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k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onstant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rate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drug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absorbed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bloodstream</a:t>
            </a:r>
          </a:p>
          <a:p>
            <a:pPr algn="l"/>
            <a:r>
              <a:rPr kumimoji="1" lang="en-US" altLang="zh-CN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</a:p>
          <a:p>
            <a:pPr algn="l"/>
            <a:r>
              <a:rPr kumimoji="1" lang="en-US" altLang="zh-CN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x(t)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oncentration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drug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bloodstream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at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t.</a:t>
            </a:r>
            <a:endParaRPr kumimoji="1" lang="en-US" altLang="zh-CN" dirty="0" smtClean="0">
              <a:latin typeface="Times New Roman"/>
              <a:cs typeface="Times New Roman"/>
            </a:endParaRPr>
          </a:p>
          <a:p>
            <a:pPr algn="l"/>
            <a:endParaRPr kumimoji="1" lang="en-US" altLang="zh-CN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initial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condition,</a:t>
            </a: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  <a:latin typeface="Times New Roman"/>
                <a:cs typeface="Times New Roman"/>
              </a:rPr>
              <a:t>x(0)=0.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840534" y="1454764"/>
            <a:ext cx="35672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600" dirty="0"/>
          </a:p>
          <a:p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                    </a:t>
            </a:r>
            <a:endParaRPr kumimoji="1" lang="en-US" altLang="zh-TW" sz="600" dirty="0" smtClean="0">
              <a:latin typeface="Times New Roman"/>
              <a:cs typeface="Times New Roman"/>
            </a:endParaRPr>
          </a:p>
          <a:p>
            <a:endParaRPr kumimoji="1" lang="en-US" altLang="zh-TW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First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need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to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find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solution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of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this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DE.                                             (*)</a:t>
            </a:r>
          </a:p>
          <a:p>
            <a:r>
              <a:rPr kumimoji="1" lang="zh-CN" altLang="zh-CN" sz="600" dirty="0" smtClean="0">
                <a:latin typeface="Times New Roman"/>
                <a:cs typeface="Times New Roman"/>
              </a:rPr>
              <a:t> 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endParaRPr kumimoji="1" lang="en-US" altLang="zh-TW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(*) is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separable.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So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rewrite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it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          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zh-CN" altLang="en-US" sz="600" dirty="0" smtClean="0">
                <a:latin typeface="Times New Roman"/>
                <a:cs typeface="Times New Roman"/>
              </a:rPr>
              <a:t>        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.</a:t>
            </a: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Then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get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general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solution,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   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zh-CN" altLang="en-US" sz="600" dirty="0" smtClean="0">
                <a:latin typeface="Times New Roman"/>
                <a:cs typeface="Times New Roman"/>
              </a:rPr>
              <a:t>                   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And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when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approaches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to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infinity,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have,</a:t>
            </a:r>
            <a:endParaRPr kumimoji="1" lang="en-US" altLang="zh-CN" sz="600" dirty="0">
              <a:latin typeface="Times New Roman"/>
              <a:cs typeface="Times New Roman"/>
            </a:endParaRP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Which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gives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limiting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value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r/k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result.</a:t>
            </a:r>
          </a:p>
          <a:p>
            <a:endParaRPr kumimoji="1" lang="en-US" altLang="zh-HK" sz="600" dirty="0">
              <a:latin typeface="Times New Roman"/>
              <a:cs typeface="Times New Roman"/>
            </a:endParaRPr>
          </a:p>
          <a:p>
            <a:r>
              <a:rPr lang="en-US" altLang="zh-HK" sz="600" dirty="0" smtClean="0">
                <a:latin typeface="Times New Roman"/>
                <a:cs typeface="Times New Roman"/>
              </a:rPr>
              <a:t>Given</a:t>
            </a:r>
            <a:r>
              <a:rPr lang="zh-CN" altLang="en-US" sz="600" dirty="0" smtClean="0">
                <a:latin typeface="Times New Roman"/>
                <a:cs typeface="Times New Roman"/>
              </a:rPr>
              <a:t> </a:t>
            </a:r>
            <a:r>
              <a:rPr lang="en-US" altLang="zh-CN" sz="600" dirty="0" smtClean="0">
                <a:latin typeface="Times New Roman"/>
                <a:cs typeface="Times New Roman"/>
              </a:rPr>
              <a:t>x(0)=0,</a:t>
            </a:r>
            <a:r>
              <a:rPr lang="zh-CN" altLang="en-US" sz="600" dirty="0" smtClean="0">
                <a:latin typeface="Times New Roman"/>
                <a:cs typeface="Times New Roman"/>
              </a:rPr>
              <a:t> </a:t>
            </a:r>
            <a:r>
              <a:rPr lang="en-US" altLang="zh-CN" sz="600" dirty="0" smtClean="0">
                <a:latin typeface="Times New Roman"/>
                <a:cs typeface="Times New Roman"/>
              </a:rPr>
              <a:t>then</a:t>
            </a:r>
            <a:r>
              <a:rPr lang="zh-CN" altLang="en-US" sz="600" dirty="0" smtClean="0">
                <a:latin typeface="Times New Roman"/>
                <a:cs typeface="Times New Roman"/>
              </a:rPr>
              <a:t> </a:t>
            </a:r>
            <a:r>
              <a:rPr lang="en-US" altLang="zh-CN" sz="600" dirty="0" smtClean="0">
                <a:latin typeface="Times New Roman"/>
                <a:cs typeface="Times New Roman"/>
              </a:rPr>
              <a:t>we</a:t>
            </a:r>
            <a:r>
              <a:rPr lang="zh-CN" altLang="en-US" sz="600" dirty="0" smtClean="0">
                <a:latin typeface="Times New Roman"/>
                <a:cs typeface="Times New Roman"/>
              </a:rPr>
              <a:t> </a:t>
            </a:r>
            <a:r>
              <a:rPr lang="en-US" altLang="zh-CN" sz="600" dirty="0" smtClean="0">
                <a:latin typeface="Times New Roman"/>
                <a:cs typeface="Times New Roman"/>
              </a:rPr>
              <a:t>have</a:t>
            </a:r>
          </a:p>
          <a:p>
            <a:endParaRPr lang="zh-HK" altLang="zh-TW" sz="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So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that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know,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                   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 and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                      ,</a:t>
            </a: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Therefore,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                                           .</a:t>
            </a: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And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graph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of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this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function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will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be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like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this,</a:t>
            </a: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value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of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r/k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will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be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limiting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value,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increases,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x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will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be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getting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closer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closer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to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this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ceiling,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with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decreasing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speed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.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When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it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reaches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one-half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of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limiting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value,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we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have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Therefore,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                    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and</a:t>
            </a:r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                .               </a:t>
            </a:r>
            <a:r>
              <a:rPr kumimoji="1" lang="en-US" altLang="zh-CN" sz="600" dirty="0">
                <a:latin typeface="Times New Roman"/>
                <a:cs typeface="Times New Roman"/>
              </a:rPr>
              <a:t>.</a:t>
            </a:r>
            <a:r>
              <a:rPr kumimoji="1" lang="en-US" altLang="zh-CN" sz="600" dirty="0" smtClean="0">
                <a:latin typeface="Times New Roman"/>
                <a:cs typeface="Times New Roman"/>
              </a:rPr>
              <a:t>The half-life period is dependent on the rate of drug </a:t>
            </a:r>
          </a:p>
          <a:p>
            <a:r>
              <a:rPr kumimoji="1" lang="en-US" altLang="zh-CN" sz="600" dirty="0" smtClean="0">
                <a:latin typeface="Times New Roman"/>
                <a:cs typeface="Times New Roman"/>
              </a:rPr>
              <a:t>absorbed.</a:t>
            </a: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pPr algn="ctr"/>
            <a:r>
              <a:rPr kumimoji="1" lang="zh-CN" altLang="en-US" sz="1000" b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1000" b="1" dirty="0" smtClean="0">
                <a:latin typeface="Times New Roman"/>
                <a:cs typeface="Times New Roman"/>
              </a:rPr>
              <a:t>Application</a:t>
            </a:r>
          </a:p>
          <a:p>
            <a:pPr algn="just"/>
            <a:endParaRPr kumimoji="1" lang="en-US" altLang="zh-CN" sz="600" dirty="0">
              <a:latin typeface="Times New Roman"/>
              <a:cs typeface="Times New Roman"/>
            </a:endParaRP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endParaRPr kumimoji="1" lang="en-US" altLang="zh-CN" sz="600" dirty="0" smtClean="0">
              <a:latin typeface="Times New Roman"/>
              <a:cs typeface="Times New Roman"/>
            </a:endParaRPr>
          </a:p>
          <a:p>
            <a:endParaRPr kumimoji="1" lang="en-US" altLang="zh-CN" sz="600" dirty="0">
              <a:latin typeface="Times New Roman"/>
              <a:cs typeface="Times New Roman"/>
            </a:endParaRPr>
          </a:p>
          <a:p>
            <a:r>
              <a:rPr kumimoji="1" lang="zh-CN" altLang="en-US" sz="600" dirty="0" smtClean="0">
                <a:latin typeface="Times New Roman"/>
                <a:cs typeface="Times New Roman"/>
              </a:rPr>
              <a:t> </a:t>
            </a:r>
            <a:endParaRPr kumimoji="1" lang="en-US" altLang="zh-CN" sz="6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55183"/>
              </p:ext>
            </p:extLst>
          </p:nvPr>
        </p:nvGraphicFramePr>
        <p:xfrm>
          <a:off x="4458493" y="1942331"/>
          <a:ext cx="574342" cy="23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方程式" r:id="rId8" imgW="927100" imgH="393700" progId="Equation.3">
                  <p:embed/>
                </p:oleObj>
              </mc:Choice>
              <mc:Fallback>
                <p:oleObj name="方程式" r:id="rId8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493" y="1942331"/>
                        <a:ext cx="574342" cy="2334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32086"/>
              </p:ext>
            </p:extLst>
          </p:nvPr>
        </p:nvGraphicFramePr>
        <p:xfrm>
          <a:off x="4353921" y="2210254"/>
          <a:ext cx="792974" cy="21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方程式" r:id="rId10" imgW="1066800" imgH="393700" progId="Equation.3">
                  <p:embed/>
                </p:oleObj>
              </mc:Choice>
              <mc:Fallback>
                <p:oleObj name="方程式" r:id="rId10" imgW="1066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921" y="2210254"/>
                        <a:ext cx="792974" cy="2122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內容版面配置區 2"/>
          <p:cNvSpPr txBox="1">
            <a:spLocks/>
          </p:cNvSpPr>
          <p:nvPr/>
        </p:nvSpPr>
        <p:spPr>
          <a:xfrm>
            <a:off x="717520" y="1829241"/>
            <a:ext cx="1656860" cy="1085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zh-TW" sz="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As a drug is administered into a person’s blood stream, it becomes more spread apart</a:t>
            </a:r>
            <a:r>
              <a:rPr kumimoji="1" lang="zh-CN" altLang="en-US" sz="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TW" sz="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throughout the body until the concentration of the drug within the body will become zero. </a:t>
            </a:r>
          </a:p>
          <a:p>
            <a:pPr algn="just"/>
            <a:endParaRPr kumimoji="1" lang="en-US" altLang="zh-TW" sz="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70942"/>
              </p:ext>
            </p:extLst>
          </p:nvPr>
        </p:nvGraphicFramePr>
        <p:xfrm>
          <a:off x="4315512" y="2422502"/>
          <a:ext cx="1564622" cy="25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方程式" r:id="rId12" imgW="1752600" imgH="393700" progId="Equation.3">
                  <p:embed/>
                </p:oleObj>
              </mc:Choice>
              <mc:Fallback>
                <p:oleObj name="方程式" r:id="rId1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12" y="2422502"/>
                        <a:ext cx="1564622" cy="2550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14839"/>
              </p:ext>
            </p:extLst>
          </p:nvPr>
        </p:nvGraphicFramePr>
        <p:xfrm>
          <a:off x="4315512" y="2772725"/>
          <a:ext cx="1510573" cy="220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方程式" r:id="rId14" imgW="1955800" imgH="393700" progId="Equation.3">
                  <p:embed/>
                </p:oleObj>
              </mc:Choice>
              <mc:Fallback>
                <p:oleObj name="方程式" r:id="rId14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12" y="2772725"/>
                        <a:ext cx="1510573" cy="2206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570733"/>
              </p:ext>
            </p:extLst>
          </p:nvPr>
        </p:nvGraphicFramePr>
        <p:xfrm>
          <a:off x="3472324" y="2995725"/>
          <a:ext cx="429099" cy="22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方程式" r:id="rId16" imgW="546100" imgH="393700" progId="Equation.3">
                  <p:embed/>
                </p:oleObj>
              </mc:Choice>
              <mc:Fallback>
                <p:oleObj name="方程式" r:id="rId16" imgW="546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324" y="2995725"/>
                        <a:ext cx="429099" cy="2244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84470" y="4746820"/>
            <a:ext cx="3677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600" dirty="0">
                <a:latin typeface="Times New Roman"/>
                <a:cs typeface="Times New Roman"/>
              </a:rPr>
              <a:t>We believed that as t increases, the concentration of the drug will ultimately approach a limiting value r/k (but never reach it). So we called this value </a:t>
            </a:r>
            <a:r>
              <a:rPr lang="en-US" altLang="zh-TW" sz="600" dirty="0" err="1" smtClean="0">
                <a:latin typeface="Times New Roman"/>
                <a:cs typeface="Times New Roman"/>
              </a:rPr>
              <a:t>X</a:t>
            </a:r>
            <a:r>
              <a:rPr lang="en-US" altLang="zh-TW" sz="600" dirty="0" err="1">
                <a:latin typeface="Times New Roman"/>
                <a:cs typeface="Times New Roman"/>
              </a:rPr>
              <a:t>s</a:t>
            </a:r>
            <a:r>
              <a:rPr lang="en-US" altLang="zh-TW" sz="600" dirty="0" smtClean="0">
                <a:latin typeface="Times New Roman"/>
                <a:cs typeface="Times New Roman"/>
              </a:rPr>
              <a:t> </a:t>
            </a:r>
            <a:r>
              <a:rPr lang="en-US" altLang="zh-TW" sz="600" dirty="0">
                <a:latin typeface="Times New Roman"/>
                <a:cs typeface="Times New Roman"/>
              </a:rPr>
              <a:t>which </a:t>
            </a:r>
            <a:r>
              <a:rPr lang="en-US" altLang="zh-TW" sz="600" dirty="0" smtClean="0">
                <a:latin typeface="Times New Roman"/>
                <a:cs typeface="Times New Roman"/>
              </a:rPr>
              <a:t>means </a:t>
            </a:r>
            <a:r>
              <a:rPr lang="en-US" altLang="zh-TW" sz="600" dirty="0">
                <a:latin typeface="Times New Roman"/>
                <a:cs typeface="Times New Roman"/>
              </a:rPr>
              <a:t>the </a:t>
            </a:r>
            <a:r>
              <a:rPr lang="en-US" altLang="zh-TW" sz="600" dirty="0" smtClean="0">
                <a:latin typeface="Times New Roman"/>
                <a:cs typeface="Times New Roman"/>
              </a:rPr>
              <a:t>concentration </a:t>
            </a:r>
            <a:r>
              <a:rPr lang="en-US" altLang="zh-TW" sz="600" dirty="0">
                <a:latin typeface="Times New Roman"/>
                <a:cs typeface="Times New Roman"/>
              </a:rPr>
              <a:t>of the drug in bloodstream in stable condition. </a:t>
            </a:r>
            <a:endParaRPr lang="zh-HK" altLang="zh-TW" sz="600" dirty="0">
              <a:latin typeface="Times New Roman"/>
              <a:cs typeface="Times New Roman"/>
            </a:endParaRPr>
          </a:p>
          <a:p>
            <a:pPr algn="just"/>
            <a:r>
              <a:rPr lang="en-US" altLang="zh-TW" sz="600" dirty="0">
                <a:latin typeface="Times New Roman"/>
                <a:cs typeface="Times New Roman"/>
              </a:rPr>
              <a:t>There is a patient whose weight is 50kg, and the drug disseminates into the bloodstream with a speed of 20mg/min. What is the value of </a:t>
            </a:r>
            <a:r>
              <a:rPr lang="en-US" altLang="zh-TW" sz="600" dirty="0" err="1" smtClean="0">
                <a:latin typeface="Times New Roman"/>
                <a:cs typeface="Times New Roman"/>
              </a:rPr>
              <a:t>X</a:t>
            </a:r>
            <a:r>
              <a:rPr lang="en-US" altLang="zh-TW" sz="600" dirty="0" err="1">
                <a:latin typeface="Times New Roman"/>
                <a:cs typeface="Times New Roman"/>
              </a:rPr>
              <a:t>s</a:t>
            </a:r>
            <a:r>
              <a:rPr lang="en-US" altLang="zh-TW" sz="600" dirty="0" smtClean="0">
                <a:latin typeface="Times New Roman"/>
                <a:cs typeface="Times New Roman"/>
              </a:rPr>
              <a:t>? </a:t>
            </a:r>
            <a:r>
              <a:rPr lang="en-US" altLang="zh-TW" sz="600" dirty="0">
                <a:latin typeface="Times New Roman"/>
                <a:cs typeface="Times New Roman"/>
              </a:rPr>
              <a:t>And </a:t>
            </a:r>
            <a:r>
              <a:rPr lang="en-US" altLang="zh-TW" sz="600" dirty="0" smtClean="0">
                <a:latin typeface="Times New Roman"/>
                <a:cs typeface="Times New Roman"/>
              </a:rPr>
              <a:t>find out the </a:t>
            </a:r>
            <a:r>
              <a:rPr lang="en-US" altLang="zh-TW" sz="600" dirty="0">
                <a:latin typeface="Times New Roman"/>
                <a:cs typeface="Times New Roman"/>
              </a:rPr>
              <a:t>concentration of drug in bloodstream after being injecting this drug for 10 hours. (The half-life period of the drug is known to be 3.5 h and the volume is known to be 2L/kg.)</a:t>
            </a:r>
            <a:endParaRPr lang="zh-HK" altLang="zh-TW" sz="600" dirty="0">
              <a:latin typeface="Times New Roman"/>
              <a:cs typeface="Times New Roman"/>
            </a:endParaRPr>
          </a:p>
          <a:p>
            <a:pPr algn="just"/>
            <a:endParaRPr lang="en-US" altLang="zh-TW" sz="600" dirty="0" smtClean="0">
              <a:latin typeface="Times New Roman"/>
              <a:cs typeface="Times New Roman"/>
            </a:endParaRPr>
          </a:p>
          <a:p>
            <a:pPr algn="just"/>
            <a:r>
              <a:rPr lang="en-US" altLang="zh-TW" sz="600" dirty="0" smtClean="0">
                <a:latin typeface="Times New Roman"/>
                <a:cs typeface="Times New Roman"/>
              </a:rPr>
              <a:t>We </a:t>
            </a:r>
            <a:r>
              <a:rPr lang="en-US" altLang="zh-TW" sz="600" dirty="0">
                <a:latin typeface="Times New Roman"/>
                <a:cs typeface="Times New Roman"/>
              </a:rPr>
              <a:t>know, the model of </a:t>
            </a:r>
            <a:r>
              <a:rPr lang="en-US" altLang="zh-TW" sz="600" dirty="0" smtClean="0">
                <a:latin typeface="Times New Roman"/>
                <a:cs typeface="Times New Roman"/>
              </a:rPr>
              <a:t>the drug dissemination </a:t>
            </a:r>
            <a:r>
              <a:rPr lang="en-US" altLang="zh-TW" sz="600" dirty="0">
                <a:latin typeface="Times New Roman"/>
                <a:cs typeface="Times New Roman"/>
              </a:rPr>
              <a:t>is                                    </a:t>
            </a:r>
            <a:r>
              <a:rPr lang="en-US" altLang="zh-TW" sz="600" dirty="0" smtClean="0">
                <a:latin typeface="Times New Roman"/>
                <a:cs typeface="Times New Roman"/>
              </a:rPr>
              <a:t>           </a:t>
            </a:r>
          </a:p>
          <a:p>
            <a:pPr algn="just"/>
            <a:r>
              <a:rPr lang="en-US" altLang="zh-TW" sz="600" dirty="0" smtClean="0">
                <a:latin typeface="Times New Roman"/>
                <a:cs typeface="Times New Roman"/>
              </a:rPr>
              <a:t>and since </a:t>
            </a:r>
            <a:r>
              <a:rPr lang="en-US" altLang="zh-TW" sz="600" dirty="0" err="1" smtClean="0">
                <a:latin typeface="Times New Roman"/>
                <a:cs typeface="Times New Roman"/>
              </a:rPr>
              <a:t>Xs</a:t>
            </a:r>
            <a:r>
              <a:rPr lang="en-US" altLang="zh-TW" sz="600" dirty="0" smtClean="0">
                <a:latin typeface="Times New Roman"/>
                <a:cs typeface="Times New Roman"/>
              </a:rPr>
              <a:t>= </a:t>
            </a:r>
            <a:r>
              <a:rPr lang="en-US" altLang="zh-TW" sz="600" dirty="0">
                <a:latin typeface="Times New Roman"/>
                <a:cs typeface="Times New Roman"/>
              </a:rPr>
              <a:t>r/k, so </a:t>
            </a:r>
            <a:r>
              <a:rPr lang="en-US" altLang="zh-TW" sz="600" dirty="0" smtClean="0">
                <a:latin typeface="Times New Roman"/>
                <a:cs typeface="Times New Roman"/>
              </a:rPr>
              <a:t>we have,</a:t>
            </a:r>
          </a:p>
          <a:p>
            <a:pPr algn="just"/>
            <a:endParaRPr lang="zh-HK" altLang="zh-TW" sz="600" dirty="0">
              <a:latin typeface="Times New Roman"/>
              <a:cs typeface="Times New Roman"/>
            </a:endParaRPr>
          </a:p>
          <a:p>
            <a:pPr algn="just"/>
            <a:endParaRPr lang="en-US" altLang="zh-TW" sz="600" dirty="0" smtClean="0">
              <a:latin typeface="Times New Roman"/>
              <a:cs typeface="Times New Roman"/>
            </a:endParaRPr>
          </a:p>
          <a:p>
            <a:pPr algn="just"/>
            <a:endParaRPr lang="en-US" altLang="zh-TW" sz="600" dirty="0" smtClean="0">
              <a:latin typeface="Times New Roman"/>
              <a:cs typeface="Times New Roman"/>
            </a:endParaRPr>
          </a:p>
          <a:p>
            <a:pPr algn="just"/>
            <a:endParaRPr lang="en-US" altLang="zh-TW" sz="600" dirty="0" smtClean="0">
              <a:latin typeface="Times New Roman"/>
              <a:cs typeface="Times New Roman"/>
            </a:endParaRPr>
          </a:p>
          <a:p>
            <a:endParaRPr kumimoji="1" lang="zh-TW" altLang="en-US" sz="1000" dirty="0">
              <a:latin typeface="Times New Roman"/>
              <a:cs typeface="Times New Roman"/>
            </a:endParaRPr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24192"/>
              </p:ext>
            </p:extLst>
          </p:nvPr>
        </p:nvGraphicFramePr>
        <p:xfrm>
          <a:off x="4115599" y="2995725"/>
          <a:ext cx="476644" cy="23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方程式" r:id="rId18" imgW="584200" imgH="393700" progId="Equation.3">
                  <p:embed/>
                </p:oleObj>
              </mc:Choice>
              <mc:Fallback>
                <p:oleObj name="方程式" r:id="rId18" imgW="58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599" y="2995725"/>
                        <a:ext cx="476644" cy="232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88217"/>
              </p:ext>
            </p:extLst>
          </p:nvPr>
        </p:nvGraphicFramePr>
        <p:xfrm>
          <a:off x="4458493" y="5377731"/>
          <a:ext cx="815314" cy="22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方程式" r:id="rId20" imgW="1028700" imgH="393700" progId="Equation.3">
                  <p:embed/>
                </p:oleObj>
              </mc:Choice>
              <mc:Fallback>
                <p:oleObj name="方程式" r:id="rId20" imgW="1028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493" y="5377731"/>
                        <a:ext cx="815314" cy="226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03717"/>
              </p:ext>
            </p:extLst>
          </p:nvPr>
        </p:nvGraphicFramePr>
        <p:xfrm>
          <a:off x="4670852" y="3985801"/>
          <a:ext cx="1516702" cy="22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方程式" r:id="rId22" imgW="1968500" imgH="393700" progId="Equation.3">
                  <p:embed/>
                </p:oleObj>
              </mc:Choice>
              <mc:Fallback>
                <p:oleObj name="方程式" r:id="rId22" imgW="196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852" y="3985801"/>
                        <a:ext cx="1516702" cy="220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67034"/>
              </p:ext>
            </p:extLst>
          </p:nvPr>
        </p:nvGraphicFramePr>
        <p:xfrm>
          <a:off x="3286597" y="4186158"/>
          <a:ext cx="387311" cy="22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方程式" r:id="rId24" imgW="495300" imgH="393700" progId="Equation.3">
                  <p:embed/>
                </p:oleObj>
              </mc:Choice>
              <mc:Fallback>
                <p:oleObj name="方程式" r:id="rId24" imgW="495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597" y="4186158"/>
                        <a:ext cx="387311" cy="223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34408"/>
              </p:ext>
            </p:extLst>
          </p:nvPr>
        </p:nvGraphicFramePr>
        <p:xfrm>
          <a:off x="3872958" y="4213752"/>
          <a:ext cx="625934" cy="12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方程式" r:id="rId26" imgW="660400" imgH="177800" progId="Equation.3">
                  <p:embed/>
                </p:oleObj>
              </mc:Choice>
              <mc:Fallback>
                <p:oleObj name="方程式" r:id="rId26" imgW="660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958" y="4213752"/>
                        <a:ext cx="625934" cy="121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53673"/>
              </p:ext>
            </p:extLst>
          </p:nvPr>
        </p:nvGraphicFramePr>
        <p:xfrm>
          <a:off x="3953267" y="5633950"/>
          <a:ext cx="1926867" cy="25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方程式" r:id="rId28" imgW="3276600" imgH="431800" progId="Equation.3">
                  <p:embed/>
                </p:oleObj>
              </mc:Choice>
              <mc:Fallback>
                <p:oleObj name="方程式" r:id="rId28" imgW="327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267" y="5633950"/>
                        <a:ext cx="1926867" cy="253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21595"/>
              </p:ext>
            </p:extLst>
          </p:nvPr>
        </p:nvGraphicFramePr>
        <p:xfrm>
          <a:off x="4033508" y="5912003"/>
          <a:ext cx="1914687" cy="22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方程式" r:id="rId30" imgW="2476500" imgH="393700" progId="Equation.3">
                  <p:embed/>
                </p:oleObj>
              </mc:Choice>
              <mc:Fallback>
                <p:oleObj name="方程式" r:id="rId30" imgW="2476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508" y="5912003"/>
                        <a:ext cx="1914687" cy="22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93894"/>
              </p:ext>
            </p:extLst>
          </p:nvPr>
        </p:nvGraphicFramePr>
        <p:xfrm>
          <a:off x="3289612" y="3241946"/>
          <a:ext cx="901584" cy="2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方程式" r:id="rId32" imgW="1028700" imgH="393700" progId="Equation.3">
                  <p:embed/>
                </p:oleObj>
              </mc:Choice>
              <mc:Fallback>
                <p:oleObj name="方程式" r:id="rId32" imgW="1028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612" y="3241946"/>
                        <a:ext cx="901584" cy="250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组合 9"/>
          <p:cNvGrpSpPr>
            <a:grpSpLocks/>
          </p:cNvGrpSpPr>
          <p:nvPr/>
        </p:nvGrpSpPr>
        <p:grpSpPr bwMode="auto">
          <a:xfrm>
            <a:off x="909825" y="5973066"/>
            <a:ext cx="1135207" cy="365088"/>
            <a:chOff x="2317903" y="2573338"/>
            <a:chExt cx="4885797" cy="936625"/>
          </a:xfrm>
        </p:grpSpPr>
        <p:grpSp>
          <p:nvGrpSpPr>
            <p:cNvPr id="64" name="Group 46"/>
            <p:cNvGrpSpPr>
              <a:grpSpLocks/>
            </p:cNvGrpSpPr>
            <p:nvPr/>
          </p:nvGrpSpPr>
          <p:grpSpPr bwMode="auto">
            <a:xfrm>
              <a:off x="2317903" y="2573338"/>
              <a:ext cx="4885797" cy="936625"/>
              <a:chOff x="1684" y="981"/>
              <a:chExt cx="2348" cy="590"/>
            </a:xfrm>
          </p:grpSpPr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2473" y="981"/>
                <a:ext cx="726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dirty="0">
                    <a:latin typeface="Tahoma" charset="0"/>
                    <a:ea typeface="黑体" charset="0"/>
                    <a:cs typeface="黑体" charset="0"/>
                  </a:rPr>
                  <a:t>X</a:t>
                </a:r>
              </a:p>
            </p:txBody>
          </p:sp>
          <p:grpSp>
            <p:nvGrpSpPr>
              <p:cNvPr id="67" name="Group 27"/>
              <p:cNvGrpSpPr>
                <a:grpSpLocks/>
              </p:cNvGrpSpPr>
              <p:nvPr/>
            </p:nvGrpSpPr>
            <p:grpSpPr bwMode="auto">
              <a:xfrm>
                <a:off x="1684" y="1074"/>
                <a:ext cx="784" cy="448"/>
                <a:chOff x="231" y="1074"/>
                <a:chExt cx="784" cy="448"/>
              </a:xfrm>
            </p:grpSpPr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31" y="1074"/>
                  <a:ext cx="453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200" dirty="0" smtClean="0">
                      <a:ea typeface="黑体" charset="0"/>
                      <a:cs typeface="黑体" charset="0"/>
                    </a:rPr>
                    <a:t>r</a:t>
                  </a:r>
                  <a:endParaRPr lang="en-US" altLang="zh-CN" sz="1200" baseline="-25000" dirty="0">
                    <a:ea typeface="黑体" charset="0"/>
                    <a:cs typeface="黑体" charset="0"/>
                  </a:endParaRPr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561" y="1298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8" name="Rectangle 31"/>
              <p:cNvSpPr>
                <a:spLocks noChangeArrowheads="1"/>
              </p:cNvSpPr>
              <p:nvPr/>
            </p:nvSpPr>
            <p:spPr bwMode="auto">
              <a:xfrm>
                <a:off x="3504" y="1069"/>
                <a:ext cx="528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i="1" dirty="0">
                    <a:solidFill>
                      <a:schemeClr val="tx2"/>
                    </a:solidFill>
                    <a:ea typeface="黑体" charset="0"/>
                    <a:cs typeface="黑体" charset="0"/>
                  </a:rPr>
                  <a:t>k</a:t>
                </a:r>
                <a:endParaRPr lang="en-US" altLang="zh-CN" sz="1200" i="1" baseline="-25000" dirty="0">
                  <a:solidFill>
                    <a:schemeClr val="tx2"/>
                  </a:solidFill>
                  <a:ea typeface="黑体" charset="0"/>
                  <a:cs typeface="黑体" charset="0"/>
                </a:endParaRPr>
              </a:p>
            </p:txBody>
          </p:sp>
        </p:grp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5500688" y="3071813"/>
              <a:ext cx="944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123237" y="561555"/>
            <a:ext cx="3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/>
                <a:cs typeface="Times New Roman"/>
              </a:rPr>
              <a:t>Drug</a:t>
            </a:r>
            <a:r>
              <a:rPr kumimoji="1" lang="zh-CN" altLang="en-US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latin typeface="Times New Roman"/>
                <a:cs typeface="Times New Roman"/>
              </a:rPr>
              <a:t>Dissemination</a:t>
            </a:r>
            <a:r>
              <a:rPr kumimoji="1" lang="zh-CN" altLang="en-US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latin typeface="Times New Roman"/>
                <a:cs typeface="Times New Roman"/>
              </a:rPr>
              <a:t>into</a:t>
            </a:r>
            <a:r>
              <a:rPr kumimoji="1" lang="zh-CN" altLang="en-US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dirty="0" smtClean="0">
                <a:latin typeface="Times New Roman"/>
                <a:cs typeface="Times New Roman"/>
              </a:rPr>
              <a:t>Bloodstream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24322"/>
              </p:ext>
            </p:extLst>
          </p:nvPr>
        </p:nvGraphicFramePr>
        <p:xfrm>
          <a:off x="4528718" y="1654652"/>
          <a:ext cx="504117" cy="28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方程式" r:id="rId33" imgW="698500" imgH="393700" progId="Equation.3">
                  <p:embed/>
                </p:oleObj>
              </mc:Choice>
              <mc:Fallback>
                <p:oleObj name="方程式" r:id="rId33" imgW="69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718" y="1654652"/>
                        <a:ext cx="504117" cy="287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86589"/>
              </p:ext>
            </p:extLst>
          </p:nvPr>
        </p:nvGraphicFramePr>
        <p:xfrm>
          <a:off x="4312984" y="6280870"/>
          <a:ext cx="558517" cy="11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方程式" r:id="rId34" imgW="990600" imgH="203200" progId="Equation.3">
                  <p:embed/>
                </p:oleObj>
              </mc:Choice>
              <mc:Fallback>
                <p:oleObj name="方程式" r:id="rId34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12984" y="6280870"/>
                        <a:ext cx="558517" cy="11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97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561</Words>
  <Application>Microsoft Macintosh PowerPoint</Application>
  <PresentationFormat>如螢幕大小 (4:3)</PresentationFormat>
  <Paragraphs>92</Paragraphs>
  <Slides>1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Ciel Wu</dc:creator>
  <cp:lastModifiedBy>Ciel Wu</cp:lastModifiedBy>
  <cp:revision>51</cp:revision>
  <dcterms:created xsi:type="dcterms:W3CDTF">2015-03-27T00:19:09Z</dcterms:created>
  <dcterms:modified xsi:type="dcterms:W3CDTF">2015-04-21T00:23:12Z</dcterms:modified>
</cp:coreProperties>
</file>