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5" r:id="rId7"/>
    <p:sldId id="266" r:id="rId8"/>
    <p:sldId id="267" r:id="rId9"/>
    <p:sldId id="269" r:id="rId10"/>
    <p:sldId id="268" r:id="rId11"/>
    <p:sldId id="271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453D8-4BB2-8540-B341-0E13B1CAD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62563-9E4B-0444-82EB-46EB96114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42BFF-A6D3-4945-B007-D2786393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DAEB-4C6C-2D4F-B564-A1D9A264136D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43EDF-75AB-9D4B-8945-535EAF64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BC226-EBA8-8C48-8276-EFFAE643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DD75-8104-FB46-AFBF-D1AC423B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8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F283-438B-F842-BAD8-83055C63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021A0-C881-E94A-856D-58FCBEDC2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EEE45-7997-8C41-A7C0-214BED21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DAEB-4C6C-2D4F-B564-A1D9A264136D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DB211-8A0A-6449-8DD1-CEAF29B2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5A82B-B3DF-B344-ACB8-20CD7B20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DD75-8104-FB46-AFBF-D1AC423B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1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E92F88-5288-1247-9217-A6A3E45D4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0CF1C-248A-A041-9F9E-2785458DA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5B7DD-84FD-0E43-BB98-89BD176B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DAEB-4C6C-2D4F-B564-A1D9A264136D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30B91-D996-984D-86C8-40F5732C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4038B-20BE-684F-B555-061E9310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DD75-8104-FB46-AFBF-D1AC423B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6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CD40-4445-A042-842C-3EDBA760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B37B-62DA-4E4D-B1C0-C0AA35DCF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9BF1-114E-8041-A011-E387B1A7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DAEB-4C6C-2D4F-B564-A1D9A264136D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3B24D-B5CC-A84C-9F86-81AE9041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0C2CE-77BE-6245-B8D1-87F0E1F1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DD75-8104-FB46-AFBF-D1AC423B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5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E350-5CAE-B94C-A501-937423FD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2C56C-AA13-9D47-A287-43B0271EF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60414-BE0A-7741-B0E4-422F621F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DAEB-4C6C-2D4F-B564-A1D9A264136D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D9B02-0880-A64B-9D58-EDB2EFA9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CE31-C24B-DB44-9695-82E1F6E5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DD75-8104-FB46-AFBF-D1AC423B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7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9F460-A72D-E242-84AD-57FE6218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D6501-0CC1-5646-88D3-035BDF09A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9B39F-792A-214C-8991-F0B174415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52F26-4DF7-B44A-BEEF-67B7858E3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DAEB-4C6C-2D4F-B564-A1D9A264136D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356B6-7E19-8F41-BC9F-B8A52375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450CF-DB62-D342-AB78-6DFCA2F7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DD75-8104-FB46-AFBF-D1AC423B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1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7EAF-BBC6-C845-A017-78163523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7ED43-A4B6-FD42-B74A-184A30AF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F8E38-BA87-EA47-AF5E-0A992D365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ACFB7-241C-3040-B422-79F1AD841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1168F-66B2-E44C-8B2C-1B7379948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85F9C-6B9A-BB44-89F4-8AF35462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DAEB-4C6C-2D4F-B564-A1D9A264136D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57E2A-2A64-BF48-BD4A-26D105C5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F0E46-B6A1-1D40-8C33-C6A0FD4D2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DD75-8104-FB46-AFBF-D1AC423B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FAF3-436E-654F-9841-8975B3EA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5ED20-4A12-B74B-BD67-7349F4B1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DAEB-4C6C-2D4F-B564-A1D9A264136D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FDF2F-7E8E-914B-820B-454A75D2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9A49E-CDFA-DA43-BCC6-DD17FC06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DD75-8104-FB46-AFBF-D1AC423B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2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D1BF4-576F-5E49-A9BA-F0739EFB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DAEB-4C6C-2D4F-B564-A1D9A264136D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822A6-AE38-0344-8477-6DD65B37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6CFD1-7C7E-4246-B1B5-32360158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DD75-8104-FB46-AFBF-D1AC423B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8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2B07-DDD8-BF41-86C0-9F2033F1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15C80-1AC5-414C-A506-005A33C38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BDE13-B678-344F-8D13-BC8C62A6A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B17F4-1B20-334F-AE20-E7BFDE3D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DAEB-4C6C-2D4F-B564-A1D9A264136D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60A04-D97C-4148-9C69-6919EC13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A8705-16DD-FC41-9C92-19BB0ECF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DD75-8104-FB46-AFBF-D1AC423B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AAC1-F51D-0D4E-90B2-4B2B7CEB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97B02-F59C-C04F-A00D-37820B76A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93B43-D77F-7B47-BAB7-F0517D87B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C1B10-5751-F44D-8AB7-1BCEEB85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DAEB-4C6C-2D4F-B564-A1D9A264136D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4F80E-BDA7-EA4C-8DD9-6CA0B4FD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C954-9C2C-2C41-A547-9B615768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DD75-8104-FB46-AFBF-D1AC423B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4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4D462-5B1E-E943-9376-13FBF2D5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5C679-FE09-BB47-89AF-C4868E79E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7D55B-EDAF-0845-8C93-6AD26F98F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EDAEB-4C6C-2D4F-B564-A1D9A264136D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C7ABD-29AD-B54A-80F4-5740A44F5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0C4E7-4C5D-D147-B52F-E41789916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DD75-8104-FB46-AFBF-D1AC423B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3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7647-3128-3C4C-AE75-7B8529DA69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REGular</a:t>
            </a:r>
            <a:r>
              <a:rPr lang="en-US" dirty="0"/>
              <a:t> Expression (regex)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195F1-1B84-3D40-A995-19B09E5AE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11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7C0F-5180-454A-B03E-C9F23610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1980D-6079-9B4F-AEA3-EFC36C318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r>
              <a:rPr lang="en-US" b="1" dirty="0"/>
              <a:t>Quantifiers</a:t>
            </a:r>
            <a:r>
              <a:rPr lang="en-US" dirty="0"/>
              <a:t>:  {#} </a:t>
            </a:r>
            <a:endParaRPr lang="en-US" dirty="0">
              <a:effectLst/>
            </a:endParaRPr>
          </a:p>
          <a:p>
            <a:pPr lvl="1"/>
            <a:r>
              <a:rPr lang="en-US" dirty="0"/>
              <a:t>A metacharacter that tells the regex engine how many times to match a character immediately to its left. 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328AF7-DD6C-BB44-94B7-11ACCC863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83" y="1825625"/>
            <a:ext cx="11441634" cy="223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6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5BD7-EEDC-374E-BEB4-D885C291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 quantifiers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5E58FF-2EED-2144-90C2-E82828271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308754"/>
              </p:ext>
            </p:extLst>
          </p:nvPr>
        </p:nvGraphicFramePr>
        <p:xfrm>
          <a:off x="838200" y="1825625"/>
          <a:ext cx="10515600" cy="46329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99270">
                  <a:extLst>
                    <a:ext uri="{9D8B030D-6E8A-4147-A177-3AD203B41FA5}">
                      <a16:colId xmlns:a16="http://schemas.microsoft.com/office/drawing/2014/main" val="376630240"/>
                    </a:ext>
                  </a:extLst>
                </a:gridCol>
                <a:gridCol w="3397195">
                  <a:extLst>
                    <a:ext uri="{9D8B030D-6E8A-4147-A177-3AD203B41FA5}">
                      <a16:colId xmlns:a16="http://schemas.microsoft.com/office/drawing/2014/main" val="3878939101"/>
                    </a:ext>
                  </a:extLst>
                </a:gridCol>
                <a:gridCol w="4719135">
                  <a:extLst>
                    <a:ext uri="{9D8B030D-6E8A-4147-A177-3AD203B41FA5}">
                      <a16:colId xmlns:a16="http://schemas.microsoft.com/office/drawing/2014/main" val="3848155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Quantifiers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82194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once or more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ruby+</a:t>
                      </a:r>
                    </a:p>
                    <a:p>
                      <a:pPr algn="just" fontAlgn="t"/>
                      <a:r>
                        <a:rPr lang="en-US" dirty="0">
                          <a:effectLst/>
                        </a:rPr>
                        <a:t>Match "rub" plus 1 or more </a:t>
                      </a:r>
                      <a:r>
                        <a:rPr lang="en-US" dirty="0" err="1">
                          <a:effectLst/>
                        </a:rPr>
                        <a:t>ys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4868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zero times or more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ruby*</a:t>
                      </a:r>
                    </a:p>
                    <a:p>
                      <a:pPr algn="just" fontAlgn="t"/>
                      <a:r>
                        <a:rPr lang="en-US" dirty="0">
                          <a:effectLst/>
                        </a:rPr>
                        <a:t>Match "rub" plus 0 or more </a:t>
                      </a:r>
                      <a:r>
                        <a:rPr lang="en-US" dirty="0" err="1">
                          <a:effectLst/>
                        </a:rPr>
                        <a:t>ys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3596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?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zero times or once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ruby?</a:t>
                      </a:r>
                    </a:p>
                    <a:p>
                      <a:pPr algn="just" fontAlgn="t"/>
                      <a:r>
                        <a:rPr lang="en-US" dirty="0">
                          <a:effectLst/>
                        </a:rPr>
                        <a:t>Match "rub" or "ruby": the y is optional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5023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{n}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exactly n times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\d{3}</a:t>
                      </a:r>
                    </a:p>
                    <a:p>
                      <a:pPr algn="just" fontAlgn="t"/>
                      <a:r>
                        <a:rPr lang="en-US" dirty="0">
                          <a:effectLst/>
                        </a:rPr>
                        <a:t>Match exactly 3 digits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9142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{n,}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times at least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\d{3,}</a:t>
                      </a:r>
                    </a:p>
                    <a:p>
                      <a:pPr algn="just" fontAlgn="t"/>
                      <a:r>
                        <a:rPr lang="en-US" dirty="0">
                          <a:effectLst/>
                        </a:rPr>
                        <a:t>Match 3 or more digits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3332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{</a:t>
                      </a:r>
                      <a:r>
                        <a:rPr lang="en-US" dirty="0" err="1">
                          <a:effectLst/>
                        </a:rPr>
                        <a:t>n,m</a:t>
                      </a:r>
                      <a:r>
                        <a:rPr lang="en-US" dirty="0">
                          <a:effectLst/>
                        </a:rPr>
                        <a:t>}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times at least, m times at most 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\d{3,5}</a:t>
                      </a:r>
                    </a:p>
                    <a:p>
                      <a:pPr algn="just" fontAlgn="t"/>
                      <a:r>
                        <a:rPr lang="en-US" dirty="0">
                          <a:effectLst/>
                        </a:rPr>
                        <a:t>Match 3, 4, or 5 digits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03515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79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DF95-6614-7A45-9755-E41CA06E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0DE9C-ED59-DC45-8DDC-EA4EA92A2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EDE7C-5312-3440-BA86-7583AC37A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881" y="661572"/>
            <a:ext cx="7654539" cy="551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0DA4-22FF-D944-9E37-7BC3E78C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D96385-9F39-2942-B188-D31F800C4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952" y="3244786"/>
            <a:ext cx="4914900" cy="2032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1B8009-AAB9-1C4E-BE85-CBEEF6CC95BE}"/>
              </a:ext>
            </a:extLst>
          </p:cNvPr>
          <p:cNvSpPr/>
          <p:nvPr/>
        </p:nvSpPr>
        <p:spPr>
          <a:xfrm>
            <a:off x="959708" y="19195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666D72"/>
                </a:solidFill>
                <a:latin typeface="Lato"/>
              </a:rPr>
              <a:t>Quantifiers apply Immediately to the left </a:t>
            </a:r>
            <a:endParaRPr lang="en-US" dirty="0">
              <a:effectLst/>
            </a:endParaRPr>
          </a:p>
          <a:p>
            <a:r>
              <a:rPr lang="en-US" sz="1600" dirty="0" err="1">
                <a:solidFill>
                  <a:srgbClr val="3A3F4F"/>
                </a:solidFill>
                <a:effectLst/>
                <a:latin typeface="RobotoMono"/>
              </a:rPr>
              <a:t>r"apple</a:t>
            </a:r>
            <a:r>
              <a:rPr lang="en-US" sz="1600" dirty="0">
                <a:solidFill>
                  <a:srgbClr val="3A3F4F"/>
                </a:solidFill>
                <a:effectLst/>
                <a:latin typeface="RobotoMono"/>
              </a:rPr>
              <a:t>" </a:t>
            </a:r>
            <a:r>
              <a:rPr lang="en-US" dirty="0">
                <a:solidFill>
                  <a:srgbClr val="666D72"/>
                </a:solidFill>
                <a:latin typeface="Lato"/>
              </a:rPr>
              <a:t>: </a:t>
            </a:r>
            <a:r>
              <a:rPr lang="en-US" sz="1600" dirty="0">
                <a:solidFill>
                  <a:srgbClr val="3A3F4F"/>
                </a:solidFill>
                <a:effectLst/>
                <a:latin typeface="RobotoMono"/>
              </a:rPr>
              <a:t>+ </a:t>
            </a:r>
            <a:r>
              <a:rPr lang="en-US" dirty="0">
                <a:solidFill>
                  <a:srgbClr val="666D72"/>
                </a:solidFill>
                <a:latin typeface="Lato"/>
              </a:rPr>
              <a:t>applies to e and not to apple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739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C11F-5F34-D647-8258-0DDA3DA9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REGular</a:t>
            </a:r>
            <a:r>
              <a:rPr lang="en-US" b="1" dirty="0"/>
              <a:t> </a:t>
            </a:r>
            <a:r>
              <a:rPr lang="en-US" b="1" dirty="0" err="1"/>
              <a:t>EXpression</a:t>
            </a:r>
            <a:r>
              <a:rPr lang="en-US" b="1" dirty="0"/>
              <a:t> or regex: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798-F247-494C-840B-8E1105C95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that contains a combination of </a:t>
            </a:r>
            <a:r>
              <a:rPr lang="en-US" i="1" dirty="0"/>
              <a:t>normal characters </a:t>
            </a:r>
            <a:r>
              <a:rPr lang="en-US" dirty="0"/>
              <a:t>and </a:t>
            </a:r>
            <a:r>
              <a:rPr lang="en-US" i="1" dirty="0"/>
              <a:t>special meta-characters </a:t>
            </a:r>
          </a:p>
          <a:p>
            <a:r>
              <a:rPr lang="en-US" dirty="0"/>
              <a:t>It describes patterns to find text or positions within a text 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5" name="Picture 1" descr="page2image46614560">
            <a:extLst>
              <a:ext uri="{FF2B5EF4-FFF2-40B4-BE49-F238E27FC236}">
                <a16:creationId xmlns:a16="http://schemas.microsoft.com/office/drawing/2014/main" id="{D1C51E8F-9283-1843-B8BC-55B9A5D4E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07" y="3744097"/>
            <a:ext cx="72898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77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C11F-5F34-D647-8258-0DDA3DA9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REGular</a:t>
            </a:r>
            <a:r>
              <a:rPr lang="en-US" b="1" dirty="0"/>
              <a:t> </a:t>
            </a:r>
            <a:r>
              <a:rPr lang="en-US" b="1" dirty="0" err="1"/>
              <a:t>EXpression</a:t>
            </a:r>
            <a:r>
              <a:rPr lang="en-US" b="1" dirty="0"/>
              <a:t> or regex: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798-F247-494C-840B-8E1105C95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String that contains a combination of </a:t>
            </a:r>
            <a:r>
              <a:rPr lang="en-US" i="1" dirty="0">
                <a:solidFill>
                  <a:srgbClr val="FF0000"/>
                </a:solidFill>
              </a:rPr>
              <a:t>normal characters </a:t>
            </a:r>
            <a:r>
              <a:rPr lang="en-US" dirty="0"/>
              <a:t>and </a:t>
            </a:r>
            <a:r>
              <a:rPr lang="en-US" i="1" dirty="0"/>
              <a:t>special meta-characters </a:t>
            </a:r>
          </a:p>
          <a:p>
            <a:r>
              <a:rPr lang="en-US" dirty="0"/>
              <a:t>It describes patterns to find text or positions within a text 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Normal characters match themselves ( </a:t>
            </a:r>
            <a:r>
              <a:rPr lang="en-US" b="1" dirty="0" err="1"/>
              <a:t>st</a:t>
            </a:r>
            <a:r>
              <a:rPr lang="en-US" dirty="0"/>
              <a:t> 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49" name="Picture 1" descr="page3image46787344">
            <a:extLst>
              <a:ext uri="{FF2B5EF4-FFF2-40B4-BE49-F238E27FC236}">
                <a16:creationId xmlns:a16="http://schemas.microsoft.com/office/drawing/2014/main" id="{E5AF1530-B954-5949-B251-3D6D3D480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3731740"/>
            <a:ext cx="72898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09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C11F-5F34-D647-8258-0DDA3DA9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REGular</a:t>
            </a:r>
            <a:r>
              <a:rPr lang="en-US" b="1" dirty="0"/>
              <a:t> </a:t>
            </a:r>
            <a:r>
              <a:rPr lang="en-US" b="1" dirty="0" err="1"/>
              <a:t>EXpression</a:t>
            </a:r>
            <a:r>
              <a:rPr lang="en-US" b="1" dirty="0"/>
              <a:t> or regex: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798-F247-494C-840B-8E1105C95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String that contains a combination of </a:t>
            </a:r>
            <a:r>
              <a:rPr lang="en-US" i="1" dirty="0"/>
              <a:t>normal characters </a:t>
            </a:r>
            <a:r>
              <a:rPr lang="en-US" dirty="0"/>
              <a:t>and </a:t>
            </a:r>
            <a:r>
              <a:rPr lang="en-US" i="1" dirty="0">
                <a:solidFill>
                  <a:srgbClr val="FF0000"/>
                </a:solidFill>
              </a:rPr>
              <a:t>special meta-characters </a:t>
            </a:r>
          </a:p>
          <a:p>
            <a:r>
              <a:rPr lang="en-US" dirty="0"/>
              <a:t>It describes patterns to find text or positions within a text 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Special meta-characters represent types of characters </a:t>
            </a:r>
            <a:r>
              <a:rPr lang="en-US" b="1" dirty="0"/>
              <a:t>( \d , \s , \w </a:t>
            </a:r>
            <a:r>
              <a:rPr lang="en-US" dirty="0"/>
              <a:t>) or ideas ( {</a:t>
            </a:r>
            <a:r>
              <a:rPr lang="en-US" b="1" dirty="0"/>
              <a:t>3,10}) </a:t>
            </a:r>
            <a:endParaRPr lang="en-US" b="1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3" name="Picture 1" descr="page4image46679056">
            <a:extLst>
              <a:ext uri="{FF2B5EF4-FFF2-40B4-BE49-F238E27FC236}">
                <a16:creationId xmlns:a16="http://schemas.microsoft.com/office/drawing/2014/main" id="{D7EB140C-1006-294E-B8D8-3815D5437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3583459"/>
            <a:ext cx="72898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7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C11F-5F34-D647-8258-0DDA3DA9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REGular</a:t>
            </a:r>
            <a:r>
              <a:rPr lang="en-US" b="1" dirty="0"/>
              <a:t> </a:t>
            </a:r>
            <a:r>
              <a:rPr lang="en-US" b="1" dirty="0" err="1"/>
              <a:t>EXpression</a:t>
            </a:r>
            <a:r>
              <a:rPr lang="en-US" b="1" dirty="0"/>
              <a:t> or regex: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798-F247-494C-840B-8E1105C95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that contains a combination of </a:t>
            </a:r>
            <a:r>
              <a:rPr lang="en-US" i="1" dirty="0"/>
              <a:t>normal characters </a:t>
            </a:r>
            <a:r>
              <a:rPr lang="en-US" dirty="0"/>
              <a:t>and </a:t>
            </a:r>
            <a:r>
              <a:rPr lang="en-US" i="1" dirty="0"/>
              <a:t>special meta-characters </a:t>
            </a:r>
          </a:p>
          <a:p>
            <a:r>
              <a:rPr lang="en-US" dirty="0"/>
              <a:t>It describes </a:t>
            </a:r>
            <a:r>
              <a:rPr lang="en-US" dirty="0">
                <a:solidFill>
                  <a:srgbClr val="FF0000"/>
                </a:solidFill>
              </a:rPr>
              <a:t>patterns</a:t>
            </a:r>
            <a:r>
              <a:rPr lang="en-US" dirty="0"/>
              <a:t> to find text or positions within a text 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Pattern: a sequence of characters </a:t>
            </a:r>
            <a:endParaRPr lang="en-US" b="1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0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C11F-5F34-D647-8258-0DDA3DA9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REGular</a:t>
            </a:r>
            <a:r>
              <a:rPr lang="en-US" b="1" dirty="0"/>
              <a:t> </a:t>
            </a:r>
            <a:r>
              <a:rPr lang="en-US" b="1" dirty="0" err="1"/>
              <a:t>EXpression</a:t>
            </a:r>
            <a:r>
              <a:rPr lang="en-US" b="1" dirty="0"/>
              <a:t> or regex: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798-F247-494C-840B-8E1105C95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that contains a combination of </a:t>
            </a:r>
            <a:r>
              <a:rPr lang="en-US" i="1" dirty="0"/>
              <a:t>normal characters </a:t>
            </a:r>
            <a:r>
              <a:rPr lang="en-US" dirty="0"/>
              <a:t>and </a:t>
            </a:r>
            <a:r>
              <a:rPr lang="en-US" i="1" dirty="0"/>
              <a:t>special meta-characters </a:t>
            </a:r>
          </a:p>
          <a:p>
            <a:r>
              <a:rPr lang="en-US" dirty="0"/>
              <a:t>It describes patterns to </a:t>
            </a:r>
            <a:r>
              <a:rPr lang="en-US" dirty="0">
                <a:solidFill>
                  <a:srgbClr val="FF0000"/>
                </a:solidFill>
              </a:rPr>
              <a:t>find text or positions</a:t>
            </a:r>
            <a:r>
              <a:rPr lang="en-US" dirty="0"/>
              <a:t> within a text 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Find and replace text </a:t>
            </a:r>
            <a:endParaRPr lang="en-US" dirty="0">
              <a:effectLst/>
            </a:endParaRPr>
          </a:p>
          <a:p>
            <a:pPr lvl="1"/>
            <a:r>
              <a:rPr lang="en-US" dirty="0"/>
              <a:t>Validate strings Very powerful and fast 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0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6D3C-357D-FD48-A557-D50FCDC7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 module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2D5F1-2C17-FB4F-A1C9-FA2CA79D2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E9FCF-7BD6-B04D-A8E1-13B53ED06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88"/>
          <a:stretch/>
        </p:blipFill>
        <p:spPr>
          <a:xfrm>
            <a:off x="1173890" y="1741543"/>
            <a:ext cx="9073807" cy="45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1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772F-44C5-9A4C-B4EC-A480828D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Meta-characters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146C4F-B39D-6447-8A77-D0A0718B1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955831"/>
              </p:ext>
            </p:extLst>
          </p:nvPr>
        </p:nvGraphicFramePr>
        <p:xfrm>
          <a:off x="405714" y="1848982"/>
          <a:ext cx="5896232" cy="2987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39237">
                  <a:extLst>
                    <a:ext uri="{9D8B030D-6E8A-4147-A177-3AD203B41FA5}">
                      <a16:colId xmlns:a16="http://schemas.microsoft.com/office/drawing/2014/main" val="2720780358"/>
                    </a:ext>
                  </a:extLst>
                </a:gridCol>
                <a:gridCol w="4456995">
                  <a:extLst>
                    <a:ext uri="{9D8B030D-6E8A-4147-A177-3AD203B41FA5}">
                      <a16:colId xmlns:a16="http://schemas.microsoft.com/office/drawing/2014/main" val="3146162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Character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2351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\d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 digit: [0-9]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4965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\D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 non-digit: [^0-9]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7212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\w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 single word character: [A-Za-z0-9_]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0743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\W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 non-word character: [^A-Za-z0-9_]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9973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\s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 whitespace character: [ \t\r\n\f]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9580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\S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 non-whitespace: [^ \t\r\n\f]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3035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21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F0D35-E52D-3947-AC9D-01A23BBE1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mypassword</a:t>
            </a:r>
            <a:r>
              <a:rPr lang="en-US" dirty="0"/>
              <a:t>='password1234’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if the following password complies with the following password rule :</a:t>
            </a:r>
          </a:p>
          <a:p>
            <a:pPr marL="0" indent="0">
              <a:buNone/>
            </a:pPr>
            <a:r>
              <a:rPr lang="en-US" dirty="0"/>
              <a:t>A passwords should start with 8 characters and followed by 4 digits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DA0D7F-499D-1D4A-A581-63B904E9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Repetitions</a:t>
            </a:r>
          </a:p>
        </p:txBody>
      </p:sp>
    </p:spTree>
    <p:extLst>
      <p:ext uri="{BB962C8B-B14F-4D97-AF65-F5344CB8AC3E}">
        <p14:creationId xmlns:p14="http://schemas.microsoft.com/office/powerpoint/2010/main" val="263898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443</Words>
  <Application>Microsoft Macintosh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Lato</vt:lpstr>
      <vt:lpstr>RobotoMono</vt:lpstr>
      <vt:lpstr>Office Theme</vt:lpstr>
      <vt:lpstr>REGular Expression (regex)</vt:lpstr>
      <vt:lpstr>REGular EXpression or regex: </vt:lpstr>
      <vt:lpstr>REGular EXpression or regex: </vt:lpstr>
      <vt:lpstr>REGular EXpression or regex: </vt:lpstr>
      <vt:lpstr>REGular EXpression or regex: </vt:lpstr>
      <vt:lpstr>REGular EXpression or regex: </vt:lpstr>
      <vt:lpstr>The re module </vt:lpstr>
      <vt:lpstr>Meta-characters</vt:lpstr>
      <vt:lpstr>Repetitions</vt:lpstr>
      <vt:lpstr>Repetitions</vt:lpstr>
      <vt:lpstr>Repetition quantifiers</vt:lpstr>
      <vt:lpstr>Repetitions</vt:lpstr>
      <vt:lpstr>Repetitions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(regex)</dc:title>
  <dc:creator>Genc, Yegin</dc:creator>
  <cp:lastModifiedBy>Genc, Yegin</cp:lastModifiedBy>
  <cp:revision>7</cp:revision>
  <dcterms:created xsi:type="dcterms:W3CDTF">2019-11-15T11:38:59Z</dcterms:created>
  <dcterms:modified xsi:type="dcterms:W3CDTF">2019-11-15T13:53:49Z</dcterms:modified>
</cp:coreProperties>
</file>