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906000"/>
  <p:notesSz cx="7010400" cy="9296400"/>
  <p:embeddedFontLst>
    <p:embeddedFont>
      <p:font typeface="Kaushan Script"/>
      <p:regular r:id="rId13"/>
    </p:embeddedFon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76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pos="3120">
          <p15:clr>
            <a:srgbClr val="A4A3A4"/>
          </p15:clr>
        </p15:guide>
        <p15:guide id="5" pos="312">
          <p15:clr>
            <a:srgbClr val="A4A3A4"/>
          </p15:clr>
        </p15:guide>
        <p15:guide id="6" pos="5928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18E2DF-8062-4169-970F-DE155686BC29}">
  <a:tblStyle styleId="{5618E2DF-8062-4169-970F-DE155686BC2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76" orient="horz"/>
        <p:guide pos="720" orient="horz"/>
        <p:guide pos="288" orient="horz"/>
        <p:guide pos="3120"/>
        <p:guide pos="312"/>
        <p:guide pos="592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KaushanScrip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ArialBlac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2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2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_1_Title Slide" showMasterSp="0">
  <p:cSld name="General_1_Title Slid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1722461" y="1371600"/>
            <a:ext cx="7935889" cy="571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47650" y="2057400"/>
            <a:ext cx="9412130" cy="4572000"/>
          </a:xfrm>
          <a:custGeom>
            <a:rect b="b" l="l" r="r" t="t"/>
            <a:pathLst>
              <a:path extrusionOk="0" h="1546" w="2880">
                <a:moveTo>
                  <a:pt x="2880" y="1546"/>
                </a:moveTo>
                <a:cubicBezTo>
                  <a:pt x="72" y="1546"/>
                  <a:pt x="72" y="1546"/>
                  <a:pt x="72" y="1546"/>
                </a:cubicBezTo>
                <a:cubicBezTo>
                  <a:pt x="32" y="1546"/>
                  <a:pt x="0" y="1514"/>
                  <a:pt x="0" y="1474"/>
                </a:cubicBezTo>
                <a:cubicBezTo>
                  <a:pt x="0" y="0"/>
                  <a:pt x="0" y="0"/>
                  <a:pt x="0" y="0"/>
                </a:cubicBezTo>
                <a:cubicBezTo>
                  <a:pt x="2808" y="0"/>
                  <a:pt x="2808" y="0"/>
                  <a:pt x="2808" y="0"/>
                </a:cubicBezTo>
                <a:cubicBezTo>
                  <a:pt x="2848" y="0"/>
                  <a:pt x="2880" y="32"/>
                  <a:pt x="2880" y="72"/>
                </a:cubicBezTo>
                <a:lnTo>
                  <a:pt x="2880" y="154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89229" y="100013"/>
            <a:ext cx="9640571" cy="1225550"/>
          </a:xfrm>
          <a:custGeom>
            <a:rect b="b" l="l" r="r" t="t"/>
            <a:pathLst>
              <a:path extrusionOk="0" h="374" w="2880">
                <a:moveTo>
                  <a:pt x="2880" y="374"/>
                </a:moveTo>
                <a:cubicBezTo>
                  <a:pt x="72" y="374"/>
                  <a:pt x="72" y="374"/>
                  <a:pt x="72" y="374"/>
                </a:cubicBezTo>
                <a:cubicBezTo>
                  <a:pt x="32" y="374"/>
                  <a:pt x="0" y="342"/>
                  <a:pt x="0" y="302"/>
                </a:cubicBezTo>
                <a:cubicBezTo>
                  <a:pt x="0" y="1"/>
                  <a:pt x="0" y="1"/>
                  <a:pt x="0" y="1"/>
                </a:cubicBezTo>
                <a:cubicBezTo>
                  <a:pt x="2808" y="0"/>
                  <a:pt x="2808" y="0"/>
                  <a:pt x="2808" y="0"/>
                </a:cubicBezTo>
                <a:cubicBezTo>
                  <a:pt x="2848" y="0"/>
                  <a:pt x="2880" y="32"/>
                  <a:pt x="2880" y="72"/>
                </a:cubicBezTo>
                <a:lnTo>
                  <a:pt x="2880" y="374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		</a:t>
            </a:r>
            <a:r>
              <a:rPr b="1" lang="en-US" sz="20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                                                   </a:t>
            </a:r>
            <a:r>
              <a:rPr b="1" lang="en-US" sz="24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                                </a:t>
            </a:r>
            <a:endParaRPr b="1" sz="3200">
              <a:solidFill>
                <a:srgbClr val="7030A0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247650" y="1371600"/>
            <a:ext cx="1362075" cy="566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495300" y="304800"/>
            <a:ext cx="8875776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247649" y="3276601"/>
            <a:ext cx="9414140" cy="2801937"/>
            <a:chOff x="228599" y="3276600"/>
            <a:chExt cx="8689975" cy="2801937"/>
          </a:xfrm>
        </p:grpSpPr>
        <p:sp>
          <p:nvSpPr>
            <p:cNvPr id="22" name="Google Shape;22;p2"/>
            <p:cNvSpPr/>
            <p:nvPr/>
          </p:nvSpPr>
          <p:spPr>
            <a:xfrm>
              <a:off x="228599" y="3279775"/>
              <a:ext cx="8688121" cy="279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8599" y="5246687"/>
              <a:ext cx="1987852" cy="385762"/>
            </a:xfrm>
            <a:custGeom>
              <a:rect b="b" l="l" r="r" t="t"/>
              <a:pathLst>
                <a:path extrusionOk="0" h="128" w="659">
                  <a:moveTo>
                    <a:pt x="577" y="128"/>
                  </a:moveTo>
                  <a:cubicBezTo>
                    <a:pt x="604" y="121"/>
                    <a:pt x="632" y="114"/>
                    <a:pt x="659" y="107"/>
                  </a:cubicBezTo>
                  <a:cubicBezTo>
                    <a:pt x="499" y="96"/>
                    <a:pt x="342" y="74"/>
                    <a:pt x="183" y="39"/>
                  </a:cubicBezTo>
                  <a:cubicBezTo>
                    <a:pt x="121" y="26"/>
                    <a:pt x="60" y="13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8" y="41"/>
                    <a:pt x="117" y="54"/>
                    <a:pt x="177" y="67"/>
                  </a:cubicBezTo>
                  <a:cubicBezTo>
                    <a:pt x="309" y="95"/>
                    <a:pt x="442" y="116"/>
                    <a:pt x="577" y="128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32329" y="5224462"/>
              <a:ext cx="4197988" cy="449262"/>
            </a:xfrm>
            <a:custGeom>
              <a:rect b="b" l="l" r="r" t="t"/>
              <a:pathLst>
                <a:path extrusionOk="0" h="149" w="1392">
                  <a:moveTo>
                    <a:pt x="85" y="118"/>
                  </a:moveTo>
                  <a:cubicBezTo>
                    <a:pt x="57" y="126"/>
                    <a:pt x="29" y="134"/>
                    <a:pt x="0" y="142"/>
                  </a:cubicBezTo>
                  <a:cubicBezTo>
                    <a:pt x="75" y="146"/>
                    <a:pt x="151" y="149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468" y="149"/>
                    <a:pt x="721" y="128"/>
                    <a:pt x="1009" y="83"/>
                  </a:cubicBezTo>
                  <a:cubicBezTo>
                    <a:pt x="1131" y="64"/>
                    <a:pt x="1259" y="42"/>
                    <a:pt x="1392" y="15"/>
                  </a:cubicBezTo>
                  <a:cubicBezTo>
                    <a:pt x="1370" y="10"/>
                    <a:pt x="1348" y="5"/>
                    <a:pt x="1326" y="0"/>
                  </a:cubicBezTo>
                  <a:cubicBezTo>
                    <a:pt x="855" y="90"/>
                    <a:pt x="460" y="134"/>
                    <a:pt x="85" y="118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41165" y="4627562"/>
              <a:ext cx="2471854" cy="600075"/>
            </a:xfrm>
            <a:custGeom>
              <a:rect b="b" l="l" r="r" t="t"/>
              <a:pathLst>
                <a:path extrusionOk="0" h="199" w="819">
                  <a:moveTo>
                    <a:pt x="66" y="199"/>
                  </a:moveTo>
                  <a:cubicBezTo>
                    <a:pt x="298" y="152"/>
                    <a:pt x="548" y="95"/>
                    <a:pt x="819" y="2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519" y="73"/>
                    <a:pt x="249" y="135"/>
                    <a:pt x="0" y="184"/>
                  </a:cubicBezTo>
                  <a:cubicBezTo>
                    <a:pt x="22" y="189"/>
                    <a:pt x="44" y="194"/>
                    <a:pt x="66" y="199"/>
                  </a:cubicBezTo>
                  <a:close/>
                </a:path>
              </a:pathLst>
            </a:custGeom>
            <a:solidFill>
              <a:srgbClr val="ED1C24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8599" y="3343275"/>
              <a:ext cx="1146349" cy="319087"/>
            </a:xfrm>
            <a:custGeom>
              <a:rect b="b" l="l" r="r" t="t"/>
              <a:pathLst>
                <a:path extrusionOk="0" h="106" w="380">
                  <a:moveTo>
                    <a:pt x="380" y="96"/>
                  </a:moveTo>
                  <a:cubicBezTo>
                    <a:pt x="253" y="60"/>
                    <a:pt x="126" y="27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2" y="51"/>
                    <a:pt x="206" y="77"/>
                    <a:pt x="311" y="106"/>
                  </a:cubicBezTo>
                  <a:cubicBezTo>
                    <a:pt x="334" y="103"/>
                    <a:pt x="357" y="100"/>
                    <a:pt x="380" y="96"/>
                  </a:cubicBezTo>
                  <a:close/>
                </a:path>
              </a:pathLst>
            </a:custGeom>
            <a:solidFill>
              <a:srgbClr val="F5C71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6503" y="4772025"/>
              <a:ext cx="1746516" cy="452437"/>
            </a:xfrm>
            <a:custGeom>
              <a:rect b="b" l="l" r="r" t="t"/>
              <a:pathLst>
                <a:path extrusionOk="0" h="150" w="579">
                  <a:moveTo>
                    <a:pt x="509" y="150"/>
                  </a:moveTo>
                  <a:cubicBezTo>
                    <a:pt x="532" y="146"/>
                    <a:pt x="555" y="141"/>
                    <a:pt x="579" y="136"/>
                  </a:cubicBezTo>
                  <a:cubicBezTo>
                    <a:pt x="400" y="96"/>
                    <a:pt x="220" y="51"/>
                    <a:pt x="42" y="0"/>
                  </a:cubicBezTo>
                  <a:cubicBezTo>
                    <a:pt x="28" y="6"/>
                    <a:pt x="14" y="12"/>
                    <a:pt x="0" y="17"/>
                  </a:cubicBezTo>
                  <a:cubicBezTo>
                    <a:pt x="165" y="65"/>
                    <a:pt x="335" y="110"/>
                    <a:pt x="509" y="150"/>
                  </a:cubicBezTo>
                  <a:close/>
                </a:path>
              </a:pathLst>
            </a:custGeom>
            <a:solidFill>
              <a:srgbClr val="F5C71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78124" y="3695700"/>
              <a:ext cx="3312029" cy="1092200"/>
            </a:xfrm>
            <a:custGeom>
              <a:rect b="b" l="l" r="r" t="t"/>
              <a:pathLst>
                <a:path extrusionOk="0" h="362" w="1098">
                  <a:moveTo>
                    <a:pt x="502" y="147"/>
                  </a:moveTo>
                  <a:cubicBezTo>
                    <a:pt x="357" y="92"/>
                    <a:pt x="213" y="43"/>
                    <a:pt x="69" y="0"/>
                  </a:cubicBezTo>
                  <a:cubicBezTo>
                    <a:pt x="46" y="3"/>
                    <a:pt x="23" y="6"/>
                    <a:pt x="0" y="9"/>
                  </a:cubicBezTo>
                  <a:cubicBezTo>
                    <a:pt x="160" y="55"/>
                    <a:pt x="324" y="110"/>
                    <a:pt x="493" y="173"/>
                  </a:cubicBezTo>
                  <a:cubicBezTo>
                    <a:pt x="674" y="241"/>
                    <a:pt x="862" y="304"/>
                    <a:pt x="1056" y="362"/>
                  </a:cubicBezTo>
                  <a:cubicBezTo>
                    <a:pt x="1070" y="356"/>
                    <a:pt x="1084" y="350"/>
                    <a:pt x="1098" y="345"/>
                  </a:cubicBezTo>
                  <a:cubicBezTo>
                    <a:pt x="898" y="286"/>
                    <a:pt x="699" y="221"/>
                    <a:pt x="502" y="147"/>
                  </a:cubicBezTo>
                  <a:close/>
                </a:path>
              </a:pathLst>
            </a:custGeom>
            <a:solidFill>
              <a:srgbClr val="F5C71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30316" y="5227637"/>
              <a:ext cx="2485084" cy="498475"/>
            </a:xfrm>
            <a:custGeom>
              <a:rect b="b" l="l" r="r" t="t"/>
              <a:pathLst>
                <a:path extrusionOk="0" h="165" w="823">
                  <a:moveTo>
                    <a:pt x="0" y="14"/>
                  </a:moveTo>
                  <a:cubicBezTo>
                    <a:pt x="261" y="73"/>
                    <a:pt x="531" y="123"/>
                    <a:pt x="810" y="163"/>
                  </a:cubicBezTo>
                  <a:cubicBezTo>
                    <a:pt x="814" y="164"/>
                    <a:pt x="819" y="165"/>
                    <a:pt x="823" y="165"/>
                  </a:cubicBezTo>
                  <a:cubicBezTo>
                    <a:pt x="823" y="136"/>
                    <a:pt x="823" y="136"/>
                    <a:pt x="823" y="136"/>
                  </a:cubicBezTo>
                  <a:cubicBezTo>
                    <a:pt x="577" y="100"/>
                    <a:pt x="325" y="55"/>
                    <a:pt x="70" y="0"/>
                  </a:cubicBezTo>
                  <a:cubicBezTo>
                    <a:pt x="47" y="5"/>
                    <a:pt x="24" y="10"/>
                    <a:pt x="0" y="14"/>
                  </a:cubicBezTo>
                  <a:close/>
                </a:path>
              </a:pathLst>
            </a:custGeom>
            <a:solidFill>
              <a:srgbClr val="F5C71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31850" y="5183187"/>
              <a:ext cx="409637" cy="87312"/>
            </a:xfrm>
            <a:custGeom>
              <a:rect b="b" l="l" r="r" t="t"/>
              <a:pathLst>
                <a:path extrusionOk="0" h="29" w="136">
                  <a:moveTo>
                    <a:pt x="70" y="0"/>
                  </a:moveTo>
                  <a:cubicBezTo>
                    <a:pt x="46" y="5"/>
                    <a:pt x="23" y="10"/>
                    <a:pt x="0" y="14"/>
                  </a:cubicBezTo>
                  <a:cubicBezTo>
                    <a:pt x="22" y="19"/>
                    <a:pt x="44" y="24"/>
                    <a:pt x="66" y="29"/>
                  </a:cubicBezTo>
                  <a:cubicBezTo>
                    <a:pt x="90" y="25"/>
                    <a:pt x="113" y="20"/>
                    <a:pt x="136" y="15"/>
                  </a:cubicBezTo>
                  <a:cubicBezTo>
                    <a:pt x="114" y="10"/>
                    <a:pt x="92" y="5"/>
                    <a:pt x="70" y="0"/>
                  </a:cubicBezTo>
                  <a:close/>
                </a:path>
              </a:pathLst>
            </a:custGeom>
            <a:solidFill>
              <a:srgbClr val="F5C71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03519" y="3276600"/>
              <a:ext cx="1811881" cy="563562"/>
            </a:xfrm>
            <a:custGeom>
              <a:rect b="b" l="l" r="r" t="t"/>
              <a:pathLst>
                <a:path extrusionOk="0" h="187" w="600">
                  <a:moveTo>
                    <a:pt x="59" y="187"/>
                  </a:moveTo>
                  <a:cubicBezTo>
                    <a:pt x="249" y="124"/>
                    <a:pt x="429" y="71"/>
                    <a:pt x="600" y="29"/>
                  </a:cubicBezTo>
                  <a:cubicBezTo>
                    <a:pt x="600" y="0"/>
                    <a:pt x="600" y="0"/>
                    <a:pt x="600" y="0"/>
                  </a:cubicBezTo>
                  <a:cubicBezTo>
                    <a:pt x="411" y="47"/>
                    <a:pt x="211" y="106"/>
                    <a:pt x="0" y="177"/>
                  </a:cubicBezTo>
                  <a:cubicBezTo>
                    <a:pt x="20" y="181"/>
                    <a:pt x="40" y="184"/>
                    <a:pt x="59" y="187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90152" y="3870325"/>
              <a:ext cx="2419718" cy="901700"/>
            </a:xfrm>
            <a:custGeom>
              <a:rect b="b" l="l" r="r" t="t"/>
              <a:pathLst>
                <a:path extrusionOk="0" h="299" w="802">
                  <a:moveTo>
                    <a:pt x="62" y="261"/>
                  </a:moveTo>
                  <a:cubicBezTo>
                    <a:pt x="42" y="270"/>
                    <a:pt x="21" y="278"/>
                    <a:pt x="0" y="287"/>
                  </a:cubicBezTo>
                  <a:cubicBezTo>
                    <a:pt x="15" y="291"/>
                    <a:pt x="29" y="295"/>
                    <a:pt x="44" y="299"/>
                  </a:cubicBezTo>
                  <a:cubicBezTo>
                    <a:pt x="53" y="295"/>
                    <a:pt x="63" y="291"/>
                    <a:pt x="73" y="287"/>
                  </a:cubicBezTo>
                  <a:cubicBezTo>
                    <a:pt x="331" y="179"/>
                    <a:pt x="573" y="87"/>
                    <a:pt x="802" y="9"/>
                  </a:cubicBezTo>
                  <a:cubicBezTo>
                    <a:pt x="783" y="6"/>
                    <a:pt x="763" y="3"/>
                    <a:pt x="743" y="0"/>
                  </a:cubicBezTo>
                  <a:cubicBezTo>
                    <a:pt x="528" y="74"/>
                    <a:pt x="302" y="161"/>
                    <a:pt x="62" y="261"/>
                  </a:cubicBezTo>
                  <a:close/>
                </a:path>
              </a:pathLst>
            </a:custGeom>
            <a:solidFill>
              <a:srgbClr val="00AE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8599" y="5632450"/>
              <a:ext cx="2003730" cy="446087"/>
            </a:xfrm>
            <a:custGeom>
              <a:rect b="b" l="l" r="r" t="t"/>
              <a:pathLst>
                <a:path extrusionOk="0" h="148" w="664">
                  <a:moveTo>
                    <a:pt x="0" y="11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221" y="113"/>
                    <a:pt x="443" y="66"/>
                    <a:pt x="664" y="7"/>
                  </a:cubicBezTo>
                  <a:cubicBezTo>
                    <a:pt x="635" y="5"/>
                    <a:pt x="606" y="2"/>
                    <a:pt x="577" y="0"/>
                  </a:cubicBezTo>
                  <a:cubicBezTo>
                    <a:pt x="378" y="50"/>
                    <a:pt x="185" y="89"/>
                    <a:pt x="0" y="118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16451" y="4787900"/>
              <a:ext cx="2480052" cy="792162"/>
            </a:xfrm>
            <a:custGeom>
              <a:rect b="b" l="l" r="r" t="t"/>
              <a:pathLst>
                <a:path extrusionOk="0" h="263" w="822">
                  <a:moveTo>
                    <a:pt x="778" y="0"/>
                  </a:moveTo>
                  <a:cubicBezTo>
                    <a:pt x="510" y="107"/>
                    <a:pt x="250" y="192"/>
                    <a:pt x="0" y="259"/>
                  </a:cubicBezTo>
                  <a:cubicBezTo>
                    <a:pt x="30" y="261"/>
                    <a:pt x="60" y="262"/>
                    <a:pt x="90" y="263"/>
                  </a:cubicBezTo>
                  <a:cubicBezTo>
                    <a:pt x="335" y="195"/>
                    <a:pt x="579" y="111"/>
                    <a:pt x="822" y="12"/>
                  </a:cubicBezTo>
                  <a:cubicBezTo>
                    <a:pt x="807" y="8"/>
                    <a:pt x="793" y="4"/>
                    <a:pt x="778" y="0"/>
                  </a:cubicBezTo>
                  <a:close/>
                </a:path>
              </a:pathLst>
            </a:custGeom>
            <a:solidFill>
              <a:srgbClr val="00AE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68764" y="5568950"/>
              <a:ext cx="519192" cy="84137"/>
            </a:xfrm>
            <a:custGeom>
              <a:rect b="b" l="l" r="r" t="t"/>
              <a:pathLst>
                <a:path extrusionOk="0" h="28" w="172">
                  <a:moveTo>
                    <a:pt x="82" y="0"/>
                  </a:moveTo>
                  <a:cubicBezTo>
                    <a:pt x="55" y="7"/>
                    <a:pt x="27" y="14"/>
                    <a:pt x="0" y="21"/>
                  </a:cubicBezTo>
                  <a:cubicBezTo>
                    <a:pt x="29" y="23"/>
                    <a:pt x="58" y="26"/>
                    <a:pt x="87" y="28"/>
                  </a:cubicBezTo>
                  <a:cubicBezTo>
                    <a:pt x="116" y="20"/>
                    <a:pt x="144" y="12"/>
                    <a:pt x="172" y="4"/>
                  </a:cubicBezTo>
                  <a:cubicBezTo>
                    <a:pt x="142" y="3"/>
                    <a:pt x="112" y="2"/>
                    <a:pt x="82" y="0"/>
                  </a:cubicBezTo>
                  <a:close/>
                </a:path>
              </a:pathLst>
            </a:custGeom>
            <a:solidFill>
              <a:srgbClr val="00AE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563133" y="4737100"/>
              <a:ext cx="260390" cy="87312"/>
            </a:xfrm>
            <a:custGeom>
              <a:rect b="b" l="l" r="r" t="t"/>
              <a:pathLst>
                <a:path extrusionOk="0" h="29" w="86">
                  <a:moveTo>
                    <a:pt x="0" y="17"/>
                  </a:moveTo>
                  <a:cubicBezTo>
                    <a:pt x="15" y="21"/>
                    <a:pt x="29" y="25"/>
                    <a:pt x="44" y="29"/>
                  </a:cubicBezTo>
                  <a:cubicBezTo>
                    <a:pt x="58" y="24"/>
                    <a:pt x="72" y="18"/>
                    <a:pt x="86" y="12"/>
                  </a:cubicBezTo>
                  <a:cubicBezTo>
                    <a:pt x="71" y="8"/>
                    <a:pt x="57" y="4"/>
                    <a:pt x="42" y="0"/>
                  </a:cubicBezTo>
                  <a:cubicBezTo>
                    <a:pt x="28" y="5"/>
                    <a:pt x="14" y="11"/>
                    <a:pt x="0" y="17"/>
                  </a:cubicBezTo>
                  <a:close/>
                </a:path>
              </a:pathLst>
            </a:custGeom>
            <a:solidFill>
              <a:srgbClr val="00AE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74948" y="3414712"/>
              <a:ext cx="5728571" cy="455612"/>
            </a:xfrm>
            <a:custGeom>
              <a:rect b="b" l="l" r="r" t="t"/>
              <a:pathLst>
                <a:path extrusionOk="0" h="151" w="1899">
                  <a:moveTo>
                    <a:pt x="1675" y="125"/>
                  </a:moveTo>
                  <a:cubicBezTo>
                    <a:pt x="1732" y="133"/>
                    <a:pt x="1787" y="142"/>
                    <a:pt x="1842" y="151"/>
                  </a:cubicBezTo>
                  <a:cubicBezTo>
                    <a:pt x="1861" y="144"/>
                    <a:pt x="1880" y="138"/>
                    <a:pt x="1899" y="131"/>
                  </a:cubicBezTo>
                  <a:cubicBezTo>
                    <a:pt x="1827" y="120"/>
                    <a:pt x="1754" y="109"/>
                    <a:pt x="1680" y="97"/>
                  </a:cubicBezTo>
                  <a:cubicBezTo>
                    <a:pt x="1094" y="8"/>
                    <a:pt x="530" y="0"/>
                    <a:pt x="0" y="72"/>
                  </a:cubicBezTo>
                  <a:cubicBezTo>
                    <a:pt x="23" y="79"/>
                    <a:pt x="46" y="86"/>
                    <a:pt x="70" y="93"/>
                  </a:cubicBezTo>
                  <a:cubicBezTo>
                    <a:pt x="531" y="36"/>
                    <a:pt x="1066" y="32"/>
                    <a:pt x="1675" y="125"/>
                  </a:cubicBezTo>
                  <a:close/>
                </a:path>
              </a:pathLst>
            </a:custGeom>
            <a:solidFill>
              <a:srgbClr val="9CCB3B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8599" y="3662362"/>
              <a:ext cx="1149525" cy="265112"/>
            </a:xfrm>
            <a:custGeom>
              <a:rect b="b" l="l" r="r" t="t"/>
              <a:pathLst>
                <a:path extrusionOk="0" h="88" w="381">
                  <a:moveTo>
                    <a:pt x="311" y="0"/>
                  </a:moveTo>
                  <a:cubicBezTo>
                    <a:pt x="298" y="2"/>
                    <a:pt x="284" y="4"/>
                    <a:pt x="271" y="7"/>
                  </a:cubicBezTo>
                  <a:cubicBezTo>
                    <a:pt x="180" y="21"/>
                    <a:pt x="89" y="38"/>
                    <a:pt x="0" y="5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20" y="61"/>
                    <a:pt x="247" y="39"/>
                    <a:pt x="381" y="20"/>
                  </a:cubicBezTo>
                  <a:cubicBezTo>
                    <a:pt x="358" y="13"/>
                    <a:pt x="334" y="7"/>
                    <a:pt x="311" y="0"/>
                  </a:cubicBezTo>
                  <a:close/>
                </a:path>
              </a:pathLst>
            </a:custGeom>
            <a:solidFill>
              <a:srgbClr val="9CCB3B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09869" y="3840162"/>
              <a:ext cx="1808705" cy="371475"/>
            </a:xfrm>
            <a:custGeom>
              <a:rect b="b" l="l" r="r" t="t"/>
              <a:pathLst>
                <a:path extrusionOk="0" h="123" w="598">
                  <a:moveTo>
                    <a:pt x="0" y="19"/>
                  </a:moveTo>
                  <a:cubicBezTo>
                    <a:pt x="214" y="53"/>
                    <a:pt x="413" y="88"/>
                    <a:pt x="598" y="123"/>
                  </a:cubicBezTo>
                  <a:cubicBezTo>
                    <a:pt x="598" y="94"/>
                    <a:pt x="598" y="94"/>
                    <a:pt x="598" y="94"/>
                  </a:cubicBezTo>
                  <a:cubicBezTo>
                    <a:pt x="430" y="63"/>
                    <a:pt x="249" y="31"/>
                    <a:pt x="57" y="0"/>
                  </a:cubicBezTo>
                  <a:cubicBezTo>
                    <a:pt x="38" y="6"/>
                    <a:pt x="19" y="13"/>
                    <a:pt x="0" y="19"/>
                  </a:cubicBezTo>
                  <a:close/>
                </a:path>
              </a:pathLst>
            </a:custGeom>
            <a:solidFill>
              <a:srgbClr val="9CC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66955" y="3632200"/>
              <a:ext cx="419164" cy="90487"/>
            </a:xfrm>
            <a:custGeom>
              <a:rect b="b" l="l" r="r" t="t"/>
              <a:pathLst>
                <a:path extrusionOk="0" h="30" w="139">
                  <a:moveTo>
                    <a:pt x="70" y="30"/>
                  </a:moveTo>
                  <a:cubicBezTo>
                    <a:pt x="93" y="27"/>
                    <a:pt x="116" y="24"/>
                    <a:pt x="139" y="21"/>
                  </a:cubicBezTo>
                  <a:cubicBezTo>
                    <a:pt x="115" y="14"/>
                    <a:pt x="92" y="7"/>
                    <a:pt x="69" y="0"/>
                  </a:cubicBezTo>
                  <a:cubicBezTo>
                    <a:pt x="46" y="4"/>
                    <a:pt x="23" y="7"/>
                    <a:pt x="0" y="10"/>
                  </a:cubicBezTo>
                  <a:cubicBezTo>
                    <a:pt x="23" y="17"/>
                    <a:pt x="47" y="23"/>
                    <a:pt x="70" y="30"/>
                  </a:cubicBezTo>
                  <a:close/>
                </a:path>
              </a:pathLst>
            </a:custGeom>
            <a:solidFill>
              <a:srgbClr val="9CCB3B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32043" y="3810000"/>
              <a:ext cx="349303" cy="87312"/>
            </a:xfrm>
            <a:custGeom>
              <a:rect b="b" l="l" r="r" t="t"/>
              <a:pathLst>
                <a:path extrusionOk="0" h="29" w="116">
                  <a:moveTo>
                    <a:pt x="59" y="29"/>
                  </a:moveTo>
                  <a:cubicBezTo>
                    <a:pt x="78" y="23"/>
                    <a:pt x="97" y="16"/>
                    <a:pt x="116" y="10"/>
                  </a:cubicBezTo>
                  <a:cubicBezTo>
                    <a:pt x="97" y="7"/>
                    <a:pt x="77" y="4"/>
                    <a:pt x="57" y="0"/>
                  </a:cubicBezTo>
                  <a:cubicBezTo>
                    <a:pt x="38" y="7"/>
                    <a:pt x="19" y="13"/>
                    <a:pt x="0" y="20"/>
                  </a:cubicBezTo>
                  <a:cubicBezTo>
                    <a:pt x="20" y="23"/>
                    <a:pt x="40" y="26"/>
                    <a:pt x="59" y="29"/>
                  </a:cubicBezTo>
                  <a:close/>
                </a:path>
              </a:pathLst>
            </a:custGeom>
            <a:solidFill>
              <a:srgbClr val="9CCB3B"/>
            </a:solidFill>
            <a:ln cap="flat" cmpd="sng" w="9525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"/>
          <p:cNvSpPr txBox="1"/>
          <p:nvPr/>
        </p:nvSpPr>
        <p:spPr>
          <a:xfrm>
            <a:off x="1862611" y="252368"/>
            <a:ext cx="6436774" cy="703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ts val="4320"/>
              <a:buFont typeface="Comme Medium"/>
              <a:buNone/>
            </a:pPr>
            <a:r>
              <a:rPr b="1" lang="en-US" sz="3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Six Sigma Black Belt with Business Analytics</a:t>
            </a:r>
            <a:r>
              <a:rPr b="1" lang="en-US" sz="3600" u="non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 Project Story Board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495300" y="457200"/>
            <a:ext cx="8915400" cy="5903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1362075" y="1371600"/>
            <a:ext cx="705802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3840"/>
              <a:buNone/>
              <a:defRPr b="1" sz="3200">
                <a:solidFill>
                  <a:schemeClr val="lt1"/>
                </a:solidFill>
              </a:defRPr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/>
        </p:nvSpPr>
        <p:spPr>
          <a:xfrm>
            <a:off x="495300" y="6454503"/>
            <a:ext cx="8915400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706926" y="6454503"/>
            <a:ext cx="504130" cy="282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495300" y="4572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495300" y="1143000"/>
            <a:ext cx="891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6240" lvl="0" marL="457200" algn="l">
              <a:spcBef>
                <a:spcPts val="600"/>
              </a:spcBef>
              <a:spcAft>
                <a:spcPts val="0"/>
              </a:spcAft>
              <a:buSzPts val="2640"/>
              <a:buFont typeface="Calibri"/>
              <a:buChar char="+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Courier New"/>
              <a:buChar char="o"/>
              <a:defRPr sz="1800">
                <a:solidFill>
                  <a:srgbClr val="595959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>
                <a:solidFill>
                  <a:srgbClr val="59595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3"/>
          <p:cNvSpPr txBox="1"/>
          <p:nvPr/>
        </p:nvSpPr>
        <p:spPr>
          <a:xfrm>
            <a:off x="3411026" y="6507957"/>
            <a:ext cx="35052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Story Board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 txBox="1"/>
          <p:nvPr>
            <p:ph idx="10" type="dt"/>
          </p:nvPr>
        </p:nvSpPr>
        <p:spPr>
          <a:xfrm>
            <a:off x="685800" y="6519309"/>
            <a:ext cx="1371600" cy="16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495300" y="457200"/>
            <a:ext cx="891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495300" y="1143001"/>
            <a:ext cx="4244446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880"/>
              <a:buNone/>
              <a:defRPr b="0" sz="24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+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53" name="Google Shape;53;p4"/>
          <p:cNvSpPr txBox="1"/>
          <p:nvPr>
            <p:ph idx="2" type="body"/>
          </p:nvPr>
        </p:nvSpPr>
        <p:spPr>
          <a:xfrm>
            <a:off x="5166254" y="1143001"/>
            <a:ext cx="4244446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880"/>
              <a:buNone/>
              <a:defRPr sz="24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+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495300" y="457200"/>
            <a:ext cx="891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2682875" y="1143000"/>
            <a:ext cx="6727825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880"/>
              <a:buNone/>
              <a:defRPr sz="24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+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495300" y="1143000"/>
            <a:ext cx="1981199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6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5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iagram or Organization Chart" type="dgm">
  <p:cSld name="DIAGRA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495300" y="457201"/>
            <a:ext cx="8915400" cy="696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/>
          <p:nvPr>
            <p:ph idx="2" type="dgm"/>
          </p:nvPr>
        </p:nvSpPr>
        <p:spPr>
          <a:xfrm>
            <a:off x="495300" y="1143000"/>
            <a:ext cx="891540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rgbClr val="00AEEF"/>
              </a:buClr>
              <a:buSzPts val="288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Calibri"/>
              <a:buChar char="+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80"/>
              <a:buFont typeface="Calibri"/>
              <a:buChar char="+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+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 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495300" y="457200"/>
            <a:ext cx="891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/>
          <p:nvPr/>
        </p:nvSpPr>
        <p:spPr>
          <a:xfrm rot="-5400000">
            <a:off x="208690" y="1450248"/>
            <a:ext cx="5008562" cy="4435342"/>
          </a:xfrm>
          <a:custGeom>
            <a:rect b="b" l="l" r="r" t="t"/>
            <a:pathLst>
              <a:path extrusionOk="0" h="5581815" w="5904782">
                <a:moveTo>
                  <a:pt x="0" y="4904490"/>
                </a:moveTo>
                <a:cubicBezTo>
                  <a:pt x="3534" y="3381802"/>
                  <a:pt x="5092" y="1522688"/>
                  <a:pt x="8626" y="0"/>
                </a:cubicBezTo>
                <a:lnTo>
                  <a:pt x="5173314" y="1384"/>
                </a:lnTo>
                <a:cubicBezTo>
                  <a:pt x="5661567" y="1"/>
                  <a:pt x="5881814" y="330396"/>
                  <a:pt x="5904782" y="728644"/>
                </a:cubicBezTo>
                <a:cubicBezTo>
                  <a:pt x="5898362" y="2267462"/>
                  <a:pt x="5891943" y="4034772"/>
                  <a:pt x="5885523" y="5573590"/>
                </a:cubicBezTo>
                <a:lnTo>
                  <a:pt x="610276" y="5581815"/>
                </a:lnTo>
                <a:cubicBezTo>
                  <a:pt x="213200" y="5572923"/>
                  <a:pt x="4896" y="5269894"/>
                  <a:pt x="0" y="4904490"/>
                </a:cubicBezTo>
                <a:close/>
              </a:path>
            </a:pathLst>
          </a:custGeom>
          <a:solidFill>
            <a:schemeClr val="accent2"/>
          </a:solidFill>
          <a:ln cap="sq" cmpd="sng" w="444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2" name="Google Shape;72;p7"/>
          <p:cNvSpPr/>
          <p:nvPr>
            <p:ph idx="2" type="pic"/>
          </p:nvPr>
        </p:nvSpPr>
        <p:spPr>
          <a:xfrm>
            <a:off x="4953000" y="1163638"/>
            <a:ext cx="4457700" cy="5008562"/>
          </a:xfrm>
          <a:prstGeom prst="rect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742950" y="1447801"/>
            <a:ext cx="40449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Char char="+"/>
              <a:defRPr b="0" i="0" sz="2400">
                <a:solidFill>
                  <a:schemeClr val="dk1"/>
                </a:solidFill>
              </a:defRPr>
            </a:lvl1pPr>
            <a:lvl2pPr indent="-39624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Arial"/>
              <a:buChar char="+"/>
              <a:defRPr b="1" i="0" sz="2400">
                <a:solidFill>
                  <a:schemeClr val="lt1"/>
                </a:solidFill>
              </a:defRPr>
            </a:lvl2pPr>
            <a:lvl3pPr indent="-396239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Arial"/>
              <a:buChar char="+"/>
              <a:defRPr b="1" i="0" sz="2400">
                <a:solidFill>
                  <a:schemeClr val="lt1"/>
                </a:solidFill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+"/>
              <a:defRPr b="1" i="0" sz="2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i="0" sz="2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495300" y="457200"/>
            <a:ext cx="891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/>
          <p:nvPr/>
        </p:nvSpPr>
        <p:spPr>
          <a:xfrm rot="-5400000">
            <a:off x="208690" y="1450248"/>
            <a:ext cx="5008562" cy="4435342"/>
          </a:xfrm>
          <a:custGeom>
            <a:rect b="b" l="l" r="r" t="t"/>
            <a:pathLst>
              <a:path extrusionOk="0" h="5581815" w="5904782">
                <a:moveTo>
                  <a:pt x="0" y="4904490"/>
                </a:moveTo>
                <a:cubicBezTo>
                  <a:pt x="3534" y="3381802"/>
                  <a:pt x="5092" y="1522688"/>
                  <a:pt x="8626" y="0"/>
                </a:cubicBezTo>
                <a:lnTo>
                  <a:pt x="5173314" y="1384"/>
                </a:lnTo>
                <a:cubicBezTo>
                  <a:pt x="5661567" y="1"/>
                  <a:pt x="5881814" y="330396"/>
                  <a:pt x="5904782" y="728644"/>
                </a:cubicBezTo>
                <a:cubicBezTo>
                  <a:pt x="5898362" y="2267462"/>
                  <a:pt x="5891943" y="4034772"/>
                  <a:pt x="5885523" y="5573590"/>
                </a:cubicBezTo>
                <a:lnTo>
                  <a:pt x="610276" y="5581815"/>
                </a:lnTo>
                <a:cubicBezTo>
                  <a:pt x="213200" y="5572923"/>
                  <a:pt x="4896" y="5269894"/>
                  <a:pt x="0" y="4904490"/>
                </a:cubicBezTo>
                <a:close/>
              </a:path>
            </a:pathLst>
          </a:custGeom>
          <a:solidFill>
            <a:schemeClr val="accent3"/>
          </a:solidFill>
          <a:ln cap="sq" cmpd="sng" w="444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" name="Google Shape;79;p8"/>
          <p:cNvSpPr/>
          <p:nvPr>
            <p:ph idx="2" type="pic"/>
          </p:nvPr>
        </p:nvSpPr>
        <p:spPr>
          <a:xfrm>
            <a:off x="4953000" y="1163638"/>
            <a:ext cx="4457700" cy="5008562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742950" y="1447801"/>
            <a:ext cx="40449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Char char="+"/>
              <a:defRPr b="0" i="0" sz="2400">
                <a:solidFill>
                  <a:schemeClr val="dk1"/>
                </a:solidFill>
              </a:defRPr>
            </a:lvl1pPr>
            <a:lvl2pPr indent="-39624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Calibri"/>
              <a:buChar char="+"/>
              <a:defRPr b="1" i="0" sz="2400">
                <a:solidFill>
                  <a:schemeClr val="lt1"/>
                </a:solidFill>
              </a:defRPr>
            </a:lvl2pPr>
            <a:lvl3pPr indent="-396239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Calibri"/>
              <a:buChar char="+"/>
              <a:defRPr b="1" i="0" sz="2400">
                <a:solidFill>
                  <a:schemeClr val="lt1"/>
                </a:solidFill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+"/>
              <a:defRPr b="1" i="0" sz="2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i="0" sz="2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 Layout 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95300" y="457200"/>
            <a:ext cx="891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/>
          <p:nvPr/>
        </p:nvSpPr>
        <p:spPr>
          <a:xfrm rot="-5400000">
            <a:off x="208690" y="1450248"/>
            <a:ext cx="5008562" cy="4435342"/>
          </a:xfrm>
          <a:custGeom>
            <a:rect b="b" l="l" r="r" t="t"/>
            <a:pathLst>
              <a:path extrusionOk="0" h="5581815" w="5904782">
                <a:moveTo>
                  <a:pt x="0" y="4904490"/>
                </a:moveTo>
                <a:cubicBezTo>
                  <a:pt x="3534" y="3381802"/>
                  <a:pt x="5092" y="1522688"/>
                  <a:pt x="8626" y="0"/>
                </a:cubicBezTo>
                <a:lnTo>
                  <a:pt x="5173314" y="1384"/>
                </a:lnTo>
                <a:cubicBezTo>
                  <a:pt x="5661567" y="1"/>
                  <a:pt x="5881814" y="330396"/>
                  <a:pt x="5904782" y="728644"/>
                </a:cubicBezTo>
                <a:cubicBezTo>
                  <a:pt x="5898362" y="2267462"/>
                  <a:pt x="5891943" y="4034772"/>
                  <a:pt x="5885523" y="5573590"/>
                </a:cubicBezTo>
                <a:lnTo>
                  <a:pt x="610276" y="5581815"/>
                </a:lnTo>
                <a:cubicBezTo>
                  <a:pt x="213200" y="5572923"/>
                  <a:pt x="4896" y="5269894"/>
                  <a:pt x="0" y="4904490"/>
                </a:cubicBezTo>
                <a:close/>
              </a:path>
            </a:pathLst>
          </a:custGeom>
          <a:solidFill>
            <a:schemeClr val="accent1"/>
          </a:solidFill>
          <a:ln cap="sq" cmpd="sng" w="444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6" name="Google Shape;86;p9"/>
          <p:cNvSpPr/>
          <p:nvPr>
            <p:ph idx="2" type="pic"/>
          </p:nvPr>
        </p:nvSpPr>
        <p:spPr>
          <a:xfrm>
            <a:off x="4953000" y="1163638"/>
            <a:ext cx="4457700" cy="5008562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742950" y="1447801"/>
            <a:ext cx="40449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marR="0" algn="l">
              <a:lnSpc>
                <a:spcPct val="104166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Char char="+"/>
              <a:defRPr b="0" i="0" sz="2400">
                <a:solidFill>
                  <a:schemeClr val="dk1"/>
                </a:solidFill>
              </a:defRPr>
            </a:lvl1pPr>
            <a:lvl2pPr indent="-39624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Arial"/>
              <a:buChar char="+"/>
              <a:defRPr b="1" i="0" sz="2400">
                <a:solidFill>
                  <a:schemeClr val="lt1"/>
                </a:solidFill>
              </a:defRPr>
            </a:lvl2pPr>
            <a:lvl3pPr indent="-396239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Arial"/>
              <a:buChar char="+"/>
              <a:defRPr b="1" i="0" sz="2400">
                <a:solidFill>
                  <a:schemeClr val="lt1"/>
                </a:solidFill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+"/>
              <a:defRPr b="1" i="0" sz="2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i="0" sz="2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 Layout 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495300" y="457200"/>
            <a:ext cx="891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/>
          <p:nvPr/>
        </p:nvSpPr>
        <p:spPr>
          <a:xfrm>
            <a:off x="495301" y="1143000"/>
            <a:ext cx="8915399" cy="5029200"/>
          </a:xfrm>
          <a:custGeom>
            <a:rect b="b" l="l" r="r" t="t"/>
            <a:pathLst>
              <a:path extrusionOk="0" h="5634548" w="5904777">
                <a:moveTo>
                  <a:pt x="0" y="4579222"/>
                </a:moveTo>
                <a:cubicBezTo>
                  <a:pt x="3534" y="3056534"/>
                  <a:pt x="15613" y="1548649"/>
                  <a:pt x="19147" y="25961"/>
                </a:cubicBezTo>
                <a:lnTo>
                  <a:pt x="5173309" y="0"/>
                </a:lnTo>
                <a:cubicBezTo>
                  <a:pt x="5681359" y="0"/>
                  <a:pt x="5904777" y="567608"/>
                  <a:pt x="5904777" y="1075658"/>
                </a:cubicBezTo>
                <a:cubicBezTo>
                  <a:pt x="5898357" y="2614476"/>
                  <a:pt x="5891938" y="4033388"/>
                  <a:pt x="5885518" y="5572206"/>
                </a:cubicBezTo>
                <a:lnTo>
                  <a:pt x="692691" y="5634548"/>
                </a:lnTo>
                <a:cubicBezTo>
                  <a:pt x="184641" y="5634548"/>
                  <a:pt x="0" y="5087272"/>
                  <a:pt x="0" y="4579222"/>
                </a:cubicBezTo>
                <a:close/>
              </a:path>
            </a:pathLst>
          </a:custGeom>
          <a:solidFill>
            <a:srgbClr val="262626"/>
          </a:solidFill>
          <a:ln cap="sq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825500" y="1504952"/>
            <a:ext cx="8172450" cy="428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26719" lvl="0" marL="457200" algn="l">
              <a:spcBef>
                <a:spcPts val="600"/>
              </a:spcBef>
              <a:spcAft>
                <a:spcPts val="0"/>
              </a:spcAft>
              <a:buSzPts val="3120"/>
              <a:buFont typeface="Calibri"/>
              <a:buChar char="+"/>
              <a:defRPr b="0" i="0" sz="2600">
                <a:solidFill>
                  <a:schemeClr val="lt1"/>
                </a:solidFill>
              </a:defRPr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Font typeface="Calibri"/>
              <a:buChar char="+"/>
              <a:defRPr b="0" i="0" sz="1800">
                <a:solidFill>
                  <a:schemeClr val="lt1"/>
                </a:solidFill>
              </a:defRPr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Font typeface="Calibri"/>
              <a:buChar char="+"/>
              <a:defRPr b="0" i="0" sz="18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 b="1" i="0" sz="2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i="0" sz="2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95300" y="457200"/>
            <a:ext cx="891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95300" y="1143000"/>
            <a:ext cx="891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AEEF"/>
              </a:buClr>
              <a:buSzPts val="288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Calibri"/>
              <a:buChar char="+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80"/>
              <a:buFont typeface="Calibri"/>
              <a:buChar char="+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+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39200" y="158495"/>
            <a:ext cx="874778" cy="5974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706926" y="6454503"/>
            <a:ext cx="504130" cy="282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61616"/>
                </a:solidFill>
              </a:rPr>
              <a:t>‹#›</a:t>
            </a:fld>
            <a:endParaRPr>
              <a:solidFill>
                <a:srgbClr val="161616"/>
              </a:solidFill>
            </a:endParaRPr>
          </a:p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685800" y="6519309"/>
            <a:ext cx="1371600" cy="16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</a:rPr>
              <a:t>March 12, 2024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2209800" y="1468126"/>
            <a:ext cx="6234545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 Deliverables</a:t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3733800" y="12252"/>
            <a:ext cx="2895600" cy="841183"/>
          </a:xfrm>
          <a:prstGeom prst="homePlat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000"/>
              <a:buFont typeface="Calibri"/>
              <a:buNone/>
            </a:pPr>
            <a:r>
              <a:rPr b="1" i="0" lang="en-US" sz="30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Define Phase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3200400" y="2362200"/>
            <a:ext cx="4533900" cy="3429000"/>
          </a:xfrm>
          <a:prstGeom prst="rect">
            <a:avLst/>
          </a:prstGeom>
          <a:gradFill>
            <a:gsLst>
              <a:gs pos="0">
                <a:srgbClr val="7BE2FF"/>
              </a:gs>
              <a:gs pos="35000">
                <a:srgbClr val="A3E9FF"/>
              </a:gs>
              <a:gs pos="100000">
                <a:srgbClr val="D9F5FF"/>
              </a:gs>
            </a:gsLst>
            <a:lin ang="16200000" scaled="0"/>
          </a:gradFill>
          <a:ln cap="flat" cmpd="sng" w="9525">
            <a:solidFill>
              <a:srgbClr val="00ADE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Capturing VOC</a:t>
            </a:r>
            <a:endParaRPr/>
          </a:p>
          <a:p>
            <a:pPr indent="-17780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Translating VOC to CTQ</a:t>
            </a:r>
            <a:endParaRPr/>
          </a:p>
          <a:p>
            <a:pPr indent="-17780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Mapping</a:t>
            </a:r>
            <a:endParaRPr/>
          </a:p>
          <a:p>
            <a:pPr indent="-17780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Charter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3"/>
          <p:cNvCxnSpPr/>
          <p:nvPr/>
        </p:nvCxnSpPr>
        <p:spPr>
          <a:xfrm>
            <a:off x="533400" y="853440"/>
            <a:ext cx="8877300" cy="0"/>
          </a:xfrm>
          <a:prstGeom prst="straightConnector1">
            <a:avLst/>
          </a:prstGeom>
          <a:solidFill>
            <a:schemeClr val="hlink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706926" y="6454503"/>
            <a:ext cx="504130" cy="282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61616"/>
                </a:solidFill>
              </a:rPr>
              <a:t>‹#›</a:t>
            </a:fld>
            <a:endParaRPr>
              <a:solidFill>
                <a:srgbClr val="161616"/>
              </a:solidFill>
            </a:endParaRPr>
          </a:p>
        </p:txBody>
      </p:sp>
      <p:sp>
        <p:nvSpPr>
          <p:cNvPr id="118" name="Google Shape;118;p14"/>
          <p:cNvSpPr txBox="1"/>
          <p:nvPr>
            <p:ph idx="10" type="dt"/>
          </p:nvPr>
        </p:nvSpPr>
        <p:spPr>
          <a:xfrm>
            <a:off x="685800" y="6519309"/>
            <a:ext cx="1371600" cy="16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</a:rPr>
              <a:t>March</a:t>
            </a:r>
            <a:r>
              <a:rPr lang="en-US">
                <a:solidFill>
                  <a:srgbClr val="161616"/>
                </a:solidFill>
              </a:rPr>
              <a:t> 12 2024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209800" y="164277"/>
            <a:ext cx="6234545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 Capturing Voice of Customer</a:t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33400" y="152400"/>
            <a:ext cx="1828800" cy="691286"/>
          </a:xfrm>
          <a:prstGeom prst="homePlat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000"/>
              <a:buFont typeface="Calibri"/>
              <a:buNone/>
            </a:pPr>
            <a:r>
              <a:rPr b="1" i="0" lang="en-US" sz="30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/>
          </a:p>
        </p:txBody>
      </p:sp>
      <p:cxnSp>
        <p:nvCxnSpPr>
          <p:cNvPr id="121" name="Google Shape;121;p14"/>
          <p:cNvCxnSpPr/>
          <p:nvPr/>
        </p:nvCxnSpPr>
        <p:spPr>
          <a:xfrm>
            <a:off x="533400" y="853440"/>
            <a:ext cx="8877300" cy="0"/>
          </a:xfrm>
          <a:prstGeom prst="straightConnector1">
            <a:avLst/>
          </a:prstGeom>
          <a:solidFill>
            <a:schemeClr val="hlink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22" name="Google Shape;122;p14"/>
          <p:cNvGraphicFramePr/>
          <p:nvPr/>
        </p:nvGraphicFramePr>
        <p:xfrm>
          <a:off x="331150" y="103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{5618E2DF-8062-4169-970F-DE155686BC29}</a:tableStyleId>
              </a:tblPr>
              <a:tblGrid>
                <a:gridCol w="358175"/>
                <a:gridCol w="8965700"/>
              </a:tblGrid>
              <a:tr h="233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A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VOICE OF CUSTOMER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A3C"/>
                    </a:solidFill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Partner with trusted vendors to deliver the services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the different flexible options to preferred delivery date and time, in case missed make sure to follow up with customers frequently.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Ensure to reach out to rural places customers with essential services.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services at affordable prices  and run seasonal sales with better discount prices.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Items to be packaged with baggage made of good materials and not to cause any damage.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 spam unwanted messaging happening on your brand, make sure to inform the customer which one of the communications is legitimate or spam.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Collaborate with reputed banking and financial services institutions, and provide better and secure payment options to the customers.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better customer services online on the customers enquiries,complaints and queries  and the communications to be made in regional languages as well at free of cost.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Offer better return, refund and replacement policy.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Services to be accessible on Web and Mobile platforms with an easy usage.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Integrate the platform with the chat box from which I can make communication with the friends and family to share or enquiry about the products and get real time feedback.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Offer a membership service with an annual card(a kind of Government ration ) on which one can buy the essential food/groceries monthly.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 food from good restaurants which are located within the radius of 3-5kms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Food items to be packed with standards  recommend by food inspection authority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not charge extra on single item orders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Food items are cooked freshly and do not offer services from the restaurants which are storing the foods and serving them in the next day service.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doorstep delivery and don’t let me come down to pick up my order.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Food delivery boys should be professionals and not ask for tips.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Ensure all food parcels are delivered to the correct address.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Ensure the service logo and restaurant logos printed on parcel baggage orelse delivery guys are doing a scam on it.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706926" y="6454503"/>
            <a:ext cx="504130" cy="282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61616"/>
                </a:solidFill>
              </a:rPr>
              <a:t>‹#›</a:t>
            </a:fld>
            <a:endParaRPr>
              <a:solidFill>
                <a:srgbClr val="161616"/>
              </a:solidFill>
            </a:endParaRPr>
          </a:p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685800" y="6519309"/>
            <a:ext cx="1371600" cy="16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</a:rPr>
              <a:t>March 12</a:t>
            </a:r>
            <a:r>
              <a:rPr lang="en-US">
                <a:solidFill>
                  <a:srgbClr val="161616"/>
                </a:solidFill>
              </a:rPr>
              <a:t>, 2024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33400" y="152400"/>
            <a:ext cx="1828800" cy="691286"/>
          </a:xfrm>
          <a:prstGeom prst="homePlat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000"/>
              <a:buFont typeface="Calibri"/>
              <a:buNone/>
            </a:pPr>
            <a:r>
              <a:rPr b="1" i="0" lang="en-US" sz="30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8415750" y="3356175"/>
            <a:ext cx="1434600" cy="1472100"/>
          </a:xfrm>
          <a:prstGeom prst="round2DiagRect">
            <a:avLst>
              <a:gd fmla="val 0" name="adj1"/>
              <a:gd fmla="val 12500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Which CTQ(s) will be the primary focus for this project?</a:t>
            </a:r>
            <a:endParaRPr b="1" sz="10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-US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Delivery</a:t>
            </a:r>
            <a:endParaRPr b="1" sz="10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-US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and Offers</a:t>
            </a:r>
            <a:endParaRPr b="1" sz="10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Packaging and Logistics</a:t>
            </a:r>
            <a:endParaRPr b="1" sz="10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Google Shape;131;p15"/>
          <p:cNvCxnSpPr/>
          <p:nvPr/>
        </p:nvCxnSpPr>
        <p:spPr>
          <a:xfrm>
            <a:off x="533400" y="853440"/>
            <a:ext cx="8877300" cy="0"/>
          </a:xfrm>
          <a:prstGeom prst="straightConnector1">
            <a:avLst/>
          </a:prstGeom>
          <a:solidFill>
            <a:schemeClr val="hlink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5"/>
          <p:cNvSpPr txBox="1"/>
          <p:nvPr/>
        </p:nvSpPr>
        <p:spPr>
          <a:xfrm>
            <a:off x="2438400" y="315686"/>
            <a:ext cx="6234545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Identifying CTQs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8478675" y="956750"/>
            <a:ext cx="1270800" cy="2153700"/>
          </a:xfrm>
          <a:prstGeom prst="round2DiagRect">
            <a:avLst>
              <a:gd fmla="val 0" name="adj1"/>
              <a:gd fmla="val 12500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Which Customer will be the primary focus for this project?</a:t>
            </a:r>
            <a:endParaRPr b="1" sz="10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Customer who is </a:t>
            </a:r>
            <a:r>
              <a:rPr b="1" lang="en-US" sz="10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unsatisfied</a:t>
            </a:r>
            <a:r>
              <a:rPr b="1" lang="en-US" sz="10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 with service delivery, packaging and price models</a:t>
            </a:r>
            <a:endParaRPr b="1" sz="10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15"/>
          <p:cNvGraphicFramePr/>
          <p:nvPr/>
        </p:nvGraphicFramePr>
        <p:xfrm>
          <a:off x="495300" y="97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{5618E2DF-8062-4169-970F-DE155686BC29}</a:tableStyleId>
              </a:tblPr>
              <a:tblGrid>
                <a:gridCol w="261575"/>
                <a:gridCol w="6362925"/>
                <a:gridCol w="1176675"/>
              </a:tblGrid>
              <a:tr h="32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VOICE OF CUSTOMER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CTQ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Partner with trusted vendors to deliver the services 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Vendor Relations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the different flexible options to preferred delivery date and time, in case missed make sure to follow up with customers frequently.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Delivery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Ensure to reach out to rural places customers with essential services.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Availability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services at affordable prices  and run seasonal sales with better discount prices.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 and Offers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Items to be packaged with baggage made of good materials and not to cause any damage.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Packaging and Logistics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 spam unwanted messaging happening on your brand, make sure to inform the customer which one of the communications is legitimate or spam.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Fraud Detection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Collaborate with reputed banking and financial services institutions, and provide better and secure payment options to the customers.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 Services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better customer services online on the customers enquiries,complaints and queries  and the communications to be made in regional languages as well at free of cost.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Service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Offer better return, refund and replacement policy. 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 and Offers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Services to be accessible on Web and Mobile platforms with an easy usage. 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Platform Improvements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Integrate the platform with the chat box from which I can make communication with the friends and family to share or enquiry about the products and get real time feedback.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Platform Improvements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Offer a membership service with an annual card(a kind of Government ration ) on which one can buy the essential food/groceries monthly. 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 and Offers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 food from good restaurants which are located within the radius of 3-5kms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Vendor Relations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Food items to be packed with standards  recommend by food inspection authority 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Packaging and Logistics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not charge extra on single item orders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 and Offers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Food items are cooked freshly and do not offer services from the restaurants which are storing the foods and serving them in the next day service.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Quality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doorstep delivery and don’t let me come down to pick up my order.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Delivery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Food delivery boys should be professionals and not ask for tips.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Delivery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Ensure all food parcels are delivered to the correct address.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Delivery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Ensure the service logo and restaurant logos printed on parcel baggage orelse delivery guys are doing a scam on it.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Fraud Detection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706926" y="6454503"/>
            <a:ext cx="504130" cy="282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61616"/>
                </a:solidFill>
              </a:rPr>
              <a:t>‹#›</a:t>
            </a:fld>
            <a:endParaRPr>
              <a:solidFill>
                <a:srgbClr val="161616"/>
              </a:solidFill>
            </a:endParaRPr>
          </a:p>
        </p:txBody>
      </p:sp>
      <p:sp>
        <p:nvSpPr>
          <p:cNvPr id="140" name="Google Shape;140;p16"/>
          <p:cNvSpPr txBox="1"/>
          <p:nvPr>
            <p:ph idx="10" type="dt"/>
          </p:nvPr>
        </p:nvSpPr>
        <p:spPr>
          <a:xfrm>
            <a:off x="685800" y="6519309"/>
            <a:ext cx="1371600" cy="16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</a:rPr>
              <a:t>March</a:t>
            </a:r>
            <a:r>
              <a:rPr lang="en-US">
                <a:solidFill>
                  <a:srgbClr val="161616"/>
                </a:solidFill>
              </a:rPr>
              <a:t> 12, 2024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2402317" y="213360"/>
            <a:ext cx="68580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High Level Process Map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533400" y="152400"/>
            <a:ext cx="1828800" cy="691286"/>
          </a:xfrm>
          <a:prstGeom prst="homePlat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000"/>
              <a:buFont typeface="Calibri"/>
              <a:buNone/>
            </a:pPr>
            <a:r>
              <a:rPr b="1" i="0" lang="en-US" sz="30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/>
          </a:p>
        </p:txBody>
      </p:sp>
      <p:grpSp>
        <p:nvGrpSpPr>
          <p:cNvPr id="143" name="Google Shape;143;p16"/>
          <p:cNvGrpSpPr/>
          <p:nvPr/>
        </p:nvGrpSpPr>
        <p:grpSpPr>
          <a:xfrm>
            <a:off x="228600" y="1066800"/>
            <a:ext cx="9386134" cy="5181600"/>
            <a:chOff x="228600" y="1066800"/>
            <a:chExt cx="6019800" cy="5181600"/>
          </a:xfrm>
        </p:grpSpPr>
        <p:cxnSp>
          <p:nvCxnSpPr>
            <p:cNvPr id="144" name="Google Shape;144;p16"/>
            <p:cNvCxnSpPr/>
            <p:nvPr/>
          </p:nvCxnSpPr>
          <p:spPr>
            <a:xfrm>
              <a:off x="838199" y="1371600"/>
              <a:ext cx="4867275" cy="0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16"/>
            <p:cNvSpPr/>
            <p:nvPr/>
          </p:nvSpPr>
          <p:spPr>
            <a:xfrm>
              <a:off x="5027613" y="1833563"/>
              <a:ext cx="798512" cy="195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b="0" i="0" sz="10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85290" y="1752600"/>
              <a:ext cx="50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Supplier</a:t>
              </a:r>
              <a:endParaRPr b="1" i="1" sz="1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800475" y="1797050"/>
              <a:ext cx="798513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b="0" i="0" sz="10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920317" y="1752600"/>
              <a:ext cx="3279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 b="1" i="1" sz="1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3092864" y="1752600"/>
              <a:ext cx="4636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Process</a:t>
              </a:r>
              <a:endParaRPr b="1" i="1" sz="1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370013" y="1912938"/>
              <a:ext cx="798512" cy="282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b="0" i="0" sz="10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359132" y="1752600"/>
              <a:ext cx="4400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b="1" i="1" sz="1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28600" y="1933575"/>
              <a:ext cx="800100" cy="196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b="0" i="0" sz="10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529521" y="1752600"/>
              <a:ext cx="59320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Customer</a:t>
              </a:r>
              <a:endParaRPr b="1" i="1" sz="1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33400" y="1066800"/>
              <a:ext cx="609600" cy="609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007EA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780381" y="1066800"/>
              <a:ext cx="609600" cy="609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007EA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027362" y="1066800"/>
              <a:ext cx="609600" cy="609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007EA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274343" y="1066800"/>
              <a:ext cx="609600" cy="609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007EA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521325" y="1066800"/>
              <a:ext cx="609600" cy="609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007EA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2590800" y="2217284"/>
              <a:ext cx="1447800" cy="4031116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259341" y="2339204"/>
              <a:ext cx="777240" cy="109728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Food Products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Essential Services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259341" y="3630862"/>
              <a:ext cx="777240" cy="109728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Online Purchases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Home Delivery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259341" y="4922520"/>
              <a:ext cx="777240" cy="109728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Services at home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Competitions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Product varieties 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592819" y="2339204"/>
              <a:ext cx="777240" cy="109728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Orders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Products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Inventory</a:t>
              </a: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Managements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592819" y="3630862"/>
              <a:ext cx="777240" cy="109728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Packaging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Delivery Boys </a:t>
              </a:r>
              <a:endParaRPr b="1" i="0" sz="1000" u="none" cap="none" strike="noStrike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1592819" y="4922520"/>
              <a:ext cx="777240" cy="109728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8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 care service agents</a:t>
              </a:r>
              <a:endParaRPr b="1" sz="8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8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Chefs and Staff in </a:t>
              </a:r>
              <a:r>
                <a:rPr b="1" lang="en-US" sz="8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Restaurants</a:t>
              </a:r>
              <a:endParaRPr b="1" sz="8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8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Software Engineering Process</a:t>
              </a:r>
              <a:endParaRPr b="1" sz="8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8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Digital Payments</a:t>
              </a:r>
              <a:endParaRPr b="1" sz="8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8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Secure Transactions</a:t>
              </a:r>
              <a:endParaRPr b="1" sz="8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8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81000" y="2499224"/>
              <a:ext cx="914400" cy="77724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F1F1F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Manufacturers</a:t>
              </a:r>
              <a:endParaRPr b="1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Restaurantes</a:t>
              </a:r>
              <a:endParaRPr b="1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F1F1F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Sellers and Vendors</a:t>
              </a:r>
              <a:endParaRPr b="1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81000" y="3790882"/>
              <a:ext cx="914400" cy="77724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Warehouse and Logistics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Transportation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81004" y="5082550"/>
              <a:ext cx="1020600" cy="77730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Human Resources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Software </a:t>
              </a: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Developments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Banks and Financial Institutions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UPI Payments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334000" y="2499224"/>
              <a:ext cx="914400" cy="77724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Town/Cities Customers</a:t>
              </a:r>
              <a:endParaRPr b="1" i="0" sz="1200" u="none" cap="none" strike="noStrike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334000" y="3790882"/>
              <a:ext cx="914400" cy="77724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Rural/Villages Customers</a:t>
              </a:r>
              <a:endParaRPr b="1" sz="1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334000" y="5082540"/>
              <a:ext cx="914400" cy="77724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Foodies</a:t>
              </a:r>
              <a:endParaRPr b="1" sz="1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850354" y="2371862"/>
              <a:ext cx="914400" cy="36576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Request an order</a:t>
              </a:r>
              <a:endParaRPr b="1" i="0" sz="1200" u="none" cap="none" strike="noStrike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850354" y="2931592"/>
              <a:ext cx="914400" cy="36576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Check Product availability</a:t>
              </a:r>
              <a:endParaRPr b="1" i="0" sz="1000" u="none" cap="none" strike="noStrike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850354" y="3491322"/>
              <a:ext cx="914400" cy="36576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Confirm about the product</a:t>
              </a:r>
              <a:endParaRPr b="1" i="0" sz="1000" u="none" cap="none" strike="noStrike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850354" y="4051052"/>
              <a:ext cx="914400" cy="36576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Receive and Process </a:t>
              </a: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order</a:t>
              </a:r>
              <a:endParaRPr b="1" i="0" sz="1000" u="none" cap="none" strike="noStrike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861514" y="4676882"/>
              <a:ext cx="914400" cy="36570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Payments</a:t>
              </a:r>
              <a:endParaRPr b="1" i="0" sz="1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850354" y="5170512"/>
              <a:ext cx="914400" cy="36576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Delivery</a:t>
              </a:r>
              <a:endParaRPr b="1" i="0" sz="1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850354" y="5730240"/>
              <a:ext cx="914400" cy="36576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Survey/FeedBack</a:t>
              </a:r>
              <a:endParaRPr b="1" i="0" sz="12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9" name="Google Shape;179;p16"/>
            <p:cNvCxnSpPr/>
            <p:nvPr/>
          </p:nvCxnSpPr>
          <p:spPr>
            <a:xfrm>
              <a:off x="3332162" y="2737622"/>
              <a:ext cx="0" cy="19397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3307554" y="3299597"/>
              <a:ext cx="0" cy="19397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3307554" y="3844630"/>
              <a:ext cx="0" cy="19397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3307554" y="4416812"/>
              <a:ext cx="0" cy="19397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3" name="Google Shape;183;p16"/>
            <p:cNvCxnSpPr/>
            <p:nvPr/>
          </p:nvCxnSpPr>
          <p:spPr>
            <a:xfrm>
              <a:off x="3307554" y="4985555"/>
              <a:ext cx="0" cy="19397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4" name="Google Shape;184;p16"/>
            <p:cNvCxnSpPr/>
            <p:nvPr/>
          </p:nvCxnSpPr>
          <p:spPr>
            <a:xfrm>
              <a:off x="3307554" y="5536272"/>
              <a:ext cx="0" cy="19397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85" name="Google Shape;185;p16"/>
            <p:cNvSpPr/>
            <p:nvPr/>
          </p:nvSpPr>
          <p:spPr>
            <a:xfrm>
              <a:off x="2667000" y="2457906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i="0" lang="en-US" sz="14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1" sz="14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667000" y="3006750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lang="en-US" sz="14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1" sz="14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667000" y="3566480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lang="en-US" sz="14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i="1" sz="14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667000" y="4126210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lang="en-US" sz="14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i="1" sz="14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667000" y="4685940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lang="en-US" sz="14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667000" y="5245670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i="0" lang="en-US" sz="14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i="1" sz="14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667000" y="5805398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i="0" lang="en-US" sz="14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i="1" sz="14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Google Shape;192;p16"/>
            <p:cNvCxnSpPr/>
            <p:nvPr/>
          </p:nvCxnSpPr>
          <p:spPr>
            <a:xfrm rot="10800000">
              <a:off x="3764754" y="4183244"/>
              <a:ext cx="114300" cy="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3" name="Google Shape;193;p16"/>
            <p:cNvCxnSpPr/>
            <p:nvPr/>
          </p:nvCxnSpPr>
          <p:spPr>
            <a:xfrm>
              <a:off x="3879054" y="3114472"/>
              <a:ext cx="0" cy="1076528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16"/>
            <p:cNvCxnSpPr/>
            <p:nvPr/>
          </p:nvCxnSpPr>
          <p:spPr>
            <a:xfrm rot="10800000">
              <a:off x="3764754" y="3114472"/>
              <a:ext cx="114300" cy="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16"/>
            <p:cNvCxnSpPr/>
            <p:nvPr/>
          </p:nvCxnSpPr>
          <p:spPr>
            <a:xfrm rot="10800000">
              <a:off x="3764754" y="5913120"/>
              <a:ext cx="114300" cy="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6" name="Google Shape;196;p16"/>
            <p:cNvCxnSpPr/>
            <p:nvPr/>
          </p:nvCxnSpPr>
          <p:spPr>
            <a:xfrm>
              <a:off x="3879054" y="4361204"/>
              <a:ext cx="0" cy="1551916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16"/>
            <p:cNvCxnSpPr/>
            <p:nvPr/>
          </p:nvCxnSpPr>
          <p:spPr>
            <a:xfrm rot="10800000">
              <a:off x="3764754" y="4794750"/>
              <a:ext cx="114300" cy="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16"/>
            <p:cNvCxnSpPr/>
            <p:nvPr/>
          </p:nvCxnSpPr>
          <p:spPr>
            <a:xfrm rot="10800000">
              <a:off x="3764754" y="4361204"/>
              <a:ext cx="114300" cy="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99" name="Google Shape;199;p16"/>
          <p:cNvCxnSpPr/>
          <p:nvPr/>
        </p:nvCxnSpPr>
        <p:spPr>
          <a:xfrm>
            <a:off x="533400" y="853440"/>
            <a:ext cx="8877300" cy="0"/>
          </a:xfrm>
          <a:prstGeom prst="straightConnector1">
            <a:avLst/>
          </a:prstGeom>
          <a:solidFill>
            <a:schemeClr val="hlink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8706926" y="6454503"/>
            <a:ext cx="504130" cy="282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61616"/>
                </a:solidFill>
              </a:rPr>
              <a:t>‹#›</a:t>
            </a:fld>
            <a:endParaRPr>
              <a:solidFill>
                <a:srgbClr val="161616"/>
              </a:solidFill>
            </a:endParaRPr>
          </a:p>
        </p:txBody>
      </p:sp>
      <p:sp>
        <p:nvSpPr>
          <p:cNvPr id="205" name="Google Shape;205;p17"/>
          <p:cNvSpPr txBox="1"/>
          <p:nvPr>
            <p:ph idx="10" type="dt"/>
          </p:nvPr>
        </p:nvSpPr>
        <p:spPr>
          <a:xfrm>
            <a:off x="685800" y="6519309"/>
            <a:ext cx="1371600" cy="16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</a:rPr>
              <a:t>March</a:t>
            </a:r>
            <a:r>
              <a:rPr lang="en-US">
                <a:solidFill>
                  <a:srgbClr val="161616"/>
                </a:solidFill>
              </a:rPr>
              <a:t> 12, 2024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2438400" y="304800"/>
            <a:ext cx="68580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Project Charter</a:t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533400" y="152400"/>
            <a:ext cx="1828800" cy="691286"/>
          </a:xfrm>
          <a:prstGeom prst="homePlat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000"/>
              <a:buFont typeface="Calibri"/>
              <a:buNone/>
            </a:pPr>
            <a:r>
              <a:rPr b="1" i="0" lang="en-US" sz="30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33400" y="1003300"/>
            <a:ext cx="4267200" cy="1630678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Business Case</a:t>
            </a:r>
            <a:endParaRPr b="1"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E-mart is facing challenges in delivering orders efficiently, providing adequate packaging, and maintaining competitive pricing.</a:t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720561" y="2749548"/>
            <a:ext cx="4267200" cy="813600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Goals &amp; Objectives</a:t>
            </a:r>
            <a:b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and </a:t>
            </a:r>
            <a:r>
              <a:rPr lang="en-US" sz="12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</a:t>
            </a:r>
            <a:r>
              <a:rPr lang="en-US" sz="12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</a:t>
            </a:r>
            <a:r>
              <a:rPr lang="en-US" sz="12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ocess to take an order, process and deliver it to customer on time without causing the damages.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533400" y="3678766"/>
            <a:ext cx="4267200" cy="1234440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E-Mart is not 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delivering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orders on time and 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 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 the products due to defects/damages.</a:t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33400" y="5016500"/>
            <a:ext cx="4267200" cy="1234440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b="1"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customers will come and utilize the 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 orders are delivered timely manner so that the market share and profits will be better and improved. </a:t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5080000" y="1003299"/>
            <a:ext cx="4267200" cy="1530405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br>
              <a:rPr lang="en-US"/>
            </a:b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In Scope:</a:t>
            </a:r>
            <a:endParaRPr b="1"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 on-time delivery and reducing product return rates</a:t>
            </a:r>
            <a:endParaRPr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Out Scope:</a:t>
            </a:r>
            <a:endParaRPr b="1"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calamities and Customers are wantedly 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damaging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products and 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returning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5047465" y="2737272"/>
            <a:ext cx="4267200" cy="838200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Any Constraints/Challenges</a:t>
            </a:r>
            <a:endParaRPr b="1"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conditions and distance from warehouse to </a:t>
            </a:r>
            <a:r>
              <a:rPr lang="en-US" sz="12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locations.</a:t>
            </a:r>
            <a:br>
              <a:rPr lang="en-US" sz="12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5080000" y="3678766"/>
            <a:ext cx="4267200" cy="1234440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 b="1"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Managements: Vendor/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Seller Logistics,Restaurants and delivery services, managers: customer services, inventory management.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080000" y="5016500"/>
            <a:ext cx="4267200" cy="1234440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b="1"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: 30 days Measure : 30 days Analyze : 60 days </a:t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: 30 days Control : 20 days</a:t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17"/>
          <p:cNvCxnSpPr/>
          <p:nvPr/>
        </p:nvCxnSpPr>
        <p:spPr>
          <a:xfrm>
            <a:off x="533400" y="853440"/>
            <a:ext cx="8877300" cy="0"/>
          </a:xfrm>
          <a:prstGeom prst="straightConnector1">
            <a:avLst/>
          </a:prstGeom>
          <a:solidFill>
            <a:schemeClr val="hlink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tripes_A4_India">
  <a:themeElements>
    <a:clrScheme name="FactSet Color Set">
      <a:dk1>
        <a:srgbClr val="000000"/>
      </a:dk1>
      <a:lt1>
        <a:srgbClr val="FFFFFF"/>
      </a:lt1>
      <a:dk2>
        <a:srgbClr val="00B0F0"/>
      </a:dk2>
      <a:lt2>
        <a:srgbClr val="B4DFEF"/>
      </a:lt2>
      <a:accent1>
        <a:srgbClr val="00B0F0"/>
      </a:accent1>
      <a:accent2>
        <a:srgbClr val="98CA3C"/>
      </a:accent2>
      <a:accent3>
        <a:srgbClr val="F7C807"/>
      </a:accent3>
      <a:accent4>
        <a:srgbClr val="DCDCDC"/>
      </a:accent4>
      <a:accent5>
        <a:srgbClr val="FF0000"/>
      </a:accent5>
      <a:accent6>
        <a:srgbClr val="00999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