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98" r:id="rId12"/>
    <p:sldId id="299" r:id="rId13"/>
    <p:sldId id="300" r:id="rId14"/>
    <p:sldId id="266" r:id="rId15"/>
    <p:sldId id="267" r:id="rId16"/>
    <p:sldId id="301" r:id="rId17"/>
    <p:sldId id="302" r:id="rId18"/>
    <p:sldId id="303" r:id="rId19"/>
    <p:sldId id="304" r:id="rId20"/>
    <p:sldId id="305" r:id="rId21"/>
    <p:sldId id="306" r:id="rId22"/>
    <p:sldId id="307" r:id="rId23"/>
    <p:sldId id="308" r:id="rId24"/>
    <p:sldId id="309" r:id="rId25"/>
    <p:sldId id="310" r:id="rId26"/>
    <p:sldId id="268" r:id="rId27"/>
    <p:sldId id="269" r:id="rId28"/>
    <p:sldId id="270" r:id="rId29"/>
    <p:sldId id="271" r:id="rId30"/>
    <p:sldId id="272" r:id="rId31"/>
    <p:sldId id="273" r:id="rId32"/>
    <p:sldId id="274" r:id="rId33"/>
    <p:sldId id="275" r:id="rId34"/>
    <p:sldId id="314" r:id="rId35"/>
    <p:sldId id="312" r:id="rId36"/>
    <p:sldId id="313" r:id="rId37"/>
    <p:sldId id="277" r:id="rId38"/>
    <p:sldId id="315" r:id="rId39"/>
    <p:sldId id="278" r:id="rId40"/>
    <p:sldId id="279" r:id="rId41"/>
    <p:sldId id="280" r:id="rId42"/>
    <p:sldId id="281" r:id="rId43"/>
    <p:sldId id="282" r:id="rId44"/>
    <p:sldId id="283" r:id="rId45"/>
    <p:sldId id="284" r:id="rId46"/>
    <p:sldId id="285" r:id="rId47"/>
    <p:sldId id="286" r:id="rId48"/>
    <p:sldId id="311" r:id="rId49"/>
    <p:sldId id="287" r:id="rId50"/>
    <p:sldId id="288" r:id="rId51"/>
    <p:sldId id="289" r:id="rId52"/>
    <p:sldId id="291" r:id="rId53"/>
    <p:sldId id="292" r:id="rId54"/>
    <p:sldId id="293" r:id="rId55"/>
    <p:sldId id="294" r:id="rId56"/>
    <p:sldId id="295" r:id="rId57"/>
    <p:sldId id="296" r:id="rId58"/>
    <p:sldId id="297" r:id="rId5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48" y="13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AFA8E-0ED2-43FF-9E57-533A5DE7ECEC}" type="datetimeFigureOut">
              <a:rPr lang="pt-BR" smtClean="0"/>
              <a:t>30/09/2016</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F5A7E-0261-4D61-AFE7-BC1A3CB4E42E}" type="slidenum">
              <a:rPr lang="pt-BR" smtClean="0"/>
              <a:t>‹nº›</a:t>
            </a:fld>
            <a:endParaRPr lang="pt-BR"/>
          </a:p>
        </p:txBody>
      </p:sp>
    </p:spTree>
    <p:extLst>
      <p:ext uri="{BB962C8B-B14F-4D97-AF65-F5344CB8AC3E}">
        <p14:creationId xmlns:p14="http://schemas.microsoft.com/office/powerpoint/2010/main" val="79580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Porosidade = </a:t>
            </a:r>
            <a:r>
              <a:rPr lang="pt-BR" dirty="0" err="1" smtClean="0"/>
              <a:t>Vv</a:t>
            </a:r>
            <a:r>
              <a:rPr lang="pt-BR" dirty="0" smtClean="0"/>
              <a:t>/</a:t>
            </a:r>
            <a:r>
              <a:rPr lang="pt-BR" dirty="0" err="1" smtClean="0"/>
              <a:t>Vt</a:t>
            </a:r>
            <a:endParaRPr lang="pt-BR" dirty="0" smtClean="0"/>
          </a:p>
          <a:p>
            <a:r>
              <a:rPr lang="pt-BR" dirty="0" smtClean="0"/>
              <a:t>2 tipos: primária (</a:t>
            </a:r>
            <a:r>
              <a:rPr lang="pt-BR" dirty="0" err="1" smtClean="0"/>
              <a:t>deposicional</a:t>
            </a:r>
            <a:r>
              <a:rPr lang="pt-BR" dirty="0" smtClean="0"/>
              <a:t>)</a:t>
            </a:r>
            <a:r>
              <a:rPr lang="pt-BR" baseline="0" dirty="0" smtClean="0"/>
              <a:t> e secundária (pós-</a:t>
            </a:r>
            <a:r>
              <a:rPr lang="pt-BR" baseline="0" dirty="0" err="1" smtClean="0"/>
              <a:t>deposicional</a:t>
            </a:r>
            <a:r>
              <a:rPr lang="pt-BR" baseline="0" dirty="0" smtClean="0"/>
              <a:t>)</a:t>
            </a:r>
            <a:endParaRPr lang="pt-BR" dirty="0" smtClean="0"/>
          </a:p>
          <a:p>
            <a:endParaRPr lang="pt-BR" dirty="0"/>
          </a:p>
        </p:txBody>
      </p:sp>
      <p:sp>
        <p:nvSpPr>
          <p:cNvPr id="4" name="Espaço Reservado para Número de Slide 3"/>
          <p:cNvSpPr>
            <a:spLocks noGrp="1"/>
          </p:cNvSpPr>
          <p:nvPr>
            <p:ph type="sldNum" sz="quarter" idx="10"/>
          </p:nvPr>
        </p:nvSpPr>
        <p:spPr/>
        <p:txBody>
          <a:bodyPr/>
          <a:lstStyle/>
          <a:p>
            <a:fld id="{72EF5A7E-0261-4D61-AFE7-BC1A3CB4E42E}" type="slidenum">
              <a:rPr lang="pt-BR" smtClean="0"/>
              <a:t>9</a:t>
            </a:fld>
            <a:endParaRPr lang="pt-BR"/>
          </a:p>
        </p:txBody>
      </p:sp>
    </p:spTree>
    <p:extLst>
      <p:ext uri="{BB962C8B-B14F-4D97-AF65-F5344CB8AC3E}">
        <p14:creationId xmlns:p14="http://schemas.microsoft.com/office/powerpoint/2010/main" val="261689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2EF5A7E-0261-4D61-AFE7-BC1A3CB4E42E}" type="slidenum">
              <a:rPr lang="pt-BR" smtClean="0"/>
              <a:t>10</a:t>
            </a:fld>
            <a:endParaRPr lang="pt-BR"/>
          </a:p>
        </p:txBody>
      </p:sp>
    </p:spTree>
    <p:extLst>
      <p:ext uri="{BB962C8B-B14F-4D97-AF65-F5344CB8AC3E}">
        <p14:creationId xmlns:p14="http://schemas.microsoft.com/office/powerpoint/2010/main" val="312550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4D3252CA-2501-4B5A-A645-9A6EA2AC408C}" type="datetimeFigureOut">
              <a:rPr lang="pt-BR" smtClean="0"/>
              <a:t>30/09/2016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270227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D3252CA-2501-4B5A-A645-9A6EA2AC408C}" type="datetimeFigureOut">
              <a:rPr lang="pt-BR" smtClean="0"/>
              <a:t>30/09/2016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380735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D3252CA-2501-4B5A-A645-9A6EA2AC408C}" type="datetimeFigureOut">
              <a:rPr lang="pt-BR" smtClean="0"/>
              <a:t>30/09/2016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154221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4D3252CA-2501-4B5A-A645-9A6EA2AC408C}" type="datetimeFigureOut">
              <a:rPr lang="pt-BR" smtClean="0"/>
              <a:t>30/09/2016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349919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4D3252CA-2501-4B5A-A645-9A6EA2AC408C}" type="datetimeFigureOut">
              <a:rPr lang="pt-BR" smtClean="0"/>
              <a:t>30/09/2016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215525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4D3252CA-2501-4B5A-A645-9A6EA2AC408C}" type="datetimeFigureOut">
              <a:rPr lang="pt-BR" smtClean="0"/>
              <a:t>30/09/2016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155519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4D3252CA-2501-4B5A-A645-9A6EA2AC408C}" type="datetimeFigureOut">
              <a:rPr lang="pt-BR" smtClean="0"/>
              <a:t>30/09/2016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90418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4D3252CA-2501-4B5A-A645-9A6EA2AC408C}" type="datetimeFigureOut">
              <a:rPr lang="pt-BR" smtClean="0"/>
              <a:t>30/09/2016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202506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4D3252CA-2501-4B5A-A645-9A6EA2AC408C}" type="datetimeFigureOut">
              <a:rPr lang="pt-BR" smtClean="0"/>
              <a:t>30/09/2016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372242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D3252CA-2501-4B5A-A645-9A6EA2AC408C}" type="datetimeFigureOut">
              <a:rPr lang="pt-BR" smtClean="0"/>
              <a:t>30/09/2016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387836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4D3252CA-2501-4B5A-A645-9A6EA2AC408C}" type="datetimeFigureOut">
              <a:rPr lang="pt-BR" smtClean="0"/>
              <a:t>30/09/2016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0B1A63C-B27E-4751-93AA-5A74A57BF5B4}" type="slidenum">
              <a:rPr lang="pt-BR" smtClean="0"/>
              <a:t>‹nº›</a:t>
            </a:fld>
            <a:endParaRPr lang="pt-BR"/>
          </a:p>
        </p:txBody>
      </p:sp>
    </p:spTree>
    <p:extLst>
      <p:ext uri="{BB962C8B-B14F-4D97-AF65-F5344CB8AC3E}">
        <p14:creationId xmlns:p14="http://schemas.microsoft.com/office/powerpoint/2010/main" val="221131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252CA-2501-4B5A-A645-9A6EA2AC408C}" type="datetimeFigureOut">
              <a:rPr lang="pt-BR" smtClean="0"/>
              <a:t>30/09/2016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1A63C-B27E-4751-93AA-5A74A57BF5B4}" type="slidenum">
              <a:rPr lang="pt-BR" smtClean="0"/>
              <a:t>‹nº›</a:t>
            </a:fld>
            <a:endParaRPr lang="pt-BR"/>
          </a:p>
        </p:txBody>
      </p:sp>
    </p:spTree>
    <p:extLst>
      <p:ext uri="{BB962C8B-B14F-4D97-AF65-F5344CB8AC3E}">
        <p14:creationId xmlns:p14="http://schemas.microsoft.com/office/powerpoint/2010/main" val="2455544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1560" y="2420888"/>
            <a:ext cx="7772400" cy="2522711"/>
          </a:xfrm>
        </p:spPr>
        <p:txBody>
          <a:bodyPr>
            <a:normAutofit/>
          </a:bodyPr>
          <a:lstStyle/>
          <a:p>
            <a:r>
              <a:rPr lang="pt-BR" dirty="0"/>
              <a:t>INTRODUÇÃO À PERFILAGEM GEOFÍSICA DE POÇOS</a:t>
            </a:r>
            <a:br>
              <a:rPr lang="pt-BR" dirty="0"/>
            </a:br>
            <a:endParaRPr lang="pt-BR" dirty="0"/>
          </a:p>
        </p:txBody>
      </p:sp>
      <p:sp>
        <p:nvSpPr>
          <p:cNvPr id="3" name="CaixaDeTexto 2"/>
          <p:cNvSpPr txBox="1"/>
          <p:nvPr/>
        </p:nvSpPr>
        <p:spPr>
          <a:xfrm>
            <a:off x="1043608" y="4365104"/>
            <a:ext cx="5016310" cy="369332"/>
          </a:xfrm>
          <a:prstGeom prst="rect">
            <a:avLst/>
          </a:prstGeom>
          <a:noFill/>
        </p:spPr>
        <p:txBody>
          <a:bodyPr wrap="none" rtlCol="0">
            <a:spAutoFit/>
          </a:bodyPr>
          <a:lstStyle/>
          <a:p>
            <a:r>
              <a:rPr lang="pt-BR" dirty="0" smtClean="0"/>
              <a:t>Baseado nas notas do professor Geraldo Girão Nery</a:t>
            </a:r>
            <a:endParaRPr lang="pt-BR" dirty="0"/>
          </a:p>
        </p:txBody>
      </p:sp>
    </p:spTree>
    <p:extLst>
      <p:ext uri="{BB962C8B-B14F-4D97-AF65-F5344CB8AC3E}">
        <p14:creationId xmlns:p14="http://schemas.microsoft.com/office/powerpoint/2010/main" val="2237939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908720"/>
            <a:ext cx="8229600" cy="5217443"/>
          </a:xfrm>
        </p:spPr>
        <p:txBody>
          <a:bodyPr>
            <a:normAutofit/>
          </a:bodyPr>
          <a:lstStyle/>
          <a:p>
            <a:r>
              <a:rPr lang="pt-BR" dirty="0"/>
              <a:t>Os principais fatores que afetam a porosidade nos terrígenos são: grau de seleção dos grãos; irregularidade dos grãos; arranjo dos grãos; cimentação; compactação e conteúdo de argila ou </a:t>
            </a:r>
            <a:r>
              <a:rPr lang="pt-BR" dirty="0" err="1"/>
              <a:t>argilosidade</a:t>
            </a:r>
            <a:r>
              <a:rPr lang="pt-BR" dirty="0"/>
              <a:t>. </a:t>
            </a:r>
            <a:endParaRPr lang="pt-BR" dirty="0" smtClean="0"/>
          </a:p>
          <a:p>
            <a:r>
              <a:rPr lang="pt-BR" dirty="0" smtClean="0"/>
              <a:t>Os </a:t>
            </a:r>
            <a:r>
              <a:rPr lang="pt-BR" dirty="0"/>
              <a:t>principais fatores que afetam a porosidade nos carbonatos são: dissolução; cimentação; conteúdo de matriz ou </a:t>
            </a:r>
            <a:r>
              <a:rPr lang="pt-BR" dirty="0" err="1"/>
              <a:t>aloquímicos</a:t>
            </a:r>
            <a:r>
              <a:rPr lang="pt-BR" dirty="0"/>
              <a:t> e </a:t>
            </a:r>
            <a:r>
              <a:rPr lang="pt-BR" dirty="0" err="1"/>
              <a:t>dolomitização</a:t>
            </a:r>
            <a:r>
              <a:rPr lang="pt-BR" dirty="0"/>
              <a:t>. </a:t>
            </a:r>
          </a:p>
        </p:txBody>
      </p:sp>
    </p:spTree>
    <p:extLst>
      <p:ext uri="{BB962C8B-B14F-4D97-AF65-F5344CB8AC3E}">
        <p14:creationId xmlns:p14="http://schemas.microsoft.com/office/powerpoint/2010/main" val="326110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908720"/>
            <a:ext cx="8229600" cy="5217443"/>
          </a:xfrm>
        </p:spPr>
        <p:txBody>
          <a:bodyPr>
            <a:normAutofit fontScale="92500" lnSpcReduction="20000"/>
          </a:bodyPr>
          <a:lstStyle/>
          <a:p>
            <a:r>
              <a:rPr lang="en-US" dirty="0" err="1" smtClean="0"/>
              <a:t>Porosidades</a:t>
            </a:r>
            <a:r>
              <a:rPr lang="en-US" dirty="0" smtClean="0"/>
              <a:t> de </a:t>
            </a:r>
            <a:r>
              <a:rPr lang="en-US" dirty="0" err="1" smtClean="0"/>
              <a:t>formações</a:t>
            </a:r>
            <a:r>
              <a:rPr lang="en-US" dirty="0" smtClean="0"/>
              <a:t> de </a:t>
            </a:r>
            <a:r>
              <a:rPr lang="en-US" dirty="0" err="1" smtClean="0"/>
              <a:t>subsuperfície</a:t>
            </a:r>
            <a:r>
              <a:rPr lang="en-US" dirty="0" smtClean="0"/>
              <a:t> </a:t>
            </a:r>
            <a:r>
              <a:rPr lang="en-US" dirty="0" err="1" smtClean="0"/>
              <a:t>podem</a:t>
            </a:r>
            <a:r>
              <a:rPr lang="en-US" dirty="0" smtClean="0"/>
              <a:t> </a:t>
            </a:r>
            <a:r>
              <a:rPr lang="en-US" dirty="0" err="1" smtClean="0"/>
              <a:t>variar</a:t>
            </a:r>
            <a:r>
              <a:rPr lang="en-US" dirty="0" smtClean="0"/>
              <a:t> </a:t>
            </a:r>
            <a:r>
              <a:rPr lang="en-US" dirty="0" err="1" smtClean="0"/>
              <a:t>bastante</a:t>
            </a:r>
            <a:r>
              <a:rPr lang="en-US" dirty="0" smtClean="0"/>
              <a:t>.</a:t>
            </a:r>
          </a:p>
          <a:p>
            <a:r>
              <a:rPr lang="en-US" dirty="0" err="1" smtClean="0"/>
              <a:t>Carbonatos</a:t>
            </a:r>
            <a:r>
              <a:rPr lang="en-US" dirty="0" smtClean="0"/>
              <a:t> </a:t>
            </a:r>
            <a:r>
              <a:rPr lang="en-US" dirty="0" err="1" smtClean="0"/>
              <a:t>densos</a:t>
            </a:r>
            <a:r>
              <a:rPr lang="en-US" dirty="0" smtClean="0"/>
              <a:t> (</a:t>
            </a:r>
            <a:r>
              <a:rPr lang="en-US" dirty="0" err="1" smtClean="0"/>
              <a:t>calcários</a:t>
            </a:r>
            <a:r>
              <a:rPr lang="en-US" dirty="0" smtClean="0"/>
              <a:t> e </a:t>
            </a:r>
            <a:r>
              <a:rPr lang="en-US" dirty="0" err="1" smtClean="0"/>
              <a:t>dolomitos</a:t>
            </a:r>
            <a:r>
              <a:rPr lang="en-US" dirty="0" smtClean="0"/>
              <a:t>) e </a:t>
            </a:r>
            <a:r>
              <a:rPr lang="en-US" dirty="0" err="1" smtClean="0"/>
              <a:t>evaporitos</a:t>
            </a:r>
            <a:r>
              <a:rPr lang="en-US" dirty="0" smtClean="0"/>
              <a:t> (sais, </a:t>
            </a:r>
            <a:r>
              <a:rPr lang="en-US" dirty="0" err="1" smtClean="0"/>
              <a:t>anidritos</a:t>
            </a:r>
            <a:r>
              <a:rPr lang="en-US" dirty="0" smtClean="0"/>
              <a:t>, </a:t>
            </a:r>
            <a:r>
              <a:rPr lang="en-US" dirty="0" err="1" smtClean="0"/>
              <a:t>silvita</a:t>
            </a:r>
            <a:r>
              <a:rPr lang="en-US" dirty="0" smtClean="0"/>
              <a:t>) </a:t>
            </a:r>
            <a:r>
              <a:rPr lang="en-US" dirty="0" err="1" smtClean="0"/>
              <a:t>podem</a:t>
            </a:r>
            <a:r>
              <a:rPr lang="en-US" dirty="0" smtClean="0"/>
              <a:t> </a:t>
            </a:r>
            <a:r>
              <a:rPr lang="en-US" dirty="0" err="1" smtClean="0"/>
              <a:t>ter</a:t>
            </a:r>
            <a:r>
              <a:rPr lang="en-US" dirty="0" smtClean="0"/>
              <a:t> </a:t>
            </a:r>
            <a:r>
              <a:rPr lang="en-US" dirty="0" err="1" smtClean="0"/>
              <a:t>praticamente</a:t>
            </a:r>
            <a:r>
              <a:rPr lang="en-US" dirty="0" smtClean="0"/>
              <a:t> 0% de </a:t>
            </a:r>
            <a:r>
              <a:rPr lang="en-US" dirty="0" err="1" smtClean="0"/>
              <a:t>porosidade</a:t>
            </a:r>
            <a:r>
              <a:rPr lang="en-US" dirty="0" smtClean="0"/>
              <a:t>.</a:t>
            </a:r>
          </a:p>
          <a:p>
            <a:r>
              <a:rPr lang="en-US" dirty="0" err="1" smtClean="0"/>
              <a:t>Arenitos</a:t>
            </a:r>
            <a:r>
              <a:rPr lang="en-US" dirty="0" smtClean="0"/>
              <a:t> </a:t>
            </a:r>
            <a:r>
              <a:rPr lang="en-US" dirty="0" err="1" smtClean="0"/>
              <a:t>consolidados</a:t>
            </a:r>
            <a:r>
              <a:rPr lang="en-US" dirty="0" smtClean="0"/>
              <a:t> </a:t>
            </a:r>
            <a:r>
              <a:rPr lang="en-US" dirty="0" err="1" smtClean="0"/>
              <a:t>podem</a:t>
            </a:r>
            <a:r>
              <a:rPr lang="en-US" dirty="0" smtClean="0"/>
              <a:t> </a:t>
            </a:r>
            <a:r>
              <a:rPr lang="en-US" dirty="0" err="1" smtClean="0"/>
              <a:t>conter</a:t>
            </a:r>
            <a:r>
              <a:rPr lang="en-US" dirty="0" smtClean="0"/>
              <a:t> de 10 a 15% de </a:t>
            </a:r>
            <a:r>
              <a:rPr lang="en-US" dirty="0" err="1" smtClean="0"/>
              <a:t>porosidade</a:t>
            </a:r>
            <a:r>
              <a:rPr lang="en-US" dirty="0" smtClean="0"/>
              <a:t>.</a:t>
            </a:r>
          </a:p>
          <a:p>
            <a:r>
              <a:rPr lang="en-US" dirty="0" err="1" smtClean="0"/>
              <a:t>Arenitos</a:t>
            </a:r>
            <a:r>
              <a:rPr lang="en-US" dirty="0" smtClean="0"/>
              <a:t> </a:t>
            </a:r>
            <a:r>
              <a:rPr lang="en-US" dirty="0" err="1" smtClean="0"/>
              <a:t>não-consolidados</a:t>
            </a:r>
            <a:r>
              <a:rPr lang="en-US" dirty="0" smtClean="0"/>
              <a:t> </a:t>
            </a:r>
            <a:r>
              <a:rPr lang="en-US" dirty="0" err="1" smtClean="0"/>
              <a:t>podem</a:t>
            </a:r>
            <a:r>
              <a:rPr lang="en-US" dirty="0" smtClean="0"/>
              <a:t> </a:t>
            </a:r>
            <a:r>
              <a:rPr lang="en-US" dirty="0" err="1" smtClean="0"/>
              <a:t>conter</a:t>
            </a:r>
            <a:r>
              <a:rPr lang="en-US" dirty="0" smtClean="0"/>
              <a:t> </a:t>
            </a:r>
            <a:r>
              <a:rPr lang="en-US" dirty="0" err="1" smtClean="0"/>
              <a:t>mais</a:t>
            </a:r>
            <a:r>
              <a:rPr lang="en-US" dirty="0" smtClean="0"/>
              <a:t> que 30% de </a:t>
            </a:r>
            <a:r>
              <a:rPr lang="en-US" dirty="0" err="1" smtClean="0"/>
              <a:t>porosidade</a:t>
            </a:r>
            <a:r>
              <a:rPr lang="en-US" dirty="0" smtClean="0"/>
              <a:t>.</a:t>
            </a:r>
          </a:p>
          <a:p>
            <a:r>
              <a:rPr lang="en-US" dirty="0" err="1" smtClean="0"/>
              <a:t>Xisto</a:t>
            </a:r>
            <a:r>
              <a:rPr lang="en-US" dirty="0" smtClean="0"/>
              <a:t> e </a:t>
            </a:r>
            <a:r>
              <a:rPr lang="en-US" dirty="0" err="1" smtClean="0"/>
              <a:t>argila</a:t>
            </a:r>
            <a:r>
              <a:rPr lang="en-US" dirty="0" smtClean="0"/>
              <a:t> </a:t>
            </a:r>
            <a:r>
              <a:rPr lang="en-US" dirty="0" err="1" smtClean="0"/>
              <a:t>podem</a:t>
            </a:r>
            <a:r>
              <a:rPr lang="en-US" dirty="0" smtClean="0"/>
              <a:t> </a:t>
            </a:r>
            <a:r>
              <a:rPr lang="en-US" dirty="0" err="1" smtClean="0"/>
              <a:t>conter</a:t>
            </a:r>
            <a:r>
              <a:rPr lang="en-US" dirty="0" smtClean="0"/>
              <a:t> </a:t>
            </a:r>
            <a:r>
              <a:rPr lang="en-US" dirty="0" err="1" smtClean="0"/>
              <a:t>mais</a:t>
            </a:r>
            <a:r>
              <a:rPr lang="en-US" dirty="0" smtClean="0"/>
              <a:t> de 40% de </a:t>
            </a:r>
            <a:r>
              <a:rPr lang="en-US" dirty="0" err="1" smtClean="0"/>
              <a:t>porosidade</a:t>
            </a:r>
            <a:r>
              <a:rPr lang="en-US" dirty="0" smtClean="0"/>
              <a:t> </a:t>
            </a:r>
            <a:r>
              <a:rPr lang="en-US" dirty="0" err="1" smtClean="0"/>
              <a:t>preenchida</a:t>
            </a:r>
            <a:r>
              <a:rPr lang="en-US" dirty="0" smtClean="0"/>
              <a:t> de </a:t>
            </a:r>
            <a:r>
              <a:rPr lang="en-US" dirty="0" err="1" smtClean="0"/>
              <a:t>água</a:t>
            </a:r>
            <a:r>
              <a:rPr lang="en-US" dirty="0" smtClean="0"/>
              <a:t>, mas </a:t>
            </a:r>
            <a:r>
              <a:rPr lang="en-US" dirty="0" err="1" smtClean="0"/>
              <a:t>os</a:t>
            </a:r>
            <a:r>
              <a:rPr lang="en-US" dirty="0" smtClean="0"/>
              <a:t> </a:t>
            </a:r>
            <a:r>
              <a:rPr lang="en-US" dirty="0" err="1" smtClean="0"/>
              <a:t>poros</a:t>
            </a:r>
            <a:r>
              <a:rPr lang="en-US" dirty="0" smtClean="0"/>
              <a:t> </a:t>
            </a:r>
            <a:r>
              <a:rPr lang="en-US" dirty="0" err="1" smtClean="0"/>
              <a:t>individuais</a:t>
            </a:r>
            <a:r>
              <a:rPr lang="en-US" dirty="0" smtClean="0"/>
              <a:t> </a:t>
            </a:r>
            <a:r>
              <a:rPr lang="en-US" dirty="0" err="1" smtClean="0"/>
              <a:t>são</a:t>
            </a:r>
            <a:r>
              <a:rPr lang="en-US" dirty="0" smtClean="0"/>
              <a:t> </a:t>
            </a:r>
            <a:r>
              <a:rPr lang="en-US" dirty="0" err="1" smtClean="0"/>
              <a:t>tão</a:t>
            </a:r>
            <a:r>
              <a:rPr lang="en-US" dirty="0" smtClean="0"/>
              <a:t> </a:t>
            </a:r>
            <a:r>
              <a:rPr lang="en-US" dirty="0" err="1" smtClean="0"/>
              <a:t>pequenos</a:t>
            </a:r>
            <a:r>
              <a:rPr lang="en-US" dirty="0" smtClean="0"/>
              <a:t> que a </a:t>
            </a:r>
            <a:r>
              <a:rPr lang="en-US" dirty="0" err="1" smtClean="0"/>
              <a:t>rocha</a:t>
            </a:r>
            <a:r>
              <a:rPr lang="en-US" dirty="0" smtClean="0"/>
              <a:t> é </a:t>
            </a:r>
            <a:r>
              <a:rPr lang="en-US" dirty="0" err="1" smtClean="0"/>
              <a:t>insensível</a:t>
            </a:r>
            <a:r>
              <a:rPr lang="en-US" dirty="0" smtClean="0"/>
              <a:t> </a:t>
            </a:r>
            <a:r>
              <a:rPr lang="en-US" dirty="0" err="1" smtClean="0"/>
              <a:t>ao</a:t>
            </a:r>
            <a:r>
              <a:rPr lang="en-US" dirty="0" smtClean="0"/>
              <a:t> </a:t>
            </a:r>
            <a:r>
              <a:rPr lang="en-US" dirty="0" err="1" smtClean="0"/>
              <a:t>fluxo</a:t>
            </a:r>
            <a:r>
              <a:rPr lang="en-US" dirty="0" smtClean="0"/>
              <a:t> de </a:t>
            </a:r>
            <a:r>
              <a:rPr lang="en-US" dirty="0" err="1" smtClean="0"/>
              <a:t>fluidos</a:t>
            </a:r>
            <a:r>
              <a:rPr lang="en-US" dirty="0" smtClean="0"/>
              <a:t>.</a:t>
            </a:r>
          </a:p>
        </p:txBody>
      </p:sp>
    </p:spTree>
    <p:extLst>
      <p:ext uri="{BB962C8B-B14F-4D97-AF65-F5344CB8AC3E}">
        <p14:creationId xmlns:p14="http://schemas.microsoft.com/office/powerpoint/2010/main" val="388348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604"/>
            <a:ext cx="8229600" cy="1143000"/>
          </a:xfrm>
        </p:spPr>
        <p:txBody>
          <a:bodyPr/>
          <a:lstStyle/>
          <a:p>
            <a:r>
              <a:rPr lang="pt-BR" dirty="0" smtClean="0"/>
              <a:t>Saturação</a:t>
            </a:r>
            <a:endParaRPr lang="pt-BR" dirty="0"/>
          </a:p>
        </p:txBody>
      </p:sp>
      <p:sp>
        <p:nvSpPr>
          <p:cNvPr id="3" name="Espaço Reservado para Conteúdo 2"/>
          <p:cNvSpPr>
            <a:spLocks noGrp="1"/>
          </p:cNvSpPr>
          <p:nvPr>
            <p:ph idx="1"/>
          </p:nvPr>
        </p:nvSpPr>
        <p:spPr>
          <a:xfrm>
            <a:off x="0" y="1340768"/>
            <a:ext cx="9144000" cy="5328592"/>
          </a:xfrm>
        </p:spPr>
        <p:txBody>
          <a:bodyPr>
            <a:normAutofit fontScale="85000" lnSpcReduction="10000"/>
          </a:bodyPr>
          <a:lstStyle/>
          <a:p>
            <a:r>
              <a:rPr lang="en-US" dirty="0" smtClean="0"/>
              <a:t>A </a:t>
            </a:r>
            <a:r>
              <a:rPr lang="en-US" dirty="0" err="1" smtClean="0"/>
              <a:t>saturação</a:t>
            </a:r>
            <a:r>
              <a:rPr lang="en-US" dirty="0" smtClean="0"/>
              <a:t> de </a:t>
            </a:r>
            <a:r>
              <a:rPr lang="en-US" dirty="0" err="1" smtClean="0"/>
              <a:t>uma</a:t>
            </a:r>
            <a:r>
              <a:rPr lang="en-US" dirty="0" smtClean="0"/>
              <a:t> </a:t>
            </a:r>
            <a:r>
              <a:rPr lang="en-US" dirty="0" err="1" smtClean="0"/>
              <a:t>formação</a:t>
            </a:r>
            <a:r>
              <a:rPr lang="en-US" dirty="0" smtClean="0"/>
              <a:t> é a </a:t>
            </a:r>
            <a:r>
              <a:rPr lang="en-US" dirty="0" err="1" smtClean="0"/>
              <a:t>fração</a:t>
            </a:r>
            <a:r>
              <a:rPr lang="en-US" dirty="0" smtClean="0"/>
              <a:t> do volume </a:t>
            </a:r>
            <a:r>
              <a:rPr lang="en-US" dirty="0" err="1" smtClean="0"/>
              <a:t>poroso</a:t>
            </a:r>
            <a:r>
              <a:rPr lang="en-US" dirty="0" smtClean="0"/>
              <a:t> </a:t>
            </a:r>
            <a:r>
              <a:rPr lang="en-US" dirty="0" err="1" smtClean="0"/>
              <a:t>ocupado</a:t>
            </a:r>
            <a:r>
              <a:rPr lang="en-US" dirty="0" smtClean="0"/>
              <a:t> </a:t>
            </a:r>
            <a:r>
              <a:rPr lang="en-US" dirty="0" err="1" smtClean="0"/>
              <a:t>por</a:t>
            </a:r>
            <a:r>
              <a:rPr lang="en-US" dirty="0" smtClean="0"/>
              <a:t> um </a:t>
            </a:r>
            <a:r>
              <a:rPr lang="en-US" dirty="0" err="1" smtClean="0"/>
              <a:t>determinado</a:t>
            </a:r>
            <a:r>
              <a:rPr lang="en-US" dirty="0" smtClean="0"/>
              <a:t> </a:t>
            </a:r>
            <a:r>
              <a:rPr lang="en-US" dirty="0" err="1" smtClean="0"/>
              <a:t>fluido</a:t>
            </a:r>
            <a:r>
              <a:rPr lang="en-US" dirty="0" smtClean="0"/>
              <a:t>.</a:t>
            </a:r>
          </a:p>
          <a:p>
            <a:pPr lvl="1"/>
            <a:r>
              <a:rPr lang="en-US" dirty="0" err="1" smtClean="0"/>
              <a:t>Saturação</a:t>
            </a:r>
            <a:r>
              <a:rPr lang="en-US" dirty="0" smtClean="0"/>
              <a:t> de </a:t>
            </a:r>
            <a:r>
              <a:rPr lang="en-US" dirty="0" err="1" smtClean="0"/>
              <a:t>água</a:t>
            </a:r>
            <a:r>
              <a:rPr lang="en-US" dirty="0" smtClean="0"/>
              <a:t>, </a:t>
            </a:r>
            <a:r>
              <a:rPr lang="en-US" dirty="0" err="1" smtClean="0"/>
              <a:t>portanto</a:t>
            </a:r>
            <a:r>
              <a:rPr lang="en-US" dirty="0" smtClean="0"/>
              <a:t>, é a </a:t>
            </a:r>
            <a:r>
              <a:rPr lang="en-US" dirty="0" err="1" smtClean="0"/>
              <a:t>fração</a:t>
            </a:r>
            <a:r>
              <a:rPr lang="en-US" dirty="0" smtClean="0"/>
              <a:t> (</a:t>
            </a:r>
            <a:r>
              <a:rPr lang="en-US" dirty="0" err="1" smtClean="0"/>
              <a:t>ou</a:t>
            </a:r>
            <a:r>
              <a:rPr lang="en-US" dirty="0" smtClean="0"/>
              <a:t> </a:t>
            </a:r>
            <a:r>
              <a:rPr lang="en-US" dirty="0" err="1" smtClean="0"/>
              <a:t>percentual</a:t>
            </a:r>
            <a:r>
              <a:rPr lang="en-US" dirty="0" smtClean="0"/>
              <a:t>) do volume </a:t>
            </a:r>
            <a:r>
              <a:rPr lang="en-US" dirty="0" err="1" smtClean="0"/>
              <a:t>poroso</a:t>
            </a:r>
            <a:r>
              <a:rPr lang="en-US" dirty="0" smtClean="0"/>
              <a:t> que </a:t>
            </a:r>
            <a:r>
              <a:rPr lang="en-US" dirty="0" err="1" smtClean="0"/>
              <a:t>contém</a:t>
            </a:r>
            <a:r>
              <a:rPr lang="en-US" dirty="0" smtClean="0"/>
              <a:t> </a:t>
            </a:r>
            <a:r>
              <a:rPr lang="en-US" dirty="0" err="1" smtClean="0"/>
              <a:t>água</a:t>
            </a:r>
            <a:r>
              <a:rPr lang="en-US" dirty="0" smtClean="0"/>
              <a:t> de </a:t>
            </a:r>
            <a:r>
              <a:rPr lang="en-US" dirty="0" err="1" smtClean="0"/>
              <a:t>formação</a:t>
            </a:r>
            <a:r>
              <a:rPr lang="en-US" dirty="0" smtClean="0"/>
              <a:t>.</a:t>
            </a:r>
          </a:p>
          <a:p>
            <a:r>
              <a:rPr lang="en-US" dirty="0" err="1" smtClean="0"/>
              <a:t>Os</a:t>
            </a:r>
            <a:r>
              <a:rPr lang="en-US" dirty="0" smtClean="0"/>
              <a:t> </a:t>
            </a:r>
            <a:r>
              <a:rPr lang="en-US" dirty="0" err="1" smtClean="0"/>
              <a:t>poros</a:t>
            </a:r>
            <a:r>
              <a:rPr lang="en-US" dirty="0" smtClean="0"/>
              <a:t> </a:t>
            </a:r>
            <a:r>
              <a:rPr lang="en-US" dirty="0" err="1" smtClean="0"/>
              <a:t>sempre</a:t>
            </a:r>
            <a:r>
              <a:rPr lang="en-US" dirty="0" smtClean="0"/>
              <a:t> </a:t>
            </a:r>
            <a:r>
              <a:rPr lang="en-US" dirty="0" err="1" smtClean="0"/>
              <a:t>estarão</a:t>
            </a:r>
            <a:r>
              <a:rPr lang="en-US" dirty="0" smtClean="0"/>
              <a:t> </a:t>
            </a:r>
            <a:r>
              <a:rPr lang="en-US" dirty="0" err="1" smtClean="0"/>
              <a:t>saturados</a:t>
            </a:r>
            <a:r>
              <a:rPr lang="en-US" dirty="0" smtClean="0"/>
              <a:t> com </a:t>
            </a:r>
            <a:r>
              <a:rPr lang="en-US" dirty="0" err="1" smtClean="0"/>
              <a:t>algum</a:t>
            </a:r>
            <a:r>
              <a:rPr lang="en-US" dirty="0" smtClean="0"/>
              <a:t> </a:t>
            </a:r>
            <a:r>
              <a:rPr lang="en-US" dirty="0" err="1" smtClean="0"/>
              <a:t>fluido</a:t>
            </a:r>
            <a:r>
              <a:rPr lang="en-US" dirty="0" smtClean="0"/>
              <a:t>, </a:t>
            </a:r>
            <a:r>
              <a:rPr lang="en-US" dirty="0" err="1" smtClean="0"/>
              <a:t>seja</a:t>
            </a:r>
            <a:r>
              <a:rPr lang="en-US" dirty="0" smtClean="0"/>
              <a:t> </a:t>
            </a:r>
            <a:r>
              <a:rPr lang="en-US" dirty="0" err="1" smtClean="0"/>
              <a:t>água</a:t>
            </a:r>
            <a:r>
              <a:rPr lang="en-US" dirty="0" smtClean="0"/>
              <a:t> de </a:t>
            </a:r>
            <a:r>
              <a:rPr lang="en-US" dirty="0" err="1" smtClean="0"/>
              <a:t>formação</a:t>
            </a:r>
            <a:r>
              <a:rPr lang="en-US" dirty="0" smtClean="0"/>
              <a:t> </a:t>
            </a:r>
            <a:r>
              <a:rPr lang="en-US" dirty="0" err="1" smtClean="0"/>
              <a:t>ou</a:t>
            </a:r>
            <a:r>
              <a:rPr lang="en-US" dirty="0" smtClean="0"/>
              <a:t> </a:t>
            </a:r>
            <a:r>
              <a:rPr lang="en-US" dirty="0" err="1" smtClean="0"/>
              <a:t>hidrocarboneto</a:t>
            </a:r>
            <a:r>
              <a:rPr lang="en-US" dirty="0" smtClean="0"/>
              <a:t>.</a:t>
            </a:r>
          </a:p>
          <a:p>
            <a:r>
              <a:rPr lang="en-US" dirty="0" smtClean="0"/>
              <a:t>A </a:t>
            </a:r>
            <a:r>
              <a:rPr lang="en-US" dirty="0" err="1" smtClean="0"/>
              <a:t>saturação</a:t>
            </a:r>
            <a:r>
              <a:rPr lang="en-US" dirty="0" smtClean="0"/>
              <a:t> de </a:t>
            </a:r>
            <a:r>
              <a:rPr lang="en-US" dirty="0" err="1" smtClean="0"/>
              <a:t>água</a:t>
            </a:r>
            <a:r>
              <a:rPr lang="en-US" dirty="0" smtClean="0"/>
              <a:t> de </a:t>
            </a:r>
            <a:r>
              <a:rPr lang="en-US" dirty="0" err="1" smtClean="0"/>
              <a:t>formação</a:t>
            </a:r>
            <a:r>
              <a:rPr lang="en-US" dirty="0" smtClean="0"/>
              <a:t> </a:t>
            </a:r>
            <a:r>
              <a:rPr lang="en-US" dirty="0" err="1" smtClean="0"/>
              <a:t>pode</a:t>
            </a:r>
            <a:r>
              <a:rPr lang="en-US" dirty="0" smtClean="0"/>
              <a:t> </a:t>
            </a:r>
            <a:r>
              <a:rPr lang="en-US" dirty="0" err="1" smtClean="0"/>
              <a:t>variar</a:t>
            </a:r>
            <a:r>
              <a:rPr lang="en-US" dirty="0" smtClean="0"/>
              <a:t> entre 100% e um valor </a:t>
            </a:r>
            <a:r>
              <a:rPr lang="en-US" dirty="0" err="1" smtClean="0"/>
              <a:t>muito</a:t>
            </a:r>
            <a:r>
              <a:rPr lang="en-US" dirty="0" smtClean="0"/>
              <a:t> </a:t>
            </a:r>
            <a:r>
              <a:rPr lang="en-US" dirty="0" err="1" smtClean="0"/>
              <a:t>pequeno</a:t>
            </a:r>
            <a:r>
              <a:rPr lang="en-US" dirty="0" smtClean="0"/>
              <a:t>, se </a:t>
            </a:r>
            <a:r>
              <a:rPr lang="en-US" dirty="0" err="1" smtClean="0"/>
              <a:t>possível</a:t>
            </a:r>
            <a:r>
              <a:rPr lang="en-US" dirty="0" smtClean="0"/>
              <a:t>, 0. </a:t>
            </a:r>
            <a:r>
              <a:rPr lang="en-US" dirty="0" err="1" smtClean="0"/>
              <a:t>Entretanto</a:t>
            </a:r>
            <a:r>
              <a:rPr lang="en-US" dirty="0" smtClean="0"/>
              <a:t>, </a:t>
            </a:r>
            <a:r>
              <a:rPr lang="en-US" dirty="0" err="1" smtClean="0"/>
              <a:t>não</a:t>
            </a:r>
            <a:r>
              <a:rPr lang="en-US" dirty="0" smtClean="0"/>
              <a:t> </a:t>
            </a:r>
            <a:r>
              <a:rPr lang="en-US" dirty="0" err="1" smtClean="0"/>
              <a:t>importa</a:t>
            </a:r>
            <a:r>
              <a:rPr lang="en-US" dirty="0" smtClean="0"/>
              <a:t> </a:t>
            </a:r>
            <a:r>
              <a:rPr lang="en-US" dirty="0" err="1" smtClean="0"/>
              <a:t>quão</a:t>
            </a:r>
            <a:r>
              <a:rPr lang="en-US" dirty="0" smtClean="0"/>
              <a:t> “</a:t>
            </a:r>
            <a:r>
              <a:rPr lang="en-US" dirty="0" err="1" smtClean="0"/>
              <a:t>rico</a:t>
            </a:r>
            <a:r>
              <a:rPr lang="en-US" dirty="0" smtClean="0"/>
              <a:t>” </a:t>
            </a:r>
            <a:r>
              <a:rPr lang="en-US" dirty="0" err="1" smtClean="0"/>
              <a:t>seja</a:t>
            </a:r>
            <a:r>
              <a:rPr lang="en-US" dirty="0" smtClean="0"/>
              <a:t> </a:t>
            </a:r>
            <a:r>
              <a:rPr lang="en-US" dirty="0" err="1" smtClean="0"/>
              <a:t>seu</a:t>
            </a:r>
            <a:r>
              <a:rPr lang="en-US" dirty="0" smtClean="0"/>
              <a:t> </a:t>
            </a:r>
            <a:r>
              <a:rPr lang="en-US" dirty="0" err="1" smtClean="0"/>
              <a:t>reservatório</a:t>
            </a:r>
            <a:r>
              <a:rPr lang="en-US" dirty="0" smtClean="0"/>
              <a:t>, </a:t>
            </a:r>
            <a:r>
              <a:rPr lang="en-US" dirty="0" err="1" smtClean="0"/>
              <a:t>sempre</a:t>
            </a:r>
            <a:r>
              <a:rPr lang="en-US" dirty="0" smtClean="0"/>
              <a:t> </a:t>
            </a:r>
            <a:r>
              <a:rPr lang="en-US" dirty="0" err="1" smtClean="0"/>
              <a:t>há</a:t>
            </a:r>
            <a:r>
              <a:rPr lang="en-US" dirty="0" smtClean="0"/>
              <a:t> </a:t>
            </a:r>
            <a:r>
              <a:rPr lang="en-US" dirty="0" err="1" smtClean="0"/>
              <a:t>uma</a:t>
            </a:r>
            <a:r>
              <a:rPr lang="en-US" dirty="0" smtClean="0"/>
              <a:t> </a:t>
            </a:r>
            <a:r>
              <a:rPr lang="en-US" dirty="0" err="1" smtClean="0"/>
              <a:t>pequena</a:t>
            </a:r>
            <a:r>
              <a:rPr lang="en-US" dirty="0" smtClean="0"/>
              <a:t> </a:t>
            </a:r>
            <a:r>
              <a:rPr lang="en-US" dirty="0" err="1" smtClean="0"/>
              <a:t>porção</a:t>
            </a:r>
            <a:r>
              <a:rPr lang="en-US" dirty="0" smtClean="0"/>
              <a:t> de </a:t>
            </a:r>
            <a:r>
              <a:rPr lang="en-US" dirty="0" err="1" smtClean="0"/>
              <a:t>água</a:t>
            </a:r>
            <a:r>
              <a:rPr lang="en-US" dirty="0" smtClean="0"/>
              <a:t> </a:t>
            </a:r>
            <a:r>
              <a:rPr lang="en-US" dirty="0" err="1" smtClean="0"/>
              <a:t>em</a:t>
            </a:r>
            <a:r>
              <a:rPr lang="en-US" dirty="0" smtClean="0"/>
              <a:t> </a:t>
            </a:r>
            <a:r>
              <a:rPr lang="en-US" dirty="0" err="1" smtClean="0"/>
              <a:t>capilares</a:t>
            </a:r>
            <a:r>
              <a:rPr lang="en-US" dirty="0" smtClean="0"/>
              <a:t> que </a:t>
            </a:r>
            <a:r>
              <a:rPr lang="en-US" dirty="0" err="1" smtClean="0"/>
              <a:t>não</a:t>
            </a:r>
            <a:r>
              <a:rPr lang="en-US" dirty="0" smtClean="0"/>
              <a:t> </a:t>
            </a:r>
            <a:r>
              <a:rPr lang="en-US" dirty="0" err="1" smtClean="0"/>
              <a:t>podem</a:t>
            </a:r>
            <a:r>
              <a:rPr lang="en-US" dirty="0" smtClean="0"/>
              <a:t> </a:t>
            </a:r>
            <a:r>
              <a:rPr lang="en-US" dirty="0" err="1" smtClean="0"/>
              <a:t>ser</a:t>
            </a:r>
            <a:r>
              <a:rPr lang="en-US" dirty="0" smtClean="0"/>
              <a:t> </a:t>
            </a:r>
            <a:r>
              <a:rPr lang="en-US" dirty="0" err="1" smtClean="0"/>
              <a:t>deslocadas</a:t>
            </a:r>
            <a:r>
              <a:rPr lang="en-US" dirty="0" smtClean="0"/>
              <a:t> </a:t>
            </a:r>
            <a:r>
              <a:rPr lang="en-US" dirty="0" err="1" smtClean="0"/>
              <a:t>pelo</a:t>
            </a:r>
            <a:r>
              <a:rPr lang="en-US" dirty="0" smtClean="0"/>
              <a:t> </a:t>
            </a:r>
            <a:r>
              <a:rPr lang="en-US" dirty="0" err="1" smtClean="0"/>
              <a:t>óleo</a:t>
            </a:r>
            <a:r>
              <a:rPr lang="en-US" dirty="0" smtClean="0"/>
              <a:t>. </a:t>
            </a:r>
            <a:r>
              <a:rPr lang="en-US" dirty="0" err="1" smtClean="0"/>
              <a:t>Geralmente</a:t>
            </a:r>
            <a:r>
              <a:rPr lang="en-US" dirty="0" smtClean="0"/>
              <a:t>, </a:t>
            </a:r>
            <a:r>
              <a:rPr lang="en-US" dirty="0" err="1" smtClean="0"/>
              <a:t>refere</a:t>
            </a:r>
            <a:r>
              <a:rPr lang="en-US" dirty="0" smtClean="0"/>
              <a:t>-se a </a:t>
            </a:r>
            <a:r>
              <a:rPr lang="en-US" dirty="0" err="1" smtClean="0"/>
              <a:t>essa</a:t>
            </a:r>
            <a:r>
              <a:rPr lang="en-US" dirty="0" smtClean="0"/>
              <a:t> </a:t>
            </a:r>
            <a:r>
              <a:rPr lang="en-US" dirty="0" err="1" smtClean="0"/>
              <a:t>saturação</a:t>
            </a:r>
            <a:r>
              <a:rPr lang="en-US" dirty="0" smtClean="0"/>
              <a:t> </a:t>
            </a:r>
            <a:r>
              <a:rPr lang="en-US" dirty="0" err="1" smtClean="0"/>
              <a:t>como</a:t>
            </a:r>
            <a:r>
              <a:rPr lang="en-US" dirty="0" smtClean="0"/>
              <a:t> </a:t>
            </a:r>
            <a:r>
              <a:rPr lang="en-US" dirty="0" err="1" smtClean="0"/>
              <a:t>água</a:t>
            </a:r>
            <a:r>
              <a:rPr lang="en-US" dirty="0" smtClean="0"/>
              <a:t> </a:t>
            </a:r>
            <a:r>
              <a:rPr lang="en-US" dirty="0" err="1" smtClean="0"/>
              <a:t>conata</a:t>
            </a:r>
            <a:r>
              <a:rPr lang="en-US" dirty="0" smtClean="0"/>
              <a:t> </a:t>
            </a:r>
            <a:r>
              <a:rPr lang="en-US" dirty="0" err="1" smtClean="0"/>
              <a:t>ou</a:t>
            </a:r>
            <a:r>
              <a:rPr lang="en-US" dirty="0" smtClean="0"/>
              <a:t> </a:t>
            </a:r>
            <a:r>
              <a:rPr lang="en-US" dirty="0" err="1" smtClean="0"/>
              <a:t>irredutível</a:t>
            </a:r>
            <a:r>
              <a:rPr lang="en-US" dirty="0" smtClean="0"/>
              <a:t>. No </a:t>
            </a:r>
            <a:r>
              <a:rPr lang="en-US" dirty="0" err="1" smtClean="0"/>
              <a:t>caso</a:t>
            </a:r>
            <a:r>
              <a:rPr lang="en-US" dirty="0" smtClean="0"/>
              <a:t> do </a:t>
            </a:r>
            <a:r>
              <a:rPr lang="en-US" dirty="0" err="1" smtClean="0"/>
              <a:t>óleo</a:t>
            </a:r>
            <a:r>
              <a:rPr lang="en-US" dirty="0" smtClean="0"/>
              <a:t>, </a:t>
            </a:r>
            <a:r>
              <a:rPr lang="en-US" dirty="0" err="1" smtClean="0"/>
              <a:t>chama</a:t>
            </a:r>
            <a:r>
              <a:rPr lang="en-US" dirty="0" smtClean="0"/>
              <a:t>-se </a:t>
            </a:r>
            <a:r>
              <a:rPr lang="en-US" dirty="0" err="1" smtClean="0"/>
              <a:t>saturação</a:t>
            </a:r>
            <a:r>
              <a:rPr lang="en-US" dirty="0" smtClean="0"/>
              <a:t> de </a:t>
            </a:r>
            <a:r>
              <a:rPr lang="en-US" dirty="0" err="1" smtClean="0"/>
              <a:t>óleo</a:t>
            </a:r>
            <a:r>
              <a:rPr lang="en-US" dirty="0" smtClean="0"/>
              <a:t> </a:t>
            </a:r>
            <a:r>
              <a:rPr lang="en-US" dirty="0" err="1" smtClean="0"/>
              <a:t>irredutível</a:t>
            </a:r>
            <a:r>
              <a:rPr lang="en-US" dirty="0" smtClean="0"/>
              <a:t>.</a:t>
            </a:r>
            <a:endParaRPr lang="pt-BR" dirty="0"/>
          </a:p>
        </p:txBody>
      </p:sp>
    </p:spTree>
    <p:extLst>
      <p:ext uri="{BB962C8B-B14F-4D97-AF65-F5344CB8AC3E}">
        <p14:creationId xmlns:p14="http://schemas.microsoft.com/office/powerpoint/2010/main" val="333942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1340768"/>
            <a:ext cx="9144000" cy="5328592"/>
          </a:xfrm>
        </p:spPr>
        <p:txBody>
          <a:bodyPr>
            <a:normAutofit fontScale="85000" lnSpcReduction="20000"/>
          </a:bodyPr>
          <a:lstStyle/>
          <a:p>
            <a:r>
              <a:rPr lang="en-US" dirty="0" err="1" smtClean="0"/>
              <a:t>Em</a:t>
            </a:r>
            <a:r>
              <a:rPr lang="en-US" dirty="0" smtClean="0"/>
              <a:t> um </a:t>
            </a:r>
            <a:r>
              <a:rPr lang="en-US" dirty="0" err="1" smtClean="0"/>
              <a:t>reservatório</a:t>
            </a:r>
            <a:r>
              <a:rPr lang="en-US" dirty="0" smtClean="0"/>
              <a:t> que </a:t>
            </a:r>
            <a:r>
              <a:rPr lang="en-US" dirty="0" err="1" smtClean="0"/>
              <a:t>contém</a:t>
            </a:r>
            <a:r>
              <a:rPr lang="en-US" dirty="0" smtClean="0"/>
              <a:t> </a:t>
            </a:r>
            <a:r>
              <a:rPr lang="en-US" dirty="0" err="1" smtClean="0"/>
              <a:t>óleo</a:t>
            </a:r>
            <a:r>
              <a:rPr lang="en-US" dirty="0" smtClean="0"/>
              <a:t> </a:t>
            </a:r>
            <a:r>
              <a:rPr lang="en-US" dirty="0" err="1" smtClean="0"/>
              <a:t>sobre</a:t>
            </a:r>
            <a:r>
              <a:rPr lang="en-US" dirty="0" smtClean="0"/>
              <a:t> </a:t>
            </a:r>
            <a:r>
              <a:rPr lang="en-US" dirty="0" err="1" smtClean="0"/>
              <a:t>água</a:t>
            </a:r>
            <a:r>
              <a:rPr lang="en-US" dirty="0" smtClean="0"/>
              <a:t>, a </a:t>
            </a:r>
            <a:r>
              <a:rPr lang="en-US" dirty="0" err="1" smtClean="0"/>
              <a:t>demarcação</a:t>
            </a:r>
            <a:r>
              <a:rPr lang="en-US" dirty="0" smtClean="0"/>
              <a:t> entre </a:t>
            </a:r>
            <a:r>
              <a:rPr lang="en-US" dirty="0" err="1" smtClean="0"/>
              <a:t>os</a:t>
            </a:r>
            <a:r>
              <a:rPr lang="en-US" dirty="0" smtClean="0"/>
              <a:t> </a:t>
            </a:r>
            <a:r>
              <a:rPr lang="en-US" dirty="0" err="1" smtClean="0"/>
              <a:t>dois</a:t>
            </a:r>
            <a:r>
              <a:rPr lang="en-US" dirty="0" smtClean="0"/>
              <a:t> </a:t>
            </a:r>
            <a:r>
              <a:rPr lang="en-US" dirty="0" err="1" smtClean="0"/>
              <a:t>não</a:t>
            </a:r>
            <a:r>
              <a:rPr lang="en-US" dirty="0" smtClean="0"/>
              <a:t> é </a:t>
            </a:r>
            <a:r>
              <a:rPr lang="en-US" dirty="0" err="1" smtClean="0"/>
              <a:t>sempre</a:t>
            </a:r>
            <a:r>
              <a:rPr lang="en-US" dirty="0" smtClean="0"/>
              <a:t> </a:t>
            </a:r>
            <a:r>
              <a:rPr lang="en-US" dirty="0" err="1" smtClean="0"/>
              <a:t>precisa</a:t>
            </a:r>
            <a:r>
              <a:rPr lang="en-US" dirty="0" smtClean="0"/>
              <a:t>, e sim </a:t>
            </a:r>
            <a:r>
              <a:rPr lang="en-US" dirty="0" err="1" smtClean="0"/>
              <a:t>em</a:t>
            </a:r>
            <a:r>
              <a:rPr lang="en-US" dirty="0" smtClean="0"/>
              <a:t> forma de </a:t>
            </a:r>
            <a:r>
              <a:rPr lang="en-US" dirty="0" err="1" smtClean="0"/>
              <a:t>transição</a:t>
            </a:r>
            <a:r>
              <a:rPr lang="en-US" dirty="0" smtClean="0"/>
              <a:t> gradual de 100% </a:t>
            </a:r>
            <a:r>
              <a:rPr lang="en-US" dirty="0" err="1" smtClean="0"/>
              <a:t>água</a:t>
            </a:r>
            <a:r>
              <a:rPr lang="en-US" dirty="0" smtClean="0"/>
              <a:t> para </a:t>
            </a:r>
            <a:r>
              <a:rPr lang="en-US" dirty="0" err="1" smtClean="0"/>
              <a:t>majoritariamente</a:t>
            </a:r>
            <a:r>
              <a:rPr lang="en-US" dirty="0" smtClean="0"/>
              <a:t> </a:t>
            </a:r>
            <a:r>
              <a:rPr lang="en-US" dirty="0" err="1" smtClean="0"/>
              <a:t>óleo</a:t>
            </a:r>
            <a:r>
              <a:rPr lang="en-US" dirty="0" smtClean="0"/>
              <a:t>.</a:t>
            </a:r>
          </a:p>
          <a:p>
            <a:r>
              <a:rPr lang="en-US" dirty="0" smtClean="0"/>
              <a:t>Se a </a:t>
            </a:r>
            <a:r>
              <a:rPr lang="en-US" dirty="0" err="1" smtClean="0"/>
              <a:t>camada</a:t>
            </a:r>
            <a:r>
              <a:rPr lang="en-US" dirty="0" smtClean="0"/>
              <a:t> de </a:t>
            </a:r>
            <a:r>
              <a:rPr lang="en-US" dirty="0" err="1" smtClean="0"/>
              <a:t>óleo</a:t>
            </a:r>
            <a:r>
              <a:rPr lang="en-US" dirty="0" smtClean="0"/>
              <a:t> é </a:t>
            </a:r>
            <a:r>
              <a:rPr lang="en-US" dirty="0" err="1" smtClean="0"/>
              <a:t>espessa</a:t>
            </a:r>
            <a:r>
              <a:rPr lang="en-US" dirty="0" smtClean="0"/>
              <a:t>, a </a:t>
            </a:r>
            <a:r>
              <a:rPr lang="en-US" dirty="0" err="1" smtClean="0"/>
              <a:t>saturação</a:t>
            </a:r>
            <a:r>
              <a:rPr lang="en-US" dirty="0" smtClean="0"/>
              <a:t> de </a:t>
            </a:r>
            <a:r>
              <a:rPr lang="en-US" dirty="0" err="1" smtClean="0"/>
              <a:t>água</a:t>
            </a:r>
            <a:r>
              <a:rPr lang="en-US" dirty="0" smtClean="0"/>
              <a:t> no topo se </a:t>
            </a:r>
            <a:r>
              <a:rPr lang="en-US" dirty="0" err="1" smtClean="0"/>
              <a:t>aproxima</a:t>
            </a:r>
            <a:r>
              <a:rPr lang="en-US" dirty="0" smtClean="0"/>
              <a:t> de um valor </a:t>
            </a:r>
            <a:r>
              <a:rPr lang="en-US" dirty="0" err="1" smtClean="0"/>
              <a:t>mínimo</a:t>
            </a:r>
            <a:r>
              <a:rPr lang="en-US" dirty="0"/>
              <a:t> </a:t>
            </a:r>
            <a:r>
              <a:rPr lang="en-US" dirty="0" smtClean="0"/>
              <a:t>-&gt; </a:t>
            </a:r>
            <a:r>
              <a:rPr lang="en-US" dirty="0" err="1" smtClean="0"/>
              <a:t>água</a:t>
            </a:r>
            <a:r>
              <a:rPr lang="en-US" dirty="0" smtClean="0"/>
              <a:t> </a:t>
            </a:r>
            <a:r>
              <a:rPr lang="en-US" dirty="0" err="1" smtClean="0"/>
              <a:t>conata</a:t>
            </a:r>
            <a:r>
              <a:rPr lang="en-US" dirty="0" smtClean="0"/>
              <a:t>. </a:t>
            </a:r>
            <a:r>
              <a:rPr lang="en-US" dirty="0" err="1" smtClean="0"/>
              <a:t>Devido</a:t>
            </a:r>
            <a:r>
              <a:rPr lang="en-US" dirty="0" smtClean="0"/>
              <a:t> </a:t>
            </a:r>
            <a:r>
              <a:rPr lang="en-US" dirty="0" err="1" smtClean="0"/>
              <a:t>às</a:t>
            </a:r>
            <a:r>
              <a:rPr lang="en-US" dirty="0" smtClean="0"/>
              <a:t> </a:t>
            </a:r>
            <a:r>
              <a:rPr lang="en-US" dirty="0" err="1" smtClean="0"/>
              <a:t>forças</a:t>
            </a:r>
            <a:r>
              <a:rPr lang="en-US" dirty="0" smtClean="0"/>
              <a:t> </a:t>
            </a:r>
            <a:r>
              <a:rPr lang="en-US" dirty="0" err="1" smtClean="0"/>
              <a:t>capilares</a:t>
            </a:r>
            <a:r>
              <a:rPr lang="en-US" dirty="0" smtClean="0"/>
              <a:t>, </a:t>
            </a:r>
            <a:r>
              <a:rPr lang="en-US" dirty="0" err="1" smtClean="0"/>
              <a:t>água</a:t>
            </a:r>
            <a:r>
              <a:rPr lang="en-US" dirty="0" smtClean="0"/>
              <a:t> se </a:t>
            </a:r>
            <a:r>
              <a:rPr lang="en-US" dirty="0" err="1" smtClean="0"/>
              <a:t>agarra</a:t>
            </a:r>
            <a:r>
              <a:rPr lang="en-US" dirty="0" smtClean="0"/>
              <a:t> a </a:t>
            </a:r>
            <a:r>
              <a:rPr lang="en-US" dirty="0" err="1" smtClean="0"/>
              <a:t>grãos</a:t>
            </a:r>
            <a:r>
              <a:rPr lang="en-US" dirty="0" smtClean="0"/>
              <a:t> da </a:t>
            </a:r>
            <a:r>
              <a:rPr lang="en-US" dirty="0" err="1" smtClean="0"/>
              <a:t>rocha</a:t>
            </a:r>
            <a:r>
              <a:rPr lang="en-US" dirty="0" smtClean="0"/>
              <a:t> e </a:t>
            </a:r>
            <a:r>
              <a:rPr lang="en-US" dirty="0" err="1" smtClean="0"/>
              <a:t>não</a:t>
            </a:r>
            <a:r>
              <a:rPr lang="en-US" dirty="0" smtClean="0"/>
              <a:t> é </a:t>
            </a:r>
            <a:r>
              <a:rPr lang="en-US" dirty="0" err="1" smtClean="0"/>
              <a:t>possível</a:t>
            </a:r>
            <a:r>
              <a:rPr lang="en-US" dirty="0" smtClean="0"/>
              <a:t> remove-la. </a:t>
            </a:r>
          </a:p>
          <a:p>
            <a:r>
              <a:rPr lang="en-US" dirty="0" smtClean="0"/>
              <a:t>Uma </a:t>
            </a:r>
            <a:r>
              <a:rPr lang="en-US" dirty="0" err="1" smtClean="0"/>
              <a:t>formação</a:t>
            </a:r>
            <a:r>
              <a:rPr lang="en-US" dirty="0" smtClean="0"/>
              <a:t> </a:t>
            </a:r>
            <a:r>
              <a:rPr lang="en-US" dirty="0" err="1" smtClean="0"/>
              <a:t>em</a:t>
            </a:r>
            <a:r>
              <a:rPr lang="en-US" dirty="0" smtClean="0"/>
              <a:t> </a:t>
            </a:r>
            <a:r>
              <a:rPr lang="en-US" dirty="0" err="1" smtClean="0"/>
              <a:t>saturação</a:t>
            </a:r>
            <a:r>
              <a:rPr lang="en-US" dirty="0" smtClean="0"/>
              <a:t> de </a:t>
            </a:r>
            <a:r>
              <a:rPr lang="en-US" dirty="0" err="1" smtClean="0"/>
              <a:t>água</a:t>
            </a:r>
            <a:r>
              <a:rPr lang="en-US" dirty="0" smtClean="0"/>
              <a:t> </a:t>
            </a:r>
            <a:r>
              <a:rPr lang="en-US" dirty="0" err="1" smtClean="0"/>
              <a:t>irredutível</a:t>
            </a:r>
            <a:r>
              <a:rPr lang="en-US" dirty="0" smtClean="0"/>
              <a:t> </a:t>
            </a:r>
            <a:r>
              <a:rPr lang="en-US" dirty="0" err="1" smtClean="0"/>
              <a:t>proverá</a:t>
            </a:r>
            <a:r>
              <a:rPr lang="en-US" dirty="0" smtClean="0"/>
              <a:t> </a:t>
            </a:r>
            <a:r>
              <a:rPr lang="en-US" dirty="0" err="1" smtClean="0"/>
              <a:t>hidrocarbonetos</a:t>
            </a:r>
            <a:r>
              <a:rPr lang="en-US" dirty="0" smtClean="0"/>
              <a:t> “livres” de </a:t>
            </a:r>
            <a:r>
              <a:rPr lang="en-US" dirty="0" err="1" smtClean="0"/>
              <a:t>água</a:t>
            </a:r>
            <a:r>
              <a:rPr lang="en-US" dirty="0" smtClean="0"/>
              <a:t>. Na zona de </a:t>
            </a:r>
            <a:r>
              <a:rPr lang="en-US" dirty="0" err="1" smtClean="0"/>
              <a:t>transição</a:t>
            </a:r>
            <a:r>
              <a:rPr lang="en-US" dirty="0" smtClean="0"/>
              <a:t>, </a:t>
            </a:r>
            <a:r>
              <a:rPr lang="en-US" dirty="0" err="1" smtClean="0"/>
              <a:t>alguma</a:t>
            </a:r>
            <a:r>
              <a:rPr lang="en-US" dirty="0" smtClean="0"/>
              <a:t> </a:t>
            </a:r>
            <a:r>
              <a:rPr lang="en-US" dirty="0" err="1" smtClean="0"/>
              <a:t>água</a:t>
            </a:r>
            <a:r>
              <a:rPr lang="en-US" dirty="0" smtClean="0"/>
              <a:t> </a:t>
            </a:r>
            <a:r>
              <a:rPr lang="en-US" dirty="0" err="1" smtClean="0"/>
              <a:t>será</a:t>
            </a:r>
            <a:r>
              <a:rPr lang="en-US" dirty="0" smtClean="0"/>
              <a:t> </a:t>
            </a:r>
            <a:r>
              <a:rPr lang="en-US" dirty="0" err="1" smtClean="0"/>
              <a:t>produzida</a:t>
            </a:r>
            <a:r>
              <a:rPr lang="en-US" dirty="0" smtClean="0"/>
              <a:t>, a </a:t>
            </a:r>
            <a:r>
              <a:rPr lang="en-US" dirty="0" err="1" smtClean="0"/>
              <a:t>quantidade</a:t>
            </a:r>
            <a:r>
              <a:rPr lang="en-US" dirty="0" smtClean="0"/>
              <a:t> </a:t>
            </a:r>
            <a:r>
              <a:rPr lang="en-US" dirty="0" err="1" smtClean="0"/>
              <a:t>aumentando</a:t>
            </a:r>
            <a:r>
              <a:rPr lang="en-US" dirty="0" smtClean="0"/>
              <a:t> de </a:t>
            </a:r>
            <a:r>
              <a:rPr lang="en-US" dirty="0" err="1" smtClean="0"/>
              <a:t>acordo</a:t>
            </a:r>
            <a:r>
              <a:rPr lang="en-US" dirty="0" smtClean="0"/>
              <a:t> com o </a:t>
            </a:r>
            <a:r>
              <a:rPr lang="en-US" dirty="0" err="1" smtClean="0"/>
              <a:t>aumento</a:t>
            </a:r>
            <a:r>
              <a:rPr lang="en-US" dirty="0" smtClean="0"/>
              <a:t> da </a:t>
            </a:r>
            <a:r>
              <a:rPr lang="en-US" dirty="0" err="1" smtClean="0"/>
              <a:t>saturação</a:t>
            </a:r>
            <a:r>
              <a:rPr lang="en-US" dirty="0" smtClean="0"/>
              <a:t> da </a:t>
            </a:r>
            <a:r>
              <a:rPr lang="en-US" dirty="0" err="1" smtClean="0"/>
              <a:t>água</a:t>
            </a:r>
            <a:r>
              <a:rPr lang="en-US" dirty="0" smtClean="0"/>
              <a:t>. </a:t>
            </a:r>
            <a:r>
              <a:rPr lang="en-US" dirty="0" err="1" smtClean="0"/>
              <a:t>Abaixo</a:t>
            </a:r>
            <a:r>
              <a:rPr lang="en-US" dirty="0" smtClean="0"/>
              <a:t> da zona de </a:t>
            </a:r>
            <a:r>
              <a:rPr lang="en-US" dirty="0" err="1" smtClean="0"/>
              <a:t>transição</a:t>
            </a:r>
            <a:r>
              <a:rPr lang="en-US" dirty="0" smtClean="0"/>
              <a:t>, a </a:t>
            </a:r>
            <a:r>
              <a:rPr lang="en-US" dirty="0" err="1" smtClean="0"/>
              <a:t>saturação</a:t>
            </a:r>
            <a:r>
              <a:rPr lang="en-US" dirty="0" smtClean="0"/>
              <a:t> de </a:t>
            </a:r>
            <a:r>
              <a:rPr lang="en-US" dirty="0" err="1" smtClean="0"/>
              <a:t>água</a:t>
            </a:r>
            <a:r>
              <a:rPr lang="en-US" dirty="0" smtClean="0"/>
              <a:t> é 100%.</a:t>
            </a:r>
          </a:p>
          <a:p>
            <a:r>
              <a:rPr lang="en-US" dirty="0" err="1" smtClean="0"/>
              <a:t>Em</a:t>
            </a:r>
            <a:r>
              <a:rPr lang="en-US" dirty="0" smtClean="0"/>
              <a:t> </a:t>
            </a:r>
            <a:r>
              <a:rPr lang="en-US" dirty="0" err="1" smtClean="0"/>
              <a:t>geral</a:t>
            </a:r>
            <a:r>
              <a:rPr lang="en-US" dirty="0" smtClean="0"/>
              <a:t>, </a:t>
            </a:r>
            <a:r>
              <a:rPr lang="en-US" dirty="0" err="1" smtClean="0"/>
              <a:t>quanto</a:t>
            </a:r>
            <a:r>
              <a:rPr lang="en-US" dirty="0" smtClean="0"/>
              <a:t> </a:t>
            </a:r>
            <a:r>
              <a:rPr lang="en-US" dirty="0" err="1" smtClean="0"/>
              <a:t>menor</a:t>
            </a:r>
            <a:r>
              <a:rPr lang="en-US" dirty="0" smtClean="0"/>
              <a:t> a </a:t>
            </a:r>
            <a:r>
              <a:rPr lang="en-US" dirty="0" err="1" smtClean="0"/>
              <a:t>permeabilidade</a:t>
            </a:r>
            <a:r>
              <a:rPr lang="en-US" dirty="0" smtClean="0"/>
              <a:t> da </a:t>
            </a:r>
            <a:r>
              <a:rPr lang="en-US" dirty="0" err="1" smtClean="0"/>
              <a:t>rocha-reservatório</a:t>
            </a:r>
            <a:r>
              <a:rPr lang="en-US" dirty="0" smtClean="0"/>
              <a:t>, </a:t>
            </a:r>
            <a:r>
              <a:rPr lang="en-US" dirty="0" err="1" smtClean="0"/>
              <a:t>maior</a:t>
            </a:r>
            <a:r>
              <a:rPr lang="en-US" dirty="0" smtClean="0"/>
              <a:t> o </a:t>
            </a:r>
            <a:r>
              <a:rPr lang="en-US" dirty="0" err="1" smtClean="0"/>
              <a:t>intervalo</a:t>
            </a:r>
            <a:r>
              <a:rPr lang="en-US" dirty="0" smtClean="0"/>
              <a:t> de </a:t>
            </a:r>
            <a:r>
              <a:rPr lang="en-US" dirty="0" err="1" smtClean="0"/>
              <a:t>transição</a:t>
            </a:r>
            <a:r>
              <a:rPr lang="en-US" dirty="0" smtClean="0"/>
              <a:t>.</a:t>
            </a:r>
            <a:endParaRPr lang="pt-BR" dirty="0"/>
          </a:p>
        </p:txBody>
      </p:sp>
    </p:spTree>
    <p:extLst>
      <p:ext uri="{BB962C8B-B14F-4D97-AF65-F5344CB8AC3E}">
        <p14:creationId xmlns:p14="http://schemas.microsoft.com/office/powerpoint/2010/main" val="147141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Permeabilidade</a:t>
            </a:r>
            <a:endParaRPr lang="pt-BR" dirty="0"/>
          </a:p>
        </p:txBody>
      </p:sp>
      <p:sp>
        <p:nvSpPr>
          <p:cNvPr id="3" name="Espaço Reservado para Conteúdo 2"/>
          <p:cNvSpPr>
            <a:spLocks noGrp="1"/>
          </p:cNvSpPr>
          <p:nvPr>
            <p:ph idx="1"/>
          </p:nvPr>
        </p:nvSpPr>
        <p:spPr>
          <a:xfrm>
            <a:off x="251520" y="1600200"/>
            <a:ext cx="8712968" cy="4997152"/>
          </a:xfrm>
        </p:spPr>
        <p:txBody>
          <a:bodyPr>
            <a:normAutofit fontScale="92500"/>
          </a:bodyPr>
          <a:lstStyle/>
          <a:p>
            <a:r>
              <a:rPr lang="pt-BR" dirty="0"/>
              <a:t>A permeabilidade absoluta de um meio é a capacidade de fluxo de um fluido que satura 100% de seus poros interconectados e/ou fraturas. </a:t>
            </a:r>
            <a:endParaRPr lang="pt-BR" dirty="0" smtClean="0"/>
          </a:p>
          <a:p>
            <a:r>
              <a:rPr lang="pt-BR" dirty="0" smtClean="0"/>
              <a:t>Permeabilidade </a:t>
            </a:r>
            <a:r>
              <a:rPr lang="pt-BR" dirty="0"/>
              <a:t>efetiva é a capacidade de fluxo de um fluido na presença de um outro qualquer. </a:t>
            </a:r>
            <a:endParaRPr lang="pt-BR" dirty="0" smtClean="0"/>
          </a:p>
          <a:p>
            <a:r>
              <a:rPr lang="pt-BR" dirty="0" smtClean="0"/>
              <a:t>Em </a:t>
            </a:r>
            <a:r>
              <a:rPr lang="pt-BR" dirty="0"/>
              <a:t>uma rocha contendo óleo, gás e/ou água, cada um desses fluidos flui de acordo com a quantidade dos demais. </a:t>
            </a:r>
            <a:endParaRPr lang="pt-BR" dirty="0" smtClean="0"/>
          </a:p>
          <a:p>
            <a:r>
              <a:rPr lang="pt-BR" dirty="0" smtClean="0"/>
              <a:t>Os </a:t>
            </a:r>
            <a:r>
              <a:rPr lang="pt-BR" dirty="0"/>
              <a:t>fatores que influenciam na porosidade efetiva afetam também o valor da permeabilidade absoluta. </a:t>
            </a:r>
          </a:p>
        </p:txBody>
      </p:sp>
    </p:spTree>
    <p:extLst>
      <p:ext uri="{BB962C8B-B14F-4D97-AF65-F5344CB8AC3E}">
        <p14:creationId xmlns:p14="http://schemas.microsoft.com/office/powerpoint/2010/main" val="184987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23528" y="1196752"/>
            <a:ext cx="8568952" cy="5256584"/>
          </a:xfrm>
        </p:spPr>
        <p:txBody>
          <a:bodyPr>
            <a:normAutofit/>
          </a:bodyPr>
          <a:lstStyle/>
          <a:p>
            <a:pPr marL="0" indent="0" algn="ctr">
              <a:buNone/>
            </a:pPr>
            <a:r>
              <a:rPr lang="pt-BR" dirty="0"/>
              <a:t>Apesar de ser aparentemente simples, a definição da permeabilidade é na realidade bastante complexa. A vazão do fluido aumenta à proporção em que aumenta o diferencial da pressão exercido sobre o mesmo. Por outro lado, esse fluido terá maior dificuldade em escoar, à proporção que sua viscosidade aumenta. Por exemplo, o gás escoa mais facilmente do que a água, a qual por sua vez escoa mais facilmente que o óleo. </a:t>
            </a:r>
          </a:p>
        </p:txBody>
      </p:sp>
    </p:spTree>
    <p:extLst>
      <p:ext uri="{BB962C8B-B14F-4D97-AF65-F5344CB8AC3E}">
        <p14:creationId xmlns:p14="http://schemas.microsoft.com/office/powerpoint/2010/main" val="261337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Temperatura e Pressão</a:t>
            </a:r>
            <a:endParaRPr lang="pt-BR" dirty="0"/>
          </a:p>
        </p:txBody>
      </p:sp>
      <p:sp>
        <p:nvSpPr>
          <p:cNvPr id="3" name="Espaço Reservado para Conteúdo 2"/>
          <p:cNvSpPr>
            <a:spLocks noGrp="1"/>
          </p:cNvSpPr>
          <p:nvPr>
            <p:ph idx="1"/>
          </p:nvPr>
        </p:nvSpPr>
        <p:spPr>
          <a:xfrm>
            <a:off x="251520" y="1600200"/>
            <a:ext cx="8712968" cy="4997152"/>
          </a:xfrm>
        </p:spPr>
        <p:txBody>
          <a:bodyPr>
            <a:normAutofit fontScale="92500" lnSpcReduction="20000"/>
          </a:bodyPr>
          <a:lstStyle/>
          <a:p>
            <a:r>
              <a:rPr lang="pt-BR" dirty="0" smtClean="0"/>
              <a:t>Temperatura e pressão afetam a produção de hidrocarbonetos de diversas formas.</a:t>
            </a:r>
          </a:p>
          <a:p>
            <a:r>
              <a:rPr lang="en-US" dirty="0" err="1" smtClean="0"/>
              <a:t>Controlam</a:t>
            </a:r>
            <a:r>
              <a:rPr lang="en-US" dirty="0" smtClean="0"/>
              <a:t> a </a:t>
            </a:r>
            <a:r>
              <a:rPr lang="en-US" dirty="0" err="1" smtClean="0"/>
              <a:t>viscosidade</a:t>
            </a:r>
            <a:r>
              <a:rPr lang="en-US" dirty="0" smtClean="0"/>
              <a:t> a </a:t>
            </a:r>
            <a:r>
              <a:rPr lang="en-US" dirty="0" err="1" smtClean="0"/>
              <a:t>solubilidade</a:t>
            </a:r>
            <a:r>
              <a:rPr lang="en-US" dirty="0" smtClean="0"/>
              <a:t> </a:t>
            </a:r>
            <a:r>
              <a:rPr lang="en-US" dirty="0" err="1" smtClean="0"/>
              <a:t>mútua</a:t>
            </a:r>
            <a:r>
              <a:rPr lang="en-US" dirty="0" smtClean="0"/>
              <a:t> dos 3 </a:t>
            </a:r>
            <a:r>
              <a:rPr lang="en-US" dirty="0" err="1" smtClean="0"/>
              <a:t>fluidos</a:t>
            </a:r>
            <a:r>
              <a:rPr lang="en-US" dirty="0" smtClean="0"/>
              <a:t> </a:t>
            </a:r>
            <a:r>
              <a:rPr lang="en-US" dirty="0" err="1" smtClean="0"/>
              <a:t>percolantes</a:t>
            </a:r>
            <a:r>
              <a:rPr lang="en-US" dirty="0" smtClean="0"/>
              <a:t>: </a:t>
            </a:r>
            <a:r>
              <a:rPr lang="en-US" dirty="0" err="1" smtClean="0"/>
              <a:t>água</a:t>
            </a:r>
            <a:r>
              <a:rPr lang="en-US" dirty="0" smtClean="0"/>
              <a:t>, </a:t>
            </a:r>
            <a:r>
              <a:rPr lang="en-US" dirty="0" err="1" smtClean="0"/>
              <a:t>óleo</a:t>
            </a:r>
            <a:r>
              <a:rPr lang="en-US" dirty="0" smtClean="0"/>
              <a:t> e </a:t>
            </a:r>
            <a:r>
              <a:rPr lang="en-US" dirty="0" err="1" smtClean="0"/>
              <a:t>gás</a:t>
            </a:r>
            <a:r>
              <a:rPr lang="en-US" dirty="0" smtClean="0"/>
              <a:t>.</a:t>
            </a:r>
          </a:p>
          <a:p>
            <a:r>
              <a:rPr lang="en-US" dirty="0" smtClean="0"/>
              <a:t>Como </a:t>
            </a:r>
            <a:r>
              <a:rPr lang="en-US" dirty="0" err="1" smtClean="0"/>
              <a:t>resultado</a:t>
            </a:r>
            <a:r>
              <a:rPr lang="en-US" dirty="0" smtClean="0"/>
              <a:t>, a </a:t>
            </a:r>
            <a:r>
              <a:rPr lang="en-US" dirty="0" err="1" smtClean="0"/>
              <a:t>relação</a:t>
            </a:r>
            <a:r>
              <a:rPr lang="en-US" dirty="0" smtClean="0"/>
              <a:t> de </a:t>
            </a:r>
            <a:r>
              <a:rPr lang="en-US" dirty="0" err="1" smtClean="0"/>
              <a:t>fase</a:t>
            </a:r>
            <a:r>
              <a:rPr lang="en-US" dirty="0" smtClean="0"/>
              <a:t> da </a:t>
            </a:r>
            <a:r>
              <a:rPr lang="en-US" dirty="0" err="1" smtClean="0"/>
              <a:t>solução</a:t>
            </a:r>
            <a:r>
              <a:rPr lang="en-US" dirty="0" smtClean="0"/>
              <a:t> </a:t>
            </a:r>
            <a:r>
              <a:rPr lang="en-US" dirty="0" err="1" smtClean="0"/>
              <a:t>óleo</a:t>
            </a:r>
            <a:r>
              <a:rPr lang="en-US" dirty="0" smtClean="0"/>
              <a:t>/</a:t>
            </a:r>
            <a:r>
              <a:rPr lang="en-US" dirty="0" err="1" smtClean="0"/>
              <a:t>gás</a:t>
            </a:r>
            <a:r>
              <a:rPr lang="en-US" dirty="0" smtClean="0"/>
              <a:t> </a:t>
            </a:r>
            <a:r>
              <a:rPr lang="en-US" dirty="0" err="1" smtClean="0"/>
              <a:t>pode</a:t>
            </a:r>
            <a:r>
              <a:rPr lang="en-US" dirty="0" smtClean="0"/>
              <a:t> </a:t>
            </a:r>
            <a:r>
              <a:rPr lang="en-US" dirty="0" err="1" smtClean="0"/>
              <a:t>estar</a:t>
            </a:r>
            <a:r>
              <a:rPr lang="en-US" dirty="0" smtClean="0"/>
              <a:t> </a:t>
            </a:r>
            <a:r>
              <a:rPr lang="en-US" dirty="0" err="1" smtClean="0"/>
              <a:t>sujeita</a:t>
            </a:r>
            <a:r>
              <a:rPr lang="en-US" dirty="0" smtClean="0"/>
              <a:t> a </a:t>
            </a:r>
            <a:r>
              <a:rPr lang="en-US" dirty="0" err="1" smtClean="0"/>
              <a:t>variações</a:t>
            </a:r>
            <a:r>
              <a:rPr lang="en-US" dirty="0" smtClean="0"/>
              <a:t> </a:t>
            </a:r>
            <a:r>
              <a:rPr lang="en-US" dirty="0" err="1" smtClean="0"/>
              <a:t>significantemente</a:t>
            </a:r>
            <a:r>
              <a:rPr lang="en-US" dirty="0" smtClean="0"/>
              <a:t> </a:t>
            </a:r>
            <a:r>
              <a:rPr lang="en-US" dirty="0" err="1" smtClean="0"/>
              <a:t>altas</a:t>
            </a:r>
            <a:r>
              <a:rPr lang="en-US" dirty="0" smtClean="0"/>
              <a:t> </a:t>
            </a:r>
            <a:r>
              <a:rPr lang="en-US" dirty="0" err="1" smtClean="0"/>
              <a:t>em</a:t>
            </a:r>
            <a:r>
              <a:rPr lang="en-US" dirty="0" smtClean="0"/>
              <a:t> </a:t>
            </a:r>
            <a:r>
              <a:rPr lang="en-US" dirty="0" err="1" smtClean="0"/>
              <a:t>resposta</a:t>
            </a:r>
            <a:r>
              <a:rPr lang="en-US" dirty="0" smtClean="0"/>
              <a:t> a </a:t>
            </a:r>
            <a:r>
              <a:rPr lang="en-US" dirty="0" err="1" smtClean="0"/>
              <a:t>mudanças</a:t>
            </a:r>
            <a:r>
              <a:rPr lang="en-US" dirty="0" smtClean="0"/>
              <a:t> </a:t>
            </a:r>
            <a:r>
              <a:rPr lang="en-US" dirty="0" err="1" smtClean="0"/>
              <a:t>na</a:t>
            </a:r>
            <a:r>
              <a:rPr lang="en-US" dirty="0" smtClean="0"/>
              <a:t> </a:t>
            </a:r>
            <a:r>
              <a:rPr lang="en-US" dirty="0" err="1" smtClean="0"/>
              <a:t>temperatura</a:t>
            </a:r>
            <a:r>
              <a:rPr lang="en-US" dirty="0" smtClean="0"/>
              <a:t> e </a:t>
            </a:r>
            <a:r>
              <a:rPr lang="en-US" dirty="0" err="1" smtClean="0"/>
              <a:t>pressão</a:t>
            </a:r>
            <a:r>
              <a:rPr lang="en-US" dirty="0" smtClean="0"/>
              <a:t>.</a:t>
            </a:r>
          </a:p>
          <a:p>
            <a:pPr lvl="1"/>
            <a:r>
              <a:rPr lang="en-US" dirty="0" err="1" smtClean="0"/>
              <a:t>Por</a:t>
            </a:r>
            <a:r>
              <a:rPr lang="en-US" dirty="0" smtClean="0"/>
              <a:t> </a:t>
            </a:r>
            <a:r>
              <a:rPr lang="en-US" dirty="0" err="1" smtClean="0"/>
              <a:t>exemplo</a:t>
            </a:r>
            <a:r>
              <a:rPr lang="en-US" dirty="0" smtClean="0"/>
              <a:t>, se a </a:t>
            </a:r>
            <a:r>
              <a:rPr lang="en-US" dirty="0" err="1" smtClean="0"/>
              <a:t>pressão</a:t>
            </a:r>
            <a:r>
              <a:rPr lang="en-US" dirty="0" smtClean="0"/>
              <a:t> </a:t>
            </a:r>
            <a:r>
              <a:rPr lang="en-US" dirty="0" err="1" smtClean="0"/>
              <a:t>diminui</a:t>
            </a:r>
            <a:r>
              <a:rPr lang="en-US" dirty="0" smtClean="0"/>
              <a:t>, </a:t>
            </a:r>
            <a:r>
              <a:rPr lang="en-US" dirty="0" err="1" smtClean="0"/>
              <a:t>gás</a:t>
            </a:r>
            <a:r>
              <a:rPr lang="en-US" dirty="0" smtClean="0"/>
              <a:t> </a:t>
            </a:r>
            <a:r>
              <a:rPr lang="en-US" dirty="0" err="1" smtClean="0"/>
              <a:t>tende</a:t>
            </a:r>
            <a:r>
              <a:rPr lang="en-US" dirty="0" smtClean="0"/>
              <a:t> a se </a:t>
            </a:r>
            <a:r>
              <a:rPr lang="en-US" dirty="0" err="1" smtClean="0"/>
              <a:t>desprender</a:t>
            </a:r>
            <a:r>
              <a:rPr lang="en-US" dirty="0" smtClean="0"/>
              <a:t> da </a:t>
            </a:r>
            <a:r>
              <a:rPr lang="en-US" dirty="0" err="1" smtClean="0"/>
              <a:t>solução</a:t>
            </a:r>
            <a:r>
              <a:rPr lang="en-US" dirty="0" smtClean="0"/>
              <a:t>. </a:t>
            </a:r>
            <a:r>
              <a:rPr lang="en-US" dirty="0" err="1" smtClean="0"/>
              <a:t>Neste</a:t>
            </a:r>
            <a:r>
              <a:rPr lang="en-US" dirty="0" smtClean="0"/>
              <a:t> </a:t>
            </a:r>
            <a:r>
              <a:rPr lang="en-US" dirty="0" err="1" smtClean="0"/>
              <a:t>caso</a:t>
            </a:r>
            <a:r>
              <a:rPr lang="en-US" dirty="0" smtClean="0"/>
              <a:t>, </a:t>
            </a:r>
            <a:r>
              <a:rPr lang="en-US" dirty="0" err="1" smtClean="0"/>
              <a:t>bolhas</a:t>
            </a:r>
            <a:r>
              <a:rPr lang="en-US" dirty="0" smtClean="0"/>
              <a:t> de </a:t>
            </a:r>
            <a:r>
              <a:rPr lang="en-US" dirty="0" err="1" smtClean="0"/>
              <a:t>gás</a:t>
            </a:r>
            <a:r>
              <a:rPr lang="en-US" dirty="0" smtClean="0"/>
              <a:t> </a:t>
            </a:r>
            <a:r>
              <a:rPr lang="en-US" dirty="0" err="1" smtClean="0"/>
              <a:t>podem</a:t>
            </a:r>
            <a:r>
              <a:rPr lang="en-US" dirty="0" smtClean="0"/>
              <a:t> </a:t>
            </a:r>
            <a:r>
              <a:rPr lang="en-US" dirty="0" err="1" smtClean="0"/>
              <a:t>causar</a:t>
            </a:r>
            <a:r>
              <a:rPr lang="en-US" dirty="0" smtClean="0"/>
              <a:t> um </a:t>
            </a:r>
            <a:r>
              <a:rPr lang="en-US" dirty="0" err="1" smtClean="0"/>
              <a:t>decréscimo</a:t>
            </a:r>
            <a:r>
              <a:rPr lang="en-US" dirty="0" smtClean="0"/>
              <a:t> </a:t>
            </a:r>
            <a:r>
              <a:rPr lang="en-US" dirty="0" err="1" smtClean="0"/>
              <a:t>substancial</a:t>
            </a:r>
            <a:r>
              <a:rPr lang="en-US" dirty="0" smtClean="0"/>
              <a:t> </a:t>
            </a:r>
            <a:r>
              <a:rPr lang="en-US" dirty="0" err="1" smtClean="0"/>
              <a:t>na</a:t>
            </a:r>
            <a:r>
              <a:rPr lang="en-US" dirty="0" smtClean="0"/>
              <a:t> </a:t>
            </a:r>
            <a:r>
              <a:rPr lang="en-US" dirty="0" err="1" smtClean="0"/>
              <a:t>permeabilidade</a:t>
            </a:r>
            <a:r>
              <a:rPr lang="en-US" dirty="0" smtClean="0"/>
              <a:t> </a:t>
            </a:r>
            <a:r>
              <a:rPr lang="en-US" dirty="0" err="1" smtClean="0"/>
              <a:t>efetiva</a:t>
            </a:r>
            <a:r>
              <a:rPr lang="en-US" dirty="0" smtClean="0"/>
              <a:t> do </a:t>
            </a:r>
            <a:r>
              <a:rPr lang="en-US" dirty="0" err="1" smtClean="0"/>
              <a:t>óleo</a:t>
            </a:r>
            <a:r>
              <a:rPr lang="en-US" dirty="0" smtClean="0"/>
              <a:t>.</a:t>
            </a:r>
            <a:endParaRPr lang="pt-BR" dirty="0"/>
          </a:p>
        </p:txBody>
      </p:sp>
    </p:spTree>
    <p:extLst>
      <p:ext uri="{BB962C8B-B14F-4D97-AF65-F5344CB8AC3E}">
        <p14:creationId xmlns:p14="http://schemas.microsoft.com/office/powerpoint/2010/main" val="151606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5867132"/>
            <a:ext cx="8229600" cy="658211"/>
          </a:xfrm>
        </p:spPr>
        <p:txBody>
          <a:bodyPr>
            <a:normAutofit/>
          </a:bodyPr>
          <a:lstStyle/>
          <a:p>
            <a:pPr marL="0" indent="0" algn="ctr">
              <a:buNone/>
            </a:pPr>
            <a:r>
              <a:rPr lang="en-US" dirty="0" err="1" smtClean="0"/>
              <a:t>Diagrama</a:t>
            </a:r>
            <a:r>
              <a:rPr lang="en-US" dirty="0" smtClean="0"/>
              <a:t> de </a:t>
            </a:r>
            <a:r>
              <a:rPr lang="en-US" dirty="0" err="1" smtClean="0"/>
              <a:t>fases</a:t>
            </a:r>
            <a:r>
              <a:rPr lang="en-US" dirty="0" smtClean="0"/>
              <a:t> de </a:t>
            </a:r>
            <a:r>
              <a:rPr lang="en-US" dirty="0" err="1" smtClean="0"/>
              <a:t>dois</a:t>
            </a:r>
            <a:r>
              <a:rPr lang="en-US" dirty="0" smtClean="0"/>
              <a:t> </a:t>
            </a:r>
            <a:r>
              <a:rPr lang="en-US" dirty="0" err="1" smtClean="0"/>
              <a:t>componentes</a:t>
            </a:r>
            <a:endParaRPr lang="pt-BR" dirty="0"/>
          </a:p>
        </p:txBody>
      </p:sp>
      <p:pic>
        <p:nvPicPr>
          <p:cNvPr id="4" name="Imagem 3"/>
          <p:cNvPicPr>
            <a:picLocks noChangeAspect="1"/>
          </p:cNvPicPr>
          <p:nvPr/>
        </p:nvPicPr>
        <p:blipFill>
          <a:blip r:embed="rId2"/>
          <a:stretch>
            <a:fillRect/>
          </a:stretch>
        </p:blipFill>
        <p:spPr>
          <a:xfrm>
            <a:off x="2170337" y="201422"/>
            <a:ext cx="4803326" cy="5665710"/>
          </a:xfrm>
          <a:prstGeom prst="rect">
            <a:avLst/>
          </a:prstGeom>
        </p:spPr>
      </p:pic>
    </p:spTree>
    <p:extLst>
      <p:ext uri="{BB962C8B-B14F-4D97-AF65-F5344CB8AC3E}">
        <p14:creationId xmlns:p14="http://schemas.microsoft.com/office/powerpoint/2010/main" val="26997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pt-BR" altLang="pt-BR" smtClean="0"/>
              <a:t>Mistura de Hidrocarbonetos</a:t>
            </a:r>
          </a:p>
        </p:txBody>
      </p:sp>
      <p:sp>
        <p:nvSpPr>
          <p:cNvPr id="12291" name="Espaço Reservado para Conteúdo 2"/>
          <p:cNvSpPr>
            <a:spLocks noGrp="1"/>
          </p:cNvSpPr>
          <p:nvPr>
            <p:ph idx="1"/>
          </p:nvPr>
        </p:nvSpPr>
        <p:spPr>
          <a:xfrm>
            <a:off x="457200" y="1600200"/>
            <a:ext cx="8229600" cy="4972050"/>
          </a:xfrm>
        </p:spPr>
        <p:txBody>
          <a:bodyPr/>
          <a:lstStyle/>
          <a:p>
            <a:pPr algn="just">
              <a:buFont typeface="Arial" panose="020B0604020202020204" pitchFamily="34" charset="0"/>
              <a:buNone/>
            </a:pPr>
            <a:r>
              <a:rPr lang="pt-BR" altLang="pt-BR" smtClean="0"/>
              <a:t>		Se tomássemos cada componente da mistura de hidrocarbonetos separadamente, todos iam se comportar como mostrado anteriormente, para uma substância pura.</a:t>
            </a:r>
          </a:p>
          <a:p>
            <a:pPr algn="just">
              <a:buFont typeface="Arial" panose="020B0604020202020204" pitchFamily="34" charset="0"/>
              <a:buNone/>
            </a:pPr>
            <a:endParaRPr lang="pt-BR" altLang="pt-BR" smtClean="0"/>
          </a:p>
          <a:p>
            <a:pPr algn="just">
              <a:buFont typeface="Arial" panose="020B0604020202020204" pitchFamily="34" charset="0"/>
              <a:buNone/>
            </a:pPr>
            <a:r>
              <a:rPr lang="pt-BR" altLang="pt-BR" smtClean="0"/>
              <a:t>		Entretanto, a vaporização de uma mistura a pressão constante não ocorre a temperatura constante. A vaporização acontece em intervalos de temperatura.</a:t>
            </a:r>
          </a:p>
        </p:txBody>
      </p:sp>
    </p:spTree>
    <p:extLst>
      <p:ext uri="{BB962C8B-B14F-4D97-AF65-F5344CB8AC3E}">
        <p14:creationId xmlns:p14="http://schemas.microsoft.com/office/powerpoint/2010/main" val="171068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ço Reservado para Conteúdo 2"/>
          <p:cNvSpPr>
            <a:spLocks noGrp="1"/>
          </p:cNvSpPr>
          <p:nvPr>
            <p:ph idx="1"/>
          </p:nvPr>
        </p:nvSpPr>
        <p:spPr>
          <a:xfrm>
            <a:off x="714375" y="428625"/>
            <a:ext cx="8229600" cy="4525963"/>
          </a:xfrm>
        </p:spPr>
        <p:txBody>
          <a:bodyPr/>
          <a:lstStyle/>
          <a:p>
            <a:pPr algn="just">
              <a:buFont typeface="Arial" panose="020B0604020202020204" pitchFamily="34" charset="0"/>
              <a:buNone/>
            </a:pPr>
            <a:r>
              <a:rPr lang="pt-BR" altLang="pt-BR" smtClean="0"/>
              <a:t>		O gráfico abaixo representa o comportamento de uma mistura de hidrocarbonetos em função da temperatura e da pressão.</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643188"/>
            <a:ext cx="61531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359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Três grandes grupos de rochas são encontrados em bacias sedimentares</a:t>
            </a:r>
            <a:endParaRPr lang="pt-BR" dirty="0"/>
          </a:p>
        </p:txBody>
      </p:sp>
      <p:sp>
        <p:nvSpPr>
          <p:cNvPr id="3" name="Espaço Reservado para Conteúdo 2"/>
          <p:cNvSpPr>
            <a:spLocks noGrp="1"/>
          </p:cNvSpPr>
          <p:nvPr>
            <p:ph idx="1"/>
          </p:nvPr>
        </p:nvSpPr>
        <p:spPr>
          <a:xfrm>
            <a:off x="179512" y="1600200"/>
            <a:ext cx="8784976" cy="4781128"/>
          </a:xfrm>
        </p:spPr>
        <p:txBody>
          <a:bodyPr>
            <a:normAutofit lnSpcReduction="10000"/>
          </a:bodyPr>
          <a:lstStyle/>
          <a:p>
            <a:r>
              <a:rPr lang="pt-BR" dirty="0" smtClean="0"/>
              <a:t>Terrígenos ou </a:t>
            </a:r>
            <a:r>
              <a:rPr lang="pt-BR" dirty="0" err="1" smtClean="0"/>
              <a:t>Siliciclásticos</a:t>
            </a:r>
            <a:r>
              <a:rPr lang="pt-BR" dirty="0" smtClean="0"/>
              <a:t> - rochas resultantes de materiais erodidos fora da bacia de sedimentação e transportados como fragmentos sólidos.</a:t>
            </a:r>
          </a:p>
          <a:p>
            <a:r>
              <a:rPr lang="pt-BR" dirty="0" smtClean="0"/>
              <a:t>Carbonatos - rochas </a:t>
            </a:r>
            <a:r>
              <a:rPr lang="pt-BR" dirty="0" err="1" smtClean="0"/>
              <a:t>bioconstruídas</a:t>
            </a:r>
            <a:r>
              <a:rPr lang="pt-BR" dirty="0" smtClean="0"/>
              <a:t> ou resultantes do </a:t>
            </a:r>
            <a:r>
              <a:rPr lang="pt-BR" dirty="0" err="1" smtClean="0"/>
              <a:t>retrabalhamento</a:t>
            </a:r>
            <a:r>
              <a:rPr lang="pt-BR" dirty="0" smtClean="0"/>
              <a:t> de substâncias precipitadas na própria bacia.</a:t>
            </a:r>
          </a:p>
          <a:p>
            <a:r>
              <a:rPr lang="pt-BR" dirty="0" err="1" smtClean="0"/>
              <a:t>Evaporitos</a:t>
            </a:r>
            <a:r>
              <a:rPr lang="pt-BR" dirty="0" smtClean="0"/>
              <a:t> - depósitos químicos resultantes da evaporação de salmouras em condições de intensa restrição ambiental.</a:t>
            </a:r>
            <a:endParaRPr lang="pt-BR" dirty="0"/>
          </a:p>
        </p:txBody>
      </p:sp>
    </p:spTree>
    <p:extLst>
      <p:ext uri="{BB962C8B-B14F-4D97-AF65-F5344CB8AC3E}">
        <p14:creationId xmlns:p14="http://schemas.microsoft.com/office/powerpoint/2010/main" val="3021233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357188"/>
            <a:ext cx="8229600" cy="6215062"/>
          </a:xfrm>
        </p:spPr>
        <p:txBody>
          <a:bodyPr rtlCol="0">
            <a:normAutofit lnSpcReduction="10000"/>
          </a:bodyPr>
          <a:lstStyle/>
          <a:p>
            <a:pPr algn="just" fontAlgn="auto">
              <a:spcAft>
                <a:spcPts val="0"/>
              </a:spcAft>
              <a:defRPr/>
            </a:pPr>
            <a:r>
              <a:rPr lang="pt-BR" dirty="0" smtClean="0"/>
              <a:t>No ponto 1, há uma certa quantidade de mistura no estado líquido.</a:t>
            </a:r>
          </a:p>
          <a:p>
            <a:pPr algn="just" fontAlgn="auto">
              <a:spcAft>
                <a:spcPts val="0"/>
              </a:spcAft>
              <a:defRPr/>
            </a:pPr>
            <a:r>
              <a:rPr lang="pt-BR" dirty="0" smtClean="0"/>
              <a:t>Ao manter-se a pressão constante e aumentar a temperatura, atinge-se o ponto 2 (</a:t>
            </a:r>
            <a:r>
              <a:rPr lang="pt-BR" i="1" dirty="0" smtClean="0"/>
              <a:t>ponto de bolha</a:t>
            </a:r>
            <a:r>
              <a:rPr lang="pt-BR" dirty="0" smtClean="0"/>
              <a:t>), no qual apenas os componentes mais leves vaporizam.</a:t>
            </a:r>
          </a:p>
          <a:p>
            <a:pPr algn="just" fontAlgn="auto">
              <a:spcAft>
                <a:spcPts val="0"/>
              </a:spcAft>
              <a:defRPr/>
            </a:pPr>
            <a:r>
              <a:rPr lang="pt-BR" dirty="0" smtClean="0"/>
              <a:t>Enquanto a temperatura vai sendo aumentada até atingir o </a:t>
            </a:r>
            <a:r>
              <a:rPr lang="pt-BR" i="1" dirty="0" smtClean="0"/>
              <a:t>ponto de orvalho</a:t>
            </a:r>
            <a:r>
              <a:rPr lang="pt-BR" dirty="0" smtClean="0"/>
              <a:t>, as frações vão se desprendendo gradualmente, até que todos os componentes estejam vaporizados (ponto 3).</a:t>
            </a:r>
          </a:p>
          <a:p>
            <a:pPr algn="just" fontAlgn="auto">
              <a:spcAft>
                <a:spcPts val="0"/>
              </a:spcAft>
              <a:defRPr/>
            </a:pPr>
            <a:r>
              <a:rPr lang="pt-BR" dirty="0" smtClean="0"/>
              <a:t>A partir dessa temperatura, toda a mistura se encontra no estado gasoso.</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5875"/>
            <a:ext cx="61531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251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ço Reservado para Conteúdo 2"/>
          <p:cNvSpPr>
            <a:spLocks noGrp="1"/>
          </p:cNvSpPr>
          <p:nvPr>
            <p:ph idx="1"/>
          </p:nvPr>
        </p:nvSpPr>
        <p:spPr>
          <a:xfrm>
            <a:off x="457200" y="500063"/>
            <a:ext cx="8229600" cy="5626100"/>
          </a:xfrm>
        </p:spPr>
        <p:txBody>
          <a:bodyPr/>
          <a:lstStyle/>
          <a:p>
            <a:pPr algn="just">
              <a:buFont typeface="Arial" panose="020B0604020202020204" pitchFamily="34" charset="0"/>
              <a:buNone/>
            </a:pPr>
            <a:r>
              <a:rPr lang="pt-BR" altLang="pt-BR" smtClean="0"/>
              <a:t>		Diferentemente de uma substância pura, os pontos e bolha e de orvalho estão em posições distintas; ou seja, para cada pressão, há um ponto de bolha e um de orvalho diferentes.</a:t>
            </a:r>
          </a:p>
          <a:p>
            <a:pPr algn="just">
              <a:buFont typeface="Arial" panose="020B0604020202020204" pitchFamily="34" charset="0"/>
              <a:buNone/>
            </a:pPr>
            <a:endParaRPr lang="pt-BR" altLang="pt-BR" smtClean="0"/>
          </a:p>
          <a:p>
            <a:pPr algn="just">
              <a:buFont typeface="Arial" panose="020B0604020202020204" pitchFamily="34" charset="0"/>
              <a:buNone/>
            </a:pPr>
            <a:r>
              <a:rPr lang="pt-BR" altLang="pt-BR" smtClean="0"/>
              <a:t>		Gerando as curvas dos pontos de bolha e a curva dos pontos de orvalho, observa-se que ambas se encontram no </a:t>
            </a:r>
            <a:r>
              <a:rPr lang="pt-BR" altLang="pt-BR" i="1" smtClean="0"/>
              <a:t>ponto crítico</a:t>
            </a:r>
            <a:r>
              <a:rPr lang="pt-BR" altLang="pt-BR" smtClean="0"/>
              <a:t>.</a:t>
            </a:r>
          </a:p>
        </p:txBody>
      </p:sp>
    </p:spTree>
    <p:extLst>
      <p:ext uri="{BB962C8B-B14F-4D97-AF65-F5344CB8AC3E}">
        <p14:creationId xmlns:p14="http://schemas.microsoft.com/office/powerpoint/2010/main" val="3461822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p:txBody>
          <a:bodyPr/>
          <a:lstStyle/>
          <a:p>
            <a:r>
              <a:rPr lang="pt-BR" altLang="pt-BR" smtClean="0"/>
              <a:t>Diagrama de Fases</a:t>
            </a:r>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702945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16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ço Reservado para Conteúdo 2"/>
          <p:cNvSpPr>
            <a:spLocks noGrp="1"/>
          </p:cNvSpPr>
          <p:nvPr>
            <p:ph idx="1"/>
          </p:nvPr>
        </p:nvSpPr>
        <p:spPr>
          <a:xfrm>
            <a:off x="428625" y="857250"/>
            <a:ext cx="8229600" cy="4929188"/>
          </a:xfrm>
        </p:spPr>
        <p:txBody>
          <a:bodyPr/>
          <a:lstStyle/>
          <a:p>
            <a:pPr algn="just">
              <a:buFont typeface="Arial" panose="020B0604020202020204" pitchFamily="34" charset="0"/>
              <a:buNone/>
            </a:pPr>
            <a:r>
              <a:rPr lang="pt-BR" altLang="pt-BR" smtClean="0"/>
              <a:t>		A </a:t>
            </a:r>
            <a:r>
              <a:rPr lang="pt-BR" altLang="pt-BR" i="1" smtClean="0"/>
              <a:t>cricodenbárica</a:t>
            </a:r>
            <a:r>
              <a:rPr lang="pt-BR" altLang="pt-BR" smtClean="0"/>
              <a:t> é a maior pressão que ainda se tem as duas fases.</a:t>
            </a:r>
          </a:p>
          <a:p>
            <a:pPr algn="just">
              <a:buFont typeface="Arial" panose="020B0604020202020204" pitchFamily="34" charset="0"/>
              <a:buNone/>
            </a:pPr>
            <a:endParaRPr lang="pt-BR" altLang="pt-BR" smtClean="0"/>
          </a:p>
          <a:p>
            <a:pPr algn="just">
              <a:buFont typeface="Arial" panose="020B0604020202020204" pitchFamily="34" charset="0"/>
              <a:buNone/>
            </a:pPr>
            <a:r>
              <a:rPr lang="pt-BR" altLang="pt-BR" smtClean="0"/>
              <a:t>		A </a:t>
            </a:r>
            <a:r>
              <a:rPr lang="pt-BR" altLang="pt-BR" i="1" smtClean="0"/>
              <a:t>cricodenterma</a:t>
            </a:r>
            <a:r>
              <a:rPr lang="pt-BR" altLang="pt-BR" smtClean="0"/>
              <a:t> é a maior temperatura na qual coexistem as duas fases.</a:t>
            </a:r>
          </a:p>
          <a:p>
            <a:pPr algn="just">
              <a:buFont typeface="Arial" panose="020B0604020202020204" pitchFamily="34" charset="0"/>
              <a:buNone/>
            </a:pPr>
            <a:endParaRPr lang="pt-BR" altLang="pt-BR" smtClean="0"/>
          </a:p>
          <a:p>
            <a:pPr algn="just">
              <a:buFont typeface="Arial" panose="020B0604020202020204" pitchFamily="34" charset="0"/>
              <a:buNone/>
            </a:pPr>
            <a:r>
              <a:rPr lang="pt-BR" altLang="pt-BR" smtClean="0"/>
              <a:t>		O valor de porcentagem das curvas indica a quantidade de líquido coexistindo com gás.</a:t>
            </a:r>
          </a:p>
        </p:txBody>
      </p:sp>
    </p:spTree>
    <p:extLst>
      <p:ext uri="{BB962C8B-B14F-4D97-AF65-F5344CB8AC3E}">
        <p14:creationId xmlns:p14="http://schemas.microsoft.com/office/powerpoint/2010/main" val="1988545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Conteúdo 2"/>
          <p:cNvSpPr>
            <a:spLocks noGrp="1"/>
          </p:cNvSpPr>
          <p:nvPr>
            <p:ph idx="1"/>
          </p:nvPr>
        </p:nvSpPr>
        <p:spPr>
          <a:xfrm>
            <a:off x="457200" y="500063"/>
            <a:ext cx="8229600" cy="5626100"/>
          </a:xfrm>
        </p:spPr>
        <p:txBody>
          <a:bodyPr/>
          <a:lstStyle/>
          <a:p>
            <a:pPr algn="just">
              <a:buFont typeface="Arial" panose="020B0604020202020204" pitchFamily="34" charset="0"/>
              <a:buNone/>
            </a:pPr>
            <a:r>
              <a:rPr lang="pt-BR" altLang="pt-BR" smtClean="0"/>
              <a:t>		Notar que:</a:t>
            </a:r>
          </a:p>
          <a:p>
            <a:pPr algn="just">
              <a:buFont typeface="Arial" panose="020B0604020202020204" pitchFamily="34" charset="0"/>
              <a:buNone/>
            </a:pPr>
            <a:endParaRPr lang="pt-BR" altLang="pt-BR" smtClean="0"/>
          </a:p>
          <a:p>
            <a:pPr algn="just"/>
            <a:r>
              <a:rPr lang="pt-BR" altLang="pt-BR" smtClean="0"/>
              <a:t>Os pontos à esquerda da curva dos pontos de bolha estão todos da fase líquida (ponto 1).</a:t>
            </a:r>
          </a:p>
          <a:p>
            <a:pPr algn="just"/>
            <a:r>
              <a:rPr lang="pt-BR" altLang="pt-BR" smtClean="0"/>
              <a:t>Os pontos à direita da curva dos pontos de orvalho estão todos na fase gasosa.</a:t>
            </a:r>
          </a:p>
          <a:p>
            <a:pPr algn="just"/>
            <a:r>
              <a:rPr lang="pt-BR" altLang="pt-BR" smtClean="0"/>
              <a:t>Um ponto interno a essas duas curvas indica que a mistura coexiste líquido e gás em equilíbrio (ponto 2, por exemplo).</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642938"/>
            <a:ext cx="702945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726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Interpretação de Perfil de Poço</a:t>
            </a:r>
            <a:endParaRPr lang="pt-BR" dirty="0"/>
          </a:p>
        </p:txBody>
      </p:sp>
      <p:sp>
        <p:nvSpPr>
          <p:cNvPr id="3" name="Espaço Reservado para Conteúdo 2"/>
          <p:cNvSpPr>
            <a:spLocks noGrp="1"/>
          </p:cNvSpPr>
          <p:nvPr>
            <p:ph idx="1"/>
          </p:nvPr>
        </p:nvSpPr>
        <p:spPr>
          <a:xfrm>
            <a:off x="251520" y="1600200"/>
            <a:ext cx="8712968" cy="4997152"/>
          </a:xfrm>
        </p:spPr>
        <p:txBody>
          <a:bodyPr>
            <a:normAutofit fontScale="92500" lnSpcReduction="20000"/>
          </a:bodyPr>
          <a:lstStyle/>
          <a:p>
            <a:r>
              <a:rPr lang="en-US" dirty="0" err="1" smtClean="0"/>
              <a:t>Infelizmente</a:t>
            </a:r>
            <a:r>
              <a:rPr lang="en-US" dirty="0" smtClean="0"/>
              <a:t>, </a:t>
            </a:r>
            <a:r>
              <a:rPr lang="en-US" dirty="0" err="1" smtClean="0"/>
              <a:t>poucas</a:t>
            </a:r>
            <a:r>
              <a:rPr lang="en-US" dirty="0" smtClean="0"/>
              <a:t> </a:t>
            </a:r>
            <a:r>
              <a:rPr lang="en-US" dirty="0" err="1" smtClean="0"/>
              <a:t>dessas</a:t>
            </a:r>
            <a:r>
              <a:rPr lang="en-US" dirty="0" smtClean="0"/>
              <a:t> </a:t>
            </a:r>
            <a:r>
              <a:rPr lang="en-US" dirty="0" err="1" smtClean="0"/>
              <a:t>propriedades</a:t>
            </a:r>
            <a:r>
              <a:rPr lang="en-US" dirty="0" smtClean="0"/>
              <a:t> </a:t>
            </a:r>
            <a:r>
              <a:rPr lang="en-US" dirty="0" err="1" smtClean="0"/>
              <a:t>petrofísicas</a:t>
            </a:r>
            <a:r>
              <a:rPr lang="en-US" dirty="0" smtClean="0"/>
              <a:t> </a:t>
            </a:r>
            <a:r>
              <a:rPr lang="en-US" dirty="0" err="1" smtClean="0"/>
              <a:t>podem</a:t>
            </a:r>
            <a:r>
              <a:rPr lang="en-US" dirty="0" smtClean="0"/>
              <a:t> </a:t>
            </a:r>
            <a:r>
              <a:rPr lang="en-US" dirty="0" err="1" smtClean="0"/>
              <a:t>ser</a:t>
            </a:r>
            <a:r>
              <a:rPr lang="en-US" dirty="0" smtClean="0"/>
              <a:t> </a:t>
            </a:r>
            <a:r>
              <a:rPr lang="en-US" dirty="0" err="1" smtClean="0"/>
              <a:t>medidas</a:t>
            </a:r>
            <a:r>
              <a:rPr lang="en-US" dirty="0" smtClean="0"/>
              <a:t> </a:t>
            </a:r>
            <a:r>
              <a:rPr lang="en-US" dirty="0" err="1" smtClean="0"/>
              <a:t>diretamente</a:t>
            </a:r>
            <a:r>
              <a:rPr lang="en-US" dirty="0" smtClean="0"/>
              <a:t>, e sim, </a:t>
            </a:r>
            <a:r>
              <a:rPr lang="en-US" dirty="0" err="1" smtClean="0"/>
              <a:t>são</a:t>
            </a:r>
            <a:r>
              <a:rPr lang="en-US" dirty="0" smtClean="0"/>
              <a:t> </a:t>
            </a:r>
            <a:r>
              <a:rPr lang="en-US" dirty="0" err="1" smtClean="0"/>
              <a:t>derivadas</a:t>
            </a:r>
            <a:r>
              <a:rPr lang="en-US" dirty="0" smtClean="0"/>
              <a:t> de </a:t>
            </a:r>
            <a:r>
              <a:rPr lang="en-US" dirty="0" err="1" smtClean="0"/>
              <a:t>medidas</a:t>
            </a:r>
            <a:r>
              <a:rPr lang="en-US" dirty="0" smtClean="0"/>
              <a:t> de outros </a:t>
            </a:r>
            <a:r>
              <a:rPr lang="en-US" dirty="0" err="1" smtClean="0"/>
              <a:t>parâmetros</a:t>
            </a:r>
            <a:r>
              <a:rPr lang="en-US" dirty="0" smtClean="0"/>
              <a:t> </a:t>
            </a:r>
            <a:r>
              <a:rPr lang="en-US" dirty="0" err="1" smtClean="0"/>
              <a:t>físicos</a:t>
            </a:r>
            <a:r>
              <a:rPr lang="en-US" dirty="0" smtClean="0"/>
              <a:t>.</a:t>
            </a:r>
          </a:p>
          <a:p>
            <a:pPr lvl="1"/>
            <a:r>
              <a:rPr lang="en-US" dirty="0" err="1" smtClean="0"/>
              <a:t>Resistividade</a:t>
            </a:r>
            <a:r>
              <a:rPr lang="en-US" dirty="0" smtClean="0"/>
              <a:t> </a:t>
            </a:r>
            <a:r>
              <a:rPr lang="en-US" dirty="0" err="1" smtClean="0"/>
              <a:t>elétrica</a:t>
            </a:r>
            <a:r>
              <a:rPr lang="en-US" dirty="0" smtClean="0"/>
              <a:t>, </a:t>
            </a:r>
            <a:r>
              <a:rPr lang="en-US" dirty="0" err="1" smtClean="0"/>
              <a:t>densidade</a:t>
            </a:r>
            <a:r>
              <a:rPr lang="en-US" dirty="0" smtClean="0"/>
              <a:t> de volume, </a:t>
            </a:r>
            <a:r>
              <a:rPr lang="en-US" dirty="0" err="1" smtClean="0"/>
              <a:t>intervalo</a:t>
            </a:r>
            <a:r>
              <a:rPr lang="en-US" dirty="0" smtClean="0"/>
              <a:t> de tempo de </a:t>
            </a:r>
            <a:r>
              <a:rPr lang="en-US" dirty="0" err="1" smtClean="0"/>
              <a:t>trânsito</a:t>
            </a:r>
            <a:r>
              <a:rPr lang="en-US" dirty="0" smtClean="0"/>
              <a:t>, </a:t>
            </a:r>
            <a:r>
              <a:rPr lang="en-US" dirty="0" err="1" smtClean="0"/>
              <a:t>potencial</a:t>
            </a:r>
            <a:r>
              <a:rPr lang="en-US" dirty="0" smtClean="0"/>
              <a:t> </a:t>
            </a:r>
            <a:r>
              <a:rPr lang="en-US" dirty="0" err="1" smtClean="0"/>
              <a:t>espontâneo</a:t>
            </a:r>
            <a:r>
              <a:rPr lang="en-US" dirty="0" smtClean="0"/>
              <a:t>, </a:t>
            </a:r>
            <a:r>
              <a:rPr lang="en-US" dirty="0" err="1" smtClean="0"/>
              <a:t>radioatividade</a:t>
            </a:r>
            <a:r>
              <a:rPr lang="en-US" dirty="0" smtClean="0"/>
              <a:t> natural e o </a:t>
            </a:r>
            <a:r>
              <a:rPr lang="en-US" dirty="0" err="1" smtClean="0"/>
              <a:t>conteúdo</a:t>
            </a:r>
            <a:r>
              <a:rPr lang="en-US" dirty="0" smtClean="0"/>
              <a:t> de </a:t>
            </a:r>
            <a:r>
              <a:rPr lang="en-US" dirty="0" err="1" smtClean="0"/>
              <a:t>hidrogênio</a:t>
            </a:r>
            <a:r>
              <a:rPr lang="en-US" dirty="0" smtClean="0"/>
              <a:t> da </a:t>
            </a:r>
            <a:r>
              <a:rPr lang="en-US" dirty="0" err="1" smtClean="0"/>
              <a:t>rocha</a:t>
            </a:r>
            <a:r>
              <a:rPr lang="en-US" dirty="0" smtClean="0"/>
              <a:t>.</a:t>
            </a:r>
          </a:p>
          <a:p>
            <a:r>
              <a:rPr lang="en-US" dirty="0" err="1" smtClean="0"/>
              <a:t>Interpretação</a:t>
            </a:r>
            <a:r>
              <a:rPr lang="en-US" dirty="0" smtClean="0"/>
              <a:t> é o </a:t>
            </a:r>
            <a:r>
              <a:rPr lang="en-US" dirty="0" err="1" smtClean="0"/>
              <a:t>processo</a:t>
            </a:r>
            <a:r>
              <a:rPr lang="en-US" dirty="0" smtClean="0"/>
              <a:t> de se </a:t>
            </a:r>
            <a:r>
              <a:rPr lang="en-US" dirty="0" err="1" smtClean="0"/>
              <a:t>obter</a:t>
            </a:r>
            <a:r>
              <a:rPr lang="en-US" dirty="0" smtClean="0"/>
              <a:t> </a:t>
            </a:r>
            <a:r>
              <a:rPr lang="en-US" dirty="0" err="1" smtClean="0"/>
              <a:t>porosidade</a:t>
            </a:r>
            <a:r>
              <a:rPr lang="en-US" dirty="0" smtClean="0"/>
              <a:t>, </a:t>
            </a:r>
            <a:r>
              <a:rPr lang="en-US" dirty="0" err="1" smtClean="0"/>
              <a:t>permeabilidade</a:t>
            </a:r>
            <a:r>
              <a:rPr lang="en-US" dirty="0" smtClean="0"/>
              <a:t>, </a:t>
            </a:r>
            <a:r>
              <a:rPr lang="en-US" dirty="0" err="1" smtClean="0"/>
              <a:t>etc</a:t>
            </a:r>
            <a:r>
              <a:rPr lang="en-US" dirty="0" smtClean="0"/>
              <a:t>, via </a:t>
            </a:r>
            <a:r>
              <a:rPr lang="en-US" dirty="0" err="1" smtClean="0"/>
              <a:t>parâmetros</a:t>
            </a:r>
            <a:r>
              <a:rPr lang="en-US" dirty="0" smtClean="0"/>
              <a:t> </a:t>
            </a:r>
            <a:r>
              <a:rPr lang="en-US" dirty="0" err="1" smtClean="0"/>
              <a:t>medidos</a:t>
            </a:r>
            <a:r>
              <a:rPr lang="en-US" dirty="0" smtClean="0"/>
              <a:t>.</a:t>
            </a:r>
          </a:p>
          <a:p>
            <a:r>
              <a:rPr lang="en-US" dirty="0" smtClean="0"/>
              <a:t>O </a:t>
            </a:r>
            <a:r>
              <a:rPr lang="en-US" dirty="0" err="1" smtClean="0"/>
              <a:t>processo</a:t>
            </a:r>
            <a:r>
              <a:rPr lang="en-US" dirty="0" smtClean="0"/>
              <a:t> é </a:t>
            </a:r>
            <a:r>
              <a:rPr lang="en-US" dirty="0" err="1" smtClean="0"/>
              <a:t>complicado</a:t>
            </a:r>
            <a:r>
              <a:rPr lang="en-US" dirty="0" smtClean="0"/>
              <a:t> pela </a:t>
            </a:r>
            <a:r>
              <a:rPr lang="en-US" dirty="0" err="1" smtClean="0"/>
              <a:t>perfuração</a:t>
            </a:r>
            <a:r>
              <a:rPr lang="en-US" dirty="0" smtClean="0"/>
              <a:t>, </a:t>
            </a:r>
            <a:r>
              <a:rPr lang="en-US" dirty="0" err="1" smtClean="0"/>
              <a:t>pois</a:t>
            </a:r>
            <a:r>
              <a:rPr lang="en-US" dirty="0" smtClean="0"/>
              <a:t> </a:t>
            </a:r>
            <a:r>
              <a:rPr lang="en-US" dirty="0" err="1" smtClean="0"/>
              <a:t>geralmente</a:t>
            </a:r>
            <a:r>
              <a:rPr lang="en-US" dirty="0" smtClean="0"/>
              <a:t> a </a:t>
            </a:r>
            <a:r>
              <a:rPr lang="en-US" dirty="0" err="1" smtClean="0"/>
              <a:t>matriz</a:t>
            </a:r>
            <a:r>
              <a:rPr lang="en-US" dirty="0" smtClean="0"/>
              <a:t> é </a:t>
            </a:r>
            <a:r>
              <a:rPr lang="en-US" dirty="0" err="1" smtClean="0"/>
              <a:t>contaminada</a:t>
            </a:r>
            <a:r>
              <a:rPr lang="en-US" dirty="0" smtClean="0"/>
              <a:t> </a:t>
            </a:r>
            <a:r>
              <a:rPr lang="en-US" dirty="0" err="1" smtClean="0"/>
              <a:t>durante</a:t>
            </a:r>
            <a:r>
              <a:rPr lang="en-US" dirty="0" smtClean="0"/>
              <a:t> o </a:t>
            </a:r>
            <a:r>
              <a:rPr lang="en-US" dirty="0" err="1" smtClean="0"/>
              <a:t>processo</a:t>
            </a:r>
            <a:r>
              <a:rPr lang="en-US" dirty="0" smtClean="0"/>
              <a:t>, e as </a:t>
            </a:r>
            <a:r>
              <a:rPr lang="en-US" dirty="0" err="1" smtClean="0"/>
              <a:t>ferramentas</a:t>
            </a:r>
            <a:r>
              <a:rPr lang="en-US" dirty="0" smtClean="0"/>
              <a:t> de </a:t>
            </a:r>
            <a:r>
              <a:rPr lang="en-US" dirty="0" err="1" smtClean="0"/>
              <a:t>investigação</a:t>
            </a:r>
            <a:r>
              <a:rPr lang="en-US" dirty="0" smtClean="0"/>
              <a:t> </a:t>
            </a:r>
            <a:r>
              <a:rPr lang="en-US" dirty="0" err="1" smtClean="0"/>
              <a:t>devem</a:t>
            </a:r>
            <a:r>
              <a:rPr lang="en-US" dirty="0" smtClean="0"/>
              <a:t> </a:t>
            </a:r>
            <a:r>
              <a:rPr lang="en-US" dirty="0" err="1" smtClean="0"/>
              <a:t>enxergar</a:t>
            </a:r>
            <a:r>
              <a:rPr lang="en-US" dirty="0" smtClean="0"/>
              <a:t> </a:t>
            </a:r>
            <a:r>
              <a:rPr lang="en-US" dirty="0" err="1" smtClean="0"/>
              <a:t>além</a:t>
            </a:r>
            <a:r>
              <a:rPr lang="en-US" dirty="0" smtClean="0"/>
              <a:t> </a:t>
            </a:r>
            <a:r>
              <a:rPr lang="en-US" dirty="0" err="1" smtClean="0"/>
              <a:t>dessa</a:t>
            </a:r>
            <a:r>
              <a:rPr lang="en-US" dirty="0" smtClean="0"/>
              <a:t> zona de </a:t>
            </a:r>
            <a:r>
              <a:rPr lang="en-US" dirty="0" err="1" smtClean="0"/>
              <a:t>contaminação</a:t>
            </a:r>
            <a:r>
              <a:rPr lang="en-US" dirty="0" smtClean="0"/>
              <a:t>.</a:t>
            </a:r>
            <a:endParaRPr lang="pt-BR" dirty="0"/>
          </a:p>
        </p:txBody>
      </p:sp>
    </p:spTree>
    <p:extLst>
      <p:ext uri="{BB962C8B-B14F-4D97-AF65-F5344CB8AC3E}">
        <p14:creationId xmlns:p14="http://schemas.microsoft.com/office/powerpoint/2010/main" val="3027124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0929"/>
            <a:ext cx="8229600" cy="1143000"/>
          </a:xfrm>
        </p:spPr>
        <p:txBody>
          <a:bodyPr/>
          <a:lstStyle/>
          <a:p>
            <a:r>
              <a:rPr lang="pt-BR" dirty="0"/>
              <a:t>Propriedades </a:t>
            </a:r>
            <a:r>
              <a:rPr lang="pt-BR" dirty="0" smtClean="0"/>
              <a:t>Elétricas</a:t>
            </a:r>
            <a:endParaRPr lang="pt-BR" dirty="0"/>
          </a:p>
        </p:txBody>
      </p:sp>
      <p:sp>
        <p:nvSpPr>
          <p:cNvPr id="3" name="Espaço Reservado para Conteúdo 2"/>
          <p:cNvSpPr>
            <a:spLocks noGrp="1"/>
          </p:cNvSpPr>
          <p:nvPr>
            <p:ph idx="1"/>
          </p:nvPr>
        </p:nvSpPr>
        <p:spPr>
          <a:xfrm>
            <a:off x="179512" y="1268760"/>
            <a:ext cx="8784976" cy="5472608"/>
          </a:xfrm>
        </p:spPr>
        <p:txBody>
          <a:bodyPr>
            <a:normAutofit fontScale="77500" lnSpcReduction="20000"/>
          </a:bodyPr>
          <a:lstStyle/>
          <a:p>
            <a:r>
              <a:rPr lang="pt-BR" dirty="0"/>
              <a:t>São três os parâmetros que caracterizam eletricamente as </a:t>
            </a:r>
            <a:r>
              <a:rPr lang="pt-BR" dirty="0" smtClean="0"/>
              <a:t>rochas:</a:t>
            </a:r>
          </a:p>
          <a:p>
            <a:pPr lvl="1"/>
            <a:r>
              <a:rPr lang="pt-BR" dirty="0" smtClean="0"/>
              <a:t>permeabilidade magnética</a:t>
            </a:r>
          </a:p>
          <a:p>
            <a:pPr lvl="1"/>
            <a:r>
              <a:rPr lang="pt-BR" dirty="0" smtClean="0"/>
              <a:t>permissividade dielétrica</a:t>
            </a:r>
          </a:p>
          <a:p>
            <a:pPr lvl="1"/>
            <a:r>
              <a:rPr lang="pt-BR" dirty="0" smtClean="0"/>
              <a:t>condutividade </a:t>
            </a:r>
            <a:r>
              <a:rPr lang="pt-BR" dirty="0"/>
              <a:t>(σ) ou resistividade (1/σ = </a:t>
            </a:r>
            <a:r>
              <a:rPr lang="pt-BR" dirty="0" smtClean="0"/>
              <a:t>ρ). </a:t>
            </a:r>
          </a:p>
          <a:p>
            <a:r>
              <a:rPr lang="pt-BR" dirty="0"/>
              <a:t>A maioria das rochas está compostas de minerais não magnéticos, por conseguinte, suas permeabilidades magnéticas tendem a ser iguais a do espaço livre, sem muito uso na geofísica de poço, dado a sua baixa resolução. O registro da permissividade ou constante dielétrica é usado pelo perfil de Propagação Eletromagnética, para distinguir petróleo da água doce, devido ao fato de a constante dielétrica variar numericamente entre 1 e 2 nos hidrocarbonetos e entre 77 a 79 nas águas diluídas (250 a 500 </a:t>
            </a:r>
            <a:r>
              <a:rPr lang="pt-BR" dirty="0" err="1"/>
              <a:t>ppm</a:t>
            </a:r>
            <a:r>
              <a:rPr lang="pt-BR" dirty="0"/>
              <a:t> de sais totais). Nos demais casos predominam os perfis que registram a resistividade elétrica das rochas. </a:t>
            </a:r>
          </a:p>
        </p:txBody>
      </p:sp>
    </p:spTree>
    <p:extLst>
      <p:ext uri="{BB962C8B-B14F-4D97-AF65-F5344CB8AC3E}">
        <p14:creationId xmlns:p14="http://schemas.microsoft.com/office/powerpoint/2010/main" val="14049900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88640"/>
            <a:ext cx="8784976" cy="6336704"/>
          </a:xfrm>
        </p:spPr>
        <p:txBody>
          <a:bodyPr>
            <a:normAutofit fontScale="92500" lnSpcReduction="20000"/>
          </a:bodyPr>
          <a:lstStyle/>
          <a:p>
            <a:r>
              <a:rPr lang="pt-BR" dirty="0" smtClean="0"/>
              <a:t>Sob </a:t>
            </a:r>
            <a:r>
              <a:rPr lang="pt-BR" dirty="0"/>
              <a:t>o ponto de vista conceitual dos perfis, uma rocha sedimentar constitui-se de matriz e poros. Sendo a matriz (ou porção sólida) geralmente formada de minerais não condutivos de </a:t>
            </a:r>
            <a:r>
              <a:rPr lang="pt-BR" dirty="0" smtClean="0"/>
              <a:t>eletricidade, </a:t>
            </a:r>
            <a:r>
              <a:rPr lang="pt-BR" dirty="0">
                <a:solidFill>
                  <a:srgbClr val="FF0000"/>
                </a:solidFill>
              </a:rPr>
              <a:t>a condutividade de uma rocha é devida à presença de fluidos condutivos (soluções eletrolíticas) nos seus espaços vazios ou poros</a:t>
            </a:r>
            <a:r>
              <a:rPr lang="pt-BR" dirty="0"/>
              <a:t>. </a:t>
            </a:r>
          </a:p>
          <a:p>
            <a:r>
              <a:rPr lang="pt-BR" dirty="0"/>
              <a:t>Uma rocha se torna mais (ou menos) condutora da corrente elétrica, na dependência da qualidade de seu eletrólito (concentração), na sua quantidade (saturação) e na natureza de sua distribuição </a:t>
            </a:r>
            <a:r>
              <a:rPr lang="pt-BR" dirty="0" err="1"/>
              <a:t>interporosa</a:t>
            </a:r>
            <a:r>
              <a:rPr lang="pt-BR" dirty="0"/>
              <a:t> (interconexão - isolamento e/ou continuidade). A presença de fluidos isolantes, tais como água doce, ar, óleo e/ou gás, torna a rocha menos condutiva, ou seja, mais resistiva. </a:t>
            </a:r>
          </a:p>
        </p:txBody>
      </p:sp>
    </p:spTree>
    <p:extLst>
      <p:ext uri="{BB962C8B-B14F-4D97-AF65-F5344CB8AC3E}">
        <p14:creationId xmlns:p14="http://schemas.microsoft.com/office/powerpoint/2010/main" val="42030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188640"/>
            <a:ext cx="8712968" cy="6336704"/>
          </a:xfrm>
        </p:spPr>
        <p:txBody>
          <a:bodyPr>
            <a:normAutofit fontScale="92500"/>
          </a:bodyPr>
          <a:lstStyle/>
          <a:p>
            <a:pPr algn="just"/>
            <a:r>
              <a:rPr lang="pt-BR" dirty="0" smtClean="0"/>
              <a:t>Existem</a:t>
            </a:r>
            <a:r>
              <a:rPr lang="pt-BR" dirty="0"/>
              <a:t>, todavia, mais raramente, minerais outros dentro dos sedimentos que são bons condutores de eletricidade (pirita, </a:t>
            </a:r>
            <a:r>
              <a:rPr lang="pt-BR" dirty="0" err="1"/>
              <a:t>calcopiríta</a:t>
            </a:r>
            <a:r>
              <a:rPr lang="pt-BR" dirty="0"/>
              <a:t>, galena, magnetita etc.). </a:t>
            </a:r>
            <a:endParaRPr lang="pt-BR" dirty="0" smtClean="0"/>
          </a:p>
          <a:p>
            <a:pPr algn="just"/>
            <a:r>
              <a:rPr lang="pt-BR" dirty="0" smtClean="0"/>
              <a:t>De </a:t>
            </a:r>
            <a:r>
              <a:rPr lang="pt-BR" dirty="0"/>
              <a:t>um modo geral, eles ocorrem dispersos ou descontínuos nas rochas e em pequenas quantidades, tendo portanto pouca participação nas propriedades elétricas das mesmas. </a:t>
            </a:r>
            <a:endParaRPr lang="pt-BR" dirty="0" smtClean="0"/>
          </a:p>
          <a:p>
            <a:pPr algn="just"/>
            <a:r>
              <a:rPr lang="pt-BR" dirty="0" smtClean="0"/>
              <a:t>Por </a:t>
            </a:r>
            <a:r>
              <a:rPr lang="pt-BR" dirty="0"/>
              <a:t>outro lado, as argilas, por serem </a:t>
            </a:r>
            <a:r>
              <a:rPr lang="pt-BR" dirty="0" err="1"/>
              <a:t>volumetricamente</a:t>
            </a:r>
            <a:r>
              <a:rPr lang="pt-BR" dirty="0"/>
              <a:t> importantes e por apresentarem elevada quantidade de cátions adsorvidos em suas superfícies externas, influenciam consideravelmente na condutividade das rochas argilosas. </a:t>
            </a:r>
          </a:p>
        </p:txBody>
      </p:sp>
    </p:spTree>
    <p:extLst>
      <p:ext uri="{BB962C8B-B14F-4D97-AF65-F5344CB8AC3E}">
        <p14:creationId xmlns:p14="http://schemas.microsoft.com/office/powerpoint/2010/main" val="3603090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67544" y="188640"/>
                <a:ext cx="8229600" cy="6120680"/>
              </a:xfrm>
            </p:spPr>
            <p:txBody>
              <a:bodyPr>
                <a:normAutofit lnSpcReduction="10000"/>
              </a:bodyPr>
              <a:lstStyle/>
              <a:p>
                <a:pPr marL="0" indent="0" algn="ctr">
                  <a:buNone/>
                </a:pPr>
                <a:r>
                  <a:rPr lang="pt-BR" dirty="0" smtClean="0"/>
                  <a:t>A resistência elétrica (r), que é a recíproca da condutância elétrica, é definida como sendo a habilidade que tem uma substância em impedir a passagem da corrente elétrica. A condutância por sua vez é a habilidade de permitir ou facilitar o fluxo elétrico. A resistência de um condutor é diretamente proporcional ao comprimento (L) a ser percorrido pela corrente elétrica, e inversamente proporcional à área (A) atravessada. Isto é: </a:t>
                </a:r>
              </a:p>
              <a:p>
                <a:pPr marL="0" indent="0" algn="ctr">
                  <a:buNone/>
                </a:pPr>
                <a:endParaRPr lang="pt-BR" dirty="0" smtClean="0"/>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a:rPr>
                        <m:t>𝑟</m:t>
                      </m:r>
                      <m:r>
                        <a:rPr lang="pt-BR" b="0" i="1" smtClean="0">
                          <a:latin typeface="Cambria Math"/>
                          <a:ea typeface="Cambria Math"/>
                        </a:rPr>
                        <m:t>∝</m:t>
                      </m:r>
                      <m:f>
                        <m:fPr>
                          <m:ctrlPr>
                            <a:rPr lang="pt-BR" b="0" i="1" smtClean="0">
                              <a:latin typeface="Cambria Math" panose="02040503050406030204" pitchFamily="18" charset="0"/>
                              <a:ea typeface="Cambria Math"/>
                            </a:rPr>
                          </m:ctrlPr>
                        </m:fPr>
                        <m:num>
                          <m:r>
                            <a:rPr lang="pt-BR" b="0" i="1" smtClean="0">
                              <a:latin typeface="Cambria Math"/>
                              <a:ea typeface="Cambria Math"/>
                            </a:rPr>
                            <m:t>𝐿</m:t>
                          </m:r>
                        </m:num>
                        <m:den>
                          <m:r>
                            <a:rPr lang="pt-BR" b="0" i="1" smtClean="0">
                              <a:latin typeface="Cambria Math"/>
                              <a:ea typeface="Cambria Math"/>
                            </a:rPr>
                            <m:t>𝐴</m:t>
                          </m:r>
                        </m:den>
                      </m:f>
                      <m:groupChr>
                        <m:groupChrPr>
                          <m:chr m:val="→"/>
                          <m:pos m:val="top"/>
                          <m:ctrlPr>
                            <a:rPr lang="pt-BR" b="0" i="1" smtClean="0">
                              <a:latin typeface="Cambria Math" panose="02040503050406030204" pitchFamily="18" charset="0"/>
                              <a:ea typeface="Cambria Math"/>
                            </a:rPr>
                          </m:ctrlPr>
                        </m:groupChrPr>
                        <m:e/>
                      </m:groupChr>
                      <m:r>
                        <a:rPr lang="pt-BR" b="0" i="1" smtClean="0">
                          <a:latin typeface="Cambria Math"/>
                        </a:rPr>
                        <m:t>𝑟</m:t>
                      </m:r>
                      <m:r>
                        <a:rPr lang="pt-BR" b="0" i="1" smtClean="0">
                          <a:latin typeface="Cambria Math"/>
                        </a:rPr>
                        <m:t>=</m:t>
                      </m:r>
                      <m:r>
                        <a:rPr lang="pt-BR" b="0" i="1" smtClean="0">
                          <a:latin typeface="Cambria Math"/>
                          <a:ea typeface="Cambria Math"/>
                        </a:rPr>
                        <m:t>𝜌</m:t>
                      </m:r>
                      <m:f>
                        <m:fPr>
                          <m:ctrlPr>
                            <a:rPr lang="pt-BR" b="0" i="1" smtClean="0">
                              <a:latin typeface="Cambria Math" panose="02040503050406030204" pitchFamily="18" charset="0"/>
                              <a:ea typeface="Cambria Math"/>
                            </a:rPr>
                          </m:ctrlPr>
                        </m:fPr>
                        <m:num>
                          <m:r>
                            <a:rPr lang="pt-BR" b="0" i="1" smtClean="0">
                              <a:latin typeface="Cambria Math"/>
                              <a:ea typeface="Cambria Math"/>
                            </a:rPr>
                            <m:t>𝐿</m:t>
                          </m:r>
                        </m:num>
                        <m:den>
                          <m:r>
                            <a:rPr lang="pt-BR" b="0" i="1" smtClean="0">
                              <a:latin typeface="Cambria Math"/>
                              <a:ea typeface="Cambria Math"/>
                            </a:rPr>
                            <m:t>𝐴</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67544" y="188640"/>
                <a:ext cx="8229600" cy="6120680"/>
              </a:xfrm>
              <a:blipFill rotWithShape="1">
                <a:blip r:embed="rId2"/>
                <a:stretch>
                  <a:fillRect l="-815" t="-2092" r="-1778"/>
                </a:stretch>
              </a:blipFill>
            </p:spPr>
            <p:txBody>
              <a:bodyPr/>
              <a:lstStyle/>
              <a:p>
                <a:r>
                  <a:rPr lang="pt-BR">
                    <a:noFill/>
                  </a:rPr>
                  <a:t> </a:t>
                </a:r>
              </a:p>
            </p:txBody>
          </p:sp>
        </mc:Fallback>
      </mc:AlternateContent>
    </p:spTree>
    <p:extLst>
      <p:ext uri="{BB962C8B-B14F-4D97-AF65-F5344CB8AC3E}">
        <p14:creationId xmlns:p14="http://schemas.microsoft.com/office/powerpoint/2010/main" val="2203932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Modelo (geral) de Rocha em </a:t>
            </a:r>
            <a:r>
              <a:rPr lang="pt-BR" dirty="0" err="1" smtClean="0"/>
              <a:t>Petrofísica</a:t>
            </a:r>
            <a:endParaRPr lang="pt-BR" dirty="0"/>
          </a:p>
        </p:txBody>
      </p:sp>
      <p:sp>
        <p:nvSpPr>
          <p:cNvPr id="3" name="Espaço Reservado para Conteúdo 2"/>
          <p:cNvSpPr>
            <a:spLocks noGrp="1"/>
          </p:cNvSpPr>
          <p:nvPr>
            <p:ph idx="1"/>
          </p:nvPr>
        </p:nvSpPr>
        <p:spPr>
          <a:xfrm>
            <a:off x="179512" y="1600200"/>
            <a:ext cx="8784976" cy="5069160"/>
          </a:xfrm>
        </p:spPr>
        <p:txBody>
          <a:bodyPr>
            <a:normAutofit lnSpcReduction="10000"/>
          </a:bodyPr>
          <a:lstStyle/>
          <a:p>
            <a:pPr algn="just"/>
            <a:r>
              <a:rPr lang="pt-BR" dirty="0" smtClean="0"/>
              <a:t> </a:t>
            </a:r>
            <a:r>
              <a:rPr lang="pt-BR" dirty="0"/>
              <a:t>Uma rocha sedimentar, terrígena ou </a:t>
            </a:r>
            <a:r>
              <a:rPr lang="pt-BR" dirty="0" err="1"/>
              <a:t>carbonática</a:t>
            </a:r>
            <a:r>
              <a:rPr lang="pt-BR" dirty="0"/>
              <a:t>, para efeito </a:t>
            </a:r>
            <a:r>
              <a:rPr lang="pt-BR" dirty="0" err="1"/>
              <a:t>petrofísico</a:t>
            </a:r>
            <a:r>
              <a:rPr lang="pt-BR" dirty="0"/>
              <a:t> descritivo, está constituída </a:t>
            </a:r>
            <a:r>
              <a:rPr lang="pt-BR" dirty="0" err="1"/>
              <a:t>mineralogicamente</a:t>
            </a:r>
            <a:r>
              <a:rPr lang="pt-BR" dirty="0"/>
              <a:t> por três elementos: Arcabouço, Matriz e Cimento. </a:t>
            </a:r>
          </a:p>
          <a:p>
            <a:pPr algn="just"/>
            <a:r>
              <a:rPr lang="pt-BR" dirty="0" smtClean="0"/>
              <a:t>Na </a:t>
            </a:r>
            <a:r>
              <a:rPr lang="pt-BR" dirty="0"/>
              <a:t>técnica de </a:t>
            </a:r>
            <a:r>
              <a:rPr lang="pt-BR" dirty="0" err="1"/>
              <a:t>perfilagem</a:t>
            </a:r>
            <a:r>
              <a:rPr lang="pt-BR" dirty="0"/>
              <a:t>, a conceituação </a:t>
            </a:r>
            <a:r>
              <a:rPr lang="pt-BR" dirty="0" err="1" smtClean="0"/>
              <a:t>petrofísica</a:t>
            </a:r>
            <a:r>
              <a:rPr lang="pt-BR" dirty="0" smtClean="0"/>
              <a:t> de rocha, </a:t>
            </a:r>
            <a:r>
              <a:rPr lang="pt-BR" dirty="0"/>
              <a:t>é modificada, porquanto os sensores utilizados, quer sejam de natureza elétrica, quer acústica ou radioativa, são incapazes de distinguir os grãos de sílica de uma matriz ou cimento </a:t>
            </a:r>
            <a:r>
              <a:rPr lang="pt-BR" dirty="0" err="1"/>
              <a:t>silicoso</a:t>
            </a:r>
            <a:r>
              <a:rPr lang="pt-BR" dirty="0"/>
              <a:t>. Grãos </a:t>
            </a:r>
            <a:r>
              <a:rPr lang="pt-BR" dirty="0" err="1"/>
              <a:t>carbonáticos</a:t>
            </a:r>
            <a:r>
              <a:rPr lang="pt-BR" dirty="0"/>
              <a:t> (fósseis ou </a:t>
            </a:r>
            <a:r>
              <a:rPr lang="pt-BR" dirty="0" err="1"/>
              <a:t>intraclastos</a:t>
            </a:r>
            <a:r>
              <a:rPr lang="pt-BR" dirty="0"/>
              <a:t>) do cimento </a:t>
            </a:r>
            <a:r>
              <a:rPr lang="pt-BR" dirty="0" err="1"/>
              <a:t>carbonático</a:t>
            </a:r>
            <a:r>
              <a:rPr lang="pt-BR" dirty="0"/>
              <a:t>. </a:t>
            </a:r>
          </a:p>
        </p:txBody>
      </p:sp>
    </p:spTree>
    <p:extLst>
      <p:ext uri="{BB962C8B-B14F-4D97-AF65-F5344CB8AC3E}">
        <p14:creationId xmlns:p14="http://schemas.microsoft.com/office/powerpoint/2010/main" val="33539043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332656"/>
            <a:ext cx="8229600" cy="6192688"/>
          </a:xfrm>
        </p:spPr>
        <p:txBody>
          <a:bodyPr>
            <a:normAutofit/>
          </a:bodyPr>
          <a:lstStyle/>
          <a:p>
            <a:r>
              <a:rPr lang="pt-BR" dirty="0" smtClean="0"/>
              <a:t>A constante introduzida nesta proporcionalidade (R ou ρ) é denominada de Resistência Específica ou Resistividade. Como a unidade de resistência é o Ohm (Ω), a unidade de Resistividade é o </a:t>
            </a:r>
            <a:r>
              <a:rPr lang="pt-BR" dirty="0" err="1" smtClean="0"/>
              <a:t>Ohm.m</a:t>
            </a:r>
            <a:r>
              <a:rPr lang="pt-BR" dirty="0" smtClean="0"/>
              <a:t> (</a:t>
            </a:r>
            <a:r>
              <a:rPr lang="pt-BR" dirty="0" err="1" smtClean="0"/>
              <a:t>Ω.m</a:t>
            </a:r>
            <a:r>
              <a:rPr lang="pt-BR" dirty="0" smtClean="0"/>
              <a:t>).</a:t>
            </a:r>
          </a:p>
          <a:p>
            <a:r>
              <a:rPr lang="pt-BR" dirty="0" smtClean="0"/>
              <a:t>As resistividades das formações variam geralmente entre 0,2 a 1.000 </a:t>
            </a:r>
            <a:r>
              <a:rPr lang="pt-BR" dirty="0" err="1" smtClean="0"/>
              <a:t>Ohm.m</a:t>
            </a:r>
            <a:r>
              <a:rPr lang="pt-BR" dirty="0" smtClean="0"/>
              <a:t>. Resistividades acima deste valor são raras nas rochas permeáveis com hidrocarbonetos, mas um tanto </a:t>
            </a:r>
            <a:r>
              <a:rPr lang="pt-BR" dirty="0" err="1" smtClean="0"/>
              <a:t>freqüentes</a:t>
            </a:r>
            <a:r>
              <a:rPr lang="pt-BR" dirty="0" smtClean="0"/>
              <a:t> nas rochas próximos à superfície, com água doce ou areadas.</a:t>
            </a:r>
            <a:endParaRPr lang="pt-BR" dirty="0"/>
          </a:p>
        </p:txBody>
      </p:sp>
    </p:spTree>
    <p:extLst>
      <p:ext uri="{BB962C8B-B14F-4D97-AF65-F5344CB8AC3E}">
        <p14:creationId xmlns:p14="http://schemas.microsoft.com/office/powerpoint/2010/main" val="29035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Salinidade e </a:t>
            </a:r>
            <a:r>
              <a:rPr lang="pt-BR" dirty="0" smtClean="0"/>
              <a:t>Temperatura</a:t>
            </a:r>
            <a:endParaRPr lang="pt-BR" dirty="0"/>
          </a:p>
        </p:txBody>
      </p:sp>
      <p:sp>
        <p:nvSpPr>
          <p:cNvPr id="3" name="Espaço Reservado para Conteúdo 2"/>
          <p:cNvSpPr>
            <a:spLocks noGrp="1"/>
          </p:cNvSpPr>
          <p:nvPr>
            <p:ph idx="1"/>
          </p:nvPr>
        </p:nvSpPr>
        <p:spPr>
          <a:xfrm>
            <a:off x="251520" y="1600200"/>
            <a:ext cx="8640960" cy="4925144"/>
          </a:xfrm>
        </p:spPr>
        <p:txBody>
          <a:bodyPr>
            <a:normAutofit fontScale="85000" lnSpcReduction="10000"/>
          </a:bodyPr>
          <a:lstStyle/>
          <a:p>
            <a:r>
              <a:rPr lang="pt-BR" dirty="0"/>
              <a:t>Em um fio condutor, a corrente elétrica desloca-se por meio do movimento ordenado de seus elétrons (condução eletrônica). </a:t>
            </a:r>
            <a:endParaRPr lang="pt-BR" dirty="0" smtClean="0"/>
          </a:p>
          <a:p>
            <a:r>
              <a:rPr lang="pt-BR" dirty="0" smtClean="0"/>
              <a:t>Em </a:t>
            </a:r>
            <a:r>
              <a:rPr lang="pt-BR" dirty="0"/>
              <a:t>uma rocha, a corrente elétrica desloca-se através da solução eletrolítica que preenche os poros interconectados, e/ou fraturas, na dependência da maior ou menor quantidade de íons presentes (condução iônica). </a:t>
            </a:r>
          </a:p>
          <a:p>
            <a:r>
              <a:rPr lang="pt-BR" dirty="0"/>
              <a:t>Os íons, responsáveis pela condução, resultam da dissociação dos sais na água intersticial das rochas (água de formação). O mais abundante deles é o cloreto de sódio. Em água, o </a:t>
            </a:r>
            <a:r>
              <a:rPr lang="pt-BR" dirty="0" err="1"/>
              <a:t>NaCl</a:t>
            </a:r>
            <a:r>
              <a:rPr lang="pt-BR" dirty="0"/>
              <a:t> dissocia-se em Na</a:t>
            </a:r>
            <a:r>
              <a:rPr lang="pt-BR" baseline="30000" dirty="0"/>
              <a:t>+ </a:t>
            </a:r>
            <a:r>
              <a:rPr lang="pt-BR" dirty="0"/>
              <a:t>e Cl</a:t>
            </a:r>
            <a:r>
              <a:rPr lang="pt-BR" baseline="30000" dirty="0"/>
              <a:t>-</a:t>
            </a:r>
            <a:r>
              <a:rPr lang="pt-BR" dirty="0"/>
              <a:t>. </a:t>
            </a:r>
          </a:p>
        </p:txBody>
      </p:sp>
    </p:spTree>
    <p:extLst>
      <p:ext uri="{BB962C8B-B14F-4D97-AF65-F5344CB8AC3E}">
        <p14:creationId xmlns:p14="http://schemas.microsoft.com/office/powerpoint/2010/main" val="657175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116632"/>
            <a:ext cx="8712968" cy="6552728"/>
          </a:xfrm>
        </p:spPr>
        <p:txBody>
          <a:bodyPr>
            <a:normAutofit/>
          </a:bodyPr>
          <a:lstStyle/>
          <a:p>
            <a:r>
              <a:rPr lang="pt-BR" dirty="0"/>
              <a:t>Para qualquer concentração de sais, a temperatura da solução é também de grande </a:t>
            </a:r>
            <a:r>
              <a:rPr lang="pt-BR" dirty="0" smtClean="0"/>
              <a:t>importância. Quanto maior a temperatura, mais movimento de íons, maior condutividade.</a:t>
            </a:r>
          </a:p>
          <a:p>
            <a:r>
              <a:rPr lang="pt-BR" dirty="0" smtClean="0"/>
              <a:t>O </a:t>
            </a:r>
            <a:r>
              <a:rPr lang="pt-BR" dirty="0" err="1"/>
              <a:t>interrelacionamento</a:t>
            </a:r>
            <a:r>
              <a:rPr lang="pt-BR" dirty="0"/>
              <a:t> entre a temperatura a resistividade (</a:t>
            </a:r>
            <a:r>
              <a:rPr lang="pt-BR" dirty="0" err="1"/>
              <a:t>Rw</a:t>
            </a:r>
            <a:r>
              <a:rPr lang="pt-BR" dirty="0"/>
              <a:t>) e a salinidade das soluções (</a:t>
            </a:r>
            <a:r>
              <a:rPr lang="pt-BR" dirty="0" err="1"/>
              <a:t>Salw</a:t>
            </a:r>
            <a:r>
              <a:rPr lang="pt-BR" dirty="0"/>
              <a:t>) pode ser resumido na equação abaixo (</a:t>
            </a:r>
            <a:r>
              <a:rPr lang="pt-BR" dirty="0" err="1"/>
              <a:t>Bateman</a:t>
            </a:r>
            <a:r>
              <a:rPr lang="pt-BR" dirty="0"/>
              <a:t> e </a:t>
            </a:r>
            <a:r>
              <a:rPr lang="pt-BR" dirty="0" err="1"/>
              <a:t>Konen</a:t>
            </a:r>
            <a:r>
              <a:rPr lang="pt-BR" dirty="0"/>
              <a:t>, 1977) : </a:t>
            </a:r>
            <a:endParaRPr lang="pt-BR" dirty="0" smtClean="0"/>
          </a:p>
          <a:p>
            <a:endParaRPr lang="pt-BR" dirty="0"/>
          </a:p>
          <a:p>
            <a:pPr marL="354013" indent="0">
              <a:buNone/>
              <a:tabLst>
                <a:tab pos="354013" algn="l"/>
              </a:tabLst>
            </a:pPr>
            <a:r>
              <a:rPr lang="pt-BR" dirty="0" smtClean="0"/>
              <a:t>sendo, Rw</a:t>
            </a:r>
            <a:r>
              <a:rPr lang="pt-BR" baseline="-25000" dirty="0" smtClean="0"/>
              <a:t>75F</a:t>
            </a:r>
            <a:r>
              <a:rPr lang="pt-BR" dirty="0" smtClean="0"/>
              <a:t> a resistividade a temperatura de 75° F (24° C) e </a:t>
            </a:r>
            <a:r>
              <a:rPr lang="pt-BR" dirty="0" err="1" smtClean="0"/>
              <a:t>Salw</a:t>
            </a:r>
            <a:r>
              <a:rPr lang="pt-BR" dirty="0" smtClean="0"/>
              <a:t> expressa em </a:t>
            </a:r>
            <a:r>
              <a:rPr lang="pt-BR" dirty="0" err="1" smtClean="0"/>
              <a:t>ppm</a:t>
            </a:r>
            <a:r>
              <a:rPr lang="pt-BR" dirty="0" smtClean="0"/>
              <a:t> equivalentes a uma solução de </a:t>
            </a:r>
            <a:r>
              <a:rPr lang="pt-BR" dirty="0" err="1" smtClean="0"/>
              <a:t>NaCl</a:t>
            </a:r>
            <a:r>
              <a:rPr lang="pt-BR" dirty="0" smtClean="0"/>
              <a:t>.</a:t>
            </a:r>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413" y="4212892"/>
            <a:ext cx="5337867" cy="6659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63607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04664"/>
            <a:ext cx="8229600" cy="5721499"/>
          </a:xfrm>
        </p:spPr>
        <p:txBody>
          <a:bodyPr/>
          <a:lstStyle/>
          <a:p>
            <a:r>
              <a:rPr lang="pt-BR" dirty="0" smtClean="0"/>
              <a:t>Conhecendo-se Rw</a:t>
            </a:r>
            <a:r>
              <a:rPr lang="pt-BR" baseline="-25000" dirty="0" smtClean="0"/>
              <a:t>1</a:t>
            </a:r>
            <a:r>
              <a:rPr lang="pt-BR" dirty="0" smtClean="0"/>
              <a:t> a uma temperatura conhecida Tw</a:t>
            </a:r>
            <a:r>
              <a:rPr lang="pt-BR" baseline="-25000" dirty="0" smtClean="0"/>
              <a:t>1</a:t>
            </a:r>
            <a:r>
              <a:rPr lang="pt-BR" dirty="0" smtClean="0"/>
              <a:t> e desejando-se saber qual será o seu valor Rw</a:t>
            </a:r>
            <a:r>
              <a:rPr lang="pt-BR" baseline="-25000" dirty="0" smtClean="0"/>
              <a:t>2</a:t>
            </a:r>
            <a:r>
              <a:rPr lang="pt-BR" dirty="0" smtClean="0"/>
              <a:t> à temperatura Tw</a:t>
            </a:r>
            <a:r>
              <a:rPr lang="pt-BR" baseline="-25000" dirty="0" smtClean="0"/>
              <a:t>2</a:t>
            </a:r>
            <a:r>
              <a:rPr lang="pt-BR" dirty="0" smtClean="0"/>
              <a:t> (ambas em °C), utiliza-se a relação abaixo (Schlumberger, 1985) :</a:t>
            </a:r>
          </a:p>
          <a:p>
            <a:endParaRPr lang="pt-BR" dirty="0" smtClean="0"/>
          </a:p>
          <a:p>
            <a:endParaRPr lang="pt-BR" dirty="0" smtClean="0"/>
          </a:p>
          <a:p>
            <a:endParaRPr lang="pt-BR" dirty="0"/>
          </a:p>
          <a:p>
            <a:r>
              <a:rPr lang="pt-BR" dirty="0"/>
              <a:t>Para cálculos em graus Fahrenheit, a constante 21,5 deve ser substituída por 6,77. </a:t>
            </a:r>
            <a:endParaRPr lang="pt-BR" dirty="0" smtClean="0"/>
          </a:p>
          <a:p>
            <a:endParaRPr lang="pt-B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996952"/>
            <a:ext cx="4242810" cy="1320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148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Resistividade de uma Rocha Limpa contendo Hidrocarbonetos (</a:t>
            </a:r>
            <a:r>
              <a:rPr lang="pt-BR" dirty="0" err="1"/>
              <a:t>Rt</a:t>
            </a:r>
            <a:r>
              <a:rPr lang="pt-BR" dirty="0" smtClean="0"/>
              <a:t>)</a:t>
            </a:r>
            <a:endParaRPr lang="pt-BR" dirty="0"/>
          </a:p>
        </p:txBody>
      </p:sp>
      <p:sp>
        <p:nvSpPr>
          <p:cNvPr id="3" name="Espaço Reservado para Conteúdo 2"/>
          <p:cNvSpPr>
            <a:spLocks noGrp="1"/>
          </p:cNvSpPr>
          <p:nvPr>
            <p:ph idx="1"/>
          </p:nvPr>
        </p:nvSpPr>
        <p:spPr>
          <a:xfrm>
            <a:off x="251520" y="1600200"/>
            <a:ext cx="8712968" cy="4925144"/>
          </a:xfrm>
        </p:spPr>
        <p:txBody>
          <a:bodyPr>
            <a:normAutofit fontScale="85000" lnSpcReduction="10000"/>
          </a:bodyPr>
          <a:lstStyle/>
          <a:p>
            <a:r>
              <a:rPr lang="pt-BR" dirty="0"/>
              <a:t>Os poros de uma rocha </a:t>
            </a:r>
            <a:r>
              <a:rPr lang="pt-BR" dirty="0" err="1"/>
              <a:t>permoporosa</a:t>
            </a:r>
            <a:r>
              <a:rPr lang="pt-BR" dirty="0"/>
              <a:t> saturam-se com 100% de fluido. Somente água (</a:t>
            </a:r>
            <a:r>
              <a:rPr lang="pt-BR" dirty="0" err="1"/>
              <a:t>Sw</a:t>
            </a:r>
            <a:r>
              <a:rPr lang="pt-BR" dirty="0"/>
              <a:t> = 1) ou mistura de água mais óleo e/ou gás (</a:t>
            </a:r>
            <a:r>
              <a:rPr lang="pt-BR" dirty="0" err="1"/>
              <a:t>Sw</a:t>
            </a:r>
            <a:r>
              <a:rPr lang="pt-BR" dirty="0"/>
              <a:t> &lt; 1, isto é, </a:t>
            </a:r>
            <a:r>
              <a:rPr lang="pt-BR" dirty="0" err="1"/>
              <a:t>Sw</a:t>
            </a:r>
            <a:r>
              <a:rPr lang="pt-BR" dirty="0"/>
              <a:t> = 1 – </a:t>
            </a:r>
            <a:r>
              <a:rPr lang="pt-BR" dirty="0" err="1"/>
              <a:t>Shc</a:t>
            </a:r>
            <a:r>
              <a:rPr lang="pt-BR" dirty="0"/>
              <a:t>). </a:t>
            </a:r>
            <a:endParaRPr lang="pt-BR" dirty="0" smtClean="0"/>
          </a:p>
          <a:p>
            <a:r>
              <a:rPr lang="pt-BR" dirty="0"/>
              <a:t>A resistividade (</a:t>
            </a:r>
            <a:r>
              <a:rPr lang="pt-BR" dirty="0" err="1"/>
              <a:t>Rt</a:t>
            </a:r>
            <a:r>
              <a:rPr lang="pt-BR" dirty="0"/>
              <a:t>) de uma rocha contendo água e óleo é diretamente proporcional a sua resistividade somente com água (</a:t>
            </a:r>
            <a:r>
              <a:rPr lang="pt-BR" dirty="0" err="1"/>
              <a:t>Ro</a:t>
            </a:r>
            <a:r>
              <a:rPr lang="pt-BR" dirty="0"/>
              <a:t>) e inversamente proporcional à quantidade da água (</a:t>
            </a:r>
            <a:r>
              <a:rPr lang="pt-BR" dirty="0" err="1"/>
              <a:t>Sw</a:t>
            </a:r>
            <a:r>
              <a:rPr lang="pt-BR" dirty="0"/>
              <a:t>). Caso a rocha tenha somente água (</a:t>
            </a:r>
            <a:r>
              <a:rPr lang="pt-BR" dirty="0" err="1"/>
              <a:t>Sw</a:t>
            </a:r>
            <a:r>
              <a:rPr lang="pt-BR" dirty="0"/>
              <a:t> = 1) condutiva (salgada), a resistividade </a:t>
            </a:r>
            <a:r>
              <a:rPr lang="pt-BR" dirty="0" err="1"/>
              <a:t>Ro</a:t>
            </a:r>
            <a:r>
              <a:rPr lang="pt-BR" dirty="0"/>
              <a:t> será baixa. Caso tenha água resistiva (doce), </a:t>
            </a:r>
            <a:r>
              <a:rPr lang="pt-BR" dirty="0" err="1"/>
              <a:t>Ro</a:t>
            </a:r>
            <a:r>
              <a:rPr lang="pt-BR" dirty="0"/>
              <a:t> será alta. A substituição parcial da água por hidrocarboneto aumenta a resistividade da rocha de modo inversamente proporcional à quantidade </a:t>
            </a:r>
            <a:r>
              <a:rPr lang="pt-BR" dirty="0" smtClean="0"/>
              <a:t>deste.</a:t>
            </a:r>
            <a:endParaRPr lang="pt-BR" dirty="0"/>
          </a:p>
        </p:txBody>
      </p:sp>
    </p:spTree>
    <p:extLst>
      <p:ext uri="{BB962C8B-B14F-4D97-AF65-F5344CB8AC3E}">
        <p14:creationId xmlns:p14="http://schemas.microsoft.com/office/powerpoint/2010/main" val="3959647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Fator de Formação</a:t>
            </a:r>
            <a:endParaRPr lang="pt-BR"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1520" y="1600200"/>
                <a:ext cx="8712968" cy="4925144"/>
              </a:xfrm>
            </p:spPr>
            <p:txBody>
              <a:bodyPr>
                <a:normAutofit lnSpcReduction="10000"/>
              </a:bodyPr>
              <a:lstStyle/>
              <a:p>
                <a:r>
                  <a:rPr lang="pt-BR" dirty="0" smtClean="0"/>
                  <a:t>Foi-se estabelecido experimentalmente que a resistividade de uma formação limpa (sem argila nem hidrocarbonetos) é proporcional à resistividade do fluido que satura essa formação.</a:t>
                </a:r>
              </a:p>
              <a:p>
                <a:r>
                  <a:rPr lang="en-US" dirty="0" smtClean="0"/>
                  <a:t>Essa </a:t>
                </a:r>
                <a:r>
                  <a:rPr lang="en-US" dirty="0" err="1" smtClean="0"/>
                  <a:t>constante</a:t>
                </a:r>
                <a:r>
                  <a:rPr lang="en-US" dirty="0" smtClean="0"/>
                  <a:t> de </a:t>
                </a:r>
                <a:r>
                  <a:rPr lang="en-US" dirty="0" err="1" smtClean="0"/>
                  <a:t>proporcionalidade</a:t>
                </a:r>
                <a:r>
                  <a:rPr lang="en-US" dirty="0" smtClean="0"/>
                  <a:t> é </a:t>
                </a:r>
                <a:r>
                  <a:rPr lang="en-US" dirty="0" err="1" smtClean="0"/>
                  <a:t>chamada</a:t>
                </a:r>
                <a:r>
                  <a:rPr lang="en-US" dirty="0" smtClean="0"/>
                  <a:t> de </a:t>
                </a:r>
                <a:r>
                  <a:rPr lang="en-US" dirty="0" err="1" smtClean="0"/>
                  <a:t>fator</a:t>
                </a:r>
                <a:r>
                  <a:rPr lang="en-US" dirty="0" smtClean="0"/>
                  <a:t> de </a:t>
                </a:r>
                <a:r>
                  <a:rPr lang="en-US" dirty="0" err="1" smtClean="0"/>
                  <a:t>formação</a:t>
                </a:r>
                <a:r>
                  <a:rPr lang="en-US" dirty="0" smtClean="0"/>
                  <a:t> </a:t>
                </a:r>
                <a14:m>
                  <m:oMath xmlns:m="http://schemas.openxmlformats.org/officeDocument/2006/math">
                    <m:r>
                      <a:rPr lang="en-US" b="0" i="1" smtClean="0">
                        <a:latin typeface="Cambria Math" panose="02040503050406030204" pitchFamily="18" charset="0"/>
                      </a:rPr>
                      <m:t>𝐹</m:t>
                    </m:r>
                  </m:oMath>
                </a14:m>
                <a:r>
                  <a:rPr lang="pt-BR" dirty="0" smtClean="0"/>
                  <a:t>, dado por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𝑤</m:t>
                              </m:r>
                            </m:sub>
                          </m:sSub>
                        </m:den>
                      </m:f>
                    </m:oMath>
                  </m:oMathPara>
                </a14:m>
                <a:endParaRPr lang="pt-BR" dirty="0" smtClean="0"/>
              </a:p>
              <a:p>
                <a:pPr marL="0" indent="0">
                  <a:buNone/>
                </a:pPr>
                <a:r>
                  <a:rPr lang="en-US" dirty="0" err="1" smtClean="0"/>
                  <a:t>na</a:t>
                </a:r>
                <a:r>
                  <a:rPr lang="en-US" dirty="0" smtClean="0"/>
                  <a:t> </a:t>
                </a:r>
                <a:r>
                  <a:rPr lang="en-US" dirty="0" err="1" smtClean="0"/>
                  <a:t>qual</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𝑤</m:t>
                        </m:r>
                      </m:sub>
                    </m:sSub>
                  </m:oMath>
                </a14:m>
                <a:r>
                  <a:rPr lang="pt-BR" dirty="0" smtClean="0"/>
                  <a:t> é a resistividade da água que </a:t>
                </a:r>
                <a:r>
                  <a:rPr lang="pt-BR" dirty="0" err="1" smtClean="0"/>
                  <a:t>percola</a:t>
                </a:r>
                <a:r>
                  <a:rPr lang="pt-BR" dirty="0" smtClean="0"/>
                  <a:t> a formação, 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oMath>
                </a14:m>
                <a:r>
                  <a:rPr lang="pt-BR" dirty="0" smtClean="0"/>
                  <a:t> a resistividade da própria formação.</a:t>
                </a: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1520" y="1600200"/>
                <a:ext cx="8712968" cy="4925144"/>
              </a:xfrm>
              <a:blipFill rotWithShape="0">
                <a:blip r:embed="rId2"/>
                <a:stretch>
                  <a:fillRect l="-1748" t="-2602" r="-1538"/>
                </a:stretch>
              </a:blipFill>
            </p:spPr>
            <p:txBody>
              <a:bodyPr/>
              <a:lstStyle/>
              <a:p>
                <a:r>
                  <a:rPr lang="pt-BR">
                    <a:noFill/>
                  </a:rPr>
                  <a:t> </a:t>
                </a:r>
              </a:p>
            </p:txBody>
          </p:sp>
        </mc:Fallback>
      </mc:AlternateContent>
    </p:spTree>
    <p:extLst>
      <p:ext uri="{BB962C8B-B14F-4D97-AF65-F5344CB8AC3E}">
        <p14:creationId xmlns:p14="http://schemas.microsoft.com/office/powerpoint/2010/main" val="146035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251520" y="1600200"/>
                <a:ext cx="8712968" cy="4925144"/>
              </a:xfrm>
            </p:spPr>
            <p:txBody>
              <a:bodyPr>
                <a:normAutofit fontScale="92500" lnSpcReduction="10000"/>
              </a:bodyPr>
              <a:lstStyle/>
              <a:p>
                <a:r>
                  <a:rPr lang="en-US" dirty="0" smtClean="0"/>
                  <a:t>Para </a:t>
                </a:r>
                <a:r>
                  <a:rPr lang="en-US" dirty="0" err="1" smtClean="0"/>
                  <a:t>uma</a:t>
                </a:r>
                <a:r>
                  <a:rPr lang="en-US" dirty="0" smtClean="0"/>
                  <a:t> dada </a:t>
                </a:r>
                <a:r>
                  <a:rPr lang="en-US" dirty="0" err="1" smtClean="0"/>
                  <a:t>porosidade</a:t>
                </a:r>
                <a:r>
                  <a:rPr lang="en-US" dirty="0" smtClean="0"/>
                  <a:t>, </a:t>
                </a:r>
                <a14:m>
                  <m:oMath xmlns:m="http://schemas.openxmlformats.org/officeDocument/2006/math">
                    <m:r>
                      <a:rPr lang="en-US" b="0" i="1" smtClean="0">
                        <a:latin typeface="Cambria Math" panose="02040503050406030204" pitchFamily="18" charset="0"/>
                      </a:rPr>
                      <m:t>𝐹</m:t>
                    </m:r>
                  </m:oMath>
                </a14:m>
                <a:r>
                  <a:rPr lang="pt-BR" dirty="0" smtClean="0"/>
                  <a:t> permanece constante para todos valores de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𝑤</m:t>
                        </m:r>
                      </m:sub>
                    </m:sSub>
                    <m:r>
                      <a:rPr lang="en-US" b="0" i="0" smtClean="0">
                        <a:latin typeface="Cambria Math" panose="02040503050406030204" pitchFamily="18" charset="0"/>
                      </a:rPr>
                      <m:t>&lt;1</m:t>
                    </m:r>
                  </m:oMath>
                </a14:m>
                <a:r>
                  <a:rPr lang="pt-BR" dirty="0" smtClean="0"/>
                  <a:t>. Para águas mais resistivas, </a:t>
                </a:r>
                <a14:m>
                  <m:oMath xmlns:m="http://schemas.openxmlformats.org/officeDocument/2006/math">
                    <m:r>
                      <a:rPr lang="en-US" b="0" i="1" smtClean="0">
                        <a:latin typeface="Cambria Math" panose="02040503050406030204" pitchFamily="18" charset="0"/>
                      </a:rPr>
                      <m:t>𝐹</m:t>
                    </m:r>
                  </m:oMath>
                </a14:m>
                <a:r>
                  <a:rPr lang="pt-BR" dirty="0" smtClean="0"/>
                  <a:t> pode decrescer ao modo que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𝑤</m:t>
                        </m:r>
                      </m:sub>
                    </m:sSub>
                  </m:oMath>
                </a14:m>
                <a:r>
                  <a:rPr lang="pt-BR" dirty="0" smtClean="0"/>
                  <a:t> aumenta. Esse fenômeno é atribuído a uma maior influência proporcional na condutância superficial da rocha matriz.</a:t>
                </a:r>
              </a:p>
              <a:p>
                <a:r>
                  <a:rPr lang="en-US" dirty="0" err="1" smtClean="0"/>
                  <a:t>Quanto</a:t>
                </a:r>
                <a:r>
                  <a:rPr lang="en-US" dirty="0" smtClean="0"/>
                  <a:t> </a:t>
                </a:r>
                <a:r>
                  <a:rPr lang="en-US" dirty="0" err="1" smtClean="0"/>
                  <a:t>maior</a:t>
                </a:r>
                <a:r>
                  <a:rPr lang="en-US" dirty="0" smtClean="0"/>
                  <a:t> a </a:t>
                </a:r>
                <a:r>
                  <a:rPr lang="en-US" dirty="0" err="1" smtClean="0"/>
                  <a:t>porosidade</a:t>
                </a:r>
                <a:r>
                  <a:rPr lang="en-US" dirty="0" smtClean="0"/>
                  <a:t> da </a:t>
                </a:r>
                <a:r>
                  <a:rPr lang="en-US" dirty="0" err="1" smtClean="0"/>
                  <a:t>formação</a:t>
                </a:r>
                <a:r>
                  <a:rPr lang="en-US" dirty="0" smtClean="0"/>
                  <a:t>, </a:t>
                </a:r>
                <a:r>
                  <a:rPr lang="en-US" dirty="0" err="1" smtClean="0"/>
                  <a:t>menor</a:t>
                </a:r>
                <a:r>
                  <a:rPr lang="en-US" dirty="0" smtClean="0"/>
                  <a:t> 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0</m:t>
                        </m:r>
                      </m:sub>
                    </m:sSub>
                  </m:oMath>
                </a14:m>
                <a:r>
                  <a:rPr lang="pt-BR" dirty="0" smtClean="0"/>
                  <a:t>, portanto menor o </a:t>
                </a:r>
                <a14:m>
                  <m:oMath xmlns:m="http://schemas.openxmlformats.org/officeDocument/2006/math">
                    <m:r>
                      <a:rPr lang="en-US" b="0" i="1" smtClean="0">
                        <a:latin typeface="Cambria Math" panose="02040503050406030204" pitchFamily="18" charset="0"/>
                      </a:rPr>
                      <m:t>𝐹</m:t>
                    </m:r>
                  </m:oMath>
                </a14:m>
                <a:r>
                  <a:rPr lang="pt-BR" dirty="0" smtClean="0"/>
                  <a:t>. Portanto, o fator de formação é inversamente proporcional à porosidade. É também função da estrutura do poro e de sua distribuição.</a:t>
                </a: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251520" y="1600200"/>
                <a:ext cx="8712968" cy="4925144"/>
              </a:xfrm>
              <a:blipFill rotWithShape="0">
                <a:blip r:embed="rId2"/>
                <a:stretch>
                  <a:fillRect l="-1399" t="-2478" r="-2517"/>
                </a:stretch>
              </a:blipFill>
            </p:spPr>
            <p:txBody>
              <a:bodyPr/>
              <a:lstStyle/>
              <a:p>
                <a:r>
                  <a:rPr lang="pt-BR">
                    <a:noFill/>
                  </a:rPr>
                  <a:t> </a:t>
                </a:r>
              </a:p>
            </p:txBody>
          </p:sp>
        </mc:Fallback>
      </mc:AlternateContent>
    </p:spTree>
    <p:extLst>
      <p:ext uri="{BB962C8B-B14F-4D97-AF65-F5344CB8AC3E}">
        <p14:creationId xmlns:p14="http://schemas.microsoft.com/office/powerpoint/2010/main" val="1810226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 de </a:t>
            </a:r>
            <a:r>
              <a:rPr lang="pt-BR" dirty="0" err="1" smtClean="0"/>
              <a:t>Archie</a:t>
            </a:r>
            <a:r>
              <a:rPr lang="pt-BR" dirty="0" smtClean="0"/>
              <a:t> (1942)</a:t>
            </a:r>
            <a:endParaRPr lang="pt-BR" dirty="0"/>
          </a:p>
        </p:txBody>
      </p:sp>
      <p:sp>
        <p:nvSpPr>
          <p:cNvPr id="3" name="Espaço Reservado para Conteúdo 2"/>
          <p:cNvSpPr>
            <a:spLocks noGrp="1"/>
          </p:cNvSpPr>
          <p:nvPr>
            <p:ph idx="1"/>
          </p:nvPr>
        </p:nvSpPr>
        <p:spPr>
          <a:xfrm>
            <a:off x="457200" y="3284984"/>
            <a:ext cx="8229600" cy="3312367"/>
          </a:xfrm>
        </p:spPr>
        <p:txBody>
          <a:bodyPr>
            <a:normAutofit lnSpcReduction="10000"/>
          </a:bodyPr>
          <a:lstStyle/>
          <a:p>
            <a:pPr algn="just"/>
            <a:r>
              <a:rPr lang="pt-BR" dirty="0" smtClean="0"/>
              <a:t>Esta </a:t>
            </a:r>
            <a:r>
              <a:rPr lang="pt-BR" dirty="0"/>
              <a:t>lei demonstra de maneira simples como se pode calcular a quantidade de água em uma rocha reservatório qualquer (desde que ela esteja isenta de minerais condutivos), tendo-se, para tanto, o conhecimento da resistividade, da resistividade da água da formação e da porosidade.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699552"/>
            <a:ext cx="2952328" cy="123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838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 de </a:t>
            </a:r>
            <a:r>
              <a:rPr lang="pt-BR" dirty="0" err="1" smtClean="0"/>
              <a:t>Archie</a:t>
            </a:r>
            <a:r>
              <a:rPr lang="pt-BR" dirty="0" smtClean="0"/>
              <a:t> (1942)</a:t>
            </a:r>
            <a:endParaRPr lang="pt-BR" dirty="0"/>
          </a:p>
        </p:txBody>
      </p:sp>
      <p:sp>
        <p:nvSpPr>
          <p:cNvPr id="3" name="Espaço Reservado para Conteúdo 2"/>
          <p:cNvSpPr>
            <a:spLocks noGrp="1"/>
          </p:cNvSpPr>
          <p:nvPr>
            <p:ph idx="1"/>
          </p:nvPr>
        </p:nvSpPr>
        <p:spPr>
          <a:xfrm>
            <a:off x="457200" y="3284984"/>
            <a:ext cx="8229600" cy="3312367"/>
          </a:xfrm>
        </p:spPr>
        <p:txBody>
          <a:bodyPr>
            <a:normAutofit/>
          </a:bodyPr>
          <a:lstStyle/>
          <a:p>
            <a:pPr algn="just"/>
            <a:r>
              <a:rPr lang="pt-BR" dirty="0" smtClean="0"/>
              <a:t>n -&gt; fator de saturação, geralmente adota-se valores próximos a 2, variando de 1,3 a 2,6.</a:t>
            </a:r>
          </a:p>
          <a:p>
            <a:pPr algn="just"/>
            <a:r>
              <a:rPr lang="pt-BR" dirty="0" smtClean="0"/>
              <a:t>m -&gt; coeficiente de geometria porosa (ou fator de cimentação), diz respeito ao tipo dominante de grão da matriz, também </a:t>
            </a:r>
            <a:r>
              <a:rPr lang="pt-BR" smtClean="0"/>
              <a:t>geralmente varia de 1,3 a 2,6.</a:t>
            </a:r>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699552"/>
            <a:ext cx="2952328" cy="123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41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Propriedades Acústicas </a:t>
            </a:r>
          </a:p>
        </p:txBody>
      </p:sp>
      <p:sp>
        <p:nvSpPr>
          <p:cNvPr id="3" name="Espaço Reservado para Conteúdo 2"/>
          <p:cNvSpPr>
            <a:spLocks noGrp="1"/>
          </p:cNvSpPr>
          <p:nvPr>
            <p:ph idx="1"/>
          </p:nvPr>
        </p:nvSpPr>
        <p:spPr/>
        <p:txBody>
          <a:bodyPr>
            <a:normAutofit fontScale="85000" lnSpcReduction="20000"/>
          </a:bodyPr>
          <a:lstStyle/>
          <a:p>
            <a:r>
              <a:rPr lang="pt-BR" dirty="0" smtClean="0"/>
              <a:t>O som propaga-se com diferentes velocidades a depender do meio em que as ondas viajam. Ele é mais rápido nos sólidos do que nos líquidos e nos gases. Portanto, caso um meio qualquer seja composto de materiais sólidos, líquidos e gasosos (como nas rochas sedimentares ou fraturadas), a velocidade de propagação de uma onda acústica depende diretamente da proporção de cada um de seus componentes. Por conseguinte, torna-se possível o uso da medida da velocidade do som através das rochas para se determinar à razão de proporcionalidade entre os sólidos, líquidos e gases, </a:t>
            </a:r>
            <a:r>
              <a:rPr lang="pt-BR" dirty="0" err="1" smtClean="0"/>
              <a:t>i.é</a:t>
            </a:r>
            <a:r>
              <a:rPr lang="pt-BR" dirty="0" smtClean="0"/>
              <a:t>., da porosidade.</a:t>
            </a:r>
            <a:endParaRPr lang="pt-BR" dirty="0"/>
          </a:p>
        </p:txBody>
      </p:sp>
    </p:spTree>
    <p:extLst>
      <p:ext uri="{BB962C8B-B14F-4D97-AF65-F5344CB8AC3E}">
        <p14:creationId xmlns:p14="http://schemas.microsoft.com/office/powerpoint/2010/main" val="27763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716016" y="404664"/>
            <a:ext cx="4248472" cy="6192688"/>
          </a:xfrm>
        </p:spPr>
        <p:txBody>
          <a:bodyPr>
            <a:normAutofit fontScale="92500" lnSpcReduction="20000"/>
          </a:bodyPr>
          <a:lstStyle/>
          <a:p>
            <a:r>
              <a:rPr lang="pt-BR" dirty="0" smtClean="0"/>
              <a:t> </a:t>
            </a:r>
            <a:r>
              <a:rPr lang="pt-BR" u="sng" dirty="0"/>
              <a:t>MATRIZ </a:t>
            </a:r>
            <a:r>
              <a:rPr lang="pt-BR" dirty="0"/>
              <a:t>termo que engloba os grãos, o cimento e a matriz propriamente dita. Isto é, é todo o material sólido dentro de uma </a:t>
            </a:r>
            <a:r>
              <a:rPr lang="pt-BR" dirty="0" smtClean="0"/>
              <a:t>rocha.</a:t>
            </a:r>
          </a:p>
          <a:p>
            <a:endParaRPr lang="pt-BR" dirty="0"/>
          </a:p>
          <a:p>
            <a:r>
              <a:rPr lang="pt-BR" u="sng" dirty="0"/>
              <a:t>PORO </a:t>
            </a:r>
            <a:r>
              <a:rPr lang="pt-BR" dirty="0"/>
              <a:t>termo que representa todo espaço vazio de uma rocha ou espaço que possa ser preenchido por fluidos (água ou misturas de água e hidrocarbonetos).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4248472" cy="4007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7722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Propriedades Radioativas </a:t>
            </a:r>
          </a:p>
        </p:txBody>
      </p:sp>
      <p:sp>
        <p:nvSpPr>
          <p:cNvPr id="3" name="Espaço Reservado para Conteúdo 2"/>
          <p:cNvSpPr>
            <a:spLocks noGrp="1"/>
          </p:cNvSpPr>
          <p:nvPr>
            <p:ph idx="1"/>
          </p:nvPr>
        </p:nvSpPr>
        <p:spPr/>
        <p:txBody>
          <a:bodyPr>
            <a:normAutofit fontScale="92500" lnSpcReduction="10000"/>
          </a:bodyPr>
          <a:lstStyle/>
          <a:p>
            <a:r>
              <a:rPr lang="pt-BR" dirty="0"/>
              <a:t>Interpretações errôneas podem ser realizadas sem o conhecimento de alguns princípios básicos da geofísica nuclear, dado as limitações inerentes das ferramentas exploratórias do tipo radioativo. </a:t>
            </a:r>
            <a:endParaRPr lang="pt-BR" dirty="0" smtClean="0"/>
          </a:p>
          <a:p>
            <a:r>
              <a:rPr lang="pt-BR" dirty="0" smtClean="0"/>
              <a:t>Isótopos (mesmo número atômico Z) instáveis </a:t>
            </a:r>
            <a:r>
              <a:rPr lang="pt-BR" dirty="0"/>
              <a:t>naturalmente trocam de estrutura e emitem energia em forma de radiações, transformando-se em elementos diferentes. Dos quase 1.400 </a:t>
            </a:r>
            <a:r>
              <a:rPr lang="pt-BR" dirty="0" err="1"/>
              <a:t>nuclides</a:t>
            </a:r>
            <a:r>
              <a:rPr lang="pt-BR" dirty="0"/>
              <a:t> conhecidos hoje em dia, </a:t>
            </a:r>
            <a:r>
              <a:rPr lang="pt-BR" dirty="0" smtClean="0"/>
              <a:t>1.130 </a:t>
            </a:r>
            <a:r>
              <a:rPr lang="pt-BR" dirty="0"/>
              <a:t>deles são instáveis e apenas 65 ocorrem naturalmente. </a:t>
            </a:r>
          </a:p>
        </p:txBody>
      </p:sp>
    </p:spTree>
    <p:extLst>
      <p:ext uri="{BB962C8B-B14F-4D97-AF65-F5344CB8AC3E}">
        <p14:creationId xmlns:p14="http://schemas.microsoft.com/office/powerpoint/2010/main" val="3144495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79512" y="620688"/>
            <a:ext cx="8712968" cy="6048672"/>
          </a:xfrm>
        </p:spPr>
        <p:txBody>
          <a:bodyPr>
            <a:normAutofit fontScale="77500" lnSpcReduction="20000"/>
          </a:bodyPr>
          <a:lstStyle/>
          <a:p>
            <a:pPr marL="354013" indent="0">
              <a:buNone/>
            </a:pPr>
            <a:r>
              <a:rPr lang="pt-BR" dirty="0"/>
              <a:t>A maior parte da energia liberada durante a fase de </a:t>
            </a:r>
            <a:r>
              <a:rPr lang="pt-BR" dirty="0" smtClean="0"/>
              <a:t>estabilização </a:t>
            </a:r>
            <a:r>
              <a:rPr lang="pt-BR" dirty="0"/>
              <a:t>temporária dos isótopos radioativos consiste de partícula ou Raios Alfa de carga positiva, partícula ou Raios Beta de carga negativa e energia eletromagnética denominada de Raios Gama, sem carga elétrica, porém de alta </a:t>
            </a:r>
            <a:r>
              <a:rPr lang="pt-BR" dirty="0" smtClean="0"/>
              <a:t>frequência. </a:t>
            </a:r>
            <a:endParaRPr lang="pt-BR" dirty="0"/>
          </a:p>
          <a:p>
            <a:r>
              <a:rPr lang="pt-BR" dirty="0" smtClean="0"/>
              <a:t>Raios </a:t>
            </a:r>
            <a:r>
              <a:rPr lang="pt-BR" dirty="0"/>
              <a:t>alfa </a:t>
            </a:r>
            <a:r>
              <a:rPr lang="pt-BR" b="1" dirty="0"/>
              <a:t>- </a:t>
            </a:r>
            <a:r>
              <a:rPr lang="pt-BR" dirty="0"/>
              <a:t>possuem 4 vezes a massa do próton. Devido a sua grande massa, têm capacidade de penetrar apenas algumas folhas de papel. É igual a um núcleo de </a:t>
            </a:r>
            <a:r>
              <a:rPr lang="pt-BR" dirty="0" smtClean="0"/>
              <a:t>Hélio.</a:t>
            </a:r>
            <a:endParaRPr lang="pt-BR" dirty="0"/>
          </a:p>
          <a:p>
            <a:r>
              <a:rPr lang="pt-BR" dirty="0" smtClean="0"/>
              <a:t>Raios </a:t>
            </a:r>
            <a:r>
              <a:rPr lang="pt-BR" dirty="0"/>
              <a:t>Beta - são elétrons, de pequena massa, sendo facilmente desviados pelos campos magnéticos. Podem penetrar vários milímetros em alumínio. É igual a um elétron </a:t>
            </a:r>
            <a:r>
              <a:rPr lang="pt-BR" dirty="0" smtClean="0"/>
              <a:t>orbital.</a:t>
            </a:r>
            <a:endParaRPr lang="pt-BR" dirty="0"/>
          </a:p>
          <a:p>
            <a:r>
              <a:rPr lang="pt-BR" dirty="0" smtClean="0"/>
              <a:t>Raios </a:t>
            </a:r>
            <a:r>
              <a:rPr lang="pt-BR" dirty="0"/>
              <a:t>Gama – são radiações eletromagnéticas similares as ondas de luz e de rádio, de pequeno comprimento de onda (cerca de 0,1 </a:t>
            </a:r>
            <a:r>
              <a:rPr lang="pt-BR" dirty="0" err="1"/>
              <a:t>Angstron</a:t>
            </a:r>
            <a:r>
              <a:rPr lang="pt-BR" dirty="0"/>
              <a:t>). Por não possuírem carga elétrica não são desviados pelos campos elétricos ou magnéticos. Penetram espessos materiais, sendo absorvidos apenas por várias polegadas de chumbo. Atravessa os revestimentos de aço dos poços, sofrendo leves atenuações : </a:t>
            </a:r>
            <a:r>
              <a:rPr lang="pt-BR" baseline="30000" dirty="0"/>
              <a:t>0 </a:t>
            </a:r>
            <a:r>
              <a:rPr lang="pt-BR" dirty="0"/>
              <a:t>γ </a:t>
            </a:r>
            <a:r>
              <a:rPr lang="pt-BR" baseline="30000" dirty="0"/>
              <a:t>0 </a:t>
            </a:r>
            <a:endParaRPr lang="pt-BR" dirty="0"/>
          </a:p>
        </p:txBody>
      </p:sp>
    </p:spTree>
    <p:extLst>
      <p:ext uri="{BB962C8B-B14F-4D97-AF65-F5344CB8AC3E}">
        <p14:creationId xmlns:p14="http://schemas.microsoft.com/office/powerpoint/2010/main" val="600027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76672"/>
            <a:ext cx="8229600" cy="5649491"/>
          </a:xfrm>
        </p:spPr>
        <p:txBody>
          <a:bodyPr>
            <a:normAutofit fontScale="92500" lnSpcReduction="20000"/>
          </a:bodyPr>
          <a:lstStyle/>
          <a:p>
            <a:r>
              <a:rPr lang="pt-BR" dirty="0"/>
              <a:t>Uma vez que os raios gama possuem características tanto de partícula como de ondas de alta </a:t>
            </a:r>
            <a:r>
              <a:rPr lang="pt-BR" dirty="0" err="1"/>
              <a:t>freqüência</a:t>
            </a:r>
            <a:r>
              <a:rPr lang="pt-BR" dirty="0"/>
              <a:t> o termo fóton é também utilizado. A energia emitida por cada </a:t>
            </a:r>
            <a:r>
              <a:rPr lang="pt-BR" dirty="0" err="1"/>
              <a:t>ísótopo</a:t>
            </a:r>
            <a:r>
              <a:rPr lang="pt-BR" dirty="0"/>
              <a:t> radioativo é característica do núcleo do átomo emissor. </a:t>
            </a:r>
          </a:p>
          <a:p>
            <a:r>
              <a:rPr lang="pt-BR" dirty="0"/>
              <a:t>Apenas a radiação natural gama é detectada pelos equipamentos de </a:t>
            </a:r>
            <a:r>
              <a:rPr lang="pt-BR" dirty="0" err="1"/>
              <a:t>perfilagem</a:t>
            </a:r>
            <a:r>
              <a:rPr lang="pt-BR" dirty="0"/>
              <a:t>, devido à alta capacidade de penetração em materiais densos. Existem ferramentas radioativas que utilizam nêutrons produzidos artificialmente, também possuidores de alta capacidade de penetração nos materiais densos, mas que são amortecidos (ou </a:t>
            </a:r>
            <a:r>
              <a:rPr lang="pt-BR" dirty="0" err="1"/>
              <a:t>termalizados</a:t>
            </a:r>
            <a:r>
              <a:rPr lang="pt-BR" dirty="0"/>
              <a:t>) pelos materiais hidrogenados. </a:t>
            </a:r>
          </a:p>
        </p:txBody>
      </p:sp>
    </p:spTree>
    <p:extLst>
      <p:ext uri="{BB962C8B-B14F-4D97-AF65-F5344CB8AC3E}">
        <p14:creationId xmlns:p14="http://schemas.microsoft.com/office/powerpoint/2010/main" val="1411142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O Meio Ambiente de Uma Ferramenta de </a:t>
            </a:r>
            <a:r>
              <a:rPr lang="pt-BR" b="1" dirty="0" err="1"/>
              <a:t>Perfilagem</a:t>
            </a:r>
            <a:r>
              <a:rPr lang="pt-BR" b="1" dirty="0"/>
              <a:t> </a:t>
            </a:r>
            <a:endParaRPr lang="pt-BR" dirty="0"/>
          </a:p>
        </p:txBody>
      </p:sp>
      <p:sp>
        <p:nvSpPr>
          <p:cNvPr id="3" name="Espaço Reservado para Conteúdo 2"/>
          <p:cNvSpPr>
            <a:spLocks noGrp="1"/>
          </p:cNvSpPr>
          <p:nvPr>
            <p:ph idx="1"/>
          </p:nvPr>
        </p:nvSpPr>
        <p:spPr>
          <a:xfrm>
            <a:off x="179512" y="1600200"/>
            <a:ext cx="8712968" cy="4997152"/>
          </a:xfrm>
        </p:spPr>
        <p:txBody>
          <a:bodyPr>
            <a:normAutofit fontScale="92500"/>
          </a:bodyPr>
          <a:lstStyle/>
          <a:p>
            <a:r>
              <a:rPr lang="pt-BR" dirty="0"/>
              <a:t>As ferramentas de </a:t>
            </a:r>
            <a:r>
              <a:rPr lang="pt-BR" dirty="0" err="1"/>
              <a:t>perfilagem</a:t>
            </a:r>
            <a:r>
              <a:rPr lang="pt-BR" dirty="0"/>
              <a:t> que são descidas nos poços portam consigo vários sensores passíveis de sofrer influências dos diversos elementos presentes dentro e/ou adjacentes ao poço, tais </a:t>
            </a:r>
            <a:r>
              <a:rPr lang="pt-BR" dirty="0" smtClean="0"/>
              <a:t>como:</a:t>
            </a:r>
          </a:p>
          <a:p>
            <a:pPr lvl="1"/>
            <a:r>
              <a:rPr lang="pt-BR" dirty="0" smtClean="0"/>
              <a:t>Geometria do poço</a:t>
            </a:r>
          </a:p>
          <a:p>
            <a:pPr lvl="1"/>
            <a:r>
              <a:rPr lang="pt-BR" dirty="0" smtClean="0"/>
              <a:t>Fluido de Perfuração</a:t>
            </a:r>
          </a:p>
          <a:p>
            <a:pPr lvl="1"/>
            <a:r>
              <a:rPr lang="pt-BR" dirty="0" smtClean="0"/>
              <a:t>Volume do Fluido de Perfuração ou Diâmetro do poço</a:t>
            </a:r>
          </a:p>
          <a:p>
            <a:pPr lvl="1"/>
            <a:r>
              <a:rPr lang="pt-BR" dirty="0" smtClean="0"/>
              <a:t>Invasão</a:t>
            </a:r>
          </a:p>
          <a:p>
            <a:pPr lvl="1"/>
            <a:r>
              <a:rPr lang="pt-BR" dirty="0" smtClean="0"/>
              <a:t>Zoneamento radial fluido às paredes do poço</a:t>
            </a:r>
          </a:p>
          <a:p>
            <a:pPr lvl="1"/>
            <a:r>
              <a:rPr lang="pt-BR" dirty="0" smtClean="0"/>
              <a:t>Salinidade e/ou resistividade do fluido de perfuração</a:t>
            </a:r>
            <a:endParaRPr lang="pt-BR" dirty="0"/>
          </a:p>
        </p:txBody>
      </p:sp>
    </p:spTree>
    <p:extLst>
      <p:ext uri="{BB962C8B-B14F-4D97-AF65-F5344CB8AC3E}">
        <p14:creationId xmlns:p14="http://schemas.microsoft.com/office/powerpoint/2010/main" val="101107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 Geometria de um Poço </a:t>
            </a:r>
          </a:p>
        </p:txBody>
      </p:sp>
      <p:sp>
        <p:nvSpPr>
          <p:cNvPr id="3" name="Espaço Reservado para Conteúdo 2"/>
          <p:cNvSpPr>
            <a:spLocks noGrp="1"/>
          </p:cNvSpPr>
          <p:nvPr>
            <p:ph idx="1"/>
          </p:nvPr>
        </p:nvSpPr>
        <p:spPr>
          <a:xfrm>
            <a:off x="179512" y="1600200"/>
            <a:ext cx="8712968" cy="4997152"/>
          </a:xfrm>
        </p:spPr>
        <p:txBody>
          <a:bodyPr>
            <a:normAutofit fontScale="77500" lnSpcReduction="20000"/>
          </a:bodyPr>
          <a:lstStyle/>
          <a:p>
            <a:r>
              <a:rPr lang="pt-BR" dirty="0"/>
              <a:t>Sob a ação da broca, os mais variados tipos de rocha passam a se comportar de comum acordo com suas propriedades físicas e/ou mecânicas. </a:t>
            </a:r>
            <a:endParaRPr lang="pt-BR" dirty="0" smtClean="0"/>
          </a:p>
          <a:p>
            <a:pPr lvl="1"/>
            <a:r>
              <a:rPr lang="pt-BR" dirty="0" smtClean="0"/>
              <a:t>Nos </a:t>
            </a:r>
            <a:r>
              <a:rPr lang="pt-BR" dirty="0"/>
              <a:t>calcários, rochas duras, compactas, as paredes do poço mantêm-se com o diâmetro nominal da broca. </a:t>
            </a:r>
            <a:endParaRPr lang="pt-BR" dirty="0" smtClean="0"/>
          </a:p>
          <a:p>
            <a:pPr lvl="1"/>
            <a:r>
              <a:rPr lang="pt-BR" dirty="0" smtClean="0"/>
              <a:t>Os </a:t>
            </a:r>
            <a:r>
              <a:rPr lang="pt-BR" dirty="0"/>
              <a:t>folhelhos, </a:t>
            </a:r>
            <a:r>
              <a:rPr lang="pt-BR" dirty="0" smtClean="0"/>
              <a:t>de </a:t>
            </a:r>
            <a:r>
              <a:rPr lang="pt-BR" dirty="0"/>
              <a:t>tendência laminar, tornam-se físseis e quebradiços. Com a constante movimentação da coluna de perfuração, os poços desmoronam defronte aos folhelhos aumentando seus diâmetros. </a:t>
            </a:r>
            <a:endParaRPr lang="pt-BR" dirty="0" smtClean="0"/>
          </a:p>
          <a:p>
            <a:pPr lvl="1"/>
            <a:r>
              <a:rPr lang="pt-BR" dirty="0" smtClean="0"/>
              <a:t>Nos </a:t>
            </a:r>
            <a:r>
              <a:rPr lang="pt-BR" dirty="0"/>
              <a:t>arenitos, a permeabilidade e a porosidade aliada à ação do fluido de perfuração (lama), mantém em suas paredes uma crosta de partículas sólidas denominada reboco, reduzindo o diâmetro do poço, em relação ao diâmetro da broca que o perfurou. A parte líquida da lama, denominada filtrado, penetra camada </a:t>
            </a:r>
            <a:r>
              <a:rPr lang="pt-BR" dirty="0" smtClean="0"/>
              <a:t>adentro </a:t>
            </a:r>
            <a:r>
              <a:rPr lang="pt-BR" dirty="0"/>
              <a:t>deslocando parte do fluido </a:t>
            </a:r>
            <a:r>
              <a:rPr lang="pt-BR" dirty="0" err="1"/>
              <a:t>interporoso</a:t>
            </a:r>
            <a:r>
              <a:rPr lang="pt-BR" dirty="0"/>
              <a:t> original da rocha. </a:t>
            </a:r>
          </a:p>
        </p:txBody>
      </p:sp>
    </p:spTree>
    <p:extLst>
      <p:ext uri="{BB962C8B-B14F-4D97-AF65-F5344CB8AC3E}">
        <p14:creationId xmlns:p14="http://schemas.microsoft.com/office/powerpoint/2010/main" val="3203652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0"/>
            <a:ext cx="8229600" cy="1143000"/>
          </a:xfrm>
        </p:spPr>
        <p:txBody>
          <a:bodyPr/>
          <a:lstStyle/>
          <a:p>
            <a:r>
              <a:rPr lang="pt-BR" dirty="0"/>
              <a:t>O Fluido de Perfuração </a:t>
            </a:r>
          </a:p>
        </p:txBody>
      </p:sp>
      <p:sp>
        <p:nvSpPr>
          <p:cNvPr id="3" name="Espaço Reservado para Conteúdo 2"/>
          <p:cNvSpPr>
            <a:spLocks noGrp="1"/>
          </p:cNvSpPr>
          <p:nvPr>
            <p:ph idx="1"/>
          </p:nvPr>
        </p:nvSpPr>
        <p:spPr>
          <a:xfrm>
            <a:off x="179512" y="1268760"/>
            <a:ext cx="8784976" cy="5400600"/>
          </a:xfrm>
        </p:spPr>
        <p:txBody>
          <a:bodyPr>
            <a:normAutofit fontScale="92500" lnSpcReduction="20000"/>
          </a:bodyPr>
          <a:lstStyle/>
          <a:p>
            <a:r>
              <a:rPr lang="pt-BR" dirty="0"/>
              <a:t>Por apresentar características eletrolíticas </a:t>
            </a:r>
            <a:r>
              <a:rPr lang="pt-BR" dirty="0" smtClean="0"/>
              <a:t>, </a:t>
            </a:r>
            <a:r>
              <a:rPr lang="pt-BR" dirty="0"/>
              <a:t>o fluido de </a:t>
            </a:r>
            <a:r>
              <a:rPr lang="pt-BR" dirty="0" smtClean="0"/>
              <a:t>perfuração (lama) </a:t>
            </a:r>
            <a:r>
              <a:rPr lang="pt-BR" dirty="0"/>
              <a:t>poderá ocasionar uma série de distúrbios nos perfis, alterando a precisão das informações que se deseja obter. </a:t>
            </a:r>
          </a:p>
          <a:p>
            <a:r>
              <a:rPr lang="pt-BR" dirty="0"/>
              <a:t>Tais alterações resultam de três características essenciais do sistema fluido (fatores ambientais): </a:t>
            </a:r>
          </a:p>
          <a:p>
            <a:pPr lvl="1"/>
            <a:r>
              <a:rPr lang="pt-BR" dirty="0" smtClean="0"/>
              <a:t>invasão </a:t>
            </a:r>
            <a:r>
              <a:rPr lang="pt-BR" dirty="0"/>
              <a:t>do filtrado da lama nas camadas </a:t>
            </a:r>
            <a:r>
              <a:rPr lang="pt-BR" dirty="0" err="1"/>
              <a:t>permoporosas</a:t>
            </a:r>
            <a:r>
              <a:rPr lang="pt-BR" dirty="0" smtClean="0"/>
              <a:t>,</a:t>
            </a:r>
          </a:p>
          <a:p>
            <a:pPr lvl="1"/>
            <a:r>
              <a:rPr lang="pt-BR" dirty="0" smtClean="0"/>
              <a:t>diâmetro </a:t>
            </a:r>
            <a:r>
              <a:rPr lang="pt-BR" dirty="0"/>
              <a:t>e volume do </a:t>
            </a:r>
            <a:r>
              <a:rPr lang="pt-BR" dirty="0" smtClean="0"/>
              <a:t>poço</a:t>
            </a:r>
          </a:p>
          <a:p>
            <a:pPr lvl="1"/>
            <a:r>
              <a:rPr lang="pt-BR" dirty="0" smtClean="0"/>
              <a:t>resistividade </a:t>
            </a:r>
            <a:r>
              <a:rPr lang="pt-BR" dirty="0"/>
              <a:t>ou salinidade do fluido de </a:t>
            </a:r>
            <a:r>
              <a:rPr lang="pt-BR" dirty="0" smtClean="0"/>
              <a:t>perfuração</a:t>
            </a:r>
          </a:p>
          <a:p>
            <a:r>
              <a:rPr lang="pt-BR" dirty="0" smtClean="0"/>
              <a:t>Além destes, pode-se enumerar: reboco da lama, pressão hidrostática, pressão estática da formação, gradiente geotérmico, temperatura do fluido de perfuração etc.. </a:t>
            </a:r>
          </a:p>
        </p:txBody>
      </p:sp>
    </p:spTree>
    <p:extLst>
      <p:ext uri="{BB962C8B-B14F-4D97-AF65-F5344CB8AC3E}">
        <p14:creationId xmlns:p14="http://schemas.microsoft.com/office/powerpoint/2010/main" val="1426522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Volume do Fluido de Perfuração ou Diâmetro do Poço </a:t>
            </a:r>
          </a:p>
        </p:txBody>
      </p:sp>
      <p:sp>
        <p:nvSpPr>
          <p:cNvPr id="3" name="Espaço Reservado para Conteúdo 2"/>
          <p:cNvSpPr>
            <a:spLocks noGrp="1"/>
          </p:cNvSpPr>
          <p:nvPr>
            <p:ph idx="1"/>
          </p:nvPr>
        </p:nvSpPr>
        <p:spPr/>
        <p:txBody>
          <a:bodyPr>
            <a:normAutofit fontScale="85000" lnSpcReduction="10000"/>
          </a:bodyPr>
          <a:lstStyle/>
          <a:p>
            <a:r>
              <a:rPr lang="pt-BR" dirty="0"/>
              <a:t>Os gráficos de interpretação, fornecidos pelas companhias multinacionais de </a:t>
            </a:r>
            <a:r>
              <a:rPr lang="pt-BR" dirty="0" err="1"/>
              <a:t>perfilagem</a:t>
            </a:r>
            <a:r>
              <a:rPr lang="pt-BR" dirty="0"/>
              <a:t>, são elaborados a partir de pesquisas em rochas artificiais ou </a:t>
            </a:r>
            <a:r>
              <a:rPr lang="pt-BR" dirty="0" err="1"/>
              <a:t>litologicamente</a:t>
            </a:r>
            <a:r>
              <a:rPr lang="pt-BR" dirty="0"/>
              <a:t> bastantes conhecidas. </a:t>
            </a:r>
            <a:endParaRPr lang="pt-BR" dirty="0" smtClean="0"/>
          </a:p>
          <a:p>
            <a:r>
              <a:rPr lang="pt-BR" dirty="0" smtClean="0"/>
              <a:t>Assim</a:t>
            </a:r>
            <a:r>
              <a:rPr lang="pt-BR" dirty="0"/>
              <a:t>, os gráficos foram construídos para poços com diâmetros de 8 polegadas e uniformemente cilíndricos. Variações bruscas e locais nos diâmetros dos poços reais, implicam </a:t>
            </a:r>
            <a:r>
              <a:rPr lang="pt-BR" dirty="0" err="1"/>
              <a:t>conseqüentemente</a:t>
            </a:r>
            <a:r>
              <a:rPr lang="pt-BR" dirty="0"/>
              <a:t> em variações nos parâmetros dos gráficos, tornando-os de certo modo imprecisos, porém não irreais. </a:t>
            </a:r>
          </a:p>
        </p:txBody>
      </p:sp>
    </p:spTree>
    <p:extLst>
      <p:ext uri="{BB962C8B-B14F-4D97-AF65-F5344CB8AC3E}">
        <p14:creationId xmlns:p14="http://schemas.microsoft.com/office/powerpoint/2010/main" val="700468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Invasão</a:t>
            </a:r>
            <a:endParaRPr lang="pt-BR" dirty="0"/>
          </a:p>
        </p:txBody>
      </p:sp>
      <p:sp>
        <p:nvSpPr>
          <p:cNvPr id="3" name="Espaço Reservado para Conteúdo 2"/>
          <p:cNvSpPr>
            <a:spLocks noGrp="1"/>
          </p:cNvSpPr>
          <p:nvPr>
            <p:ph idx="1"/>
          </p:nvPr>
        </p:nvSpPr>
        <p:spPr>
          <a:xfrm>
            <a:off x="251520" y="1600200"/>
            <a:ext cx="8712968" cy="5069160"/>
          </a:xfrm>
        </p:spPr>
        <p:txBody>
          <a:bodyPr>
            <a:normAutofit fontScale="92500" lnSpcReduction="10000"/>
          </a:bodyPr>
          <a:lstStyle/>
          <a:p>
            <a:r>
              <a:rPr lang="pt-BR" dirty="0"/>
              <a:t>Durante a perfuração de um </a:t>
            </a:r>
            <a:r>
              <a:rPr lang="pt-BR" dirty="0" smtClean="0"/>
              <a:t>poço, </a:t>
            </a:r>
            <a:r>
              <a:rPr lang="pt-BR" dirty="0"/>
              <a:t>o fluido de perfuração deveria estar condicionado de tal forma que sua pressão hidrostática deva ser igual à pressão intrínseca das camadas. Por seu lado, os fluidos </a:t>
            </a:r>
            <a:r>
              <a:rPr lang="pt-BR" dirty="0" err="1"/>
              <a:t>interporosos</a:t>
            </a:r>
            <a:r>
              <a:rPr lang="pt-BR" dirty="0"/>
              <a:t> das rochas exercem, efetivamente, uma contra pressão igual ao peso da coluna líquida. </a:t>
            </a:r>
            <a:endParaRPr lang="pt-BR" dirty="0" smtClean="0"/>
          </a:p>
          <a:p>
            <a:r>
              <a:rPr lang="pt-BR" dirty="0" smtClean="0"/>
              <a:t>Por </a:t>
            </a:r>
            <a:r>
              <a:rPr lang="pt-BR" dirty="0"/>
              <a:t>questões de segurança operacional, usam-se fluidos de </a:t>
            </a:r>
            <a:r>
              <a:rPr lang="pt-BR" dirty="0" smtClean="0"/>
              <a:t> perfuração </a:t>
            </a:r>
            <a:r>
              <a:rPr lang="pt-BR" dirty="0"/>
              <a:t>com um peso um pouco superior aos das rochas, com a finalidade de eliminar </a:t>
            </a:r>
            <a:r>
              <a:rPr lang="pt-BR" dirty="0" err="1"/>
              <a:t>surgências</a:t>
            </a:r>
            <a:r>
              <a:rPr lang="pt-BR" dirty="0"/>
              <a:t> fluidas perigosas e indesejáveis (“</a:t>
            </a:r>
            <a:r>
              <a:rPr lang="pt-BR" dirty="0" err="1"/>
              <a:t>kicks</a:t>
            </a:r>
            <a:r>
              <a:rPr lang="pt-BR" dirty="0"/>
              <a:t>”, “</a:t>
            </a:r>
            <a:r>
              <a:rPr lang="pt-BR" dirty="0" err="1"/>
              <a:t>blowouts</a:t>
            </a:r>
            <a:r>
              <a:rPr lang="pt-BR" dirty="0"/>
              <a:t>”, etc.). </a:t>
            </a:r>
          </a:p>
        </p:txBody>
      </p:sp>
    </p:spTree>
    <p:extLst>
      <p:ext uri="{BB962C8B-B14F-4D97-AF65-F5344CB8AC3E}">
        <p14:creationId xmlns:p14="http://schemas.microsoft.com/office/powerpoint/2010/main" val="631988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1600200"/>
            <a:ext cx="8712968" cy="5069160"/>
          </a:xfrm>
        </p:spPr>
        <p:txBody>
          <a:bodyPr>
            <a:normAutofit fontScale="77500" lnSpcReduction="20000"/>
          </a:bodyPr>
          <a:lstStyle/>
          <a:p>
            <a:r>
              <a:rPr lang="pt-BR" dirty="0" smtClean="0"/>
              <a:t>Em </a:t>
            </a:r>
            <a:r>
              <a:rPr lang="pt-BR" dirty="0"/>
              <a:t>resposta ao diferencial de pressão que se estabelece entre o fluido de perfuração e a formação, ocorre uma infiltração (invasão) do fluido de perfuração através dos canais naturais (poros interconectados e/ou fraturas). </a:t>
            </a:r>
          </a:p>
          <a:p>
            <a:r>
              <a:rPr lang="pt-BR" dirty="0"/>
              <a:t>Apenas a parte contínua daquele fluido, isto é, o filtrado (líquido) é capaz de penetrar nos poros das rochas, enquanto que a porção sólida vai, lenta e gradualmente, impermeabilizando a parede do poço, formando um </a:t>
            </a:r>
            <a:r>
              <a:rPr lang="pt-BR" dirty="0" smtClean="0"/>
              <a:t>reboco, que possui uma permeabilidade muito baixa (10</a:t>
            </a:r>
            <a:r>
              <a:rPr lang="pt-BR" baseline="30000" dirty="0" smtClean="0"/>
              <a:t>-2</a:t>
            </a:r>
            <a:r>
              <a:rPr lang="pt-BR" dirty="0"/>
              <a:t> </a:t>
            </a:r>
            <a:r>
              <a:rPr lang="pt-BR" dirty="0" smtClean="0"/>
              <a:t>a 10</a:t>
            </a:r>
            <a:r>
              <a:rPr lang="pt-BR" baseline="30000" dirty="0" smtClean="0"/>
              <a:t>-4</a:t>
            </a:r>
            <a:r>
              <a:rPr lang="pt-BR" dirty="0" smtClean="0"/>
              <a:t> </a:t>
            </a:r>
            <a:r>
              <a:rPr lang="pt-BR" dirty="0" err="1" smtClean="0"/>
              <a:t>md</a:t>
            </a:r>
            <a:r>
              <a:rPr lang="pt-BR" dirty="0" smtClean="0"/>
              <a:t>). </a:t>
            </a:r>
            <a:r>
              <a:rPr lang="pt-BR" dirty="0"/>
              <a:t>O material da fase descontínua (argilas adicionadas ou naturais incorporadas e/ou produtos químicos - polímeros), não consegue penetrar facilmente, a não ser que tenham tamanhos menores que os poros (fração fina) ou então que ocorram mecanismos capazes de distorcer seus formatos, empurrando-os e comprimindo-os entre os grãos. </a:t>
            </a:r>
          </a:p>
        </p:txBody>
      </p:sp>
      <p:sp>
        <p:nvSpPr>
          <p:cNvPr id="4" name="Título 3"/>
          <p:cNvSpPr>
            <a:spLocks noGrp="1"/>
          </p:cNvSpPr>
          <p:nvPr>
            <p:ph type="title"/>
          </p:nvPr>
        </p:nvSpPr>
        <p:spPr/>
        <p:txBody>
          <a:bodyPr/>
          <a:lstStyle/>
          <a:p>
            <a:endParaRPr lang="pt-BR"/>
          </a:p>
        </p:txBody>
      </p:sp>
    </p:spTree>
    <p:extLst>
      <p:ext uri="{BB962C8B-B14F-4D97-AF65-F5344CB8AC3E}">
        <p14:creationId xmlns:p14="http://schemas.microsoft.com/office/powerpoint/2010/main" val="2855256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251520" y="332656"/>
            <a:ext cx="8712968" cy="6120680"/>
          </a:xfrm>
        </p:spPr>
        <p:txBody>
          <a:bodyPr>
            <a:normAutofit fontScale="85000" lnSpcReduction="20000"/>
          </a:bodyPr>
          <a:lstStyle/>
          <a:p>
            <a:r>
              <a:rPr lang="pt-BR" dirty="0"/>
              <a:t>A necessidade do fluido de perfuração é uma exigência natural para fins de </a:t>
            </a:r>
            <a:r>
              <a:rPr lang="pt-BR" dirty="0" smtClean="0"/>
              <a:t>preservação </a:t>
            </a:r>
            <a:r>
              <a:rPr lang="pt-BR" dirty="0"/>
              <a:t>das seções não </a:t>
            </a:r>
            <a:r>
              <a:rPr lang="pt-BR" dirty="0" smtClean="0"/>
              <a:t>consolidadas</a:t>
            </a:r>
          </a:p>
          <a:p>
            <a:pPr lvl="1"/>
            <a:r>
              <a:rPr lang="pt-BR" dirty="0" smtClean="0"/>
              <a:t>evitando </a:t>
            </a:r>
            <a:r>
              <a:rPr lang="pt-BR" dirty="0"/>
              <a:t>que elas desabem ou desmoronem (manutenção das paredes dos poços</a:t>
            </a:r>
            <a:r>
              <a:rPr lang="pt-BR" dirty="0" smtClean="0"/>
              <a:t>)</a:t>
            </a:r>
          </a:p>
          <a:p>
            <a:pPr lvl="1"/>
            <a:r>
              <a:rPr lang="pt-BR" dirty="0" smtClean="0"/>
              <a:t>para </a:t>
            </a:r>
            <a:r>
              <a:rPr lang="pt-BR" dirty="0"/>
              <a:t>a lubrificação da broca e demais elementos da coluna de perfuração e, </a:t>
            </a:r>
            <a:r>
              <a:rPr lang="pt-BR" dirty="0" smtClean="0"/>
              <a:t>principalmente</a:t>
            </a:r>
          </a:p>
          <a:p>
            <a:pPr lvl="1"/>
            <a:r>
              <a:rPr lang="pt-BR" dirty="0" smtClean="0"/>
              <a:t>para </a:t>
            </a:r>
            <a:r>
              <a:rPr lang="pt-BR" dirty="0"/>
              <a:t>permitir um suficiente suprimento de amostras de calha, as quais se constituem no primeiro elemento útil na avaliação do poço. </a:t>
            </a:r>
          </a:p>
          <a:p>
            <a:r>
              <a:rPr lang="pt-BR" dirty="0"/>
              <a:t>A extensão radial (diâmetro de invasão - Di) da penetração fluida, é função de: </a:t>
            </a:r>
          </a:p>
          <a:p>
            <a:pPr lvl="1"/>
            <a:r>
              <a:rPr lang="pt-BR" dirty="0" smtClean="0"/>
              <a:t>Fatores </a:t>
            </a:r>
            <a:r>
              <a:rPr lang="pt-BR" dirty="0"/>
              <a:t>relativos ao poço/lama : tempo gasto na perfuração do poço, permeabilidade do reboco, viscosidade do filtrado e perda de água da lama; </a:t>
            </a:r>
          </a:p>
          <a:p>
            <a:pPr lvl="1"/>
            <a:r>
              <a:rPr lang="pt-BR" dirty="0" smtClean="0"/>
              <a:t>Fatores </a:t>
            </a:r>
            <a:r>
              <a:rPr lang="pt-BR" dirty="0"/>
              <a:t>relativos às camadas perfuradas : diferencial de pressão entre a lama e a camada, permeabilidade da camada, litologia e porosidade. </a:t>
            </a:r>
          </a:p>
          <a:p>
            <a:endParaRPr lang="pt-BR" dirty="0"/>
          </a:p>
        </p:txBody>
      </p:sp>
    </p:spTree>
    <p:extLst>
      <p:ext uri="{BB962C8B-B14F-4D97-AF65-F5344CB8AC3E}">
        <p14:creationId xmlns:p14="http://schemas.microsoft.com/office/powerpoint/2010/main" val="1641086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Lei das Misturas</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É uma Lei Física que diz que : “em um sistema </a:t>
            </a:r>
            <a:r>
              <a:rPr lang="pt-BR" dirty="0" err="1" smtClean="0"/>
              <a:t>multicomposto</a:t>
            </a:r>
            <a:r>
              <a:rPr lang="pt-BR" dirty="0" smtClean="0"/>
              <a:t> cada componente contribui </a:t>
            </a:r>
            <a:r>
              <a:rPr lang="pt-BR" dirty="0" err="1" smtClean="0"/>
              <a:t>volumetricamente</a:t>
            </a:r>
            <a:r>
              <a:rPr lang="pt-BR" dirty="0" smtClean="0"/>
              <a:t> para as propriedades da mistura na razão da fração volumétrica de um dos componentes vezes a propriedade deste, elevada a um fator (m) referente a sua distribuição geométrica”. Esta lei tem como base física a LINEARIEDADE dos efeitos.</a:t>
            </a:r>
            <a:endParaRPr lang="pt-BR" dirty="0"/>
          </a:p>
          <a:p>
            <a:pPr algn="just"/>
            <a:endParaRPr lang="pt-BR" dirty="0"/>
          </a:p>
        </p:txBody>
      </p:sp>
    </p:spTree>
    <p:extLst>
      <p:ext uri="{BB962C8B-B14F-4D97-AF65-F5344CB8AC3E}">
        <p14:creationId xmlns:p14="http://schemas.microsoft.com/office/powerpoint/2010/main" val="26581638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266"/>
            <a:ext cx="8229600" cy="1143000"/>
          </a:xfrm>
        </p:spPr>
        <p:txBody>
          <a:bodyPr>
            <a:noAutofit/>
          </a:bodyPr>
          <a:lstStyle/>
          <a:p>
            <a:r>
              <a:rPr lang="pt-BR" sz="3200" b="1" dirty="0"/>
              <a:t>Zoneamento Radial Fluido às Paredes do Poço </a:t>
            </a:r>
          </a:p>
        </p:txBody>
      </p:sp>
      <p:sp>
        <p:nvSpPr>
          <p:cNvPr id="4" name="Espaço Reservado para Conteúdo 3"/>
          <p:cNvSpPr>
            <a:spLocks noGrp="1"/>
          </p:cNvSpPr>
          <p:nvPr>
            <p:ph idx="1"/>
          </p:nvPr>
        </p:nvSpPr>
        <p:spPr/>
        <p:txBody>
          <a:bodyPr/>
          <a:lstStyle/>
          <a:p>
            <a:endParaRPr lang="pt-B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714500"/>
            <a:ext cx="9143999"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285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0" y="0"/>
            <a:ext cx="9144000" cy="6858000"/>
          </a:xfrm>
        </p:spPr>
        <p:txBody>
          <a:bodyPr>
            <a:normAutofit fontScale="77500" lnSpcReduction="20000"/>
          </a:bodyPr>
          <a:lstStyle/>
          <a:p>
            <a:r>
              <a:rPr lang="pt-BR" dirty="0"/>
              <a:t>Na primeira das </a:t>
            </a:r>
            <a:r>
              <a:rPr lang="pt-BR" dirty="0" smtClean="0"/>
              <a:t>zonas (lavada) </a:t>
            </a:r>
            <a:r>
              <a:rPr lang="pt-BR" dirty="0"/>
              <a:t>o fluido </a:t>
            </a:r>
            <a:r>
              <a:rPr lang="pt-BR" dirty="0" err="1"/>
              <a:t>interporoso</a:t>
            </a:r>
            <a:r>
              <a:rPr lang="pt-BR" dirty="0"/>
              <a:t> presente é deslocado radialmente </a:t>
            </a:r>
            <a:r>
              <a:rPr lang="pt-BR" dirty="0" smtClean="0"/>
              <a:t>pelo </a:t>
            </a:r>
            <a:r>
              <a:rPr lang="pt-BR" dirty="0"/>
              <a:t>filtrado. </a:t>
            </a:r>
            <a:endParaRPr lang="pt-BR" dirty="0" smtClean="0"/>
          </a:p>
          <a:p>
            <a:pPr lvl="1"/>
            <a:r>
              <a:rPr lang="pt-BR" dirty="0" smtClean="0"/>
              <a:t>O </a:t>
            </a:r>
            <a:r>
              <a:rPr lang="pt-BR" dirty="0"/>
              <a:t>termo lavado não significa </a:t>
            </a:r>
            <a:r>
              <a:rPr lang="pt-BR" dirty="0" smtClean="0"/>
              <a:t>dizer </a:t>
            </a:r>
            <a:r>
              <a:rPr lang="pt-BR" dirty="0"/>
              <a:t>que todo o fluido original tenha sido substituído pelo filtrado </a:t>
            </a:r>
            <a:r>
              <a:rPr lang="pt-BR" dirty="0" smtClean="0"/>
              <a:t>invasor; </a:t>
            </a:r>
            <a:r>
              <a:rPr lang="pt-BR" dirty="0"/>
              <a:t>tal substituição depende da quantidade de água irredutível (</a:t>
            </a:r>
            <a:r>
              <a:rPr lang="pt-BR" dirty="0" err="1"/>
              <a:t>Swirr</a:t>
            </a:r>
            <a:r>
              <a:rPr lang="pt-BR" dirty="0"/>
              <a:t>) retida pela </a:t>
            </a:r>
            <a:r>
              <a:rPr lang="pt-BR" dirty="0" smtClean="0"/>
              <a:t>rocha.</a:t>
            </a:r>
          </a:p>
          <a:p>
            <a:r>
              <a:rPr lang="pt-BR" dirty="0" smtClean="0"/>
              <a:t>A </a:t>
            </a:r>
            <a:r>
              <a:rPr lang="pt-BR" dirty="0"/>
              <a:t>zona a seguir é a zona transicional ou temporária com os fluidos filtrado, hidrocarboneto e água da formação - irredutível e/ou livre, misturados. Esta zona é denominada de zona invadida. </a:t>
            </a:r>
            <a:endParaRPr lang="pt-BR" dirty="0" smtClean="0"/>
          </a:p>
          <a:p>
            <a:r>
              <a:rPr lang="pt-BR" dirty="0"/>
              <a:t>Além da zona invadida existe uma outra, não perturbada ou não contaminada pelo filtrado da lama. É a zona verdadeira ou virgem, pois nela estão todos os fluidos das rochas em sua proporção volumétrica original. </a:t>
            </a:r>
            <a:endParaRPr lang="pt-BR" dirty="0" smtClean="0"/>
          </a:p>
          <a:p>
            <a:r>
              <a:rPr lang="pt-BR" dirty="0" smtClean="0"/>
              <a:t>O contato </a:t>
            </a:r>
            <a:r>
              <a:rPr lang="pt-BR" dirty="0"/>
              <a:t>entre as 3 zonas fluidas não é </a:t>
            </a:r>
            <a:r>
              <a:rPr lang="pt-BR" dirty="0" smtClean="0"/>
              <a:t>brusco, mas </a:t>
            </a:r>
            <a:r>
              <a:rPr lang="pt-BR" dirty="0"/>
              <a:t>sim </a:t>
            </a:r>
            <a:r>
              <a:rPr lang="pt-BR" dirty="0" smtClean="0"/>
              <a:t>transicional.</a:t>
            </a:r>
            <a:endParaRPr lang="pt-BR" dirty="0"/>
          </a:p>
          <a:p>
            <a:r>
              <a:rPr lang="pt-BR" dirty="0"/>
              <a:t>O reboco é constituído de partículas sólidas. Assim, não é admissível dizer-se que quanto mais espesso for o reboco da camada mais permeável ela deve ser porquanto , uma vez que as várias manobras efetuadas durante a perfuração podem raspar o reboco já formado, com chances, cada vez maiores, para o aparecimento de novas frentes de invasão, muito embora o reboco continue fino. </a:t>
            </a:r>
          </a:p>
        </p:txBody>
      </p:sp>
    </p:spTree>
    <p:extLst>
      <p:ext uri="{BB962C8B-B14F-4D97-AF65-F5344CB8AC3E}">
        <p14:creationId xmlns:p14="http://schemas.microsoft.com/office/powerpoint/2010/main" val="3387969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Salinidade ou Resistividade do Fluido de Perfuração </a:t>
            </a:r>
          </a:p>
        </p:txBody>
      </p:sp>
      <p:sp>
        <p:nvSpPr>
          <p:cNvPr id="3" name="Espaço Reservado para Conteúdo 2"/>
          <p:cNvSpPr>
            <a:spLocks noGrp="1"/>
          </p:cNvSpPr>
          <p:nvPr>
            <p:ph idx="1"/>
          </p:nvPr>
        </p:nvSpPr>
        <p:spPr/>
        <p:txBody>
          <a:bodyPr/>
          <a:lstStyle/>
          <a:p>
            <a:r>
              <a:rPr lang="pt-BR" dirty="0"/>
              <a:t>Como já discutido, a lama dissocia-se em reboco e filtrado defronte as formações </a:t>
            </a:r>
            <a:r>
              <a:rPr lang="pt-BR" dirty="0" err="1"/>
              <a:t>permoporosas</a:t>
            </a:r>
            <a:r>
              <a:rPr lang="pt-BR" dirty="0"/>
              <a:t>. Denomina-se de </a:t>
            </a:r>
            <a:r>
              <a:rPr lang="pt-BR" dirty="0" err="1"/>
              <a:t>Rm</a:t>
            </a:r>
            <a:r>
              <a:rPr lang="pt-BR" dirty="0"/>
              <a:t> a resistividade da lama, </a:t>
            </a:r>
            <a:r>
              <a:rPr lang="pt-BR" dirty="0" err="1"/>
              <a:t>Rmf</a:t>
            </a:r>
            <a:r>
              <a:rPr lang="pt-BR" dirty="0"/>
              <a:t> o filtrado e </a:t>
            </a:r>
            <a:r>
              <a:rPr lang="pt-BR" dirty="0" err="1"/>
              <a:t>Rmc</a:t>
            </a:r>
            <a:r>
              <a:rPr lang="pt-BR" dirty="0"/>
              <a:t> o reboco. </a:t>
            </a:r>
          </a:p>
        </p:txBody>
      </p:sp>
    </p:spTree>
    <p:extLst>
      <p:ext uri="{BB962C8B-B14F-4D97-AF65-F5344CB8AC3E}">
        <p14:creationId xmlns:p14="http://schemas.microsoft.com/office/powerpoint/2010/main" val="1808259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Equipamentos Essenciais para a Obtenção de um Perfil </a:t>
            </a:r>
            <a:endParaRPr lang="pt-BR" dirty="0"/>
          </a:p>
        </p:txBody>
      </p:sp>
      <p:sp>
        <p:nvSpPr>
          <p:cNvPr id="3" name="Espaço Reservado para Conteúdo 2"/>
          <p:cNvSpPr>
            <a:spLocks noGrp="1"/>
          </p:cNvSpPr>
          <p:nvPr>
            <p:ph idx="1"/>
          </p:nvPr>
        </p:nvSpPr>
        <p:spPr>
          <a:xfrm>
            <a:off x="179512" y="1600200"/>
            <a:ext cx="8784976" cy="5069160"/>
          </a:xfrm>
        </p:spPr>
        <p:txBody>
          <a:bodyPr>
            <a:normAutofit/>
          </a:bodyPr>
          <a:lstStyle/>
          <a:p>
            <a:r>
              <a:rPr lang="pt-BR" dirty="0"/>
              <a:t>caminhão (unidade) laboratório </a:t>
            </a:r>
            <a:endParaRPr lang="pt-BR" dirty="0" smtClean="0"/>
          </a:p>
          <a:p>
            <a:pPr lvl="1"/>
            <a:r>
              <a:rPr lang="pt-BR" dirty="0"/>
              <a:t>tambor contendo o cabo de </a:t>
            </a:r>
            <a:r>
              <a:rPr lang="pt-BR" dirty="0" err="1"/>
              <a:t>perfilagem</a:t>
            </a:r>
            <a:r>
              <a:rPr lang="pt-BR" dirty="0"/>
              <a:t> </a:t>
            </a:r>
            <a:endParaRPr lang="pt-BR" dirty="0" smtClean="0"/>
          </a:p>
          <a:p>
            <a:pPr lvl="2"/>
            <a:r>
              <a:rPr lang="pt-BR" dirty="0"/>
              <a:t>revestido externamente por duas malhas de fios de aço, dispostas </a:t>
            </a:r>
            <a:r>
              <a:rPr lang="pt-BR" dirty="0" err="1"/>
              <a:t>helicoidalmente</a:t>
            </a:r>
            <a:r>
              <a:rPr lang="pt-BR" dirty="0"/>
              <a:t> </a:t>
            </a:r>
            <a:r>
              <a:rPr lang="pt-BR" dirty="0" smtClean="0"/>
              <a:t>para </a:t>
            </a:r>
            <a:r>
              <a:rPr lang="pt-BR" dirty="0"/>
              <a:t>segurança mecânica operacional quanto à tração e a torção. </a:t>
            </a:r>
            <a:endParaRPr lang="pt-BR" dirty="0" smtClean="0"/>
          </a:p>
          <a:p>
            <a:pPr lvl="2"/>
            <a:r>
              <a:rPr lang="pt-BR" dirty="0" smtClean="0"/>
              <a:t>Na </a:t>
            </a:r>
            <a:r>
              <a:rPr lang="pt-BR" dirty="0"/>
              <a:t>parte interna do cabo, existem 7 condutores perfeitamente isolados por borracha e/ou teflon. Estes condutores são utilizados para conduzir a corrente elétrica de alimentação e trazer, para a superfície, os sinais resultantes (volts, corrente elétrica, contagem por segundo etc.) coletados pelos sensores que se deslocam no poço, puxados pelo guincho. </a:t>
            </a:r>
          </a:p>
        </p:txBody>
      </p:sp>
    </p:spTree>
    <p:extLst>
      <p:ext uri="{BB962C8B-B14F-4D97-AF65-F5344CB8AC3E}">
        <p14:creationId xmlns:p14="http://schemas.microsoft.com/office/powerpoint/2010/main" val="142149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76672"/>
            <a:ext cx="8229600" cy="5649491"/>
          </a:xfrm>
        </p:spPr>
        <p:txBody>
          <a:bodyPr/>
          <a:lstStyle/>
          <a:p>
            <a:r>
              <a:rPr lang="pt-BR" dirty="0"/>
              <a:t>Na superfície, dentro da unidade laboratório, existem painéis dotados de complexos circuitos </a:t>
            </a:r>
            <a:r>
              <a:rPr lang="pt-BR" dirty="0" err="1"/>
              <a:t>eletro-eletrônicos</a:t>
            </a:r>
            <a:r>
              <a:rPr lang="pt-BR" dirty="0"/>
              <a:t> de aquisição, medição, conversão e registro dos sinais provenientes dos sensores. </a:t>
            </a:r>
            <a:endParaRPr lang="pt-BR" dirty="0" smtClean="0"/>
          </a:p>
          <a:p>
            <a:r>
              <a:rPr lang="pt-BR" dirty="0"/>
              <a:t>As unidades atuais possibilitam “ver e interpretar” um perfil ao mesmo tempo em que ele está sendo registrado no fundo do poço. É a operação em tempo real </a:t>
            </a:r>
          </a:p>
        </p:txBody>
      </p:sp>
    </p:spTree>
    <p:extLst>
      <p:ext uri="{BB962C8B-B14F-4D97-AF65-F5344CB8AC3E}">
        <p14:creationId xmlns:p14="http://schemas.microsoft.com/office/powerpoint/2010/main" val="917739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
            </a:r>
            <a:br>
              <a:rPr lang="pt-BR" dirty="0"/>
            </a:br>
            <a:r>
              <a:rPr lang="pt-BR" b="1" dirty="0"/>
              <a:t>A Malha Gráfica onde são Registradas as Curvas dos Perfis </a:t>
            </a:r>
            <a:endParaRPr lang="pt-BR" dirty="0"/>
          </a:p>
        </p:txBody>
      </p:sp>
      <p:sp>
        <p:nvSpPr>
          <p:cNvPr id="3" name="Espaço Reservado para Conteúdo 2"/>
          <p:cNvSpPr>
            <a:spLocks noGrp="1"/>
          </p:cNvSpPr>
          <p:nvPr>
            <p:ph idx="1"/>
          </p:nvPr>
        </p:nvSpPr>
        <p:spPr>
          <a:xfrm>
            <a:off x="457200" y="2132856"/>
            <a:ext cx="8229600" cy="3993307"/>
          </a:xfrm>
        </p:spPr>
        <p:txBody>
          <a:bodyPr/>
          <a:lstStyle/>
          <a:p>
            <a:r>
              <a:rPr lang="pt-BR" dirty="0" smtClean="0"/>
              <a:t>Denominada malha API</a:t>
            </a:r>
          </a:p>
          <a:p>
            <a:r>
              <a:rPr lang="pt-BR" dirty="0" smtClean="0"/>
              <a:t>Padronizado em 3 “</a:t>
            </a:r>
            <a:r>
              <a:rPr lang="pt-BR" dirty="0" err="1" smtClean="0"/>
              <a:t>tracks</a:t>
            </a:r>
            <a:r>
              <a:rPr lang="pt-BR" dirty="0" smtClean="0"/>
              <a:t>”</a:t>
            </a:r>
          </a:p>
          <a:p>
            <a:pPr lvl="1"/>
            <a:r>
              <a:rPr lang="pt-BR" dirty="0" smtClean="0"/>
              <a:t>Cada uma dividida em 10 pequenas divisões verticais de ¼ de polegadas</a:t>
            </a:r>
          </a:p>
          <a:p>
            <a:pPr lvl="1"/>
            <a:r>
              <a:rPr lang="pt-BR" dirty="0" smtClean="0"/>
              <a:t>E tantas horizontais necessárias</a:t>
            </a:r>
          </a:p>
        </p:txBody>
      </p:sp>
    </p:spTree>
    <p:extLst>
      <p:ext uri="{BB962C8B-B14F-4D97-AF65-F5344CB8AC3E}">
        <p14:creationId xmlns:p14="http://schemas.microsoft.com/office/powerpoint/2010/main" val="16207987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963" y="764704"/>
            <a:ext cx="5114173"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7775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Vantagens dos Perfis dos Poços </a:t>
            </a:r>
            <a:endParaRPr lang="pt-BR" dirty="0"/>
          </a:p>
        </p:txBody>
      </p:sp>
      <p:sp>
        <p:nvSpPr>
          <p:cNvPr id="3" name="Espaço Reservado para Conteúdo 2"/>
          <p:cNvSpPr>
            <a:spLocks noGrp="1"/>
          </p:cNvSpPr>
          <p:nvPr>
            <p:ph idx="1"/>
          </p:nvPr>
        </p:nvSpPr>
        <p:spPr>
          <a:xfrm>
            <a:off x="179512" y="1600200"/>
            <a:ext cx="8784976" cy="4997152"/>
          </a:xfrm>
        </p:spPr>
        <p:txBody>
          <a:bodyPr>
            <a:normAutofit fontScale="77500" lnSpcReduction="20000"/>
          </a:bodyPr>
          <a:lstStyle/>
          <a:p>
            <a:r>
              <a:rPr lang="pt-BR" dirty="0"/>
              <a:t>As principais vantagens dos perfis de poço, em comparação aos demais métodos de avaliação, </a:t>
            </a:r>
            <a:r>
              <a:rPr lang="pt-BR" dirty="0" smtClean="0"/>
              <a:t>são</a:t>
            </a:r>
          </a:p>
          <a:p>
            <a:pPr lvl="1"/>
            <a:r>
              <a:rPr lang="pt-BR" dirty="0" smtClean="0"/>
              <a:t>cobrem </a:t>
            </a:r>
            <a:r>
              <a:rPr lang="pt-BR" dirty="0"/>
              <a:t>todo (ou quase todo) o intervalo </a:t>
            </a:r>
            <a:r>
              <a:rPr lang="pt-BR" dirty="0" smtClean="0"/>
              <a:t>perfurado</a:t>
            </a:r>
          </a:p>
          <a:p>
            <a:pPr lvl="1"/>
            <a:r>
              <a:rPr lang="pt-BR" dirty="0" smtClean="0"/>
              <a:t>apresentam </a:t>
            </a:r>
            <a:r>
              <a:rPr lang="pt-BR" dirty="0"/>
              <a:t>um erro máximo em profundidade, da ordem de 0,05</a:t>
            </a:r>
            <a:r>
              <a:rPr lang="pt-BR" dirty="0" smtClean="0"/>
              <a:t>%</a:t>
            </a:r>
          </a:p>
          <a:p>
            <a:pPr lvl="1"/>
            <a:r>
              <a:rPr lang="pt-BR" dirty="0" smtClean="0"/>
              <a:t>registram </a:t>
            </a:r>
            <a:r>
              <a:rPr lang="pt-BR" dirty="0"/>
              <a:t>de várias propriedades das rochas em uma só descida de </a:t>
            </a:r>
            <a:r>
              <a:rPr lang="pt-BR" dirty="0" smtClean="0"/>
              <a:t>sonda</a:t>
            </a:r>
          </a:p>
          <a:p>
            <a:pPr lvl="1"/>
            <a:r>
              <a:rPr lang="pt-BR" dirty="0" smtClean="0"/>
              <a:t>realizam </a:t>
            </a:r>
            <a:r>
              <a:rPr lang="pt-BR" dirty="0"/>
              <a:t>amostragens em grande detalhe, a depender do tipo de </a:t>
            </a:r>
            <a:r>
              <a:rPr lang="pt-BR" dirty="0" smtClean="0"/>
              <a:t>perfil</a:t>
            </a:r>
          </a:p>
          <a:p>
            <a:pPr lvl="1"/>
            <a:r>
              <a:rPr lang="pt-BR" dirty="0" smtClean="0"/>
              <a:t>têm </a:t>
            </a:r>
            <a:r>
              <a:rPr lang="pt-BR" dirty="0"/>
              <a:t>velocidade máxima de </a:t>
            </a:r>
            <a:r>
              <a:rPr lang="pt-BR" dirty="0" err="1"/>
              <a:t>perfilagem</a:t>
            </a:r>
            <a:r>
              <a:rPr lang="pt-BR" dirty="0"/>
              <a:t> entre 10 a 75 </a:t>
            </a:r>
            <a:r>
              <a:rPr lang="pt-BR" dirty="0" smtClean="0"/>
              <a:t>metros/minuto</a:t>
            </a:r>
          </a:p>
          <a:p>
            <a:pPr lvl="1"/>
            <a:r>
              <a:rPr lang="pt-BR" dirty="0" smtClean="0"/>
              <a:t>têm </a:t>
            </a:r>
            <a:r>
              <a:rPr lang="pt-BR" dirty="0"/>
              <a:t>custo reduzido quando comparado ao custo da perfuração do poço, de uma </a:t>
            </a:r>
            <a:r>
              <a:rPr lang="pt-BR" dirty="0" err="1"/>
              <a:t>testemunhagem</a:t>
            </a:r>
            <a:r>
              <a:rPr lang="pt-BR" dirty="0"/>
              <a:t> contínua ou “MWD” (</a:t>
            </a:r>
            <a:r>
              <a:rPr lang="pt-BR" dirty="0" err="1"/>
              <a:t>Measure</a:t>
            </a:r>
            <a:r>
              <a:rPr lang="pt-BR" dirty="0"/>
              <a:t> </a:t>
            </a:r>
            <a:r>
              <a:rPr lang="pt-BR" dirty="0" err="1"/>
              <a:t>While</a:t>
            </a:r>
            <a:r>
              <a:rPr lang="pt-BR" dirty="0"/>
              <a:t> </a:t>
            </a:r>
            <a:r>
              <a:rPr lang="pt-BR" dirty="0" err="1" smtClean="0"/>
              <a:t>Drilling</a:t>
            </a:r>
            <a:r>
              <a:rPr lang="pt-BR" dirty="0" smtClean="0"/>
              <a:t>)</a:t>
            </a:r>
          </a:p>
          <a:p>
            <a:r>
              <a:rPr lang="pt-BR" dirty="0" smtClean="0"/>
              <a:t>Para </a:t>
            </a:r>
            <a:r>
              <a:rPr lang="pt-BR" dirty="0"/>
              <a:t>finalizar, existe atualmente um grande número de perfis em disponibilidade, para os mais variados tipos de usuários, além de métodos interpretativos através de computadores. </a:t>
            </a:r>
          </a:p>
        </p:txBody>
      </p:sp>
    </p:spTree>
    <p:extLst>
      <p:ext uri="{BB962C8B-B14F-4D97-AF65-F5344CB8AC3E}">
        <p14:creationId xmlns:p14="http://schemas.microsoft.com/office/powerpoint/2010/main" val="2127148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Desvantagens dos Perfis de Poços </a:t>
            </a:r>
            <a:endParaRPr lang="pt-BR" dirty="0"/>
          </a:p>
        </p:txBody>
      </p:sp>
      <p:sp>
        <p:nvSpPr>
          <p:cNvPr id="3" name="Espaço Reservado para Conteúdo 2"/>
          <p:cNvSpPr>
            <a:spLocks noGrp="1"/>
          </p:cNvSpPr>
          <p:nvPr>
            <p:ph idx="1"/>
          </p:nvPr>
        </p:nvSpPr>
        <p:spPr/>
        <p:txBody>
          <a:bodyPr/>
          <a:lstStyle/>
          <a:p>
            <a:r>
              <a:rPr lang="pt-BR" dirty="0"/>
              <a:t>Necessitam de especialista ou intérprete atualizado e em constante reciclagem. Ele deve conhecer, além dos princípios físicos de cada tipo de perfil, razoáveis conhecimentos em </a:t>
            </a:r>
            <a:r>
              <a:rPr lang="pt-BR" dirty="0" err="1"/>
              <a:t>petrofísica</a:t>
            </a:r>
            <a:r>
              <a:rPr lang="pt-BR" dirty="0"/>
              <a:t>, aliados a uma boa dose de bom senso, lógica e pragmatismo. </a:t>
            </a:r>
            <a:r>
              <a:rPr lang="pt-BR"/>
              <a:t>É conveniente lembrar que os perfis exigem interpretação e que “Não existe verdade absoluta quando se trata de interpretação”. </a:t>
            </a:r>
          </a:p>
        </p:txBody>
      </p:sp>
    </p:spTree>
    <p:extLst>
      <p:ext uri="{BB962C8B-B14F-4D97-AF65-F5344CB8AC3E}">
        <p14:creationId xmlns:p14="http://schemas.microsoft.com/office/powerpoint/2010/main" val="9166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332656"/>
            <a:ext cx="8229600" cy="5793507"/>
          </a:xfrm>
        </p:spPr>
        <p:txBody>
          <a:bodyPr>
            <a:normAutofit/>
          </a:bodyPr>
          <a:lstStyle/>
          <a:p>
            <a:r>
              <a:rPr lang="pt-BR" dirty="0" smtClean="0"/>
              <a:t>Para 2 componentes, um sólido e um líquido de propriedades U</a:t>
            </a:r>
            <a:r>
              <a:rPr lang="pt-BR" baseline="30000" dirty="0" smtClean="0"/>
              <a:t>S </a:t>
            </a:r>
            <a:r>
              <a:rPr lang="pt-BR" dirty="0" smtClean="0"/>
              <a:t>e U</a:t>
            </a:r>
            <a:r>
              <a:rPr lang="pt-BR" baseline="30000" dirty="0" smtClean="0"/>
              <a:t>L </a:t>
            </a:r>
            <a:r>
              <a:rPr lang="pt-BR" dirty="0" smtClean="0"/>
              <a:t>respectivamente, a mistura U</a:t>
            </a:r>
            <a:r>
              <a:rPr lang="pt-BR" baseline="30000" dirty="0" smtClean="0"/>
              <a:t>M </a:t>
            </a:r>
            <a:r>
              <a:rPr lang="pt-BR" dirty="0" smtClean="0"/>
              <a:t>será dada por : </a:t>
            </a:r>
          </a:p>
          <a:p>
            <a:endParaRPr lang="pt-BR" dirty="0" smtClean="0"/>
          </a:p>
          <a:p>
            <a:endParaRPr lang="pt-BR" dirty="0"/>
          </a:p>
          <a:p>
            <a:r>
              <a:rPr lang="pt-BR" dirty="0"/>
              <a:t>Quando m = 1 significa dizer que a propriedade está sendo medida em série; </a:t>
            </a:r>
          </a:p>
          <a:p>
            <a:r>
              <a:rPr lang="pt-BR" dirty="0" smtClean="0"/>
              <a:t>Quando </a:t>
            </a:r>
            <a:r>
              <a:rPr lang="pt-BR" dirty="0"/>
              <a:t>m = -1 significa dizer que a propriedade está sendo medida em paralelo; </a:t>
            </a:r>
          </a:p>
          <a:p>
            <a:r>
              <a:rPr lang="pt-BR" dirty="0" smtClean="0"/>
              <a:t>Teoricamente </a:t>
            </a:r>
            <a:r>
              <a:rPr lang="pt-BR" dirty="0"/>
              <a:t>: - </a:t>
            </a:r>
            <a:r>
              <a:rPr lang="pt-BR" b="1" dirty="0"/>
              <a:t>∞ </a:t>
            </a:r>
            <a:r>
              <a:rPr lang="pt-BR" dirty="0"/>
              <a:t>&lt; m &lt; + </a:t>
            </a:r>
            <a:r>
              <a:rPr lang="pt-BR" b="1" dirty="0"/>
              <a:t>∞ </a:t>
            </a:r>
            <a:endParaRPr lang="pt-BR" dirty="0"/>
          </a:p>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1916832"/>
            <a:ext cx="6401743"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87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Três exemplos de misturas com um mesmo resultado </a:t>
            </a:r>
          </a:p>
        </p:txBody>
      </p:sp>
      <p:sp>
        <p:nvSpPr>
          <p:cNvPr id="3" name="Espaço Reservado para Conteúdo 2"/>
          <p:cNvSpPr>
            <a:spLocks noGrp="1"/>
          </p:cNvSpPr>
          <p:nvPr>
            <p:ph idx="1"/>
          </p:nvPr>
        </p:nvSpPr>
        <p:spPr>
          <a:xfrm>
            <a:off x="467544" y="2060848"/>
            <a:ext cx="8136904" cy="4349080"/>
          </a:xfrm>
        </p:spPr>
        <p:txBody>
          <a:bodyPr>
            <a:noAutofit/>
          </a:bodyPr>
          <a:lstStyle/>
          <a:p>
            <a:r>
              <a:rPr lang="pt-BR" sz="2000" dirty="0" smtClean="0"/>
              <a:t>70% de Sílica de 2,65 g/cm</a:t>
            </a:r>
            <a:r>
              <a:rPr lang="pt-BR" sz="2000" baseline="30000" dirty="0" smtClean="0"/>
              <a:t>3</a:t>
            </a:r>
            <a:r>
              <a:rPr lang="pt-BR" sz="2000" dirty="0" smtClean="0"/>
              <a:t> + 30% de Água de 1,00 g/cm</a:t>
            </a:r>
            <a:r>
              <a:rPr lang="pt-BR" sz="2000" baseline="30000" dirty="0" smtClean="0"/>
              <a:t>3</a:t>
            </a:r>
          </a:p>
          <a:p>
            <a:pPr marL="0" indent="0">
              <a:buNone/>
            </a:pPr>
            <a:r>
              <a:rPr lang="pt-BR" sz="2000" dirty="0" smtClean="0"/>
              <a:t>Densidade da mistura = 0,7 x 2,65 + 0,3 x 1,00 = 2,155 g/cm</a:t>
            </a:r>
            <a:r>
              <a:rPr lang="pt-BR" sz="2000" baseline="30000" dirty="0" smtClean="0"/>
              <a:t>3</a:t>
            </a:r>
          </a:p>
          <a:p>
            <a:endParaRPr lang="pt-BR" sz="2000" dirty="0" smtClean="0"/>
          </a:p>
          <a:p>
            <a:r>
              <a:rPr lang="pt-BR" sz="2000" dirty="0" smtClean="0"/>
              <a:t>67,55% de Calcita de 2,71 g/cm</a:t>
            </a:r>
            <a:r>
              <a:rPr lang="pt-BR" sz="2000" baseline="30000" dirty="0" smtClean="0"/>
              <a:t>3</a:t>
            </a:r>
            <a:r>
              <a:rPr lang="pt-BR" sz="2000" dirty="0" smtClean="0"/>
              <a:t> + 32,45% de Água de 1,00 g/cm</a:t>
            </a:r>
            <a:r>
              <a:rPr lang="pt-BR" sz="2000" baseline="30000" dirty="0" smtClean="0"/>
              <a:t>3</a:t>
            </a:r>
            <a:endParaRPr lang="pt-BR" sz="2000" dirty="0" smtClean="0"/>
          </a:p>
          <a:p>
            <a:pPr marL="0" indent="0">
              <a:buNone/>
            </a:pPr>
            <a:r>
              <a:rPr lang="pt-BR" sz="2000" dirty="0" smtClean="0"/>
              <a:t>Densidade da mistura = 0,6755 x 2,71 + 0,3245 x 1,00 = 2,155 g/cm3</a:t>
            </a:r>
          </a:p>
          <a:p>
            <a:endParaRPr lang="pt-BR" sz="2000" dirty="0" smtClean="0"/>
          </a:p>
          <a:p>
            <a:r>
              <a:rPr lang="pt-BR" sz="2000" dirty="0" smtClean="0"/>
              <a:t>33% de Água de 1,00 g/cm</a:t>
            </a:r>
            <a:r>
              <a:rPr lang="pt-BR" sz="2000" baseline="30000" dirty="0" smtClean="0"/>
              <a:t>3</a:t>
            </a:r>
            <a:r>
              <a:rPr lang="pt-BR" sz="2000" dirty="0" smtClean="0"/>
              <a:t> + 26% Sílica de 2,65 g/cm</a:t>
            </a:r>
            <a:r>
              <a:rPr lang="pt-BR" sz="2000" baseline="30000" dirty="0" smtClean="0"/>
              <a:t>3</a:t>
            </a:r>
            <a:r>
              <a:rPr lang="pt-BR" sz="2000" dirty="0" smtClean="0"/>
              <a:t> + 25,5% de Calcita de 2,71 g/cm</a:t>
            </a:r>
            <a:r>
              <a:rPr lang="pt-BR" sz="2000" baseline="30000" dirty="0" smtClean="0"/>
              <a:t>3</a:t>
            </a:r>
            <a:r>
              <a:rPr lang="pt-BR" sz="2000" dirty="0" smtClean="0"/>
              <a:t> + 15,5% de Dolomita de 2,87 g/cm</a:t>
            </a:r>
            <a:r>
              <a:rPr lang="pt-BR" sz="2000" baseline="30000" dirty="0" smtClean="0"/>
              <a:t>3</a:t>
            </a:r>
          </a:p>
          <a:p>
            <a:pPr marL="0" indent="0">
              <a:buNone/>
            </a:pPr>
            <a:r>
              <a:rPr lang="pt-BR" sz="2000" dirty="0" smtClean="0"/>
              <a:t>Densidade da mistura = 0,33 x 1,00 + 0,26 x 2,65 + 0,255 x 2,71 + 0,155 x 2,87 = 2,155 g/cm</a:t>
            </a:r>
            <a:r>
              <a:rPr lang="pt-BR" sz="2000" baseline="30000" dirty="0" smtClean="0"/>
              <a:t>3</a:t>
            </a:r>
            <a:endParaRPr lang="pt-BR" sz="2000" baseline="30000" dirty="0"/>
          </a:p>
        </p:txBody>
      </p:sp>
    </p:spTree>
    <p:extLst>
      <p:ext uri="{BB962C8B-B14F-4D97-AF65-F5344CB8AC3E}">
        <p14:creationId xmlns:p14="http://schemas.microsoft.com/office/powerpoint/2010/main" val="154196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Teoria da Unicidade </a:t>
            </a:r>
          </a:p>
        </p:txBody>
      </p:sp>
      <p:sp>
        <p:nvSpPr>
          <p:cNvPr id="3" name="Espaço Reservado para Conteúdo 2"/>
          <p:cNvSpPr>
            <a:spLocks noGrp="1"/>
          </p:cNvSpPr>
          <p:nvPr>
            <p:ph idx="1"/>
          </p:nvPr>
        </p:nvSpPr>
        <p:spPr>
          <a:xfrm>
            <a:off x="179512" y="1600200"/>
            <a:ext cx="8784976" cy="4925144"/>
          </a:xfrm>
        </p:spPr>
        <p:txBody>
          <a:bodyPr>
            <a:normAutofit fontScale="85000" lnSpcReduction="20000"/>
          </a:bodyPr>
          <a:lstStyle/>
          <a:p>
            <a:r>
              <a:rPr lang="pt-BR" dirty="0"/>
              <a:t>Raciocinemos agora de modo inverso ao ocorrido no item acima. Temos em mãos uma amostra de rocha (em um recipiente lacrado não permitindo vermos seu interior), cuja densidade medida por um equipamento qualquer seja igual a </a:t>
            </a:r>
            <a:r>
              <a:rPr lang="pt-BR" u="sng" dirty="0"/>
              <a:t>2,155 g/cm</a:t>
            </a:r>
            <a:r>
              <a:rPr lang="pt-BR" u="sng" baseline="30000" dirty="0"/>
              <a:t>3</a:t>
            </a:r>
            <a:r>
              <a:rPr lang="pt-BR" dirty="0"/>
              <a:t>. </a:t>
            </a:r>
          </a:p>
          <a:p>
            <a:r>
              <a:rPr lang="pt-BR" dirty="0"/>
              <a:t>Qual será a composição mineralógica desta amostra? Igual a do exemplo “a” acima, a do exemplo “b” ou a do “c”? Quer dizer: um resultado único pode derivar várias situações litológicas (ou modelos), mas somente uma delas representará a realidade. </a:t>
            </a:r>
          </a:p>
          <a:p>
            <a:r>
              <a:rPr lang="pt-BR" dirty="0"/>
              <a:t>É o que diz a Teoria da Unicidade diz: a equação resposta (transformada) de um modelo </a:t>
            </a:r>
            <a:r>
              <a:rPr lang="pt-BR" dirty="0" err="1"/>
              <a:t>petrofísico</a:t>
            </a:r>
            <a:r>
              <a:rPr lang="pt-BR" dirty="0"/>
              <a:t> qualquer fornece somente uma única resposta. </a:t>
            </a:r>
          </a:p>
        </p:txBody>
      </p:sp>
    </p:spTree>
    <p:extLst>
      <p:ext uri="{BB962C8B-B14F-4D97-AF65-F5344CB8AC3E}">
        <p14:creationId xmlns:p14="http://schemas.microsoft.com/office/powerpoint/2010/main" val="908476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604"/>
            <a:ext cx="8229600" cy="1143000"/>
          </a:xfrm>
        </p:spPr>
        <p:txBody>
          <a:bodyPr/>
          <a:lstStyle/>
          <a:p>
            <a:r>
              <a:rPr lang="pt-BR" dirty="0"/>
              <a:t>Porosidade </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0" y="1340768"/>
                <a:ext cx="9144000" cy="5328592"/>
              </a:xfrm>
            </p:spPr>
            <p:txBody>
              <a:bodyPr>
                <a:normAutofit fontScale="85000" lnSpcReduction="10000"/>
              </a:bodyPr>
              <a:lstStyle/>
              <a:p>
                <a:r>
                  <a:rPr lang="pt-BR" dirty="0" smtClean="0"/>
                  <a:t>É definida como sendo a relação entre o volume de espaços vazios (</a:t>
                </a:r>
                <a:r>
                  <a:rPr lang="pt-BR" dirty="0" err="1"/>
                  <a:t>Vv</a:t>
                </a:r>
                <a:r>
                  <a:rPr lang="pt-BR" dirty="0"/>
                  <a:t>) de uma rocha e o volume total (</a:t>
                </a:r>
                <a:r>
                  <a:rPr lang="pt-BR" dirty="0" err="1"/>
                  <a:t>Vt</a:t>
                </a:r>
                <a:r>
                  <a:rPr lang="pt-BR" dirty="0"/>
                  <a:t>) da mesma, expressa em percentual ou </a:t>
                </a:r>
                <a:r>
                  <a:rPr lang="pt-BR" dirty="0" smtClean="0"/>
                  <a:t>fração</a:t>
                </a:r>
                <a:r>
                  <a:rPr lang="pt-BR" dirty="0"/>
                  <a:t> </a:t>
                </a:r>
                <a:r>
                  <a:rPr lang="pt-BR" dirty="0" smtClean="0"/>
                  <a:t>-&gt; </a:t>
                </a:r>
                <a14:m>
                  <m:oMath xmlns:m="http://schemas.openxmlformats.org/officeDocument/2006/math">
                    <m:r>
                      <a:rPr lang="pt-BR" i="1" smtClean="0">
                        <a:latin typeface="Cambria Math"/>
                        <a:ea typeface="Cambria Math"/>
                      </a:rPr>
                      <m:t>∅</m:t>
                    </m:r>
                    <m:r>
                      <a:rPr lang="pt-BR" b="0" i="1" smtClean="0">
                        <a:latin typeface="Cambria Math"/>
                        <a:ea typeface="Cambria Math"/>
                      </a:rPr>
                      <m:t>=</m:t>
                    </m:r>
                    <m:f>
                      <m:fPr>
                        <m:type m:val="skw"/>
                        <m:ctrlPr>
                          <a:rPr lang="pt-BR" b="0" i="1" smtClean="0">
                            <a:latin typeface="Cambria Math" panose="02040503050406030204" pitchFamily="18" charset="0"/>
                            <a:ea typeface="Cambria Math"/>
                          </a:rPr>
                        </m:ctrlPr>
                      </m:fPr>
                      <m:num>
                        <m:r>
                          <a:rPr lang="pt-BR" b="0" i="1" smtClean="0">
                            <a:latin typeface="Cambria Math"/>
                            <a:ea typeface="Cambria Math"/>
                          </a:rPr>
                          <m:t>𝑉𝑣</m:t>
                        </m:r>
                      </m:num>
                      <m:den>
                        <m:r>
                          <a:rPr lang="pt-BR" b="0" i="1" smtClean="0">
                            <a:latin typeface="Cambria Math"/>
                            <a:ea typeface="Cambria Math"/>
                          </a:rPr>
                          <m:t>𝑉𝑡</m:t>
                        </m:r>
                      </m:den>
                    </m:f>
                  </m:oMath>
                </a14:m>
                <a:endParaRPr lang="pt-BR" dirty="0" smtClean="0"/>
              </a:p>
              <a:p>
                <a:r>
                  <a:rPr lang="pt-BR" dirty="0" smtClean="0"/>
                  <a:t>Dois tipos:</a:t>
                </a:r>
              </a:p>
              <a:p>
                <a:pPr lvl="1"/>
                <a:r>
                  <a:rPr lang="pt-BR" dirty="0" smtClean="0"/>
                  <a:t>Porosidade </a:t>
                </a:r>
                <a:r>
                  <a:rPr lang="pt-BR" dirty="0"/>
                  <a:t>primária ou </a:t>
                </a:r>
                <a:r>
                  <a:rPr lang="pt-BR" dirty="0" err="1"/>
                  <a:t>deposicional</a:t>
                </a:r>
                <a:r>
                  <a:rPr lang="pt-BR" dirty="0"/>
                  <a:t>, é aquela adquirida pela rocha durante a sua deposição ou </a:t>
                </a:r>
                <a:r>
                  <a:rPr lang="pt-BR" dirty="0" err="1"/>
                  <a:t>bioconstrução</a:t>
                </a:r>
                <a:r>
                  <a:rPr lang="pt-BR" dirty="0"/>
                  <a:t>. Exemplo de porosidade </a:t>
                </a:r>
                <a:r>
                  <a:rPr lang="pt-BR" dirty="0" smtClean="0"/>
                  <a:t>primária: </a:t>
                </a:r>
                <a:r>
                  <a:rPr lang="pt-BR" dirty="0"/>
                  <a:t>porosidade </a:t>
                </a:r>
                <a:r>
                  <a:rPr lang="pt-BR" dirty="0" err="1"/>
                  <a:t>intergranular</a:t>
                </a:r>
                <a:r>
                  <a:rPr lang="pt-BR" dirty="0"/>
                  <a:t> dos arenitos ou a porosidade </a:t>
                </a:r>
                <a:r>
                  <a:rPr lang="pt-BR" dirty="0" err="1"/>
                  <a:t>interparticular</a:t>
                </a:r>
                <a:r>
                  <a:rPr lang="pt-BR" dirty="0"/>
                  <a:t> dos carbonatos. </a:t>
                </a:r>
              </a:p>
              <a:p>
                <a:pPr lvl="1"/>
                <a:r>
                  <a:rPr lang="pt-BR" dirty="0" smtClean="0"/>
                  <a:t>Porosidade </a:t>
                </a:r>
                <a:r>
                  <a:rPr lang="pt-BR" dirty="0"/>
                  <a:t>secundária ou pós-</a:t>
                </a:r>
                <a:r>
                  <a:rPr lang="pt-BR" dirty="0" err="1"/>
                  <a:t>deposicional</a:t>
                </a:r>
                <a:r>
                  <a:rPr lang="pt-BR" dirty="0"/>
                  <a:t>, resulta de processos geológicos </a:t>
                </a:r>
                <a:r>
                  <a:rPr lang="pt-BR" dirty="0" err="1"/>
                  <a:t>subseqüentes</a:t>
                </a:r>
                <a:r>
                  <a:rPr lang="pt-BR" dirty="0"/>
                  <a:t> à conversão dos sedimentos em rochas. Exemplos de porosidade secundária - o desenvolvimento de fraturas em arenitos, folhelhos, carbonatos e rochas cristalinas e cavidades devidas à dissolução nos carbonatos e, em menor proporção (em tamanho e quantidade), nos arenitos. </a:t>
                </a:r>
              </a:p>
              <a:p>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0" y="1340768"/>
                <a:ext cx="9144000" cy="5328592"/>
              </a:xfrm>
              <a:blipFill rotWithShape="1">
                <a:blip r:embed="rId3"/>
                <a:stretch>
                  <a:fillRect l="-1067" t="-1716"/>
                </a:stretch>
              </a:blipFill>
            </p:spPr>
            <p:txBody>
              <a:bodyPr/>
              <a:lstStyle/>
              <a:p>
                <a:r>
                  <a:rPr lang="pt-BR">
                    <a:noFill/>
                  </a:rPr>
                  <a:t> </a:t>
                </a:r>
              </a:p>
            </p:txBody>
          </p:sp>
        </mc:Fallback>
      </mc:AlternateContent>
    </p:spTree>
    <p:extLst>
      <p:ext uri="{BB962C8B-B14F-4D97-AF65-F5344CB8AC3E}">
        <p14:creationId xmlns:p14="http://schemas.microsoft.com/office/powerpoint/2010/main" val="1532302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4457</Words>
  <Application>Microsoft Office PowerPoint</Application>
  <PresentationFormat>Apresentação na tela (4:3)</PresentationFormat>
  <Paragraphs>220</Paragraphs>
  <Slides>58</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58</vt:i4>
      </vt:variant>
    </vt:vector>
  </HeadingPairs>
  <TitlesOfParts>
    <vt:vector size="62" baseType="lpstr">
      <vt:lpstr>Arial</vt:lpstr>
      <vt:lpstr>Calibri</vt:lpstr>
      <vt:lpstr>Cambria Math</vt:lpstr>
      <vt:lpstr>Tema do Office</vt:lpstr>
      <vt:lpstr>INTRODUÇÃO À PERFILAGEM GEOFÍSICA DE POÇOS </vt:lpstr>
      <vt:lpstr>Três grandes grupos de rochas são encontrados em bacias sedimentares</vt:lpstr>
      <vt:lpstr>Modelo (geral) de Rocha em Petrofísica</vt:lpstr>
      <vt:lpstr>Apresentação do PowerPoint</vt:lpstr>
      <vt:lpstr>Lei das Misturas</vt:lpstr>
      <vt:lpstr>Apresentação do PowerPoint</vt:lpstr>
      <vt:lpstr>Três exemplos de misturas com um mesmo resultado </vt:lpstr>
      <vt:lpstr>Teoria da Unicidade </vt:lpstr>
      <vt:lpstr>Porosidade </vt:lpstr>
      <vt:lpstr>Apresentação do PowerPoint</vt:lpstr>
      <vt:lpstr>Apresentação do PowerPoint</vt:lpstr>
      <vt:lpstr>Saturação</vt:lpstr>
      <vt:lpstr>Apresentação do PowerPoint</vt:lpstr>
      <vt:lpstr>Permeabilidade</vt:lpstr>
      <vt:lpstr>Apresentação do PowerPoint</vt:lpstr>
      <vt:lpstr>Temperatura e Pressão</vt:lpstr>
      <vt:lpstr>Apresentação do PowerPoint</vt:lpstr>
      <vt:lpstr>Mistura de Hidrocarbonetos</vt:lpstr>
      <vt:lpstr>Apresentação do PowerPoint</vt:lpstr>
      <vt:lpstr>Apresentação do PowerPoint</vt:lpstr>
      <vt:lpstr>Apresentação do PowerPoint</vt:lpstr>
      <vt:lpstr>Diagrama de Fases</vt:lpstr>
      <vt:lpstr>Apresentação do PowerPoint</vt:lpstr>
      <vt:lpstr>Apresentação do PowerPoint</vt:lpstr>
      <vt:lpstr>Interpretação de Perfil de Poço</vt:lpstr>
      <vt:lpstr>Propriedades Elétricas</vt:lpstr>
      <vt:lpstr>Apresentação do PowerPoint</vt:lpstr>
      <vt:lpstr>Apresentação do PowerPoint</vt:lpstr>
      <vt:lpstr>Apresentação do PowerPoint</vt:lpstr>
      <vt:lpstr>Apresentação do PowerPoint</vt:lpstr>
      <vt:lpstr>Salinidade e Temperatura</vt:lpstr>
      <vt:lpstr>Apresentação do PowerPoint</vt:lpstr>
      <vt:lpstr>Apresentação do PowerPoint</vt:lpstr>
      <vt:lpstr>Resistividade de uma Rocha Limpa contendo Hidrocarbonetos (Rt)</vt:lpstr>
      <vt:lpstr>Fator de Formação</vt:lpstr>
      <vt:lpstr>Apresentação do PowerPoint</vt:lpstr>
      <vt:lpstr>Lei de Archie (1942)</vt:lpstr>
      <vt:lpstr>Lei de Archie (1942)</vt:lpstr>
      <vt:lpstr>Propriedades Acústicas </vt:lpstr>
      <vt:lpstr>Propriedades Radioativas </vt:lpstr>
      <vt:lpstr>Apresentação do PowerPoint</vt:lpstr>
      <vt:lpstr>Apresentação do PowerPoint</vt:lpstr>
      <vt:lpstr>O Meio Ambiente de Uma Ferramenta de Perfilagem </vt:lpstr>
      <vt:lpstr>A Geometria de um Poço </vt:lpstr>
      <vt:lpstr>O Fluido de Perfuração </vt:lpstr>
      <vt:lpstr>Volume do Fluido de Perfuração ou Diâmetro do Poço </vt:lpstr>
      <vt:lpstr>Invasão</vt:lpstr>
      <vt:lpstr>Apresentação do PowerPoint</vt:lpstr>
      <vt:lpstr>Apresentação do PowerPoint</vt:lpstr>
      <vt:lpstr>Zoneamento Radial Fluido às Paredes do Poço </vt:lpstr>
      <vt:lpstr>Apresentação do PowerPoint</vt:lpstr>
      <vt:lpstr>Salinidade ou Resistividade do Fluido de Perfuração </vt:lpstr>
      <vt:lpstr>Equipamentos Essenciais para a Obtenção de um Perfil </vt:lpstr>
      <vt:lpstr>Apresentação do PowerPoint</vt:lpstr>
      <vt:lpstr> A Malha Gráfica onde são Registradas as Curvas dos Perfis </vt:lpstr>
      <vt:lpstr>Apresentação do PowerPoint</vt:lpstr>
      <vt:lpstr>Vantagens dos Perfis dos Poços </vt:lpstr>
      <vt:lpstr>Desvantagens dos Perfis de Poços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PERFILAGEM GEOFÍSICA DE POÇOS</dc:title>
  <dc:creator>usuario</dc:creator>
  <cp:lastModifiedBy>leonardo miquelutti</cp:lastModifiedBy>
  <cp:revision>33</cp:revision>
  <dcterms:created xsi:type="dcterms:W3CDTF">2013-10-10T16:45:39Z</dcterms:created>
  <dcterms:modified xsi:type="dcterms:W3CDTF">2016-09-30T13:59:44Z</dcterms:modified>
</cp:coreProperties>
</file>