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191A37-B170-43AF-8B43-B66E08AC3208}" type="datetimeFigureOut">
              <a:rPr lang="pt-BR" smtClean="0"/>
              <a:pPr/>
              <a:t>07/09/2016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1520" y="6356350"/>
            <a:ext cx="576828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907704" y="4149080"/>
            <a:ext cx="2133600" cy="365125"/>
          </a:xfrm>
          <a:prstGeom prst="rect">
            <a:avLst/>
          </a:prstGeom>
        </p:spPr>
        <p:txBody>
          <a:bodyPr/>
          <a:lstStyle/>
          <a:p>
            <a:fld id="{B409FF9B-4FF4-4043-8DBE-AE1C91103EE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191A37-B170-43AF-8B43-B66E08AC3208}" type="datetimeFigureOut">
              <a:rPr lang="pt-BR" smtClean="0"/>
              <a:pPr/>
              <a:t>07/09/2016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1520" y="6356350"/>
            <a:ext cx="576828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907704" y="4149080"/>
            <a:ext cx="2133600" cy="365125"/>
          </a:xfrm>
          <a:prstGeom prst="rect">
            <a:avLst/>
          </a:prstGeom>
        </p:spPr>
        <p:txBody>
          <a:bodyPr/>
          <a:lstStyle/>
          <a:p>
            <a:fld id="{B409FF9B-4FF4-4043-8DBE-AE1C91103EE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b="1"/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191A37-B170-43AF-8B43-B66E08AC3208}" type="datetimeFigureOut">
              <a:rPr lang="pt-BR" smtClean="0"/>
              <a:pPr/>
              <a:t>07/09/2016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1520" y="6356350"/>
            <a:ext cx="576828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907704" y="4149080"/>
            <a:ext cx="2133600" cy="365125"/>
          </a:xfrm>
          <a:prstGeom prst="rect">
            <a:avLst/>
          </a:prstGeom>
        </p:spPr>
        <p:txBody>
          <a:bodyPr/>
          <a:lstStyle/>
          <a:p>
            <a:fld id="{B409FF9B-4FF4-4043-8DBE-AE1C91103EE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191A37-B170-43AF-8B43-B66E08AC3208}" type="datetimeFigureOut">
              <a:rPr lang="pt-BR" smtClean="0"/>
              <a:pPr/>
              <a:t>07/09/2016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1520" y="6356350"/>
            <a:ext cx="576828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907704" y="4149080"/>
            <a:ext cx="2133600" cy="365125"/>
          </a:xfrm>
          <a:prstGeom prst="rect">
            <a:avLst/>
          </a:prstGeom>
        </p:spPr>
        <p:txBody>
          <a:bodyPr/>
          <a:lstStyle/>
          <a:p>
            <a:fld id="{B409FF9B-4FF4-4043-8DBE-AE1C91103EE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191A37-B170-43AF-8B43-B66E08AC3208}" type="datetimeFigureOut">
              <a:rPr lang="pt-BR" smtClean="0"/>
              <a:pPr/>
              <a:t>07/09/2016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1520" y="6356350"/>
            <a:ext cx="576828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907704" y="4149080"/>
            <a:ext cx="2133600" cy="365125"/>
          </a:xfrm>
          <a:prstGeom prst="rect">
            <a:avLst/>
          </a:prstGeom>
        </p:spPr>
        <p:txBody>
          <a:bodyPr/>
          <a:lstStyle/>
          <a:p>
            <a:fld id="{B409FF9B-4FF4-4043-8DBE-AE1C91103EE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191A37-B170-43AF-8B43-B66E08AC3208}" type="datetimeFigureOut">
              <a:rPr lang="pt-BR" smtClean="0"/>
              <a:pPr/>
              <a:t>07/09/2016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251520" y="6356350"/>
            <a:ext cx="576828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1907704" y="4149080"/>
            <a:ext cx="2133600" cy="365125"/>
          </a:xfrm>
          <a:prstGeom prst="rect">
            <a:avLst/>
          </a:prstGeom>
        </p:spPr>
        <p:txBody>
          <a:bodyPr/>
          <a:lstStyle/>
          <a:p>
            <a:fld id="{B409FF9B-4FF4-4043-8DBE-AE1C91103EE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191A37-B170-43AF-8B43-B66E08AC3208}" type="datetimeFigureOut">
              <a:rPr lang="pt-BR" smtClean="0"/>
              <a:pPr/>
              <a:t>07/09/2016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251520" y="6356350"/>
            <a:ext cx="576828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1907704" y="4149080"/>
            <a:ext cx="2133600" cy="365125"/>
          </a:xfrm>
          <a:prstGeom prst="rect">
            <a:avLst/>
          </a:prstGeom>
        </p:spPr>
        <p:txBody>
          <a:bodyPr/>
          <a:lstStyle/>
          <a:p>
            <a:fld id="{B409FF9B-4FF4-4043-8DBE-AE1C91103EE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191A37-B170-43AF-8B43-B66E08AC3208}" type="datetimeFigureOut">
              <a:rPr lang="pt-BR" smtClean="0"/>
              <a:pPr/>
              <a:t>07/09/2016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251520" y="6356350"/>
            <a:ext cx="576828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1907704" y="4149080"/>
            <a:ext cx="2133600" cy="365125"/>
          </a:xfrm>
          <a:prstGeom prst="rect">
            <a:avLst/>
          </a:prstGeom>
        </p:spPr>
        <p:txBody>
          <a:bodyPr/>
          <a:lstStyle/>
          <a:p>
            <a:fld id="{B409FF9B-4FF4-4043-8DBE-AE1C91103EE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191A37-B170-43AF-8B43-B66E08AC3208}" type="datetimeFigureOut">
              <a:rPr lang="pt-BR" smtClean="0"/>
              <a:pPr/>
              <a:t>07/09/2016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1520" y="6356350"/>
            <a:ext cx="576828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907704" y="4149080"/>
            <a:ext cx="2133600" cy="365125"/>
          </a:xfrm>
          <a:prstGeom prst="rect">
            <a:avLst/>
          </a:prstGeom>
        </p:spPr>
        <p:txBody>
          <a:bodyPr/>
          <a:lstStyle/>
          <a:p>
            <a:fld id="{B409FF9B-4FF4-4043-8DBE-AE1C91103EE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191A37-B170-43AF-8B43-B66E08AC3208}" type="datetimeFigureOut">
              <a:rPr lang="pt-BR" smtClean="0"/>
              <a:pPr/>
              <a:t>07/09/2016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1520" y="6356350"/>
            <a:ext cx="576828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907704" y="4149080"/>
            <a:ext cx="2133600" cy="365125"/>
          </a:xfrm>
          <a:prstGeom prst="rect">
            <a:avLst/>
          </a:prstGeom>
        </p:spPr>
        <p:txBody>
          <a:bodyPr/>
          <a:lstStyle/>
          <a:p>
            <a:fld id="{B409FF9B-4FF4-4043-8DBE-AE1C91103EE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4"/>
          <p:cNvSpPr txBox="1">
            <a:spLocks/>
          </p:cNvSpPr>
          <p:nvPr userDrawn="1"/>
        </p:nvSpPr>
        <p:spPr>
          <a:xfrm>
            <a:off x="0" y="6492875"/>
            <a:ext cx="5768280" cy="36512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Introdução ao Processamento de Dados</a:t>
            </a:r>
          </a:p>
        </p:txBody>
      </p:sp>
      <p:pic>
        <p:nvPicPr>
          <p:cNvPr id="8" name="Imagem 7" descr="logo_site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6623992" y="6165304"/>
            <a:ext cx="2484512" cy="6283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b="1" dirty="0" smtClean="0"/>
              <a:t>Python - Vetores</a:t>
            </a: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 um VETOR </a:t>
            </a:r>
            <a:r>
              <a:rPr lang="pt-BR" dirty="0" smtClean="0"/>
              <a:t>tradicional, EM REGRA, não é possível acrescentar </a:t>
            </a:r>
            <a:r>
              <a:rPr lang="pt-BR" dirty="0" smtClean="0"/>
              <a:t>ou modificar valores de tipos DISTINTOS</a:t>
            </a:r>
          </a:p>
          <a:p>
            <a:r>
              <a:rPr lang="pt-BR" dirty="0" smtClean="0"/>
              <a:t>Porém, a LISTA do </a:t>
            </a:r>
            <a:r>
              <a:rPr lang="pt-BR" dirty="0" smtClean="0"/>
              <a:t>Python </a:t>
            </a:r>
            <a:r>
              <a:rPr lang="pt-BR" dirty="0" smtClean="0"/>
              <a:t>permite que armazenemos qualquer valores </a:t>
            </a:r>
          </a:p>
          <a:p>
            <a:pPr>
              <a:buNone/>
            </a:pPr>
            <a:r>
              <a:rPr lang="pt-BR" dirty="0" smtClean="0"/>
              <a:t>		&gt;&gt;&gt; Nota.</a:t>
            </a:r>
            <a:r>
              <a:rPr lang="pt-BR" dirty="0" err="1" smtClean="0"/>
              <a:t>append</a:t>
            </a:r>
            <a:r>
              <a:rPr lang="pt-BR" dirty="0" smtClean="0"/>
              <a:t>(‘texto</a:t>
            </a:r>
            <a:r>
              <a:rPr lang="pt-BR" dirty="0" smtClean="0"/>
              <a:t>’)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smtClean="0"/>
              <a:t>	&gt;&gt;&gt; Nota</a:t>
            </a:r>
            <a:endParaRPr lang="pt-BR" dirty="0" smtClean="0"/>
          </a:p>
          <a:p>
            <a:pPr lvl="1">
              <a:buNone/>
            </a:pPr>
            <a:r>
              <a:rPr lang="pt-BR" dirty="0" smtClean="0"/>
              <a:t>	</a:t>
            </a:r>
            <a:r>
              <a:rPr lang="pt-BR" sz="3200" dirty="0" smtClean="0"/>
              <a:t>	&gt;&gt;&gt; [</a:t>
            </a:r>
            <a:r>
              <a:rPr lang="pt-BR" sz="3200" dirty="0" smtClean="0"/>
              <a:t>7.0, 5.5, 0.0, 9.2, 3.4, 1, 6.0,</a:t>
            </a:r>
            <a:r>
              <a:rPr lang="pt-BR" sz="3200" dirty="0" smtClean="0">
                <a:solidFill>
                  <a:srgbClr val="FF0000"/>
                </a:solidFill>
              </a:rPr>
              <a:t> ‘texto’</a:t>
            </a:r>
            <a:r>
              <a:rPr lang="pt-BR" sz="3200" dirty="0" smtClean="0"/>
              <a:t>]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3178696" cy="4525963"/>
          </a:xfrm>
        </p:spPr>
        <p:txBody>
          <a:bodyPr/>
          <a:lstStyle/>
          <a:p>
            <a:r>
              <a:rPr lang="pt-BR" sz="2400" dirty="0" smtClean="0"/>
              <a:t>Refazer o programa anterior usando o método </a:t>
            </a:r>
            <a:r>
              <a:rPr lang="pt-BR" sz="2400" dirty="0" err="1" smtClean="0"/>
              <a:t>append</a:t>
            </a:r>
            <a:endParaRPr lang="pt-BR" sz="2400" dirty="0" smtClean="0"/>
          </a:p>
          <a:p>
            <a:endParaRPr lang="pt-BR" sz="2400" dirty="0"/>
          </a:p>
        </p:txBody>
      </p:sp>
      <p:sp>
        <p:nvSpPr>
          <p:cNvPr id="4" name="TextBox 4"/>
          <p:cNvSpPr txBox="1"/>
          <p:nvPr/>
        </p:nvSpPr>
        <p:spPr>
          <a:xfrm>
            <a:off x="3851920" y="1196752"/>
            <a:ext cx="51125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soma = 0</a:t>
            </a:r>
          </a:p>
          <a:p>
            <a:r>
              <a:rPr lang="en-US" sz="24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</a:t>
            </a:r>
            <a:r>
              <a:rPr lang="en-US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0</a:t>
            </a:r>
          </a:p>
          <a:p>
            <a:r>
              <a:rPr lang="en-US" sz="24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notas</a:t>
            </a:r>
            <a:r>
              <a:rPr lang="en-US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[]</a:t>
            </a:r>
          </a:p>
          <a:p>
            <a:r>
              <a:rPr lang="en-US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</a:t>
            </a:r>
            <a:r>
              <a:rPr lang="en-US" sz="24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range(</a:t>
            </a:r>
            <a:r>
              <a:rPr lang="en-US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0,40)</a:t>
            </a:r>
            <a:r>
              <a:rPr lang="en-US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en-US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sz="24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notas.append</a:t>
            </a:r>
            <a:r>
              <a:rPr lang="en-US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 float(input("nota:")) ) </a:t>
            </a:r>
          </a:p>
          <a:p>
            <a:r>
              <a:rPr lang="en-US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soma += </a:t>
            </a:r>
            <a:r>
              <a:rPr lang="en-US" sz="24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notas</a:t>
            </a:r>
            <a:r>
              <a:rPr lang="en-US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en-US" sz="24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</a:p>
          <a:p>
            <a:r>
              <a:rPr lang="en-US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media = soma</a:t>
            </a:r>
            <a:r>
              <a:rPr lang="en-US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/40</a:t>
            </a:r>
            <a:endParaRPr lang="en-US" sz="24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 "media:", media</a:t>
            </a:r>
          </a:p>
          <a:p>
            <a:r>
              <a:rPr lang="en-US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 "</a:t>
            </a:r>
            <a:r>
              <a:rPr lang="en-US" sz="24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lista</a:t>
            </a:r>
            <a:r>
              <a:rPr lang="en-US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:", </a:t>
            </a:r>
            <a:r>
              <a:rPr lang="en-US" sz="24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notas</a:t>
            </a:r>
            <a:endParaRPr lang="en-US" sz="24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j in range</a:t>
            </a:r>
            <a:r>
              <a:rPr lang="en-US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(0,40)</a:t>
            </a:r>
            <a:r>
              <a:rPr lang="en-US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en-US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if </a:t>
            </a:r>
            <a:r>
              <a:rPr lang="en-US" sz="24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notas</a:t>
            </a:r>
            <a:r>
              <a:rPr lang="en-US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[j] &gt; media:</a:t>
            </a:r>
          </a:p>
          <a:p>
            <a:r>
              <a:rPr lang="en-US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sz="24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</a:t>
            </a:r>
            <a:r>
              <a:rPr lang="en-US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+= 1</a:t>
            </a:r>
          </a:p>
          <a:p>
            <a:r>
              <a:rPr lang="en-US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 "QTD:", </a:t>
            </a:r>
            <a:r>
              <a:rPr lang="en-US" sz="24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</a:t>
            </a:r>
            <a:endParaRPr lang="en-US" sz="24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24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3466728" cy="4525963"/>
          </a:xfrm>
        </p:spPr>
        <p:txBody>
          <a:bodyPr/>
          <a:lstStyle/>
          <a:p>
            <a:r>
              <a:rPr lang="pt-BR" sz="2800" dirty="0" smtClean="0"/>
              <a:t>Fazer um </a:t>
            </a:r>
            <a:r>
              <a:rPr lang="pt-BR" sz="2800" dirty="0" smtClean="0"/>
              <a:t>programa para ler 10 dados para um Vetor e imprimir a soma dos elementos pares menos a soma dos elementos de índice ímpar</a:t>
            </a:r>
          </a:p>
          <a:p>
            <a:endParaRPr lang="pt-BR" sz="2800" dirty="0"/>
          </a:p>
        </p:txBody>
      </p:sp>
      <p:sp>
        <p:nvSpPr>
          <p:cNvPr id="4" name="TextBox 4"/>
          <p:cNvSpPr txBox="1"/>
          <p:nvPr/>
        </p:nvSpPr>
        <p:spPr>
          <a:xfrm>
            <a:off x="4211960" y="1340768"/>
            <a:ext cx="46805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soma = 0</a:t>
            </a:r>
          </a:p>
          <a:p>
            <a:r>
              <a:rPr lang="en-US" sz="20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notas</a:t>
            </a:r>
            <a:r>
              <a: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[]</a:t>
            </a:r>
          </a:p>
          <a:p>
            <a:r>
              <a: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</a:t>
            </a:r>
            <a:r>
              <a:rPr lang="en-US" sz="20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en-US" sz="20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range(0,10):</a:t>
            </a:r>
            <a:endParaRPr lang="en-US" sz="20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sz="20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notas.append</a:t>
            </a:r>
            <a:r>
              <a: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 </a:t>
            </a:r>
            <a:r>
              <a:rPr lang="en-US" sz="20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(input("nota:")) ) </a:t>
            </a:r>
          </a:p>
          <a:p>
            <a:r>
              <a: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 "VETOR:", </a:t>
            </a:r>
            <a:r>
              <a:rPr lang="en-US" sz="20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notas</a:t>
            </a:r>
            <a:endParaRPr lang="en-US" sz="20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20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</a:t>
            </a:r>
            <a:r>
              <a:rPr lang="en-US" sz="20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en-US" sz="20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range(0,10):    </a:t>
            </a:r>
            <a:endParaRPr lang="en-US" sz="20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if </a:t>
            </a:r>
            <a:r>
              <a:rPr lang="en-US" sz="20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notas</a:t>
            </a:r>
            <a:r>
              <a: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en-US" sz="20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% 2 == 0:</a:t>
            </a:r>
          </a:p>
          <a:p>
            <a:r>
              <a: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soma += </a:t>
            </a:r>
            <a:r>
              <a:rPr lang="en-US" sz="20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notas</a:t>
            </a:r>
            <a:r>
              <a: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en-US" sz="20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</a:p>
          <a:p>
            <a:r>
              <a: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if </a:t>
            </a:r>
            <a:r>
              <a:rPr lang="en-US" sz="20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% 2 == 1:</a:t>
            </a:r>
          </a:p>
          <a:p>
            <a:r>
              <a: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soma -= </a:t>
            </a:r>
            <a:r>
              <a:rPr lang="en-US" sz="20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notas</a:t>
            </a:r>
            <a:r>
              <a: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en-US" sz="20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</a:p>
          <a:p>
            <a:r>
              <a: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</a:p>
          <a:p>
            <a:r>
              <a: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 "SOMA:", soma</a:t>
            </a: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pt-BR" sz="2400" dirty="0" smtClean="0"/>
              <a:t>Fazer um programa para ler </a:t>
            </a:r>
            <a:r>
              <a:rPr lang="pt-BR" sz="2400" dirty="0" smtClean="0"/>
              <a:t>números </a:t>
            </a:r>
            <a:r>
              <a:rPr lang="pt-BR" sz="2400" dirty="0" smtClean="0"/>
              <a:t>inteiros para dentro do vetor até que seja digitado um número negativo que não faz parte da lista. Depois, ler um número inteiro e imprimir a posição que ele se encontra no vetor ou uma mensagem caso contrário.</a:t>
            </a:r>
          </a:p>
          <a:p>
            <a:endParaRPr lang="pt-BR" sz="2400" dirty="0"/>
          </a:p>
        </p:txBody>
      </p:sp>
      <p:sp>
        <p:nvSpPr>
          <p:cNvPr id="4" name="TextBox 4"/>
          <p:cNvSpPr txBox="1"/>
          <p:nvPr/>
        </p:nvSpPr>
        <p:spPr>
          <a:xfrm>
            <a:off x="4788024" y="980728"/>
            <a:ext cx="367240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vetNum</a:t>
            </a:r>
            <a:r>
              <a:rPr lang="en-US" sz="2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[]</a:t>
            </a:r>
          </a:p>
          <a:p>
            <a:r>
              <a:rPr lang="en-US" sz="22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</a:t>
            </a:r>
            <a:r>
              <a:rPr lang="en-US" sz="2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input("N</a:t>
            </a:r>
            <a:r>
              <a:rPr lang="en-US" sz="22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:”)</a:t>
            </a:r>
            <a:endParaRPr lang="en-US" sz="22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while </a:t>
            </a:r>
            <a:r>
              <a:rPr lang="en-US" sz="22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</a:t>
            </a:r>
            <a:r>
              <a:rPr lang="en-US" sz="2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&gt;= 0:</a:t>
            </a:r>
          </a:p>
          <a:p>
            <a:r>
              <a:rPr lang="en-US" sz="2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sz="22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vetNum.append</a:t>
            </a:r>
            <a:r>
              <a:rPr lang="en-US" sz="2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22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</a:t>
            </a:r>
            <a:r>
              <a:rPr lang="en-US" sz="2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lang="en-US" sz="2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sz="22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</a:t>
            </a:r>
            <a:r>
              <a:rPr lang="en-US" sz="2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input("N</a:t>
            </a:r>
            <a:r>
              <a:rPr lang="en-US" sz="22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:”)</a:t>
            </a:r>
            <a:endParaRPr lang="en-US" sz="22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N=input("</a:t>
            </a:r>
            <a:r>
              <a:rPr lang="en-US" sz="22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</a:t>
            </a:r>
            <a:r>
              <a:rPr lang="en-US" sz="2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Buscado</a:t>
            </a:r>
            <a:r>
              <a:rPr lang="en-US" sz="2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:")</a:t>
            </a:r>
          </a:p>
          <a:p>
            <a:r>
              <a:rPr lang="en-US" sz="22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pos</a:t>
            </a:r>
            <a:r>
              <a:rPr lang="en-US" sz="2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-1</a:t>
            </a:r>
          </a:p>
          <a:p>
            <a:r>
              <a:rPr lang="en-US" sz="2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</a:t>
            </a:r>
            <a:r>
              <a:rPr lang="en-US" sz="22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2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range(0, </a:t>
            </a:r>
            <a:r>
              <a:rPr lang="en-US" sz="22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sz="2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22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vetNum</a:t>
            </a:r>
            <a:r>
              <a:rPr lang="en-US" sz="2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)):</a:t>
            </a:r>
          </a:p>
          <a:p>
            <a:r>
              <a:rPr lang="en-US" sz="2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if N == </a:t>
            </a:r>
            <a:r>
              <a:rPr lang="en-US" sz="22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vetNum</a:t>
            </a:r>
            <a:r>
              <a:rPr lang="en-US" sz="2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en-US" sz="22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2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]:</a:t>
            </a:r>
          </a:p>
          <a:p>
            <a:r>
              <a:rPr lang="en-US" sz="2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sz="22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pos</a:t>
            </a:r>
            <a:r>
              <a:rPr lang="en-US" sz="2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sz="22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endParaRPr lang="en-US" sz="22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22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</a:t>
            </a:r>
            <a:r>
              <a:rPr lang="en-US" sz="22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pos</a:t>
            </a:r>
            <a:r>
              <a:rPr lang="en-US" sz="2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&lt;0:</a:t>
            </a:r>
          </a:p>
          <a:p>
            <a:r>
              <a:rPr lang="en-US" sz="2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print 'ERRO'</a:t>
            </a:r>
          </a:p>
          <a:p>
            <a:r>
              <a:rPr lang="en-US" sz="2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else:</a:t>
            </a:r>
          </a:p>
          <a:p>
            <a:r>
              <a:rPr lang="en-US" sz="2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print 'POS:',</a:t>
            </a:r>
            <a:r>
              <a:rPr lang="en-US" sz="22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pos</a:t>
            </a:r>
            <a:endParaRPr lang="en-US" sz="22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22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3682752" cy="4525963"/>
          </a:xfrm>
        </p:spPr>
        <p:txBody>
          <a:bodyPr/>
          <a:lstStyle/>
          <a:p>
            <a:r>
              <a:rPr lang="pt-BR" dirty="0" smtClean="0"/>
              <a:t>Fazer um programa para ler dados para dois vetores e imprimir a interseção desses vetores</a:t>
            </a:r>
          </a:p>
          <a:p>
            <a:endParaRPr lang="pt-BR" dirty="0"/>
          </a:p>
        </p:txBody>
      </p:sp>
      <p:sp>
        <p:nvSpPr>
          <p:cNvPr id="4" name="TextBox 4"/>
          <p:cNvSpPr txBox="1"/>
          <p:nvPr/>
        </p:nvSpPr>
        <p:spPr>
          <a:xfrm>
            <a:off x="4283968" y="620688"/>
            <a:ext cx="3698000" cy="5847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vet1 </a:t>
            </a:r>
            <a:r>
              <a:rPr lang="en-US" sz="2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[]</a:t>
            </a:r>
          </a:p>
          <a:p>
            <a:r>
              <a:rPr lang="en-US" sz="2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vet2 = []</a:t>
            </a:r>
          </a:p>
          <a:p>
            <a:r>
              <a:rPr lang="en-US" sz="22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</a:t>
            </a:r>
            <a:r>
              <a:rPr lang="en-US" sz="2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sz="22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2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(input("</a:t>
            </a:r>
            <a:r>
              <a:rPr lang="en-US" sz="22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</a:t>
            </a:r>
            <a:r>
              <a:rPr lang="en-US" sz="2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:"))</a:t>
            </a:r>
          </a:p>
          <a:p>
            <a:r>
              <a:rPr lang="en-US" sz="2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while </a:t>
            </a:r>
            <a:r>
              <a:rPr lang="en-US" sz="22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</a:t>
            </a:r>
            <a:r>
              <a:rPr lang="en-US" sz="2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&gt;= 0:</a:t>
            </a:r>
          </a:p>
          <a:p>
            <a:r>
              <a:rPr lang="en-US" sz="2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vet1.append( </a:t>
            </a:r>
            <a:r>
              <a:rPr lang="en-US" sz="22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</a:t>
            </a:r>
            <a:r>
              <a:rPr lang="en-US" sz="2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)</a:t>
            </a:r>
          </a:p>
          <a:p>
            <a:r>
              <a:rPr lang="en-US" sz="2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sz="22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</a:t>
            </a:r>
            <a:r>
              <a:rPr lang="en-US" sz="2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sz="22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2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(input("</a:t>
            </a:r>
            <a:r>
              <a:rPr lang="en-US" sz="22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</a:t>
            </a:r>
            <a:r>
              <a:rPr lang="en-US" sz="2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:"))</a:t>
            </a:r>
          </a:p>
          <a:p>
            <a:r>
              <a:rPr lang="en-US" sz="2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 </a:t>
            </a:r>
            <a:r>
              <a:rPr lang="en-US" sz="22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vet1</a:t>
            </a:r>
            <a:endParaRPr lang="en-US" sz="22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2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</a:t>
            </a:r>
            <a:r>
              <a:rPr lang="en-US" sz="2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sz="22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2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(input("</a:t>
            </a:r>
            <a:r>
              <a:rPr lang="en-US" sz="22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</a:t>
            </a:r>
            <a:r>
              <a:rPr lang="en-US" sz="2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:"))</a:t>
            </a:r>
          </a:p>
          <a:p>
            <a:r>
              <a:rPr lang="en-US" sz="2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while </a:t>
            </a:r>
            <a:r>
              <a:rPr lang="en-US" sz="22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</a:t>
            </a:r>
            <a:r>
              <a:rPr lang="en-US" sz="2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&gt;= 0:</a:t>
            </a:r>
          </a:p>
          <a:p>
            <a:r>
              <a:rPr lang="en-US" sz="2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vet2.append( </a:t>
            </a:r>
            <a:r>
              <a:rPr lang="en-US" sz="22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</a:t>
            </a:r>
            <a:r>
              <a:rPr lang="en-US" sz="2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)</a:t>
            </a:r>
          </a:p>
          <a:p>
            <a:r>
              <a:rPr lang="en-US" sz="2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sz="22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</a:t>
            </a:r>
            <a:r>
              <a:rPr lang="en-US" sz="2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sz="22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2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(input("</a:t>
            </a:r>
            <a:r>
              <a:rPr lang="en-US" sz="22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</a:t>
            </a:r>
            <a:r>
              <a:rPr lang="en-US" sz="2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:"))</a:t>
            </a:r>
          </a:p>
          <a:p>
            <a:r>
              <a:rPr lang="en-US" sz="2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 </a:t>
            </a:r>
            <a:r>
              <a:rPr lang="en-US" sz="22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vet2</a:t>
            </a:r>
            <a:endParaRPr lang="en-US" sz="22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200" b="1" i="1" dirty="0">
                <a:solidFill>
                  <a:srgbClr val="FF0000"/>
                </a:solidFill>
              </a:rPr>
              <a:t>for </a:t>
            </a:r>
            <a:r>
              <a:rPr lang="en-US" sz="2200" b="1" i="1" dirty="0" err="1">
                <a:solidFill>
                  <a:srgbClr val="FF0000"/>
                </a:solidFill>
              </a:rPr>
              <a:t>i</a:t>
            </a:r>
            <a:r>
              <a:rPr lang="en-US" sz="2200" b="1" i="1" dirty="0">
                <a:solidFill>
                  <a:srgbClr val="FF0000"/>
                </a:solidFill>
              </a:rPr>
              <a:t> in range(0,len(vet1)):    </a:t>
            </a:r>
          </a:p>
          <a:p>
            <a:r>
              <a:rPr lang="en-US" sz="2200" b="1" i="1" dirty="0">
                <a:solidFill>
                  <a:srgbClr val="FF0000"/>
                </a:solidFill>
              </a:rPr>
              <a:t>    for j in range(0,len(vet2)):    </a:t>
            </a:r>
          </a:p>
          <a:p>
            <a:r>
              <a:rPr lang="en-US" sz="2200" b="1" i="1" dirty="0">
                <a:solidFill>
                  <a:srgbClr val="FF0000"/>
                </a:solidFill>
              </a:rPr>
              <a:t>        if vet1[</a:t>
            </a:r>
            <a:r>
              <a:rPr lang="en-US" sz="2200" b="1" i="1" dirty="0" err="1">
                <a:solidFill>
                  <a:srgbClr val="FF0000"/>
                </a:solidFill>
              </a:rPr>
              <a:t>i</a:t>
            </a:r>
            <a:r>
              <a:rPr lang="en-US" sz="2200" b="1" i="1" dirty="0">
                <a:solidFill>
                  <a:srgbClr val="FF0000"/>
                </a:solidFill>
              </a:rPr>
              <a:t>] == vet2[j]:</a:t>
            </a:r>
          </a:p>
          <a:p>
            <a:r>
              <a:rPr lang="en-US" sz="2200" b="1" i="1" dirty="0">
                <a:solidFill>
                  <a:srgbClr val="FF0000"/>
                </a:solidFill>
              </a:rPr>
              <a:t>            print vet1[</a:t>
            </a:r>
            <a:r>
              <a:rPr lang="en-US" sz="2200" b="1" i="1" dirty="0" err="1">
                <a:solidFill>
                  <a:srgbClr val="FF0000"/>
                </a:solidFill>
              </a:rPr>
              <a:t>i</a:t>
            </a:r>
            <a:r>
              <a:rPr lang="en-US" sz="2200" b="1" i="1" dirty="0">
                <a:solidFill>
                  <a:srgbClr val="FF0000"/>
                </a:solidFill>
              </a:rPr>
              <a:t>]</a:t>
            </a:r>
          </a:p>
          <a:p>
            <a:r>
              <a:rPr lang="en-US" sz="2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pt-BR" sz="2800" dirty="0" smtClean="0"/>
              <a:t>O método </a:t>
            </a:r>
            <a:r>
              <a:rPr lang="pt-BR" sz="2800" dirty="0" err="1" smtClean="0">
                <a:solidFill>
                  <a:srgbClr val="FF0000"/>
                </a:solidFill>
              </a:rPr>
              <a:t>count</a:t>
            </a:r>
            <a:r>
              <a:rPr lang="pt-BR" sz="2800" dirty="0" smtClean="0">
                <a:solidFill>
                  <a:srgbClr val="FF0000"/>
                </a:solidFill>
              </a:rPr>
              <a:t> </a:t>
            </a:r>
            <a:r>
              <a:rPr lang="pt-BR" sz="2800" dirty="0" smtClean="0"/>
              <a:t>funciona igual ao método </a:t>
            </a:r>
            <a:r>
              <a:rPr lang="pt-BR" sz="2800" dirty="0" err="1" smtClean="0"/>
              <a:t>count</a:t>
            </a:r>
            <a:r>
              <a:rPr lang="pt-BR" sz="2800" dirty="0" smtClean="0"/>
              <a:t> da classe </a:t>
            </a:r>
            <a:r>
              <a:rPr lang="pt-BR" sz="2800" dirty="0" smtClean="0"/>
              <a:t>String</a:t>
            </a:r>
          </a:p>
          <a:p>
            <a:r>
              <a:rPr lang="pt-BR" sz="2800" dirty="0" smtClean="0"/>
              <a:t>O </a:t>
            </a:r>
            <a:r>
              <a:rPr lang="pt-BR" sz="2800" dirty="0" smtClean="0"/>
              <a:t>método </a:t>
            </a:r>
            <a:r>
              <a:rPr lang="pt-BR" sz="2800" dirty="0" err="1" smtClean="0">
                <a:solidFill>
                  <a:srgbClr val="FF0000"/>
                </a:solidFill>
              </a:rPr>
              <a:t>insert</a:t>
            </a:r>
            <a:r>
              <a:rPr lang="pt-BR" sz="2800" dirty="0" smtClean="0"/>
              <a:t> é similar ao </a:t>
            </a:r>
            <a:r>
              <a:rPr lang="pt-BR" sz="2800" dirty="0" err="1" smtClean="0"/>
              <a:t>append</a:t>
            </a:r>
            <a:r>
              <a:rPr lang="pt-BR" sz="2800" dirty="0" smtClean="0"/>
              <a:t>, porém acrescenta em uma posição </a:t>
            </a:r>
            <a:r>
              <a:rPr lang="pt-BR" sz="2800" dirty="0" smtClean="0"/>
              <a:t>especifica</a:t>
            </a:r>
          </a:p>
          <a:p>
            <a:pPr marL="342900" lvl="1" indent="-342900">
              <a:buNone/>
            </a:pPr>
            <a:endParaRPr lang="pt-BR" sz="1800" dirty="0" smtClean="0"/>
          </a:p>
          <a:p>
            <a:pPr marL="342900" lvl="1" indent="-342900">
              <a:buNone/>
            </a:pPr>
            <a:r>
              <a:rPr lang="pt-BR" sz="2000" dirty="0" smtClean="0">
                <a:solidFill>
                  <a:srgbClr val="FF0000"/>
                </a:solidFill>
              </a:rPr>
              <a:t>VETOR.</a:t>
            </a:r>
            <a:r>
              <a:rPr lang="pt-BR" sz="2000" dirty="0" err="1" smtClean="0">
                <a:solidFill>
                  <a:srgbClr val="FF0000"/>
                </a:solidFill>
              </a:rPr>
              <a:t>insert</a:t>
            </a:r>
            <a:r>
              <a:rPr lang="pt-BR" sz="2000" dirty="0" smtClean="0">
                <a:solidFill>
                  <a:srgbClr val="FF0000"/>
                </a:solidFill>
              </a:rPr>
              <a:t>(POSIÇÃO</a:t>
            </a:r>
            <a:r>
              <a:rPr lang="pt-BR" sz="2000" dirty="0" smtClean="0">
                <a:solidFill>
                  <a:srgbClr val="FF0000"/>
                </a:solidFill>
              </a:rPr>
              <a:t>, ELEMENTO)</a:t>
            </a:r>
          </a:p>
          <a:p>
            <a:endParaRPr lang="pt-BR" sz="2800" dirty="0" smtClean="0"/>
          </a:p>
          <a:p>
            <a:pPr>
              <a:buNone/>
            </a:pPr>
            <a:endParaRPr lang="pt-BR" sz="28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4788024" y="2348880"/>
            <a:ext cx="40324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i="1" dirty="0" smtClean="0"/>
              <a:t>&gt;&gt;&gt; Nota= [7, 0, 5, 0, 2, 3, 1, 6, 0, 3]</a:t>
            </a:r>
          </a:p>
          <a:p>
            <a:r>
              <a:rPr lang="pt-BR" sz="2000" b="1" i="1" dirty="0" smtClean="0"/>
              <a:t>&gt;&gt;&gt; Nota.</a:t>
            </a:r>
            <a:r>
              <a:rPr lang="pt-BR" sz="2000" b="1" i="1" dirty="0" err="1" smtClean="0"/>
              <a:t>count</a:t>
            </a:r>
            <a:r>
              <a:rPr lang="pt-BR" sz="2000" b="1" i="1" dirty="0" smtClean="0"/>
              <a:t>(0)</a:t>
            </a:r>
          </a:p>
          <a:p>
            <a:r>
              <a:rPr lang="pt-BR" sz="2000" b="1" i="1" dirty="0" smtClean="0"/>
              <a:t>3</a:t>
            </a:r>
          </a:p>
          <a:p>
            <a:r>
              <a:rPr lang="pt-BR" sz="2000" b="1" i="1" dirty="0" smtClean="0"/>
              <a:t>&gt;&gt;&gt; Nota.</a:t>
            </a:r>
            <a:r>
              <a:rPr lang="pt-BR" sz="2000" b="1" i="1" dirty="0" err="1" smtClean="0"/>
              <a:t>insert</a:t>
            </a:r>
            <a:r>
              <a:rPr lang="pt-BR" sz="2000" b="1" i="1" dirty="0" smtClean="0"/>
              <a:t>(1,16)</a:t>
            </a:r>
          </a:p>
          <a:p>
            <a:r>
              <a:rPr lang="pt-BR" sz="2000" b="1" i="1" dirty="0" smtClean="0"/>
              <a:t>&gt;&gt;&gt; Nota</a:t>
            </a:r>
          </a:p>
          <a:p>
            <a:r>
              <a:rPr lang="pt-BR" sz="2000" b="1" i="1" dirty="0" smtClean="0"/>
              <a:t>[7, 16, 0, 5, 0, 2, 3, 1, 6, 0, 3]</a:t>
            </a:r>
          </a:p>
          <a:p>
            <a:r>
              <a:rPr lang="pt-BR" sz="2000" b="1" i="1" dirty="0" smtClean="0"/>
              <a:t>&gt;&gt;&gt; </a:t>
            </a:r>
            <a:endParaRPr lang="pt-BR" sz="2000" b="1" i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3610744" cy="4525963"/>
          </a:xfrm>
        </p:spPr>
        <p:txBody>
          <a:bodyPr/>
          <a:lstStyle/>
          <a:p>
            <a:r>
              <a:rPr lang="pt-BR" sz="2400" dirty="0" smtClean="0"/>
              <a:t>Fazer um programa para ler dados para um vetor. Criar um outro vetor onde os elementos de ordem par são multiplicados por 2 e os de ordem ímpar multiplicados por 3 e diminuídos de 1. No final imprimir os dois vetores</a:t>
            </a:r>
          </a:p>
          <a:p>
            <a:endParaRPr lang="pt-BR" sz="2400" dirty="0"/>
          </a:p>
        </p:txBody>
      </p:sp>
      <p:sp>
        <p:nvSpPr>
          <p:cNvPr id="4" name="TextBox 4"/>
          <p:cNvSpPr txBox="1"/>
          <p:nvPr/>
        </p:nvSpPr>
        <p:spPr>
          <a:xfrm>
            <a:off x="4644008" y="764704"/>
            <a:ext cx="3814378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vet1 </a:t>
            </a:r>
            <a:r>
              <a:rPr lang="en-US" sz="2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[]</a:t>
            </a:r>
          </a:p>
          <a:p>
            <a:r>
              <a:rPr lang="en-US" sz="2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vet2 = []</a:t>
            </a:r>
          </a:p>
          <a:p>
            <a:r>
              <a:rPr lang="en-US" sz="22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</a:t>
            </a:r>
            <a:r>
              <a:rPr lang="en-US" sz="2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sz="22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2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(input("</a:t>
            </a:r>
            <a:r>
              <a:rPr lang="en-US" sz="22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</a:t>
            </a:r>
            <a:r>
              <a:rPr lang="en-US" sz="2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:"))</a:t>
            </a:r>
          </a:p>
          <a:p>
            <a:r>
              <a:rPr lang="en-US" sz="2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while </a:t>
            </a:r>
            <a:r>
              <a:rPr lang="en-US" sz="22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</a:t>
            </a:r>
            <a:r>
              <a:rPr lang="en-US" sz="2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&gt;= 0:</a:t>
            </a:r>
          </a:p>
          <a:p>
            <a:r>
              <a:rPr lang="en-US" sz="2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vet1.append( </a:t>
            </a:r>
            <a:r>
              <a:rPr lang="en-US" sz="22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</a:t>
            </a:r>
            <a:r>
              <a:rPr lang="en-US" sz="2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)</a:t>
            </a:r>
          </a:p>
          <a:p>
            <a:r>
              <a:rPr lang="en-US" sz="2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sz="22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</a:t>
            </a:r>
            <a:r>
              <a:rPr lang="en-US" sz="2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sz="22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2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(input("</a:t>
            </a:r>
            <a:r>
              <a:rPr lang="en-US" sz="22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</a:t>
            </a:r>
            <a:r>
              <a:rPr lang="en-US" sz="2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:"))</a:t>
            </a:r>
          </a:p>
          <a:p>
            <a:endParaRPr lang="en-US" sz="22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</a:t>
            </a:r>
            <a:r>
              <a:rPr lang="en-US" sz="22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2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range(0,len(vet1)):</a:t>
            </a:r>
          </a:p>
          <a:p>
            <a:r>
              <a:rPr lang="en-US" sz="2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if </a:t>
            </a:r>
            <a:r>
              <a:rPr lang="en-US" sz="22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2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% 2 == 0:</a:t>
            </a:r>
          </a:p>
          <a:p>
            <a:r>
              <a:rPr lang="en-US" sz="2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vet2.append( vet1[</a:t>
            </a:r>
            <a:r>
              <a:rPr lang="en-US" sz="22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2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]*2 )</a:t>
            </a:r>
          </a:p>
          <a:p>
            <a:r>
              <a:rPr lang="en-US" sz="2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else:</a:t>
            </a:r>
          </a:p>
          <a:p>
            <a:r>
              <a:rPr lang="en-US" sz="2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vet2.append( vet1[</a:t>
            </a:r>
            <a:r>
              <a:rPr lang="en-US" sz="22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2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]*3 - 1)</a:t>
            </a:r>
          </a:p>
          <a:p>
            <a:r>
              <a:rPr lang="en-US" sz="2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</a:p>
          <a:p>
            <a:r>
              <a:rPr lang="en-US" sz="2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 vet1</a:t>
            </a:r>
          </a:p>
          <a:p>
            <a:r>
              <a:rPr lang="en-US" sz="2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 vet2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3682752" cy="4525963"/>
          </a:xfrm>
        </p:spPr>
        <p:txBody>
          <a:bodyPr/>
          <a:lstStyle/>
          <a:p>
            <a:r>
              <a:rPr lang="pt-BR" sz="2400" dirty="0" smtClean="0"/>
              <a:t>O método </a:t>
            </a:r>
            <a:r>
              <a:rPr lang="pt-BR" sz="2400" dirty="0" smtClean="0">
                <a:solidFill>
                  <a:srgbClr val="FF0000"/>
                </a:solidFill>
              </a:rPr>
              <a:t>pop </a:t>
            </a:r>
            <a:r>
              <a:rPr lang="pt-BR" sz="2400" dirty="0" smtClean="0"/>
              <a:t>remove e retorna um item da lista</a:t>
            </a:r>
          </a:p>
          <a:p>
            <a:pPr lvl="1"/>
            <a:r>
              <a:rPr lang="pt-BR" sz="2000" dirty="0" smtClean="0"/>
              <a:t>pop() – remove o último elemento</a:t>
            </a:r>
          </a:p>
          <a:p>
            <a:pPr lvl="1"/>
            <a:r>
              <a:rPr lang="pt-BR" sz="2000" dirty="0" smtClean="0"/>
              <a:t>Pop(</a:t>
            </a:r>
            <a:r>
              <a:rPr lang="pt-BR" sz="2000" dirty="0" err="1" smtClean="0"/>
              <a:t>pos</a:t>
            </a:r>
            <a:r>
              <a:rPr lang="pt-BR" sz="2000" dirty="0" smtClean="0"/>
              <a:t>) – remove o elemento da posição </a:t>
            </a:r>
            <a:r>
              <a:rPr lang="pt-BR" sz="2000" dirty="0" err="1" smtClean="0"/>
              <a:t>pos</a:t>
            </a:r>
            <a:endParaRPr lang="pt-BR" sz="2000" dirty="0" smtClean="0"/>
          </a:p>
          <a:p>
            <a:r>
              <a:rPr lang="pt-BR" sz="2400" dirty="0" smtClean="0"/>
              <a:t>O </a:t>
            </a:r>
            <a:r>
              <a:rPr lang="pt-BR" sz="2400" dirty="0" smtClean="0"/>
              <a:t>método </a:t>
            </a:r>
            <a:r>
              <a:rPr lang="pt-BR" sz="2400" dirty="0" smtClean="0">
                <a:solidFill>
                  <a:srgbClr val="FF0000"/>
                </a:solidFill>
              </a:rPr>
              <a:t>remove</a:t>
            </a:r>
            <a:r>
              <a:rPr lang="pt-BR" sz="2400" dirty="0" smtClean="0"/>
              <a:t>, elimina a primeira ocorrência de um elemento na lista </a:t>
            </a:r>
          </a:p>
          <a:p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4788024" y="1412776"/>
            <a:ext cx="403244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i="1" dirty="0" smtClean="0"/>
              <a:t>&gt;&gt;&gt; Nota= [7, 0, 2, 3, 1, 6, 0, 3]</a:t>
            </a:r>
          </a:p>
          <a:p>
            <a:r>
              <a:rPr lang="it-IT" sz="2200" b="1" i="1" dirty="0" smtClean="0"/>
              <a:t>&gt;&gt;&gt; Nota.pop()</a:t>
            </a:r>
          </a:p>
          <a:p>
            <a:r>
              <a:rPr lang="it-IT" sz="2200" b="1" i="1" dirty="0" smtClean="0"/>
              <a:t>3</a:t>
            </a:r>
          </a:p>
          <a:p>
            <a:r>
              <a:rPr lang="it-IT" sz="2200" b="1" i="1" dirty="0" smtClean="0"/>
              <a:t>&gt;&gt;&gt; Nota</a:t>
            </a:r>
          </a:p>
          <a:p>
            <a:r>
              <a:rPr lang="it-IT" sz="2200" b="1" i="1" dirty="0" smtClean="0"/>
              <a:t>[7, 0, 2, 3, 1, 6, 0]</a:t>
            </a:r>
          </a:p>
          <a:p>
            <a:r>
              <a:rPr lang="it-IT" sz="2200" b="1" i="1" dirty="0" smtClean="0"/>
              <a:t>&gt;&gt;&gt; </a:t>
            </a:r>
          </a:p>
          <a:p>
            <a:r>
              <a:rPr lang="it-IT" sz="2200" b="1" i="1" dirty="0" smtClean="0"/>
              <a:t>&gt;&gt;&gt; Nota.remove(0)</a:t>
            </a:r>
          </a:p>
          <a:p>
            <a:r>
              <a:rPr lang="it-IT" sz="2200" b="1" i="1" dirty="0" smtClean="0"/>
              <a:t>&gt;&gt;&gt; Nota</a:t>
            </a:r>
          </a:p>
          <a:p>
            <a:r>
              <a:rPr lang="it-IT" sz="2200" b="1" i="1" dirty="0" smtClean="0"/>
              <a:t>[7, 2, 3, 1, 6, 0]</a:t>
            </a:r>
          </a:p>
          <a:p>
            <a:r>
              <a:rPr lang="it-IT" sz="2200" b="1" i="1" dirty="0" smtClean="0"/>
              <a:t>&gt;&gt;&gt;</a:t>
            </a:r>
            <a:endParaRPr lang="pt-BR" sz="2200" b="1" i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628800"/>
            <a:ext cx="2890664" cy="3340968"/>
          </a:xfrm>
        </p:spPr>
        <p:txBody>
          <a:bodyPr/>
          <a:lstStyle/>
          <a:p>
            <a:r>
              <a:rPr lang="pt-BR" sz="2000" dirty="0" smtClean="0"/>
              <a:t>Fazer um programa para acrescentar um elemento em uma lista se for digitado a letra “A”, remover se “R”, imprimir se “I” e sair se “F”.</a:t>
            </a:r>
          </a:p>
          <a:p>
            <a:endParaRPr lang="pt-BR" sz="2000" dirty="0"/>
          </a:p>
        </p:txBody>
      </p:sp>
      <p:sp>
        <p:nvSpPr>
          <p:cNvPr id="4" name="TextBox 4"/>
          <p:cNvSpPr txBox="1"/>
          <p:nvPr/>
        </p:nvSpPr>
        <p:spPr>
          <a:xfrm>
            <a:off x="3059832" y="1484784"/>
            <a:ext cx="5804474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vetor</a:t>
            </a:r>
            <a:r>
              <a:rPr lang="en-US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[]</a:t>
            </a:r>
          </a:p>
          <a:p>
            <a:r>
              <a:rPr lang="en-US" sz="16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opcao</a:t>
            </a:r>
            <a:r>
              <a:rPr lang="en-US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sz="16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raw_input</a:t>
            </a:r>
            <a:r>
              <a:rPr lang="en-US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("entre com A </a:t>
            </a:r>
            <a:r>
              <a:rPr lang="en-US" sz="16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para</a:t>
            </a:r>
            <a:r>
              <a:rPr lang="en-US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adicionar</a:t>
            </a:r>
            <a:r>
              <a:rPr lang="en-US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um </a:t>
            </a:r>
            <a:r>
              <a:rPr lang="en-US" sz="16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elemento</a:t>
            </a:r>
            <a:r>
              <a:rPr lang="en-US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\</a:t>
            </a:r>
            <a:endParaRPr lang="en-US" sz="1600" b="1" i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 </a:t>
            </a:r>
            <a:r>
              <a:rPr lang="en-US" sz="16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para</a:t>
            </a:r>
            <a:r>
              <a:rPr lang="en-US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remover, I </a:t>
            </a:r>
            <a:r>
              <a:rPr lang="en-US" sz="16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para</a:t>
            </a:r>
            <a:r>
              <a:rPr lang="en-US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Imprimir</a:t>
            </a:r>
            <a:r>
              <a:rPr lang="en-US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 F </a:t>
            </a:r>
            <a:r>
              <a:rPr lang="en-US" sz="16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para</a:t>
            </a:r>
            <a:r>
              <a:rPr lang="en-US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terminar</a:t>
            </a:r>
            <a:r>
              <a:rPr lang="en-US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")</a:t>
            </a:r>
          </a:p>
          <a:p>
            <a:r>
              <a:rPr lang="en-US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while </a:t>
            </a:r>
            <a:r>
              <a:rPr lang="en-US" sz="16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opcao.upper</a:t>
            </a:r>
            <a:r>
              <a:rPr lang="en-US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 != 'F':</a:t>
            </a:r>
          </a:p>
          <a:p>
            <a:r>
              <a:rPr lang="en-US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if </a:t>
            </a:r>
            <a:r>
              <a:rPr lang="en-US" sz="16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opcao.upper</a:t>
            </a:r>
            <a:r>
              <a:rPr lang="en-US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 == 'A':</a:t>
            </a:r>
          </a:p>
          <a:p>
            <a:r>
              <a:rPr lang="en-US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sz="16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elem</a:t>
            </a:r>
            <a:r>
              <a:rPr lang="en-US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input("entre com </a:t>
            </a:r>
            <a:r>
              <a:rPr lang="en-US" sz="16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elemento</a:t>
            </a:r>
            <a:r>
              <a:rPr lang="en-US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para</a:t>
            </a:r>
            <a:r>
              <a:rPr lang="en-US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armazenar</a:t>
            </a:r>
            <a:r>
              <a:rPr lang="en-US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 </a:t>
            </a:r>
            <a:r>
              <a:rPr lang="en-US" sz="16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vetor</a:t>
            </a:r>
            <a:r>
              <a:rPr lang="en-US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")</a:t>
            </a:r>
          </a:p>
          <a:p>
            <a:r>
              <a:rPr lang="en-US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sz="16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vetor.append</a:t>
            </a:r>
            <a:r>
              <a:rPr lang="en-US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16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elem</a:t>
            </a:r>
            <a:r>
              <a:rPr lang="en-US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lang="en-US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sz="16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elif</a:t>
            </a:r>
            <a:r>
              <a:rPr lang="en-US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opcao.upper</a:t>
            </a:r>
            <a:r>
              <a:rPr lang="en-US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 == 'R':</a:t>
            </a:r>
          </a:p>
          <a:p>
            <a:r>
              <a:rPr lang="en-US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sz="16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vetor.pop</a:t>
            </a:r>
            <a:r>
              <a:rPr lang="en-US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r>
              <a:rPr lang="en-US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sz="16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elif</a:t>
            </a:r>
            <a:r>
              <a:rPr lang="en-US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opcao.upper</a:t>
            </a:r>
            <a:r>
              <a:rPr lang="en-US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 == 'I':</a:t>
            </a:r>
          </a:p>
          <a:p>
            <a:r>
              <a:rPr lang="en-US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print </a:t>
            </a:r>
            <a:r>
              <a:rPr lang="en-US" sz="16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vetor</a:t>
            </a:r>
            <a:endParaRPr lang="en-US" sz="16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else:</a:t>
            </a:r>
          </a:p>
          <a:p>
            <a:r>
              <a:rPr lang="en-US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print "</a:t>
            </a:r>
            <a:r>
              <a:rPr lang="en-US" sz="16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Opção</a:t>
            </a:r>
            <a:r>
              <a:rPr lang="en-US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Inválida</a:t>
            </a:r>
            <a:r>
              <a:rPr 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  <a:endParaRPr lang="en-US" sz="16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sz="16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opcao</a:t>
            </a:r>
            <a:r>
              <a:rPr lang="en-US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sz="16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raw_input</a:t>
            </a:r>
            <a:r>
              <a:rPr lang="en-US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("entre com A </a:t>
            </a:r>
            <a:r>
              <a:rPr lang="en-US" sz="16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para</a:t>
            </a:r>
            <a:r>
              <a:rPr lang="en-US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adicionar</a:t>
            </a:r>
            <a:r>
              <a:rPr lang="en-US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um </a:t>
            </a:r>
            <a:r>
              <a:rPr lang="en-US" sz="16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elemento</a:t>
            </a:r>
            <a:r>
              <a:rPr lang="en-US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\</a:t>
            </a:r>
          </a:p>
          <a:p>
            <a:r>
              <a:rPr 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 </a:t>
            </a:r>
            <a:r>
              <a:rPr lang="en-US" sz="16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para</a:t>
            </a:r>
            <a:r>
              <a:rPr lang="en-US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remover e F </a:t>
            </a:r>
            <a:r>
              <a:rPr lang="en-US" sz="16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para</a:t>
            </a:r>
            <a:r>
              <a:rPr lang="en-US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terminar</a:t>
            </a:r>
            <a:r>
              <a:rPr lang="en-US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")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Ordenação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pt-BR" dirty="0" smtClean="0"/>
              <a:t>Para ordenar um vetor basta usar o método </a:t>
            </a:r>
            <a:r>
              <a:rPr lang="pt-BR" dirty="0" err="1" smtClean="0">
                <a:solidFill>
                  <a:srgbClr val="FF0000"/>
                </a:solidFill>
              </a:rPr>
              <a:t>sort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que ordena o próprio vetor</a:t>
            </a:r>
          </a:p>
          <a:p>
            <a:pPr>
              <a:buNone/>
            </a:pPr>
            <a:r>
              <a:rPr lang="pt-BR" sz="2400" b="1" i="1" dirty="0" smtClean="0"/>
              <a:t>	&gt;&gt;&gt; </a:t>
            </a:r>
            <a:r>
              <a:rPr lang="pt-BR" sz="2400" b="1" i="1" dirty="0" err="1" smtClean="0"/>
              <a:t>vet</a:t>
            </a:r>
            <a:r>
              <a:rPr lang="pt-BR" sz="2400" b="1" i="1" dirty="0" smtClean="0"/>
              <a:t> = [3, 2, 4, 1]</a:t>
            </a:r>
          </a:p>
          <a:p>
            <a:pPr>
              <a:buNone/>
            </a:pPr>
            <a:r>
              <a:rPr lang="pt-BR" sz="2400" b="1" i="1" dirty="0" smtClean="0"/>
              <a:t>	&gt;&gt;&gt; </a:t>
            </a:r>
            <a:r>
              <a:rPr lang="pt-BR" sz="2400" b="1" i="1" dirty="0" err="1" smtClean="0"/>
              <a:t>vet.sort</a:t>
            </a:r>
            <a:r>
              <a:rPr lang="pt-BR" sz="2400" b="1" i="1" dirty="0" smtClean="0"/>
              <a:t>()</a:t>
            </a:r>
          </a:p>
          <a:p>
            <a:pPr>
              <a:buNone/>
            </a:pPr>
            <a:r>
              <a:rPr lang="pt-BR" sz="2400" b="1" i="1" dirty="0" smtClean="0"/>
              <a:t>	&gt;&gt;&gt; </a:t>
            </a:r>
            <a:r>
              <a:rPr lang="pt-BR" sz="2400" b="1" i="1" dirty="0" err="1" smtClean="0"/>
              <a:t>vet</a:t>
            </a:r>
            <a:endParaRPr lang="pt-BR" sz="2400" b="1" i="1" dirty="0" smtClean="0"/>
          </a:p>
          <a:p>
            <a:pPr>
              <a:buNone/>
            </a:pPr>
            <a:r>
              <a:rPr lang="pt-BR" sz="2400" b="1" i="1" dirty="0" smtClean="0"/>
              <a:t>	[</a:t>
            </a:r>
            <a:r>
              <a:rPr lang="pt-BR" sz="2400" b="1" i="1" dirty="0" smtClean="0"/>
              <a:t>1, 2, 3, 4]</a:t>
            </a:r>
          </a:p>
          <a:p>
            <a:r>
              <a:rPr lang="pt-BR" dirty="0" smtClean="0"/>
              <a:t>Porém, vocês tem que aprender a FAZER o método </a:t>
            </a:r>
            <a:r>
              <a:rPr lang="pt-BR" dirty="0" err="1" smtClean="0"/>
              <a:t>sort</a:t>
            </a:r>
            <a:endParaRPr lang="pt-BR" dirty="0" smtClean="0"/>
          </a:p>
          <a:p>
            <a:pPr lvl="1"/>
            <a:r>
              <a:rPr lang="pt-BR" dirty="0" smtClean="0"/>
              <a:t>Ou </a:t>
            </a:r>
            <a:r>
              <a:rPr lang="pt-BR" dirty="0" smtClean="0"/>
              <a:t>seja, aprender como se ordena um vetor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pt-BR" sz="2400" dirty="0" smtClean="0"/>
              <a:t>Algumas vezes necessitamos armazenar muitos dados de um mesmo tipo em memória (dezenas, centenas, milhares, .....)</a:t>
            </a:r>
          </a:p>
          <a:p>
            <a:endParaRPr lang="pt-BR" sz="2400" dirty="0" smtClean="0"/>
          </a:p>
          <a:p>
            <a:r>
              <a:rPr lang="pt-BR" sz="2400" dirty="0" smtClean="0"/>
              <a:t>Até </a:t>
            </a:r>
            <a:r>
              <a:rPr lang="pt-BR" sz="2400" dirty="0" smtClean="0"/>
              <a:t>o momento, a única maneira para se fazer isso seria a utilização de dezenas (centenas, ...) variáveis</a:t>
            </a:r>
          </a:p>
          <a:p>
            <a:pPr lvl="1"/>
            <a:r>
              <a:rPr lang="pt-BR" sz="2000" dirty="0" smtClean="0"/>
              <a:t>Ineficiente e trabalhoso</a:t>
            </a:r>
          </a:p>
          <a:p>
            <a:r>
              <a:rPr lang="pt-BR" sz="2400" dirty="0" smtClean="0"/>
              <a:t>Uma </a:t>
            </a:r>
            <a:r>
              <a:rPr lang="pt-BR" sz="2400" dirty="0" smtClean="0"/>
              <a:t>maneira para resolver esse problema é utilizar os vetores </a:t>
            </a:r>
          </a:p>
          <a:p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charset="0"/>
                <a:cs typeface="Arial" charset="0"/>
              </a:rPr>
              <a:t>Ordenação – Método da Bolha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pt-BR" dirty="0" smtClean="0"/>
              <a:t>Método simples para ordenar um vetor que compara a posição i com todos os posteriores a </a:t>
            </a:r>
            <a:r>
              <a:rPr lang="pt-BR" dirty="0" smtClean="0"/>
              <a:t>i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>
              <a:buNone/>
            </a:pPr>
            <a:r>
              <a:rPr lang="pt-BR" dirty="0" smtClean="0"/>
              <a:t>[</a:t>
            </a:r>
            <a:r>
              <a:rPr lang="pt-BR" dirty="0" smtClean="0">
                <a:solidFill>
                  <a:srgbClr val="FF0000"/>
                </a:solidFill>
              </a:rPr>
              <a:t>4,3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pt-BR" dirty="0" smtClean="0"/>
              <a:t>5,1,2], i = 0, j = 1</a:t>
            </a:r>
          </a:p>
          <a:p>
            <a:pPr>
              <a:buNone/>
            </a:pPr>
            <a:r>
              <a:rPr lang="pt-BR" dirty="0" smtClean="0"/>
              <a:t>[</a:t>
            </a:r>
            <a:r>
              <a:rPr lang="pt-BR" dirty="0" smtClean="0">
                <a:solidFill>
                  <a:srgbClr val="FF0000"/>
                </a:solidFill>
              </a:rPr>
              <a:t>3</a:t>
            </a:r>
            <a:r>
              <a:rPr lang="pt-BR" dirty="0" smtClean="0"/>
              <a:t>,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4,</a:t>
            </a:r>
            <a:r>
              <a:rPr lang="pt-BR" dirty="0" smtClean="0">
                <a:solidFill>
                  <a:srgbClr val="FF0000"/>
                </a:solidFill>
              </a:rPr>
              <a:t>5</a:t>
            </a:r>
            <a:r>
              <a:rPr lang="pt-BR" dirty="0" smtClean="0"/>
              <a:t>,1,2]  i = 0, j = 2</a:t>
            </a:r>
          </a:p>
          <a:p>
            <a:pPr>
              <a:buNone/>
            </a:pPr>
            <a:r>
              <a:rPr lang="pt-BR" dirty="0" smtClean="0"/>
              <a:t>[</a:t>
            </a:r>
            <a:r>
              <a:rPr lang="pt-BR" dirty="0" smtClean="0">
                <a:solidFill>
                  <a:srgbClr val="FF0000"/>
                </a:solidFill>
              </a:rPr>
              <a:t>3</a:t>
            </a:r>
            <a:r>
              <a:rPr lang="pt-BR" dirty="0" smtClean="0"/>
              <a:t>,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4,</a:t>
            </a:r>
            <a:r>
              <a:rPr lang="pt-BR" dirty="0" smtClean="0"/>
              <a:t>5,</a:t>
            </a:r>
            <a:r>
              <a:rPr lang="pt-BR" dirty="0" smtClean="0">
                <a:solidFill>
                  <a:srgbClr val="FF0000"/>
                </a:solidFill>
              </a:rPr>
              <a:t>1</a:t>
            </a:r>
            <a:r>
              <a:rPr lang="pt-BR" dirty="0" smtClean="0"/>
              <a:t>,2]  i = 0, j = 3</a:t>
            </a:r>
          </a:p>
          <a:p>
            <a:pPr>
              <a:buNone/>
            </a:pPr>
            <a:r>
              <a:rPr lang="pt-BR" dirty="0" smtClean="0"/>
              <a:t>[</a:t>
            </a:r>
            <a:r>
              <a:rPr lang="pt-BR" dirty="0" smtClean="0">
                <a:solidFill>
                  <a:srgbClr val="FF0000"/>
                </a:solidFill>
              </a:rPr>
              <a:t>1</a:t>
            </a:r>
            <a:r>
              <a:rPr lang="pt-BR" dirty="0" smtClean="0"/>
              <a:t>,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4,</a:t>
            </a:r>
            <a:r>
              <a:rPr lang="pt-BR" dirty="0" smtClean="0"/>
              <a:t>5,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pt-BR" dirty="0" smtClean="0"/>
              <a:t>,</a:t>
            </a:r>
            <a:r>
              <a:rPr lang="pt-BR" dirty="0" smtClean="0">
                <a:solidFill>
                  <a:srgbClr val="FF0000"/>
                </a:solidFill>
              </a:rPr>
              <a:t>2</a:t>
            </a:r>
            <a:r>
              <a:rPr lang="pt-BR" dirty="0" smtClean="0"/>
              <a:t>]  i = 0, j = 4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charset="0"/>
                <a:cs typeface="Arial" charset="0"/>
              </a:rPr>
              <a:t>Ordenação – Método da Bolha</a:t>
            </a:r>
            <a:endParaRPr lang="pt-BR" dirty="0"/>
          </a:p>
        </p:txBody>
      </p:sp>
      <p:sp>
        <p:nvSpPr>
          <p:cNvPr id="4" name="TextBox 4"/>
          <p:cNvSpPr txBox="1"/>
          <p:nvPr/>
        </p:nvSpPr>
        <p:spPr>
          <a:xfrm>
            <a:off x="2267744" y="1484784"/>
            <a:ext cx="4885633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soma = 0</a:t>
            </a:r>
          </a:p>
          <a:p>
            <a:r>
              <a:rPr lang="fr-FR" sz="24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vetor</a:t>
            </a:r>
            <a:r>
              <a:rPr lang="fr-FR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[]</a:t>
            </a:r>
          </a:p>
          <a:p>
            <a:r>
              <a:rPr lang="fr-FR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i in range(0,5):</a:t>
            </a:r>
          </a:p>
          <a:p>
            <a:r>
              <a:rPr lang="fr-FR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fr-FR" sz="24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vetor.append</a:t>
            </a:r>
            <a:r>
              <a:rPr lang="fr-FR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 </a:t>
            </a:r>
            <a:r>
              <a:rPr lang="fr-FR" sz="24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fr-FR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(input("nota:")) ) </a:t>
            </a:r>
          </a:p>
          <a:p>
            <a:r>
              <a:rPr lang="fr-FR" sz="24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print</a:t>
            </a:r>
            <a:r>
              <a:rPr lang="fr-FR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"VETOR:", </a:t>
            </a:r>
            <a:r>
              <a:rPr lang="fr-FR" sz="24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vetor</a:t>
            </a:r>
            <a:endParaRPr lang="fr-FR" sz="24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24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fr-FR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i in range(0,4):</a:t>
            </a:r>
          </a:p>
          <a:p>
            <a:r>
              <a:rPr lang="fr-FR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j in range(i+1,5):    </a:t>
            </a:r>
          </a:p>
          <a:p>
            <a:r>
              <a:rPr lang="fr-FR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if </a:t>
            </a:r>
            <a:r>
              <a:rPr lang="fr-FR" sz="24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vetor</a:t>
            </a:r>
            <a:r>
              <a:rPr lang="fr-FR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[i] &gt; </a:t>
            </a:r>
            <a:r>
              <a:rPr lang="fr-FR" sz="24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vetor</a:t>
            </a:r>
            <a:r>
              <a:rPr lang="fr-FR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[j]:</a:t>
            </a:r>
          </a:p>
          <a:p>
            <a:r>
              <a:rPr lang="fr-FR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aux = </a:t>
            </a:r>
            <a:r>
              <a:rPr lang="fr-FR" sz="24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vetor</a:t>
            </a:r>
            <a:r>
              <a:rPr lang="fr-FR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[i]</a:t>
            </a:r>
          </a:p>
          <a:p>
            <a:r>
              <a:rPr lang="fr-FR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fr-FR" sz="24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vetor</a:t>
            </a:r>
            <a:r>
              <a:rPr lang="fr-FR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[i] = </a:t>
            </a:r>
            <a:r>
              <a:rPr lang="fr-FR" sz="24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vetor</a:t>
            </a:r>
            <a:r>
              <a:rPr lang="fr-FR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[j]</a:t>
            </a:r>
          </a:p>
          <a:p>
            <a:r>
              <a:rPr lang="fr-FR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fr-FR" sz="24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vetor</a:t>
            </a:r>
            <a:r>
              <a:rPr lang="fr-FR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[j] = aux</a:t>
            </a:r>
          </a:p>
          <a:p>
            <a:r>
              <a:rPr lang="fr-FR" sz="24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print</a:t>
            </a:r>
            <a:r>
              <a:rPr lang="fr-FR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"VETOR ORDENADO:", </a:t>
            </a:r>
            <a:r>
              <a:rPr lang="fr-FR" sz="24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vetor</a:t>
            </a:r>
            <a:endParaRPr lang="fr-FR" sz="24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charset="0"/>
                <a:cs typeface="Arial" charset="0"/>
              </a:rPr>
              <a:t>Busca Binária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pt-BR" sz="2400" dirty="0" smtClean="0"/>
              <a:t>Existe uma maneira eficiente de buscar elementos em um vetor</a:t>
            </a:r>
          </a:p>
          <a:p>
            <a:r>
              <a:rPr lang="pt-BR" sz="2400" dirty="0" smtClean="0"/>
              <a:t>Porém, é necessário que o vetor esteja ORDENADO</a:t>
            </a:r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  <a:p>
            <a:r>
              <a:rPr lang="pt-BR" sz="2400" dirty="0" smtClean="0"/>
              <a:t>Compara-se </a:t>
            </a:r>
            <a:r>
              <a:rPr lang="pt-BR" sz="2400" dirty="0" smtClean="0"/>
              <a:t>o elemento procurado com o elemento do meio do vetor</a:t>
            </a:r>
          </a:p>
          <a:p>
            <a:pPr lvl="1"/>
            <a:r>
              <a:rPr lang="pt-BR" sz="2000" dirty="0" smtClean="0"/>
              <a:t>caso seja igual termina a busca</a:t>
            </a:r>
          </a:p>
          <a:p>
            <a:pPr lvl="1"/>
            <a:r>
              <a:rPr lang="pt-BR" sz="2000" dirty="0" smtClean="0"/>
              <a:t>senão se o elemento for menor a busca irá ser feita apenas na metade inferior do vetor</a:t>
            </a:r>
          </a:p>
          <a:p>
            <a:pPr lvl="1"/>
            <a:r>
              <a:rPr lang="pt-BR" sz="2000" dirty="0" smtClean="0"/>
              <a:t>Senão a busca é feita na metade superior do vetor</a:t>
            </a:r>
          </a:p>
          <a:p>
            <a:endParaRPr lang="pt-BR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Busca Binária</a:t>
            </a:r>
            <a:endParaRPr lang="pt-BR" dirty="0"/>
          </a:p>
        </p:txBody>
      </p:sp>
      <p:sp>
        <p:nvSpPr>
          <p:cNvPr id="4" name="TextBox 4"/>
          <p:cNvSpPr txBox="1"/>
          <p:nvPr/>
        </p:nvSpPr>
        <p:spPr>
          <a:xfrm>
            <a:off x="251520" y="1268760"/>
            <a:ext cx="41167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vetor</a:t>
            </a:r>
            <a:r>
              <a:rPr lang="fr-FR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[]</a:t>
            </a:r>
          </a:p>
          <a:p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i in range(0,5):</a:t>
            </a:r>
          </a:p>
          <a:p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fr-FR" sz="16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vetor.append</a:t>
            </a:r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 </a:t>
            </a:r>
            <a:r>
              <a:rPr lang="fr-FR" sz="16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(input("</a:t>
            </a:r>
            <a:r>
              <a:rPr lang="fr-FR" sz="16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elem</a:t>
            </a:r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6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vetor</a:t>
            </a:r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:")) ) </a:t>
            </a:r>
          </a:p>
          <a:p>
            <a:r>
              <a:rPr lang="fr-FR" sz="16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vetor.sort</a:t>
            </a:r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fr-FR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fr-FR" sz="16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fr-FR" sz="1600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elem</a:t>
            </a:r>
            <a:r>
              <a:rPr lang="fr-FR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</a:t>
            </a:r>
            <a:r>
              <a:rPr lang="fr-FR" sz="16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(input("</a:t>
            </a:r>
            <a:r>
              <a:rPr lang="fr-FR" sz="16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elem</a:t>
            </a:r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6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vetor</a:t>
            </a:r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:")</a:t>
            </a:r>
            <a:r>
              <a:rPr lang="fr-FR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fr-FR" sz="16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427984" y="1340768"/>
            <a:ext cx="4116706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inicio</a:t>
            </a:r>
            <a:r>
              <a:rPr lang="fr-FR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0</a:t>
            </a:r>
          </a:p>
          <a:p>
            <a:r>
              <a:rPr lang="fr-FR" sz="16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fim</a:t>
            </a:r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fr-FR" sz="16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fr-FR" sz="16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vetor</a:t>
            </a:r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)-</a:t>
            </a:r>
            <a:r>
              <a:rPr lang="fr-FR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fr-FR" sz="16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fr-FR" sz="16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achou</a:t>
            </a:r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False</a:t>
            </a:r>
          </a:p>
          <a:p>
            <a:r>
              <a:rPr lang="fr-FR" sz="16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while</a:t>
            </a:r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6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inicio</a:t>
            </a:r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&lt;= </a:t>
            </a:r>
            <a:r>
              <a:rPr lang="fr-FR" sz="16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fim</a:t>
            </a:r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not </a:t>
            </a:r>
            <a:r>
              <a:rPr lang="fr-FR" sz="16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achou</a:t>
            </a:r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fr-FR" sz="16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meio</a:t>
            </a:r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(</a:t>
            </a:r>
            <a:r>
              <a:rPr lang="fr-FR" sz="16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inicio</a:t>
            </a:r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+ </a:t>
            </a:r>
            <a:r>
              <a:rPr lang="fr-FR" sz="16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fim</a:t>
            </a:r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)//2</a:t>
            </a:r>
          </a:p>
          <a:p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if </a:t>
            </a:r>
            <a:r>
              <a:rPr lang="fr-FR" sz="16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elem</a:t>
            </a:r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== </a:t>
            </a:r>
            <a:r>
              <a:rPr lang="fr-FR" sz="16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vetor</a:t>
            </a:r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fr-FR" sz="16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meio</a:t>
            </a:r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]:</a:t>
            </a:r>
          </a:p>
          <a:p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pos = </a:t>
            </a:r>
            <a:r>
              <a:rPr lang="fr-FR" sz="16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meio</a:t>
            </a:r>
            <a:endParaRPr lang="fr-FR" sz="16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fr-FR" sz="16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achou</a:t>
            </a:r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fr-FR" sz="16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True</a:t>
            </a:r>
            <a:endParaRPr lang="fr-FR" sz="16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fr-FR" sz="16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elif</a:t>
            </a:r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6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elem</a:t>
            </a:r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&lt; </a:t>
            </a:r>
            <a:r>
              <a:rPr lang="fr-FR" sz="16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vetor</a:t>
            </a:r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fr-FR" sz="16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meio</a:t>
            </a:r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]:</a:t>
            </a:r>
          </a:p>
          <a:p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fr-FR" sz="16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fim</a:t>
            </a:r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meio-1</a:t>
            </a:r>
          </a:p>
          <a:p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</a:p>
          <a:p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fr-FR" sz="16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else</a:t>
            </a:r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fr-FR" sz="16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inicio</a:t>
            </a:r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meio+1</a:t>
            </a:r>
          </a:p>
          <a:p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</a:t>
            </a:r>
            <a:r>
              <a:rPr lang="fr-FR" sz="16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achou</a:t>
            </a:r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fr-FR" sz="16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print</a:t>
            </a:r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"ENCONTRADO POSIÇÃO:", pos</a:t>
            </a:r>
          </a:p>
          <a:p>
            <a:r>
              <a:rPr lang="fr-FR" sz="16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else</a:t>
            </a:r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fr-FR" sz="16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print</a:t>
            </a:r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"NÃO ENCONTRADO"</a:t>
            </a: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925144"/>
          </a:xfrm>
        </p:spPr>
        <p:txBody>
          <a:bodyPr numCol="2"/>
          <a:lstStyle/>
          <a:p>
            <a:r>
              <a:rPr lang="pt-BR" sz="2800" dirty="0" smtClean="0"/>
              <a:t>Um exemplo de quando utilizar vetores seria a leitura das notas dos 40 alunos de uma turma e a impressão da quantidade de alunos acima da média da turma</a:t>
            </a:r>
          </a:p>
          <a:p>
            <a:r>
              <a:rPr lang="pt-BR" sz="2800" dirty="0" smtClean="0"/>
              <a:t>Com vetores é possível solucionar esse problema sem ter que criar 40 variáveis distintas</a:t>
            </a:r>
            <a:r>
              <a:rPr lang="pt-BR" sz="2800" dirty="0" smtClean="0">
                <a:sym typeface="Wingdings"/>
              </a:rPr>
              <a:t></a:t>
            </a:r>
          </a:p>
          <a:p>
            <a:r>
              <a:rPr lang="pt-BR" sz="2800" dirty="0" smtClean="0">
                <a:sym typeface="Wingdings"/>
              </a:rPr>
              <a:t>VETORES</a:t>
            </a:r>
          </a:p>
          <a:p>
            <a:pPr lvl="1"/>
            <a:r>
              <a:rPr lang="pt-BR" sz="2400" dirty="0" smtClean="0">
                <a:sym typeface="Wingdings"/>
              </a:rPr>
              <a:t>Estrutura homogênea – formada por elementos do mesmo tipo</a:t>
            </a:r>
          </a:p>
          <a:p>
            <a:pPr lvl="1"/>
            <a:r>
              <a:rPr lang="pt-BR" sz="2400" dirty="0" smtClean="0"/>
              <a:t>Corresponde a várias posições de memória, acessadas através de um único nome e um índice </a:t>
            </a:r>
          </a:p>
          <a:p>
            <a:endParaRPr lang="pt-BR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Semanticamente, no Python a diferença entre vetores e listas é que vetores não permitem tipos diferentes de dados, ao passo que em listas não existe este restrição.</a:t>
            </a:r>
          </a:p>
          <a:p>
            <a:r>
              <a:rPr lang="pt-BR" dirty="0" smtClean="0"/>
              <a:t>Para efeitos práticos deste curso, usaremos LISTAS para trabalhar como VETORES.</a:t>
            </a:r>
          </a:p>
          <a:p>
            <a:r>
              <a:rPr lang="pt-BR" dirty="0" smtClean="0"/>
              <a:t>Assim, neste curso não faremos diferença para tratar listas e vetores livremente.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Vetores</a:t>
            </a:r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611560" y="2132856"/>
            <a:ext cx="7492834" cy="2333873"/>
            <a:chOff x="467544" y="4149080"/>
            <a:chExt cx="7492834" cy="2333873"/>
          </a:xfrm>
        </p:grpSpPr>
        <p:sp>
          <p:nvSpPr>
            <p:cNvPr id="5" name="Rectangle 2"/>
            <p:cNvSpPr/>
            <p:nvPr/>
          </p:nvSpPr>
          <p:spPr>
            <a:xfrm>
              <a:off x="1475656" y="5013176"/>
              <a:ext cx="6192688" cy="9361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4"/>
            <p:cNvCxnSpPr/>
            <p:nvPr/>
          </p:nvCxnSpPr>
          <p:spPr>
            <a:xfrm>
              <a:off x="2411760" y="5013176"/>
              <a:ext cx="0" cy="93610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7"/>
            <p:cNvCxnSpPr/>
            <p:nvPr/>
          </p:nvCxnSpPr>
          <p:spPr>
            <a:xfrm>
              <a:off x="3275856" y="5013176"/>
              <a:ext cx="0" cy="93610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8"/>
            <p:cNvCxnSpPr/>
            <p:nvPr/>
          </p:nvCxnSpPr>
          <p:spPr>
            <a:xfrm>
              <a:off x="4139952" y="5013176"/>
              <a:ext cx="0" cy="93610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9"/>
            <p:cNvCxnSpPr/>
            <p:nvPr/>
          </p:nvCxnSpPr>
          <p:spPr>
            <a:xfrm>
              <a:off x="5004048" y="5013176"/>
              <a:ext cx="0" cy="93610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0"/>
            <p:cNvCxnSpPr/>
            <p:nvPr/>
          </p:nvCxnSpPr>
          <p:spPr>
            <a:xfrm>
              <a:off x="5868144" y="5013176"/>
              <a:ext cx="0" cy="93610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1"/>
            <p:cNvCxnSpPr/>
            <p:nvPr/>
          </p:nvCxnSpPr>
          <p:spPr>
            <a:xfrm>
              <a:off x="6804248" y="5013176"/>
              <a:ext cx="0" cy="93610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6"/>
            <p:cNvSpPr txBox="1"/>
            <p:nvPr/>
          </p:nvSpPr>
          <p:spPr>
            <a:xfrm>
              <a:off x="467544" y="5229200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Nota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78117" y="6021288"/>
              <a:ext cx="3724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2687423" y="6021288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3538340" y="6021288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4377462" y="6021288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5241558" y="6021288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6177662" y="6021288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041758" y="6021288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1785174" y="522920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2562453" y="5229200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5.7</a:t>
              </a:r>
              <a:endParaRPr lang="en-US" dirty="0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3563888" y="522920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4299941" y="5229200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2.5</a:t>
              </a:r>
              <a:endParaRPr lang="en-US" dirty="0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5154741" y="5229200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7.5</a:t>
              </a:r>
              <a:endParaRPr lang="en-US" dirty="0"/>
            </a:p>
          </p:txBody>
        </p:sp>
        <p:sp>
          <p:nvSpPr>
            <p:cNvPr id="25" name="TextBox 27"/>
            <p:cNvSpPr txBox="1"/>
            <p:nvPr/>
          </p:nvSpPr>
          <p:spPr>
            <a:xfrm>
              <a:off x="6090845" y="5229200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9.1</a:t>
              </a:r>
              <a:endParaRPr lang="en-US" dirty="0"/>
            </a:p>
          </p:txBody>
        </p:sp>
        <p:sp>
          <p:nvSpPr>
            <p:cNvPr id="26" name="TextBox 28"/>
            <p:cNvSpPr txBox="1"/>
            <p:nvPr/>
          </p:nvSpPr>
          <p:spPr>
            <a:xfrm>
              <a:off x="7082410" y="522920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7" name="TextBox 13"/>
            <p:cNvSpPr txBox="1"/>
            <p:nvPr/>
          </p:nvSpPr>
          <p:spPr>
            <a:xfrm>
              <a:off x="1331640" y="4149080"/>
              <a:ext cx="66287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Para </a:t>
              </a:r>
              <a:r>
                <a:rPr lang="en-US" dirty="0" err="1" smtClean="0">
                  <a:solidFill>
                    <a:srgbClr val="FF0000"/>
                  </a:solidFill>
                </a:rPr>
                <a:t>acessar</a:t>
              </a:r>
              <a:r>
                <a:rPr lang="en-US" dirty="0" smtClean="0">
                  <a:solidFill>
                    <a:srgbClr val="FF0000"/>
                  </a:solidFill>
                </a:rPr>
                <a:t> um </a:t>
              </a:r>
              <a:r>
                <a:rPr lang="en-US" dirty="0" err="1" smtClean="0">
                  <a:solidFill>
                    <a:srgbClr val="FF0000"/>
                  </a:solidFill>
                </a:rPr>
                <a:t>elemento</a:t>
              </a:r>
              <a:r>
                <a:rPr lang="en-US" dirty="0" smtClean="0">
                  <a:solidFill>
                    <a:srgbClr val="FF0000"/>
                  </a:solidFill>
                </a:rPr>
                <a:t> </a:t>
              </a:r>
              <a:r>
                <a:rPr lang="en-US" dirty="0" err="1" smtClean="0">
                  <a:solidFill>
                    <a:srgbClr val="FF0000"/>
                  </a:solidFill>
                </a:rPr>
                <a:t>usamos</a:t>
              </a:r>
              <a:r>
                <a:rPr lang="en-US" dirty="0" smtClean="0">
                  <a:solidFill>
                    <a:srgbClr val="FF0000"/>
                  </a:solidFill>
                </a:rPr>
                <a:t> o </a:t>
              </a:r>
              <a:r>
                <a:rPr lang="en-US" dirty="0" err="1" smtClean="0">
                  <a:solidFill>
                    <a:srgbClr val="FF0000"/>
                  </a:solidFill>
                </a:rPr>
                <a:t>índice</a:t>
              </a:r>
              <a:r>
                <a:rPr lang="en-US" dirty="0" smtClean="0">
                  <a:solidFill>
                    <a:srgbClr val="FF0000"/>
                  </a:solidFill>
                </a:rPr>
                <a:t>:  Nota[2]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4"/>
          </a:xfrm>
        </p:spPr>
        <p:txBody>
          <a:bodyPr/>
          <a:lstStyle/>
          <a:p>
            <a:r>
              <a:rPr lang="pt-BR" dirty="0" smtClean="0"/>
              <a:t>Para criar um vetor com tamanho fixo usamos o operador *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979712" y="2924944"/>
            <a:ext cx="46085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buNone/>
            </a:pPr>
            <a:r>
              <a:rPr lang="pt-BR" sz="3200" b="1" i="1" dirty="0" smtClean="0"/>
              <a:t>&gt;&gt;&gt; Nota = [0.0] * 4</a:t>
            </a:r>
          </a:p>
          <a:p>
            <a:pPr lvl="2">
              <a:buNone/>
            </a:pPr>
            <a:r>
              <a:rPr lang="pt-BR" sz="3200" b="1" i="1" dirty="0" smtClean="0"/>
              <a:t>&gt;&gt;&gt; </a:t>
            </a:r>
            <a:r>
              <a:rPr lang="pt-BR" sz="3200" b="1" i="1" dirty="0" err="1" smtClean="0"/>
              <a:t>print</a:t>
            </a:r>
            <a:r>
              <a:rPr lang="pt-BR" sz="3200" b="1" i="1" dirty="0" smtClean="0"/>
              <a:t> Nota</a:t>
            </a:r>
          </a:p>
          <a:p>
            <a:pPr lvl="2">
              <a:buNone/>
            </a:pPr>
            <a:r>
              <a:rPr lang="pt-BR" sz="3200" b="1" i="1" dirty="0" smtClean="0"/>
              <a:t>[0.0,  0.0, 0.0, 0.0]</a:t>
            </a:r>
          </a:p>
          <a:p>
            <a:pPr lvl="2">
              <a:buNone/>
            </a:pPr>
            <a:r>
              <a:rPr lang="pt-BR" sz="3200" b="1" i="1" dirty="0" smtClean="0"/>
              <a:t>&gt;&gt;&gt; </a:t>
            </a:r>
            <a:r>
              <a:rPr lang="pt-BR" sz="3200" b="1" i="1" dirty="0" err="1" smtClean="0"/>
              <a:t>len</a:t>
            </a:r>
            <a:r>
              <a:rPr lang="pt-BR" sz="3200" b="1" i="1" dirty="0" smtClean="0"/>
              <a:t>(Nota)</a:t>
            </a:r>
          </a:p>
          <a:p>
            <a:pPr lvl="2">
              <a:buNone/>
            </a:pPr>
            <a:r>
              <a:rPr lang="pt-BR" sz="3200" b="1" i="1" dirty="0" smtClean="0"/>
              <a:t>4</a:t>
            </a:r>
          </a:p>
          <a:p>
            <a:endParaRPr lang="pt-BR" sz="3200" b="1"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sz="2400" b="1" i="1" dirty="0" smtClean="0"/>
              <a:t>&gt;&gt;&gt; # Podemos também iniciar cada elemento do vetor</a:t>
            </a:r>
          </a:p>
          <a:p>
            <a:pPr>
              <a:buNone/>
            </a:pPr>
            <a:r>
              <a:rPr lang="pt-BR" sz="2400" b="1" i="1" dirty="0" smtClean="0"/>
              <a:t>&gt;&gt;&gt; Nota = [7.0, 5.5, 8, 9.2, 3.4, 1]</a:t>
            </a:r>
          </a:p>
          <a:p>
            <a:pPr>
              <a:buNone/>
            </a:pPr>
            <a:r>
              <a:rPr lang="pt-BR" sz="2400" b="1" i="1" dirty="0" smtClean="0"/>
              <a:t>&gt;&gt;&gt; Nota</a:t>
            </a:r>
          </a:p>
          <a:p>
            <a:pPr>
              <a:buNone/>
            </a:pPr>
            <a:r>
              <a:rPr lang="pt-BR" sz="2400" b="1" i="1" dirty="0" smtClean="0"/>
              <a:t>[7.0, 5.5, 8, 9.2, 3.4, 1]</a:t>
            </a:r>
          </a:p>
          <a:p>
            <a:pPr>
              <a:buNone/>
            </a:pPr>
            <a:r>
              <a:rPr lang="pt-BR" sz="2400" b="1" i="1" dirty="0" smtClean="0"/>
              <a:t>&gt;&gt;&gt; </a:t>
            </a:r>
            <a:r>
              <a:rPr lang="pt-BR" sz="2400" b="1" i="1" dirty="0" err="1" smtClean="0"/>
              <a:t>len</a:t>
            </a:r>
            <a:r>
              <a:rPr lang="pt-BR" sz="2400" b="1" i="1" dirty="0" smtClean="0"/>
              <a:t>(Nota)</a:t>
            </a:r>
          </a:p>
          <a:p>
            <a:pPr>
              <a:buNone/>
            </a:pPr>
            <a:r>
              <a:rPr lang="pt-BR" sz="2400" b="1" i="1" dirty="0" smtClean="0"/>
              <a:t>6</a:t>
            </a:r>
          </a:p>
          <a:p>
            <a:pPr>
              <a:buNone/>
            </a:pPr>
            <a:r>
              <a:rPr lang="pt-BR" sz="2400" b="1" i="1" dirty="0" smtClean="0"/>
              <a:t>&gt;&gt;&gt; Nota[2]=0.0</a:t>
            </a:r>
          </a:p>
          <a:p>
            <a:pPr>
              <a:buNone/>
            </a:pPr>
            <a:r>
              <a:rPr lang="pt-BR" sz="2400" b="1" i="1" dirty="0" smtClean="0"/>
              <a:t>&gt;&gt;&gt; Nota</a:t>
            </a:r>
          </a:p>
          <a:p>
            <a:pPr>
              <a:buNone/>
            </a:pPr>
            <a:r>
              <a:rPr lang="pt-BR" sz="2400" b="1" i="1" dirty="0" smtClean="0"/>
              <a:t>[7.0, 5.5, </a:t>
            </a:r>
            <a:r>
              <a:rPr lang="pt-BR" sz="2400" b="1" i="1" dirty="0" smtClean="0">
                <a:solidFill>
                  <a:srgbClr val="FF0000"/>
                </a:solidFill>
              </a:rPr>
              <a:t>0.0</a:t>
            </a:r>
            <a:r>
              <a:rPr lang="pt-BR" sz="2400" b="1" i="1" dirty="0" smtClean="0"/>
              <a:t>, 9.2, 3.4, 1</a:t>
            </a:r>
            <a:r>
              <a:rPr lang="pt-BR" sz="2400" b="1" i="1" dirty="0" smtClean="0"/>
              <a:t>]</a:t>
            </a:r>
            <a:endParaRPr lang="pt-BR" sz="2400" b="1" i="1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3754760" cy="4525963"/>
          </a:xfrm>
        </p:spPr>
        <p:txBody>
          <a:bodyPr/>
          <a:lstStyle/>
          <a:p>
            <a:r>
              <a:rPr lang="pt-BR" dirty="0" smtClean="0"/>
              <a:t>Fazer um programa para ler as notas de uma turma de 40 alunos, imprimir a qtd dos alunos ACIMA da média da turma</a:t>
            </a:r>
          </a:p>
          <a:p>
            <a:endParaRPr lang="pt-BR" dirty="0"/>
          </a:p>
        </p:txBody>
      </p:sp>
      <p:sp>
        <p:nvSpPr>
          <p:cNvPr id="4" name="TextBox 4"/>
          <p:cNvSpPr txBox="1"/>
          <p:nvPr/>
        </p:nvSpPr>
        <p:spPr>
          <a:xfrm>
            <a:off x="4572000" y="1268760"/>
            <a:ext cx="424847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soma = 0</a:t>
            </a:r>
          </a:p>
          <a:p>
            <a:r>
              <a:rPr lang="en-US" sz="2400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</a:t>
            </a:r>
            <a:r>
              <a:rPr lang="en-US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= 0</a:t>
            </a:r>
            <a:endParaRPr lang="en-US" sz="24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4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notas</a:t>
            </a:r>
            <a:r>
              <a:rPr lang="en-US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[0.0]</a:t>
            </a:r>
            <a:r>
              <a:rPr lang="en-US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*40</a:t>
            </a:r>
            <a:endParaRPr lang="en-US" sz="24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 </a:t>
            </a:r>
            <a:r>
              <a:rPr lang="en-US" sz="2400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 range(0,40):</a:t>
            </a:r>
            <a:endParaRPr lang="en-US" sz="24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nota </a:t>
            </a:r>
            <a:r>
              <a:rPr lang="en-US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float(input("nota:")) </a:t>
            </a:r>
          </a:p>
          <a:p>
            <a:r>
              <a:rPr lang="en-US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sz="2400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notas</a:t>
            </a:r>
            <a:r>
              <a:rPr lang="en-US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en-US" sz="24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= nota</a:t>
            </a:r>
          </a:p>
          <a:p>
            <a:r>
              <a:rPr lang="en-US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soma += </a:t>
            </a:r>
            <a:r>
              <a:rPr lang="en-US" sz="24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notas</a:t>
            </a:r>
            <a:r>
              <a:rPr lang="en-US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en-US" sz="24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</a:p>
          <a:p>
            <a:r>
              <a:rPr lang="en-US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media </a:t>
            </a:r>
            <a:r>
              <a:rPr lang="en-US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soma</a:t>
            </a:r>
            <a:r>
              <a:rPr lang="en-US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/40</a:t>
            </a:r>
            <a:endParaRPr lang="en-US" sz="24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 "media:", media</a:t>
            </a:r>
          </a:p>
          <a:p>
            <a:r>
              <a:rPr lang="en-US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j in range</a:t>
            </a:r>
            <a:r>
              <a:rPr lang="en-US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(0,40)</a:t>
            </a:r>
            <a:r>
              <a:rPr lang="en-US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en-US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if </a:t>
            </a:r>
            <a:r>
              <a:rPr lang="en-US" sz="24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notas</a:t>
            </a:r>
            <a:r>
              <a:rPr lang="en-US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[j] &gt; media:</a:t>
            </a:r>
          </a:p>
          <a:p>
            <a:r>
              <a:rPr lang="en-US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sz="2400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</a:t>
            </a:r>
            <a:r>
              <a:rPr lang="en-US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+= 1</a:t>
            </a:r>
          </a:p>
          <a:p>
            <a:r>
              <a:rPr lang="en-US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print “</a:t>
            </a:r>
            <a:r>
              <a:rPr lang="en-US" sz="2400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qtd</a:t>
            </a:r>
            <a:r>
              <a:rPr lang="en-US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:”, </a:t>
            </a:r>
            <a:r>
              <a:rPr lang="en-US" sz="2400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</a:t>
            </a:r>
            <a:endParaRPr lang="en-US" sz="24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Vetor - Lista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Acrescentar </a:t>
            </a:r>
            <a:r>
              <a:rPr lang="pt-BR" dirty="0" smtClean="0"/>
              <a:t>um elemento ao final da lista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		</a:t>
            </a:r>
            <a:r>
              <a:rPr lang="nl-NL" dirty="0" smtClean="0"/>
              <a:t>&gt;&gt;&gt; </a:t>
            </a:r>
            <a:r>
              <a:rPr lang="nl-NL" dirty="0" smtClean="0"/>
              <a:t>Nota.append(6.0)</a:t>
            </a:r>
          </a:p>
          <a:p>
            <a:pPr>
              <a:buNone/>
            </a:pPr>
            <a:r>
              <a:rPr lang="nl-NL" dirty="0" smtClean="0"/>
              <a:t>		&gt;&gt;&gt; </a:t>
            </a:r>
            <a:r>
              <a:rPr lang="nl-NL" dirty="0" smtClean="0"/>
              <a:t>Nota</a:t>
            </a:r>
          </a:p>
          <a:p>
            <a:pPr>
              <a:buNone/>
            </a:pPr>
            <a:r>
              <a:rPr lang="nl-NL" dirty="0" smtClean="0"/>
              <a:t>		[</a:t>
            </a:r>
            <a:r>
              <a:rPr lang="nl-NL" dirty="0" smtClean="0"/>
              <a:t>7.0, 5.5, 0.0, 9.2, 3.4, 1, </a:t>
            </a:r>
            <a:r>
              <a:rPr lang="nl-NL" dirty="0" smtClean="0">
                <a:solidFill>
                  <a:srgbClr val="FF0000"/>
                </a:solidFill>
              </a:rPr>
              <a:t>6.0</a:t>
            </a:r>
            <a:r>
              <a:rPr lang="nl-NL" dirty="0" smtClean="0"/>
              <a:t>]</a:t>
            </a:r>
          </a:p>
          <a:p>
            <a:pPr>
              <a:buNone/>
            </a:pPr>
            <a:r>
              <a:rPr lang="nl-NL" dirty="0" smtClean="0"/>
              <a:t>		&gt;&gt;&gt; 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1571</Words>
  <Application>Microsoft Office PowerPoint</Application>
  <PresentationFormat>Apresentação na tela (4:3)</PresentationFormat>
  <Paragraphs>282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Tema do Office</vt:lpstr>
      <vt:lpstr>Python - Vetores</vt:lpstr>
      <vt:lpstr>Vetores</vt:lpstr>
      <vt:lpstr>Vetores</vt:lpstr>
      <vt:lpstr>Vetores</vt:lpstr>
      <vt:lpstr>Vetores</vt:lpstr>
      <vt:lpstr>Vetores</vt:lpstr>
      <vt:lpstr>Vetores</vt:lpstr>
      <vt:lpstr>Programa</vt:lpstr>
      <vt:lpstr>Vetor - Lista</vt:lpstr>
      <vt:lpstr>Lista</vt:lpstr>
      <vt:lpstr>Programa</vt:lpstr>
      <vt:lpstr>Programa</vt:lpstr>
      <vt:lpstr>Programa</vt:lpstr>
      <vt:lpstr>Programa</vt:lpstr>
      <vt:lpstr>Lista</vt:lpstr>
      <vt:lpstr>Programa</vt:lpstr>
      <vt:lpstr>Lista</vt:lpstr>
      <vt:lpstr>Programa</vt:lpstr>
      <vt:lpstr>Ordenação</vt:lpstr>
      <vt:lpstr>Ordenação – Método da Bolha</vt:lpstr>
      <vt:lpstr>Ordenação – Método da Bolha</vt:lpstr>
      <vt:lpstr>Busca Binária</vt:lpstr>
      <vt:lpstr>Busca Binária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IPD</dc:title>
  <dc:creator>Sergio Kostin</dc:creator>
  <cp:lastModifiedBy>Sergio Kostin</cp:lastModifiedBy>
  <cp:revision>21</cp:revision>
  <dcterms:created xsi:type="dcterms:W3CDTF">2016-09-07T19:40:02Z</dcterms:created>
  <dcterms:modified xsi:type="dcterms:W3CDTF">2016-09-08T00:02:58Z</dcterms:modified>
</cp:coreProperties>
</file>