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191A37-B170-43AF-8B43-B66E08AC3208}" type="datetimeFigureOut">
              <a:rPr lang="pt-BR" smtClean="0"/>
              <a:pPr/>
              <a:t>07/09/2016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07704" y="4149080"/>
            <a:ext cx="2133600" cy="365125"/>
          </a:xfrm>
          <a:prstGeom prst="rect">
            <a:avLst/>
          </a:prstGeom>
        </p:spPr>
        <p:txBody>
          <a:bodyPr/>
          <a:lstStyle/>
          <a:p>
            <a:fld id="{B409FF9B-4FF4-4043-8DBE-AE1C91103EE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 txBox="1">
            <a:spLocks/>
          </p:cNvSpPr>
          <p:nvPr userDrawn="1"/>
        </p:nvSpPr>
        <p:spPr>
          <a:xfrm>
            <a:off x="0" y="6492875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Introdução ao Processamento de Dados</a:t>
            </a:r>
          </a:p>
        </p:txBody>
      </p:sp>
      <p:pic>
        <p:nvPicPr>
          <p:cNvPr id="8" name="Imagem 7" descr="logo_s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623992" y="6165304"/>
            <a:ext cx="2484512" cy="628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b="1" dirty="0" smtClean="0"/>
              <a:t>Python – Modularização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Passagem de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Veja o exemplo </a:t>
            </a:r>
            <a:r>
              <a:rPr lang="pt-BR" dirty="0" smtClean="0"/>
              <a:t>abaixo:</a:t>
            </a:r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971600" y="2348880"/>
            <a:ext cx="6918210" cy="3785652"/>
            <a:chOff x="1964034" y="2492896"/>
            <a:chExt cx="6918210" cy="3785652"/>
          </a:xfrm>
        </p:grpSpPr>
        <p:sp>
          <p:nvSpPr>
            <p:cNvPr id="4" name="TextBox 4"/>
            <p:cNvSpPr txBox="1"/>
            <p:nvPr/>
          </p:nvSpPr>
          <p:spPr>
            <a:xfrm>
              <a:off x="2309153" y="2492896"/>
              <a:ext cx="362528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00" dirty="0" err="1">
                  <a:solidFill>
                    <a:srgbClr val="FF0000"/>
                  </a:solidFill>
                </a:rPr>
                <a:t>def</a:t>
              </a:r>
              <a:r>
                <a:rPr lang="es-ES_tradnl" sz="2000" dirty="0">
                  <a:solidFill>
                    <a:srgbClr val="FF0000"/>
                  </a:solidFill>
                </a:rPr>
                <a:t> 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vetSemRep</a:t>
              </a:r>
              <a:r>
                <a:rPr lang="es-ES_tradnl" sz="2000" dirty="0">
                  <a:solidFill>
                    <a:srgbClr val="FF0000"/>
                  </a:solidFill>
                </a:rPr>
                <a:t>(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vet,x,y</a:t>
              </a:r>
              <a:r>
                <a:rPr lang="es-ES_tradnl" sz="2000" dirty="0">
                  <a:solidFill>
                    <a:srgbClr val="FF0000"/>
                  </a:solidFill>
                </a:rPr>
                <a:t>):</a:t>
              </a:r>
            </a:p>
            <a:p>
              <a:r>
                <a:rPr lang="es-ES_tradnl" sz="2000" dirty="0">
                  <a:solidFill>
                    <a:srgbClr val="FF0000"/>
                  </a:solidFill>
                </a:rPr>
                <a:t>    </a:t>
              </a:r>
              <a:r>
                <a:rPr lang="es-ES_tradnl" sz="2000" dirty="0" err="1">
                  <a:solidFill>
                    <a:srgbClr val="FF0000"/>
                  </a:solidFill>
                </a:rPr>
                <a:t>print</a:t>
              </a:r>
              <a:r>
                <a:rPr lang="es-ES_tradnl" sz="2000" dirty="0">
                  <a:solidFill>
                    <a:srgbClr val="FF0000"/>
                  </a:solidFill>
                </a:rPr>
                <a:t> "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</a:t>
              </a:r>
              <a:r>
                <a:rPr lang="es-ES_tradnl" sz="2000" dirty="0">
                  <a:solidFill>
                    <a:srgbClr val="FF0000"/>
                  </a:solidFill>
                </a:rPr>
                <a:t>:", 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</a:t>
              </a:r>
              <a:r>
                <a:rPr lang="es-ES_tradnl" sz="2000" dirty="0">
                  <a:solidFill>
                    <a:srgbClr val="FF0000"/>
                  </a:solidFill>
                </a:rPr>
                <a:t>, "x:", x ,"y:", y</a:t>
              </a:r>
            </a:p>
            <a:p>
              <a:r>
                <a:rPr lang="es-ES_tradnl" sz="2000" dirty="0">
                  <a:solidFill>
                    <a:srgbClr val="FF0000"/>
                  </a:solidFill>
                </a:rPr>
                <a:t>    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</a:t>
              </a:r>
              <a:r>
                <a:rPr lang="es-ES_tradnl" sz="2000" dirty="0">
                  <a:solidFill>
                    <a:srgbClr val="FF0000"/>
                  </a:solidFill>
                </a:rPr>
                <a:t>[1] = 99</a:t>
              </a:r>
            </a:p>
            <a:p>
              <a:r>
                <a:rPr lang="es-ES_tradnl" sz="2000" dirty="0">
                  <a:solidFill>
                    <a:srgbClr val="FF0000"/>
                  </a:solidFill>
                </a:rPr>
                <a:t>    x = 9</a:t>
              </a:r>
            </a:p>
            <a:p>
              <a:r>
                <a:rPr lang="es-ES_tradnl" sz="2000" dirty="0">
                  <a:solidFill>
                    <a:srgbClr val="FF0000"/>
                  </a:solidFill>
                </a:rPr>
                <a:t>    y = y + 1</a:t>
              </a:r>
            </a:p>
            <a:p>
              <a:r>
                <a:rPr lang="es-ES_tradnl" sz="2000" dirty="0">
                  <a:solidFill>
                    <a:srgbClr val="FF0000"/>
                  </a:solidFill>
                </a:rPr>
                <a:t>    </a:t>
              </a:r>
              <a:r>
                <a:rPr lang="es-ES_tradnl" sz="2000" dirty="0" err="1">
                  <a:solidFill>
                    <a:srgbClr val="FF0000"/>
                  </a:solidFill>
                </a:rPr>
                <a:t>print</a:t>
              </a:r>
              <a:r>
                <a:rPr lang="es-ES_tradnl" sz="2000" dirty="0">
                  <a:solidFill>
                    <a:srgbClr val="FF0000"/>
                  </a:solidFill>
                </a:rPr>
                <a:t> "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</a:t>
              </a:r>
              <a:r>
                <a:rPr lang="es-ES_tradnl" sz="2000" dirty="0">
                  <a:solidFill>
                    <a:srgbClr val="FF0000"/>
                  </a:solidFill>
                </a:rPr>
                <a:t>:", </a:t>
              </a:r>
              <a:r>
                <a:rPr lang="es-ES_tradnl" sz="2000" dirty="0" err="1">
                  <a:solidFill>
                    <a:srgbClr val="FF0000"/>
                  </a:solidFill>
                </a:rPr>
                <a:t>vet</a:t>
              </a:r>
              <a:r>
                <a:rPr lang="es-ES_tradnl" sz="2000" dirty="0">
                  <a:solidFill>
                    <a:srgbClr val="FF0000"/>
                  </a:solidFill>
                </a:rPr>
                <a:t>, "x:", x ,"y:", </a:t>
              </a:r>
              <a:r>
                <a:rPr lang="es-ES_tradnl" sz="2000" dirty="0" smtClean="0">
                  <a:solidFill>
                    <a:srgbClr val="FF0000"/>
                  </a:solidFill>
                </a:rPr>
                <a:t>y</a:t>
              </a:r>
              <a:endParaRPr lang="es-ES_tradnl" sz="2000" dirty="0">
                <a:solidFill>
                  <a:srgbClr val="FF0000"/>
                </a:solidFill>
              </a:endParaRPr>
            </a:p>
            <a:p>
              <a:endParaRPr lang="es-ES_tradnl" sz="2000" dirty="0">
                <a:solidFill>
                  <a:srgbClr val="FF0000"/>
                </a:solidFill>
              </a:endParaRPr>
            </a:p>
            <a:p>
              <a:r>
                <a:rPr lang="es-ES_tradnl" sz="2000" dirty="0" err="1">
                  <a:solidFill>
                    <a:srgbClr val="000000"/>
                  </a:solidFill>
                </a:rPr>
                <a:t>vet</a:t>
              </a:r>
              <a:r>
                <a:rPr lang="es-ES_tradnl" sz="2000" dirty="0">
                  <a:solidFill>
                    <a:srgbClr val="000000"/>
                  </a:solidFill>
                </a:rPr>
                <a:t>=[1,2,3]</a:t>
              </a:r>
            </a:p>
            <a:p>
              <a:r>
                <a:rPr lang="es-ES_tradnl" sz="2000" dirty="0">
                  <a:solidFill>
                    <a:srgbClr val="000000"/>
                  </a:solidFill>
                </a:rPr>
                <a:t>a = 0</a:t>
              </a:r>
            </a:p>
            <a:p>
              <a:r>
                <a:rPr lang="es-ES_tradnl" sz="2000" dirty="0">
                  <a:solidFill>
                    <a:srgbClr val="000000"/>
                  </a:solidFill>
                </a:rPr>
                <a:t>b = 0</a:t>
              </a:r>
            </a:p>
            <a:p>
              <a:r>
                <a:rPr lang="es-ES_tradnl" sz="2000" dirty="0" err="1">
                  <a:solidFill>
                    <a:srgbClr val="000000"/>
                  </a:solidFill>
                </a:rPr>
                <a:t>vetSemRep</a:t>
              </a:r>
              <a:r>
                <a:rPr lang="es-ES_tradnl" sz="2000" dirty="0">
                  <a:solidFill>
                    <a:srgbClr val="000000"/>
                  </a:solidFill>
                </a:rPr>
                <a:t>(</a:t>
              </a:r>
              <a:r>
                <a:rPr lang="es-ES_tradnl" sz="2000" dirty="0" err="1">
                  <a:solidFill>
                    <a:srgbClr val="000000"/>
                  </a:solidFill>
                </a:rPr>
                <a:t>vet,a,b</a:t>
              </a:r>
              <a:r>
                <a:rPr lang="es-ES_tradnl" sz="2000" dirty="0">
                  <a:solidFill>
                    <a:srgbClr val="000000"/>
                  </a:solidFill>
                </a:rPr>
                <a:t>)</a:t>
              </a:r>
            </a:p>
            <a:p>
              <a:r>
                <a:rPr lang="es-ES_tradnl" sz="2000" dirty="0" err="1">
                  <a:solidFill>
                    <a:srgbClr val="000000"/>
                  </a:solidFill>
                </a:rPr>
                <a:t>print</a:t>
              </a:r>
              <a:r>
                <a:rPr lang="es-ES_tradnl" sz="2000" dirty="0">
                  <a:solidFill>
                    <a:srgbClr val="000000"/>
                  </a:solidFill>
                </a:rPr>
                <a:t> "</a:t>
              </a:r>
              <a:r>
                <a:rPr lang="es-ES_tradnl" sz="2000" dirty="0" err="1">
                  <a:solidFill>
                    <a:srgbClr val="000000"/>
                  </a:solidFill>
                </a:rPr>
                <a:t>vet</a:t>
              </a:r>
              <a:r>
                <a:rPr lang="es-ES_tradnl" sz="2000" dirty="0">
                  <a:solidFill>
                    <a:srgbClr val="000000"/>
                  </a:solidFill>
                </a:rPr>
                <a:t>:", </a:t>
              </a:r>
              <a:r>
                <a:rPr lang="es-ES_tradnl" sz="2000" dirty="0" err="1">
                  <a:solidFill>
                    <a:srgbClr val="000000"/>
                  </a:solidFill>
                </a:rPr>
                <a:t>vet</a:t>
              </a:r>
              <a:r>
                <a:rPr lang="es-ES_tradnl" sz="2000" dirty="0">
                  <a:solidFill>
                    <a:srgbClr val="000000"/>
                  </a:solidFill>
                </a:rPr>
                <a:t>, "x:", a ,"y:", b</a:t>
              </a:r>
            </a:p>
          </p:txBody>
        </p:sp>
        <p:sp>
          <p:nvSpPr>
            <p:cNvPr id="5" name="TextBox 3"/>
            <p:cNvSpPr txBox="1"/>
            <p:nvPr/>
          </p:nvSpPr>
          <p:spPr>
            <a:xfrm>
              <a:off x="1967662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64034" y="49725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67662" y="52762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67662" y="5579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4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64034" y="5883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5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967662" y="2852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6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67662" y="31316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7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79712" y="3429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8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79712" y="37797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9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979712" y="40677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10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5"/>
            <p:cNvSpPr txBox="1"/>
            <p:nvPr/>
          </p:nvSpPr>
          <p:spPr>
            <a:xfrm>
              <a:off x="6084168" y="2780928"/>
              <a:ext cx="2626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err="1" smtClean="0">
                  <a:solidFill>
                    <a:srgbClr val="000000"/>
                  </a:solidFill>
                </a:rPr>
                <a:t>vet</a:t>
              </a:r>
              <a:r>
                <a:rPr lang="tr-TR" sz="2000" dirty="0">
                  <a:solidFill>
                    <a:srgbClr val="000000"/>
                  </a:solidFill>
                </a:rPr>
                <a:t>: [1, 2, 3</a:t>
              </a:r>
              <a:r>
                <a:rPr lang="tr-TR" sz="2000" dirty="0" smtClean="0">
                  <a:solidFill>
                    <a:srgbClr val="000000"/>
                  </a:solidFill>
                </a:rPr>
                <a:t>]   x</a:t>
              </a:r>
              <a:r>
                <a:rPr lang="tr-TR" sz="2000" dirty="0">
                  <a:solidFill>
                    <a:srgbClr val="000000"/>
                  </a:solidFill>
                </a:rPr>
                <a:t>: </a:t>
              </a:r>
              <a:r>
                <a:rPr lang="tr-TR" sz="2000" dirty="0" smtClean="0">
                  <a:solidFill>
                    <a:srgbClr val="000000"/>
                  </a:solidFill>
                </a:rPr>
                <a:t>0   </a:t>
              </a:r>
              <a:r>
                <a:rPr lang="tr-TR" sz="2000" dirty="0">
                  <a:solidFill>
                    <a:srgbClr val="000000"/>
                  </a:solidFill>
                </a:rPr>
                <a:t>y: 0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084168" y="4077072"/>
              <a:ext cx="2754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err="1" smtClean="0">
                  <a:solidFill>
                    <a:srgbClr val="000000"/>
                  </a:solidFill>
                </a:rPr>
                <a:t>vet</a:t>
              </a:r>
              <a:r>
                <a:rPr lang="tr-TR" sz="2000" dirty="0">
                  <a:solidFill>
                    <a:srgbClr val="000000"/>
                  </a:solidFill>
                </a:rPr>
                <a:t>: [1, </a:t>
              </a:r>
              <a:r>
                <a:rPr lang="tr-TR" sz="2000" dirty="0" smtClean="0">
                  <a:solidFill>
                    <a:srgbClr val="000000"/>
                  </a:solidFill>
                </a:rPr>
                <a:t>99, </a:t>
              </a:r>
              <a:r>
                <a:rPr lang="tr-TR" sz="2000" dirty="0">
                  <a:solidFill>
                    <a:srgbClr val="000000"/>
                  </a:solidFill>
                </a:rPr>
                <a:t>3</a:t>
              </a:r>
              <a:r>
                <a:rPr lang="tr-TR" sz="2000" dirty="0" smtClean="0">
                  <a:solidFill>
                    <a:srgbClr val="000000"/>
                  </a:solidFill>
                </a:rPr>
                <a:t>]   x</a:t>
              </a:r>
              <a:r>
                <a:rPr lang="tr-TR" sz="2000" dirty="0">
                  <a:solidFill>
                    <a:srgbClr val="000000"/>
                  </a:solidFill>
                </a:rPr>
                <a:t>: 9</a:t>
              </a:r>
              <a:r>
                <a:rPr lang="tr-TR" sz="2000" dirty="0" smtClean="0">
                  <a:solidFill>
                    <a:srgbClr val="000000"/>
                  </a:solidFill>
                </a:rPr>
                <a:t>   </a:t>
              </a:r>
              <a:r>
                <a:rPr lang="tr-TR" sz="2000" dirty="0">
                  <a:solidFill>
                    <a:srgbClr val="000000"/>
                  </a:solidFill>
                </a:rPr>
                <a:t>y: </a:t>
              </a:r>
              <a:r>
                <a:rPr lang="tr-TR" sz="2000" dirty="0" smtClean="0">
                  <a:solidFill>
                    <a:srgbClr val="000000"/>
                  </a:solidFill>
                </a:rPr>
                <a:t>1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084168" y="5805264"/>
              <a:ext cx="2754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 err="1" smtClean="0">
                  <a:solidFill>
                    <a:srgbClr val="000000"/>
                  </a:solidFill>
                </a:rPr>
                <a:t>vet</a:t>
              </a:r>
              <a:r>
                <a:rPr lang="tr-TR" sz="2000" dirty="0">
                  <a:solidFill>
                    <a:srgbClr val="000000"/>
                  </a:solidFill>
                </a:rPr>
                <a:t>: [1, </a:t>
              </a:r>
              <a:r>
                <a:rPr lang="tr-TR" sz="2000" dirty="0" smtClean="0">
                  <a:solidFill>
                    <a:srgbClr val="000000"/>
                  </a:solidFill>
                </a:rPr>
                <a:t>99, </a:t>
              </a:r>
              <a:r>
                <a:rPr lang="tr-TR" sz="2000" dirty="0">
                  <a:solidFill>
                    <a:srgbClr val="000000"/>
                  </a:solidFill>
                </a:rPr>
                <a:t>3</a:t>
              </a:r>
              <a:r>
                <a:rPr lang="tr-TR" sz="2000" dirty="0" smtClean="0">
                  <a:solidFill>
                    <a:srgbClr val="000000"/>
                  </a:solidFill>
                </a:rPr>
                <a:t>]   x</a:t>
              </a:r>
              <a:r>
                <a:rPr lang="tr-TR" sz="2000" dirty="0">
                  <a:solidFill>
                    <a:srgbClr val="000000"/>
                  </a:solidFill>
                </a:rPr>
                <a:t>: </a:t>
              </a:r>
              <a:r>
                <a:rPr lang="tr-TR" sz="2000" dirty="0" smtClean="0">
                  <a:solidFill>
                    <a:srgbClr val="000000"/>
                  </a:solidFill>
                </a:rPr>
                <a:t>0   </a:t>
              </a:r>
              <a:r>
                <a:rPr lang="tr-TR" sz="2000" dirty="0">
                  <a:solidFill>
                    <a:srgbClr val="000000"/>
                  </a:solidFill>
                </a:rPr>
                <a:t>y: </a:t>
              </a:r>
              <a:r>
                <a:rPr lang="tr-TR" sz="2000" dirty="0" smtClean="0">
                  <a:solidFill>
                    <a:srgbClr val="000000"/>
                  </a:solidFill>
                </a:rPr>
                <a:t>0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6300192" y="5517232"/>
              <a:ext cx="925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Mudou</a:t>
              </a:r>
              <a:endParaRPr lang="en-US" sz="200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452320" y="5517232"/>
              <a:ext cx="142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Não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Mudou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Passagem de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Desse modo, temos que usar o retorno da função quando quisermos retornar uma variável modificada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As </a:t>
            </a:r>
            <a:r>
              <a:rPr lang="pt-BR" sz="2800" dirty="0" smtClean="0"/>
              <a:t>listas, por sua vez, retornam sempre alteradas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sz="2000" dirty="0" smtClean="0"/>
              <a:t>Fazer um programa para ler uma frase e guardar as letras em um vetor e a quantidade de vezes que aparece em um outro vetor</a:t>
            </a:r>
          </a:p>
          <a:p>
            <a:endParaRPr lang="pt-BR" sz="2000" dirty="0"/>
          </a:p>
        </p:txBody>
      </p:sp>
      <p:sp>
        <p:nvSpPr>
          <p:cNvPr id="4" name="TextBox 4"/>
          <p:cNvSpPr txBox="1"/>
          <p:nvPr/>
        </p:nvSpPr>
        <p:spPr>
          <a:xfrm>
            <a:off x="251520" y="2348880"/>
            <a:ext cx="41647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err="1">
                <a:solidFill>
                  <a:srgbClr val="FF0000"/>
                </a:solidFill>
              </a:rPr>
              <a:t>def</a:t>
            </a:r>
            <a:r>
              <a:rPr lang="pt-BR" sz="1600" b="1" i="1" dirty="0">
                <a:solidFill>
                  <a:srgbClr val="FF0000"/>
                </a:solidFill>
              </a:rPr>
              <a:t> busca(letra,v1):</a:t>
            </a:r>
          </a:p>
          <a:p>
            <a:r>
              <a:rPr lang="pt-BR" sz="1600" b="1" i="1" dirty="0">
                <a:solidFill>
                  <a:srgbClr val="FF0000"/>
                </a:solidFill>
              </a:rPr>
              <a:t>    for </a:t>
            </a:r>
            <a:r>
              <a:rPr lang="pt-BR" sz="1600" b="1" i="1" dirty="0" err="1">
                <a:solidFill>
                  <a:srgbClr val="FF0000"/>
                </a:solidFill>
              </a:rPr>
              <a:t>i</a:t>
            </a:r>
            <a:r>
              <a:rPr lang="pt-BR" sz="1600" b="1" i="1" dirty="0">
                <a:solidFill>
                  <a:srgbClr val="FF0000"/>
                </a:solidFill>
              </a:rPr>
              <a:t> in range(0,len(v1)):</a:t>
            </a:r>
          </a:p>
          <a:p>
            <a:r>
              <a:rPr lang="pt-BR" sz="1600" b="1" i="1" dirty="0">
                <a:solidFill>
                  <a:srgbClr val="FF0000"/>
                </a:solidFill>
              </a:rPr>
              <a:t>        </a:t>
            </a:r>
            <a:r>
              <a:rPr lang="pt-BR" sz="1600" b="1" i="1" dirty="0" err="1">
                <a:solidFill>
                  <a:srgbClr val="FF0000"/>
                </a:solidFill>
              </a:rPr>
              <a:t>if</a:t>
            </a:r>
            <a:r>
              <a:rPr lang="pt-BR" sz="1600" b="1" i="1" dirty="0">
                <a:solidFill>
                  <a:srgbClr val="FF0000"/>
                </a:solidFill>
              </a:rPr>
              <a:t> letra == v1[</a:t>
            </a:r>
            <a:r>
              <a:rPr lang="pt-BR" sz="1600" b="1" i="1" dirty="0" err="1">
                <a:solidFill>
                  <a:srgbClr val="FF0000"/>
                </a:solidFill>
              </a:rPr>
              <a:t>i</a:t>
            </a:r>
            <a:r>
              <a:rPr lang="pt-BR" sz="1600" b="1" i="1" dirty="0">
                <a:solidFill>
                  <a:srgbClr val="FF0000"/>
                </a:solidFill>
              </a:rPr>
              <a:t>]:</a:t>
            </a:r>
          </a:p>
          <a:p>
            <a:r>
              <a:rPr lang="pt-BR" sz="1600" b="1" i="1" dirty="0">
                <a:solidFill>
                  <a:srgbClr val="FF0000"/>
                </a:solidFill>
              </a:rPr>
              <a:t>            </a:t>
            </a:r>
            <a:r>
              <a:rPr lang="pt-BR" sz="1600" b="1" i="1" dirty="0" err="1">
                <a:solidFill>
                  <a:srgbClr val="FF0000"/>
                </a:solidFill>
              </a:rPr>
              <a:t>return</a:t>
            </a:r>
            <a:r>
              <a:rPr lang="pt-BR" sz="1600" b="1" i="1" dirty="0">
                <a:solidFill>
                  <a:srgbClr val="FF0000"/>
                </a:solidFill>
              </a:rPr>
              <a:t> </a:t>
            </a:r>
            <a:r>
              <a:rPr lang="pt-BR" sz="1600" b="1" i="1" dirty="0" err="1">
                <a:solidFill>
                  <a:srgbClr val="FF0000"/>
                </a:solidFill>
              </a:rPr>
              <a:t>i</a:t>
            </a:r>
            <a:endParaRPr lang="pt-BR" sz="1600" b="1" i="1" dirty="0">
              <a:solidFill>
                <a:srgbClr val="FF0000"/>
              </a:solidFill>
            </a:endParaRPr>
          </a:p>
          <a:p>
            <a:r>
              <a:rPr lang="pt-BR" sz="1600" b="1" i="1" dirty="0">
                <a:solidFill>
                  <a:srgbClr val="FF0000"/>
                </a:solidFill>
              </a:rPr>
              <a:t>    </a:t>
            </a:r>
            <a:r>
              <a:rPr lang="pt-BR" sz="1600" b="1" i="1" dirty="0" err="1">
                <a:solidFill>
                  <a:srgbClr val="FF0000"/>
                </a:solidFill>
              </a:rPr>
              <a:t>return</a:t>
            </a:r>
            <a:r>
              <a:rPr lang="pt-BR" sz="1600" b="1" i="1" dirty="0">
                <a:solidFill>
                  <a:srgbClr val="FF0000"/>
                </a:solidFill>
              </a:rPr>
              <a:t> -</a:t>
            </a:r>
            <a:r>
              <a:rPr lang="pt-BR" sz="1600" b="1" i="1" dirty="0" smtClean="0">
                <a:solidFill>
                  <a:srgbClr val="FF0000"/>
                </a:solidFill>
              </a:rPr>
              <a:t>1</a:t>
            </a:r>
            <a:endParaRPr lang="pt-BR" sz="1600" b="1" i="1" dirty="0">
              <a:solidFill>
                <a:srgbClr val="FF0000"/>
              </a:solidFill>
            </a:endParaRPr>
          </a:p>
          <a:p>
            <a:endParaRPr lang="pt-BR" sz="1600" b="1" i="1" dirty="0">
              <a:solidFill>
                <a:srgbClr val="FF0000"/>
              </a:solidFill>
            </a:endParaRPr>
          </a:p>
          <a:p>
            <a:r>
              <a:rPr lang="pt-BR" sz="1600" b="1" i="1" dirty="0" err="1">
                <a:solidFill>
                  <a:srgbClr val="0000FF"/>
                </a:solidFill>
              </a:rPr>
              <a:t>def</a:t>
            </a:r>
            <a:r>
              <a:rPr lang="pt-BR" sz="1600" b="1" i="1" dirty="0">
                <a:solidFill>
                  <a:srgbClr val="0000FF"/>
                </a:solidFill>
              </a:rPr>
              <a:t> </a:t>
            </a:r>
            <a:r>
              <a:rPr lang="pt-BR" sz="1600" b="1" i="1" dirty="0" err="1">
                <a:solidFill>
                  <a:srgbClr val="0000FF"/>
                </a:solidFill>
              </a:rPr>
              <a:t>pegaLetra</a:t>
            </a:r>
            <a:r>
              <a:rPr lang="pt-BR" sz="1600" b="1" i="1" dirty="0">
                <a:solidFill>
                  <a:srgbClr val="0000FF"/>
                </a:solidFill>
              </a:rPr>
              <a:t>(frase,v1,v2)</a:t>
            </a:r>
            <a:r>
              <a:rPr lang="pt-BR" sz="1600" b="1" i="1" dirty="0" smtClean="0">
                <a:solidFill>
                  <a:srgbClr val="0000FF"/>
                </a:solidFill>
              </a:rPr>
              <a:t>:</a:t>
            </a:r>
            <a:endParaRPr lang="pt-BR" sz="1600" b="1" i="1" dirty="0">
              <a:solidFill>
                <a:srgbClr val="0000FF"/>
              </a:solidFill>
            </a:endParaRPr>
          </a:p>
          <a:p>
            <a:r>
              <a:rPr lang="pt-BR" sz="1600" b="1" i="1" dirty="0">
                <a:solidFill>
                  <a:srgbClr val="0000FF"/>
                </a:solidFill>
              </a:rPr>
              <a:t>    for </a:t>
            </a:r>
            <a:r>
              <a:rPr lang="pt-BR" sz="1600" b="1" i="1" dirty="0" err="1">
                <a:solidFill>
                  <a:srgbClr val="0000FF"/>
                </a:solidFill>
              </a:rPr>
              <a:t>i</a:t>
            </a:r>
            <a:r>
              <a:rPr lang="pt-BR" sz="1600" b="1" i="1" dirty="0">
                <a:solidFill>
                  <a:srgbClr val="0000FF"/>
                </a:solidFill>
              </a:rPr>
              <a:t> in range(0,len(frase)):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</a:t>
            </a:r>
            <a:r>
              <a:rPr lang="pt-BR" sz="1600" b="1" i="1" dirty="0" err="1">
                <a:solidFill>
                  <a:srgbClr val="0000FF"/>
                </a:solidFill>
              </a:rPr>
              <a:t>if</a:t>
            </a:r>
            <a:r>
              <a:rPr lang="pt-BR" sz="1600" b="1" i="1" dirty="0">
                <a:solidFill>
                  <a:srgbClr val="0000FF"/>
                </a:solidFill>
              </a:rPr>
              <a:t> frase[</a:t>
            </a:r>
            <a:r>
              <a:rPr lang="pt-BR" sz="1600" b="1" i="1" dirty="0" err="1">
                <a:solidFill>
                  <a:srgbClr val="0000FF"/>
                </a:solidFill>
              </a:rPr>
              <a:t>i</a:t>
            </a:r>
            <a:r>
              <a:rPr lang="pt-BR" sz="1600" b="1" i="1" dirty="0">
                <a:solidFill>
                  <a:srgbClr val="0000FF"/>
                </a:solidFill>
              </a:rPr>
              <a:t>] != " ": #tirando os </a:t>
            </a:r>
            <a:r>
              <a:rPr lang="pt-BR" sz="1600" b="1" i="1" dirty="0" err="1">
                <a:solidFill>
                  <a:srgbClr val="0000FF"/>
                </a:solidFill>
              </a:rPr>
              <a:t>espacos</a:t>
            </a:r>
            <a:r>
              <a:rPr lang="pt-BR" sz="1600" b="1" i="1" dirty="0">
                <a:solidFill>
                  <a:srgbClr val="0000FF"/>
                </a:solidFill>
              </a:rPr>
              <a:t> vazios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</a:t>
            </a:r>
            <a:r>
              <a:rPr lang="pt-BR" sz="1600" b="1" i="1" dirty="0" err="1">
                <a:solidFill>
                  <a:srgbClr val="0000FF"/>
                </a:solidFill>
              </a:rPr>
              <a:t>posicao</a:t>
            </a:r>
            <a:r>
              <a:rPr lang="pt-BR" sz="1600" b="1" i="1" dirty="0">
                <a:solidFill>
                  <a:srgbClr val="0000FF"/>
                </a:solidFill>
              </a:rPr>
              <a:t> = </a:t>
            </a:r>
            <a:r>
              <a:rPr lang="pt-BR" sz="1600" b="1" i="1" dirty="0">
                <a:solidFill>
                  <a:srgbClr val="FF0000"/>
                </a:solidFill>
              </a:rPr>
              <a:t>busca(frase[</a:t>
            </a:r>
            <a:r>
              <a:rPr lang="pt-BR" sz="1600" b="1" i="1" dirty="0" err="1">
                <a:solidFill>
                  <a:srgbClr val="FF0000"/>
                </a:solidFill>
              </a:rPr>
              <a:t>i</a:t>
            </a:r>
            <a:r>
              <a:rPr lang="pt-BR" sz="1600" b="1" i="1" dirty="0">
                <a:solidFill>
                  <a:srgbClr val="FF0000"/>
                </a:solidFill>
              </a:rPr>
              <a:t>],v1)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</a:t>
            </a:r>
            <a:r>
              <a:rPr lang="pt-BR" sz="1600" b="1" i="1" dirty="0" err="1">
                <a:solidFill>
                  <a:srgbClr val="0000FF"/>
                </a:solidFill>
              </a:rPr>
              <a:t>if</a:t>
            </a:r>
            <a:r>
              <a:rPr lang="pt-BR" sz="1600" b="1" i="1" dirty="0">
                <a:solidFill>
                  <a:srgbClr val="0000FF"/>
                </a:solidFill>
              </a:rPr>
              <a:t>  </a:t>
            </a:r>
            <a:r>
              <a:rPr lang="pt-BR" sz="1600" b="1" i="1" dirty="0" err="1">
                <a:solidFill>
                  <a:srgbClr val="0000FF"/>
                </a:solidFill>
              </a:rPr>
              <a:t>posicao</a:t>
            </a:r>
            <a:r>
              <a:rPr lang="pt-BR" sz="1600" b="1" i="1" dirty="0">
                <a:solidFill>
                  <a:srgbClr val="0000FF"/>
                </a:solidFill>
              </a:rPr>
              <a:t> != -1: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    v2[</a:t>
            </a:r>
            <a:r>
              <a:rPr lang="pt-BR" sz="1600" b="1" i="1" dirty="0" err="1">
                <a:solidFill>
                  <a:srgbClr val="0000FF"/>
                </a:solidFill>
              </a:rPr>
              <a:t>posicao</a:t>
            </a:r>
            <a:r>
              <a:rPr lang="pt-BR" sz="1600" b="1" i="1" dirty="0">
                <a:solidFill>
                  <a:srgbClr val="0000FF"/>
                </a:solidFill>
              </a:rPr>
              <a:t>] += 1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</a:t>
            </a:r>
            <a:r>
              <a:rPr lang="pt-BR" sz="1600" b="1" i="1" dirty="0" err="1">
                <a:solidFill>
                  <a:srgbClr val="0000FF"/>
                </a:solidFill>
              </a:rPr>
              <a:t>else</a:t>
            </a:r>
            <a:r>
              <a:rPr lang="pt-BR" sz="1600" b="1" i="1" dirty="0">
                <a:solidFill>
                  <a:srgbClr val="0000FF"/>
                </a:solidFill>
              </a:rPr>
              <a:t>: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    v1.append(frase[</a:t>
            </a:r>
            <a:r>
              <a:rPr lang="pt-BR" sz="1600" b="1" i="1" dirty="0" err="1">
                <a:solidFill>
                  <a:srgbClr val="0000FF"/>
                </a:solidFill>
              </a:rPr>
              <a:t>i</a:t>
            </a:r>
            <a:r>
              <a:rPr lang="pt-BR" sz="1600" b="1" i="1" dirty="0">
                <a:solidFill>
                  <a:srgbClr val="0000FF"/>
                </a:solidFill>
              </a:rPr>
              <a:t>])</a:t>
            </a:r>
          </a:p>
          <a:p>
            <a:r>
              <a:rPr lang="pt-BR" sz="1600" b="1" i="1" dirty="0">
                <a:solidFill>
                  <a:srgbClr val="0000FF"/>
                </a:solidFill>
              </a:rPr>
              <a:t>                v2.append(1)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88024" y="2420888"/>
            <a:ext cx="3355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chemeClr val="tx1"/>
                </a:solidFill>
              </a:rPr>
              <a:t>frase</a:t>
            </a:r>
            <a:r>
              <a:rPr lang="en-US" b="1" i="1" dirty="0">
                <a:solidFill>
                  <a:schemeClr val="tx1"/>
                </a:solidFill>
              </a:rPr>
              <a:t> = </a:t>
            </a:r>
            <a:r>
              <a:rPr lang="en-US" b="1" i="1" dirty="0" err="1">
                <a:solidFill>
                  <a:schemeClr val="tx1"/>
                </a:solidFill>
              </a:rPr>
              <a:t>raw_input</a:t>
            </a:r>
            <a:r>
              <a:rPr lang="en-US" b="1" i="1" dirty="0">
                <a:solidFill>
                  <a:schemeClr val="tx1"/>
                </a:solidFill>
              </a:rPr>
              <a:t>("</a:t>
            </a:r>
            <a:r>
              <a:rPr lang="en-US" b="1" i="1" dirty="0" err="1">
                <a:solidFill>
                  <a:schemeClr val="tx1"/>
                </a:solidFill>
              </a:rPr>
              <a:t>frase</a:t>
            </a:r>
            <a:r>
              <a:rPr lang="en-US" b="1" i="1" dirty="0">
                <a:solidFill>
                  <a:schemeClr val="tx1"/>
                </a:solidFill>
              </a:rPr>
              <a:t>:")</a:t>
            </a:r>
          </a:p>
          <a:p>
            <a:r>
              <a:rPr lang="en-US" b="1" i="1" dirty="0" err="1">
                <a:solidFill>
                  <a:schemeClr val="tx1"/>
                </a:solidFill>
              </a:rPr>
              <a:t>vetLetra</a:t>
            </a:r>
            <a:r>
              <a:rPr lang="en-US" b="1" i="1" dirty="0">
                <a:solidFill>
                  <a:schemeClr val="tx1"/>
                </a:solidFill>
              </a:rPr>
              <a:t>=[]</a:t>
            </a:r>
          </a:p>
          <a:p>
            <a:r>
              <a:rPr lang="en-US" b="1" i="1" dirty="0" err="1">
                <a:solidFill>
                  <a:schemeClr val="tx1"/>
                </a:solidFill>
              </a:rPr>
              <a:t>vetQtd</a:t>
            </a:r>
            <a:r>
              <a:rPr lang="en-US" b="1" i="1" dirty="0">
                <a:solidFill>
                  <a:schemeClr val="tx1"/>
                </a:solidFill>
              </a:rPr>
              <a:t> = []</a:t>
            </a:r>
          </a:p>
          <a:p>
            <a:r>
              <a:rPr lang="en-US" b="1" i="1" dirty="0" err="1">
                <a:solidFill>
                  <a:srgbClr val="3366FF"/>
                </a:solidFill>
              </a:rPr>
              <a:t>pegaLetra</a:t>
            </a:r>
            <a:r>
              <a:rPr lang="en-US" b="1" i="1" dirty="0">
                <a:solidFill>
                  <a:srgbClr val="3366FF"/>
                </a:solidFill>
              </a:rPr>
              <a:t>(</a:t>
            </a:r>
            <a:r>
              <a:rPr lang="en-US" b="1" i="1" dirty="0" err="1">
                <a:solidFill>
                  <a:srgbClr val="3366FF"/>
                </a:solidFill>
              </a:rPr>
              <a:t>frase,vetLetra,vetQtd</a:t>
            </a:r>
            <a:r>
              <a:rPr lang="en-US" b="1" i="1" dirty="0">
                <a:solidFill>
                  <a:srgbClr val="3366FF"/>
                </a:solidFill>
              </a:rPr>
              <a:t>)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print </a:t>
            </a:r>
            <a:r>
              <a:rPr lang="en-US" b="1" i="1" dirty="0" err="1">
                <a:solidFill>
                  <a:schemeClr val="tx1"/>
                </a:solidFill>
              </a:rPr>
              <a:t>vetLetra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print </a:t>
            </a:r>
            <a:r>
              <a:rPr lang="en-US" b="1" i="1" dirty="0" err="1">
                <a:solidFill>
                  <a:schemeClr val="tx1"/>
                </a:solidFill>
              </a:rPr>
              <a:t>vetQtd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Módulos externos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pt-BR" sz="2400" dirty="0" smtClean="0"/>
              <a:t>Podemos criar módulos para serem importados </a:t>
            </a:r>
          </a:p>
          <a:p>
            <a:r>
              <a:rPr lang="pt-BR" sz="2400" dirty="0" smtClean="0"/>
              <a:t>Para isso, basta criar um ARQUIVO seguido do “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py</a:t>
            </a:r>
            <a:r>
              <a:rPr lang="pt-BR" sz="2400" dirty="0" smtClean="0"/>
              <a:t>” e dentro desse arquivo declarar </a:t>
            </a:r>
            <a:r>
              <a:rPr lang="pt-BR" sz="2400" dirty="0" smtClean="0"/>
              <a:t>módulos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TextBox 2"/>
          <p:cNvSpPr txBox="1"/>
          <p:nvPr/>
        </p:nvSpPr>
        <p:spPr>
          <a:xfrm>
            <a:off x="1078536" y="3546882"/>
            <a:ext cx="1547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def</a:t>
            </a:r>
            <a:r>
              <a:rPr lang="en-US" b="1" i="1" dirty="0">
                <a:solidFill>
                  <a:srgbClr val="FF0000"/>
                </a:solidFill>
              </a:rPr>
              <a:t> soma(</a:t>
            </a:r>
            <a:r>
              <a:rPr lang="en-US" b="1" i="1" dirty="0" err="1">
                <a:solidFill>
                  <a:srgbClr val="FF0000"/>
                </a:solidFill>
              </a:rPr>
              <a:t>x,y</a:t>
            </a:r>
            <a:r>
              <a:rPr lang="en-US" b="1" i="1" dirty="0">
                <a:solidFill>
                  <a:srgbClr val="FF0000"/>
                </a:solidFill>
              </a:rPr>
              <a:t>):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    return x + y</a:t>
            </a: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006528" y="3114834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DC3FDC"/>
                </a:solidFill>
              </a:rPr>
              <a:t>moduloSoma.py</a:t>
            </a:r>
            <a:endParaRPr lang="en-US" b="1" i="1" dirty="0">
              <a:solidFill>
                <a:srgbClr val="DC3FDC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678936" y="3546882"/>
            <a:ext cx="2989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3366FF"/>
                </a:solidFill>
              </a:rPr>
              <a:t>import </a:t>
            </a:r>
            <a:r>
              <a:rPr lang="en-US" b="1" i="1" dirty="0" err="1">
                <a:solidFill>
                  <a:srgbClr val="DC3FDC"/>
                </a:solidFill>
              </a:rPr>
              <a:t>moduloSoma</a:t>
            </a:r>
            <a:endParaRPr lang="en-US" b="1" i="1" dirty="0">
              <a:solidFill>
                <a:srgbClr val="DC3FDC"/>
              </a:solidFill>
            </a:endParaRPr>
          </a:p>
          <a:p>
            <a:endParaRPr lang="en-US" b="1" i="1" dirty="0">
              <a:solidFill>
                <a:srgbClr val="3366FF"/>
              </a:solidFill>
            </a:endParaRPr>
          </a:p>
          <a:p>
            <a:r>
              <a:rPr lang="en-US" b="1" i="1" dirty="0">
                <a:solidFill>
                  <a:srgbClr val="3366FF"/>
                </a:solidFill>
              </a:rPr>
              <a:t>a = input("N1: ")</a:t>
            </a:r>
          </a:p>
          <a:p>
            <a:r>
              <a:rPr lang="en-US" b="1" i="1" dirty="0">
                <a:solidFill>
                  <a:srgbClr val="3366FF"/>
                </a:solidFill>
              </a:rPr>
              <a:t>b = input("N2: ")</a:t>
            </a:r>
          </a:p>
          <a:p>
            <a:r>
              <a:rPr lang="en-US" b="1" i="1" dirty="0">
                <a:solidFill>
                  <a:srgbClr val="3366FF"/>
                </a:solidFill>
              </a:rPr>
              <a:t>print </a:t>
            </a:r>
            <a:r>
              <a:rPr lang="en-US" b="1" i="1" dirty="0" err="1">
                <a:solidFill>
                  <a:srgbClr val="FF0000"/>
                </a:solidFill>
              </a:rPr>
              <a:t>moduloSoma.soma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a,b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</a:p>
          <a:p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78936" y="3157225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tx1"/>
                </a:solidFill>
              </a:rPr>
              <a:t>testaModulo.py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400" dirty="0" smtClean="0"/>
              <a:t>As constantes podem ser definidas como variáveis que NUNCA MUDAM DE VALOR</a:t>
            </a:r>
          </a:p>
          <a:p>
            <a:pPr lvl="1"/>
            <a:r>
              <a:rPr lang="pt-BR" sz="2000" dirty="0" smtClean="0"/>
              <a:t>São usadas para definir valores que não se modificam DURANTE a execução, mas podem ser modificados em uma NOVA execução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Ex: </a:t>
            </a:r>
            <a:r>
              <a:rPr lang="pt-BR" sz="2400" dirty="0" smtClean="0"/>
              <a:t>definir uma constante QTD = 10, para guardar a quantidade de elementos</a:t>
            </a:r>
          </a:p>
          <a:p>
            <a:pPr lvl="1"/>
            <a:r>
              <a:rPr lang="pt-BR" sz="2000" dirty="0" smtClean="0"/>
              <a:t>Repare que a qualquer nova execução podemos modificar o valor de QTD</a:t>
            </a:r>
          </a:p>
          <a:p>
            <a:pPr lvl="1"/>
            <a:r>
              <a:rPr lang="pt-BR" sz="2000" dirty="0" smtClean="0"/>
              <a:t>Porém, durante a execução não podemos modificar QTD</a:t>
            </a:r>
          </a:p>
          <a:p>
            <a:pPr lvl="1"/>
            <a:r>
              <a:rPr lang="pt-BR" sz="2000" dirty="0" smtClean="0"/>
              <a:t>Em PYTHON NÃO EXISTE CONSTANTES 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1036712"/>
          </a:xfrm>
        </p:spPr>
        <p:txBody>
          <a:bodyPr/>
          <a:lstStyle/>
          <a:p>
            <a:r>
              <a:rPr lang="pt-BR" sz="2000" dirty="0" smtClean="0"/>
              <a:t>Fazer um módulo para receber duas matrizes 5x5 como parâmetro retornar um vetor com a soma das LNHAS da matriz 1 MENOS a soma das COLUNAS da matriz 2</a:t>
            </a:r>
          </a:p>
          <a:p>
            <a:endParaRPr lang="pt-B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32856"/>
            <a:ext cx="3935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i="1" dirty="0" err="1">
                <a:solidFill>
                  <a:srgbClr val="DC3FDC"/>
                </a:solidFill>
              </a:rPr>
              <a:t>def</a:t>
            </a:r>
            <a:r>
              <a:rPr lang="nl-NL" sz="1600" b="1" i="1" dirty="0">
                <a:solidFill>
                  <a:srgbClr val="DC3FDC"/>
                </a:solidFill>
              </a:rPr>
              <a:t> </a:t>
            </a:r>
            <a:r>
              <a:rPr lang="nl-NL" sz="1600" b="1" i="1" dirty="0" err="1">
                <a:solidFill>
                  <a:srgbClr val="DC3FDC"/>
                </a:solidFill>
              </a:rPr>
              <a:t>lerMat</a:t>
            </a:r>
            <a:r>
              <a:rPr lang="nl-NL" sz="1600" b="1" i="1" dirty="0">
                <a:solidFill>
                  <a:srgbClr val="DC3FDC"/>
                </a:solidFill>
              </a:rPr>
              <a:t>(m):    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</a:t>
            </a:r>
            <a:r>
              <a:rPr lang="nl-NL" sz="1600" b="1" i="1" dirty="0" err="1">
                <a:solidFill>
                  <a:srgbClr val="DC3FDC"/>
                </a:solidFill>
              </a:rPr>
              <a:t>for</a:t>
            </a:r>
            <a:r>
              <a:rPr lang="nl-NL" sz="1600" b="1" i="1" dirty="0">
                <a:solidFill>
                  <a:srgbClr val="DC3FDC"/>
                </a:solidFill>
              </a:rPr>
              <a:t> i in range(0,LIN):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    </a:t>
            </a:r>
            <a:r>
              <a:rPr lang="nl-NL" sz="1600" b="1" i="1" dirty="0" err="1">
                <a:solidFill>
                  <a:srgbClr val="DC3FDC"/>
                </a:solidFill>
              </a:rPr>
              <a:t>m.append</a:t>
            </a:r>
            <a:r>
              <a:rPr lang="nl-NL" sz="1600" b="1" i="1" dirty="0">
                <a:solidFill>
                  <a:srgbClr val="DC3FDC"/>
                </a:solidFill>
              </a:rPr>
              <a:t>(0)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    m[i] = []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    </a:t>
            </a:r>
            <a:r>
              <a:rPr lang="nl-NL" sz="1600" b="1" i="1" dirty="0" err="1">
                <a:solidFill>
                  <a:srgbClr val="DC3FDC"/>
                </a:solidFill>
              </a:rPr>
              <a:t>for</a:t>
            </a:r>
            <a:r>
              <a:rPr lang="nl-NL" sz="1600" b="1" i="1" dirty="0">
                <a:solidFill>
                  <a:srgbClr val="DC3FDC"/>
                </a:solidFill>
              </a:rPr>
              <a:t> j in range(0,COL):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        m[i].</a:t>
            </a:r>
            <a:r>
              <a:rPr lang="nl-NL" sz="1600" b="1" i="1" dirty="0" err="1">
                <a:solidFill>
                  <a:srgbClr val="DC3FDC"/>
                </a:solidFill>
              </a:rPr>
              <a:t>append</a:t>
            </a:r>
            <a:r>
              <a:rPr lang="nl-NL" sz="1600" b="1" i="1" dirty="0">
                <a:solidFill>
                  <a:srgbClr val="DC3FDC"/>
                </a:solidFill>
              </a:rPr>
              <a:t>(int(input("</a:t>
            </a:r>
            <a:r>
              <a:rPr lang="nl-NL" sz="1600" b="1" i="1" dirty="0" err="1">
                <a:solidFill>
                  <a:srgbClr val="DC3FDC"/>
                </a:solidFill>
              </a:rPr>
              <a:t>elem</a:t>
            </a:r>
            <a:r>
              <a:rPr lang="nl-NL" sz="1600" b="1" i="1" dirty="0">
                <a:solidFill>
                  <a:srgbClr val="DC3FDC"/>
                </a:solidFill>
              </a:rPr>
              <a:t>:")))</a:t>
            </a:r>
          </a:p>
          <a:p>
            <a:r>
              <a:rPr lang="nl-NL" sz="1600" b="1" i="1" dirty="0">
                <a:solidFill>
                  <a:srgbClr val="DC3FDC"/>
                </a:solidFill>
              </a:rPr>
              <a:t>    return m</a:t>
            </a:r>
          </a:p>
          <a:p>
            <a:endParaRPr lang="en-US" sz="1600" dirty="0">
              <a:solidFill>
                <a:srgbClr val="DC3FD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61049"/>
            <a:ext cx="3289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i="1" dirty="0" err="1">
                <a:solidFill>
                  <a:srgbClr val="FF0000"/>
                </a:solidFill>
              </a:rPr>
              <a:t>def</a:t>
            </a:r>
            <a:r>
              <a:rPr lang="nl-NL" sz="1600" b="1" i="1" dirty="0">
                <a:solidFill>
                  <a:srgbClr val="FF0000"/>
                </a:solidFill>
              </a:rPr>
              <a:t> </a:t>
            </a:r>
            <a:r>
              <a:rPr lang="nl-NL" sz="1600" b="1" i="1" dirty="0" err="1">
                <a:solidFill>
                  <a:srgbClr val="FF0000"/>
                </a:solidFill>
              </a:rPr>
              <a:t>somaLinCol</a:t>
            </a:r>
            <a:r>
              <a:rPr lang="nl-NL" sz="1600" b="1" i="1" dirty="0">
                <a:solidFill>
                  <a:srgbClr val="FF0000"/>
                </a:solidFill>
              </a:rPr>
              <a:t>(m1,m2):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vet=[]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</a:t>
            </a:r>
            <a:r>
              <a:rPr lang="nl-NL" sz="1600" b="1" i="1" dirty="0" err="1">
                <a:solidFill>
                  <a:srgbClr val="FF0000"/>
                </a:solidFill>
              </a:rPr>
              <a:t>for</a:t>
            </a:r>
            <a:r>
              <a:rPr lang="nl-NL" sz="1600" b="1" i="1" dirty="0">
                <a:solidFill>
                  <a:srgbClr val="FF0000"/>
                </a:solidFill>
              </a:rPr>
              <a:t> i in range(0,LIN):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</a:t>
            </a:r>
            <a:r>
              <a:rPr lang="nl-NL" sz="1600" b="1" i="1" dirty="0" err="1">
                <a:solidFill>
                  <a:srgbClr val="FF0000"/>
                </a:solidFill>
              </a:rPr>
              <a:t>somaCol</a:t>
            </a:r>
            <a:r>
              <a:rPr lang="nl-NL" sz="1600" b="1" i="1" dirty="0">
                <a:solidFill>
                  <a:srgbClr val="FF0000"/>
                </a:solidFill>
              </a:rPr>
              <a:t> = 0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</a:t>
            </a:r>
            <a:r>
              <a:rPr lang="nl-NL" sz="1600" b="1" i="1" dirty="0" err="1">
                <a:solidFill>
                  <a:srgbClr val="FF0000"/>
                </a:solidFill>
              </a:rPr>
              <a:t>somaLin</a:t>
            </a:r>
            <a:r>
              <a:rPr lang="nl-NL" sz="1600" b="1" i="1" dirty="0">
                <a:solidFill>
                  <a:srgbClr val="FF0000"/>
                </a:solidFill>
              </a:rPr>
              <a:t> = 0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</a:t>
            </a:r>
            <a:r>
              <a:rPr lang="nl-NL" sz="1600" b="1" i="1" dirty="0" err="1">
                <a:solidFill>
                  <a:srgbClr val="FF0000"/>
                </a:solidFill>
              </a:rPr>
              <a:t>for</a:t>
            </a:r>
            <a:r>
              <a:rPr lang="nl-NL" sz="1600" b="1" i="1" dirty="0">
                <a:solidFill>
                  <a:srgbClr val="FF0000"/>
                </a:solidFill>
              </a:rPr>
              <a:t> j in range(0,COL):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    </a:t>
            </a:r>
            <a:r>
              <a:rPr lang="nl-NL" sz="1600" b="1" i="1" dirty="0" err="1">
                <a:solidFill>
                  <a:srgbClr val="FF0000"/>
                </a:solidFill>
              </a:rPr>
              <a:t>somaLin</a:t>
            </a:r>
            <a:r>
              <a:rPr lang="nl-NL" sz="1600" b="1" i="1" dirty="0">
                <a:solidFill>
                  <a:srgbClr val="FF0000"/>
                </a:solidFill>
              </a:rPr>
              <a:t> += m1[i][j]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    </a:t>
            </a:r>
            <a:r>
              <a:rPr lang="nl-NL" sz="1600" b="1" i="1" dirty="0" err="1">
                <a:solidFill>
                  <a:srgbClr val="FF0000"/>
                </a:solidFill>
              </a:rPr>
              <a:t>somaCol</a:t>
            </a:r>
            <a:r>
              <a:rPr lang="nl-NL" sz="1600" b="1" i="1" dirty="0">
                <a:solidFill>
                  <a:srgbClr val="FF0000"/>
                </a:solidFill>
              </a:rPr>
              <a:t> += m2[j][i]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    </a:t>
            </a:r>
            <a:r>
              <a:rPr lang="nl-NL" sz="1600" b="1" i="1" dirty="0" err="1" smtClean="0">
                <a:solidFill>
                  <a:srgbClr val="FF0000"/>
                </a:solidFill>
              </a:rPr>
              <a:t>vet.app</a:t>
            </a:r>
            <a:r>
              <a:rPr lang="nl-NL" sz="1600" b="1" i="1" dirty="0" smtClean="0">
                <a:solidFill>
                  <a:srgbClr val="FF0000"/>
                </a:solidFill>
              </a:rPr>
              <a:t> end</a:t>
            </a:r>
            <a:r>
              <a:rPr lang="nl-NL" sz="1600" b="1" i="1" dirty="0">
                <a:solidFill>
                  <a:srgbClr val="FF0000"/>
                </a:solidFill>
              </a:rPr>
              <a:t>(</a:t>
            </a:r>
            <a:r>
              <a:rPr lang="nl-NL" sz="1600" b="1" i="1" dirty="0" err="1">
                <a:solidFill>
                  <a:srgbClr val="FF0000"/>
                </a:solidFill>
              </a:rPr>
              <a:t>somaLin</a:t>
            </a:r>
            <a:r>
              <a:rPr lang="nl-NL" sz="1600" b="1" i="1" dirty="0">
                <a:solidFill>
                  <a:srgbClr val="FF0000"/>
                </a:solidFill>
              </a:rPr>
              <a:t> - </a:t>
            </a:r>
            <a:r>
              <a:rPr lang="nl-NL" sz="1600" b="1" i="1" dirty="0" err="1">
                <a:solidFill>
                  <a:srgbClr val="FF0000"/>
                </a:solidFill>
              </a:rPr>
              <a:t>somaCol</a:t>
            </a:r>
            <a:r>
              <a:rPr lang="nl-NL" sz="1600" b="1" i="1" dirty="0">
                <a:solidFill>
                  <a:srgbClr val="FF0000"/>
                </a:solidFill>
              </a:rPr>
              <a:t>)</a:t>
            </a:r>
          </a:p>
          <a:p>
            <a:r>
              <a:rPr lang="nl-NL" sz="1600" b="1" i="1" dirty="0">
                <a:solidFill>
                  <a:srgbClr val="FF0000"/>
                </a:solidFill>
              </a:rPr>
              <a:t>    return vet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2060848"/>
            <a:ext cx="275075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b="1" i="1" dirty="0">
                <a:solidFill>
                  <a:srgbClr val="000000"/>
                </a:solidFill>
              </a:rPr>
              <a:t>LIN = 5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COL = 5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mat1 = []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mat2 = []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mat1 = </a:t>
            </a:r>
            <a:r>
              <a:rPr lang="nl-NL" sz="1600" b="1" i="1" dirty="0" err="1">
                <a:solidFill>
                  <a:srgbClr val="000000"/>
                </a:solidFill>
              </a:rPr>
              <a:t>lerMat</a:t>
            </a:r>
            <a:r>
              <a:rPr lang="nl-NL" sz="1600" b="1" i="1" dirty="0">
                <a:solidFill>
                  <a:srgbClr val="000000"/>
                </a:solidFill>
              </a:rPr>
              <a:t>(mat1)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mat2 = </a:t>
            </a:r>
            <a:r>
              <a:rPr lang="nl-NL" sz="1600" b="1" i="1" dirty="0" err="1">
                <a:solidFill>
                  <a:srgbClr val="000000"/>
                </a:solidFill>
              </a:rPr>
              <a:t>lerMat</a:t>
            </a:r>
            <a:r>
              <a:rPr lang="nl-NL" sz="1600" b="1" i="1" dirty="0">
                <a:solidFill>
                  <a:srgbClr val="000000"/>
                </a:solidFill>
              </a:rPr>
              <a:t>(mat2)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print mat1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print mat2</a:t>
            </a:r>
          </a:p>
          <a:p>
            <a:r>
              <a:rPr lang="nl-NL" sz="1600" b="1" i="1" dirty="0">
                <a:solidFill>
                  <a:srgbClr val="000000"/>
                </a:solidFill>
              </a:rPr>
              <a:t>print </a:t>
            </a:r>
            <a:r>
              <a:rPr lang="nl-NL" sz="1600" b="1" i="1" dirty="0" err="1">
                <a:solidFill>
                  <a:srgbClr val="000000"/>
                </a:solidFill>
              </a:rPr>
              <a:t>somaLinCol</a:t>
            </a:r>
            <a:r>
              <a:rPr lang="nl-NL" sz="1600" b="1" i="1" dirty="0">
                <a:solidFill>
                  <a:srgbClr val="000000"/>
                </a:solidFill>
              </a:rPr>
              <a:t>(mat1,mat2</a:t>
            </a:r>
            <a:r>
              <a:rPr lang="nl-NL" sz="1800" dirty="0">
                <a:solidFill>
                  <a:srgbClr val="000000"/>
                </a:solidFill>
              </a:rPr>
              <a:t>)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24744"/>
          </a:xfrm>
        </p:spPr>
        <p:txBody>
          <a:bodyPr/>
          <a:lstStyle/>
          <a:p>
            <a:r>
              <a:rPr lang="pt-BR" sz="2000" dirty="0" smtClean="0"/>
              <a:t>Fazer um módulo para receber um vetor de números inteiros como parâmetro e retornar se ele está ordenado em ordem NÃO DECRESCENTE ou não.</a:t>
            </a:r>
          </a:p>
          <a:p>
            <a:r>
              <a:rPr lang="pt-BR" sz="2000" dirty="0" smtClean="0"/>
              <a:t>Ex:  0 1 1 2 3 8 15</a:t>
            </a:r>
          </a:p>
          <a:p>
            <a:endParaRPr lang="pt-BR" sz="2000" dirty="0"/>
          </a:p>
        </p:txBody>
      </p:sp>
      <p:sp>
        <p:nvSpPr>
          <p:cNvPr id="4" name="TextBox 5"/>
          <p:cNvSpPr txBox="1"/>
          <p:nvPr/>
        </p:nvSpPr>
        <p:spPr>
          <a:xfrm>
            <a:off x="611560" y="2636912"/>
            <a:ext cx="3020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i="1" dirty="0" err="1">
                <a:solidFill>
                  <a:srgbClr val="DC3FDC"/>
                </a:solidFill>
              </a:rPr>
              <a:t>def</a:t>
            </a:r>
            <a:r>
              <a:rPr lang="nl-NL" sz="1800" b="1" i="1" dirty="0">
                <a:solidFill>
                  <a:srgbClr val="DC3FDC"/>
                </a:solidFill>
              </a:rPr>
              <a:t> </a:t>
            </a:r>
            <a:r>
              <a:rPr lang="nl-NL" sz="1800" b="1" i="1" dirty="0" err="1">
                <a:solidFill>
                  <a:srgbClr val="DC3FDC"/>
                </a:solidFill>
              </a:rPr>
              <a:t>lerVet</a:t>
            </a:r>
            <a:r>
              <a:rPr lang="nl-NL" sz="1800" b="1" i="1" dirty="0">
                <a:solidFill>
                  <a:srgbClr val="DC3FDC"/>
                </a:solidFill>
              </a:rPr>
              <a:t>(v):    </a:t>
            </a:r>
          </a:p>
          <a:p>
            <a:r>
              <a:rPr lang="nl-NL" sz="1800" b="1" i="1" dirty="0">
                <a:solidFill>
                  <a:srgbClr val="DC3FDC"/>
                </a:solidFill>
              </a:rPr>
              <a:t>    </a:t>
            </a:r>
            <a:r>
              <a:rPr lang="nl-NL" sz="1800" b="1" i="1" dirty="0" err="1">
                <a:solidFill>
                  <a:srgbClr val="DC3FDC"/>
                </a:solidFill>
              </a:rPr>
              <a:t>for</a:t>
            </a:r>
            <a:r>
              <a:rPr lang="nl-NL" sz="1800" b="1" i="1" dirty="0">
                <a:solidFill>
                  <a:srgbClr val="DC3FDC"/>
                </a:solidFill>
              </a:rPr>
              <a:t> i in range(0,TAM):</a:t>
            </a:r>
          </a:p>
          <a:p>
            <a:r>
              <a:rPr lang="nl-NL" sz="1800" b="1" i="1" dirty="0">
                <a:solidFill>
                  <a:srgbClr val="DC3FDC"/>
                </a:solidFill>
              </a:rPr>
              <a:t>        </a:t>
            </a:r>
            <a:r>
              <a:rPr lang="nl-NL" sz="1800" b="1" i="1" dirty="0" err="1">
                <a:solidFill>
                  <a:srgbClr val="DC3FDC"/>
                </a:solidFill>
              </a:rPr>
              <a:t>v.append</a:t>
            </a:r>
            <a:r>
              <a:rPr lang="nl-NL" sz="1800" b="1" i="1" dirty="0">
                <a:solidFill>
                  <a:srgbClr val="DC3FDC"/>
                </a:solidFill>
              </a:rPr>
              <a:t>(input("</a:t>
            </a:r>
            <a:r>
              <a:rPr lang="nl-NL" sz="1800" b="1" i="1" dirty="0" err="1">
                <a:solidFill>
                  <a:srgbClr val="DC3FDC"/>
                </a:solidFill>
              </a:rPr>
              <a:t>elem</a:t>
            </a:r>
            <a:r>
              <a:rPr lang="nl-NL" sz="1800" b="1" i="1" dirty="0">
                <a:solidFill>
                  <a:srgbClr val="DC3FDC"/>
                </a:solidFill>
              </a:rPr>
              <a:t>:"))</a:t>
            </a:r>
          </a:p>
          <a:p>
            <a:r>
              <a:rPr lang="nl-NL" sz="1800" b="1" i="1" dirty="0">
                <a:solidFill>
                  <a:srgbClr val="DC3FDC"/>
                </a:solidFill>
              </a:rPr>
              <a:t>    return v</a:t>
            </a:r>
          </a:p>
          <a:p>
            <a:endParaRPr lang="en-US" sz="1800" dirty="0">
              <a:solidFill>
                <a:srgbClr val="DC3FDC"/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11560" y="4221088"/>
            <a:ext cx="26380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err="1">
                <a:solidFill>
                  <a:srgbClr val="FF0000"/>
                </a:solidFill>
              </a:rPr>
              <a:t>def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estaOrdenado</a:t>
            </a:r>
            <a:r>
              <a:rPr lang="en-US" sz="1800" b="1" i="1" dirty="0">
                <a:solidFill>
                  <a:srgbClr val="FF0000"/>
                </a:solidFill>
              </a:rPr>
              <a:t>(v):</a:t>
            </a:r>
          </a:p>
          <a:p>
            <a:r>
              <a:rPr lang="en-US" sz="1800" b="1" i="1" dirty="0">
                <a:solidFill>
                  <a:srgbClr val="FF0000"/>
                </a:solidFill>
              </a:rPr>
              <a:t>    for </a:t>
            </a:r>
            <a:r>
              <a:rPr lang="en-US" sz="1800" b="1" i="1" dirty="0" err="1">
                <a:solidFill>
                  <a:srgbClr val="FF0000"/>
                </a:solidFill>
              </a:rPr>
              <a:t>i</a:t>
            </a:r>
            <a:r>
              <a:rPr lang="en-US" sz="1800" b="1" i="1" dirty="0">
                <a:solidFill>
                  <a:srgbClr val="FF0000"/>
                </a:solidFill>
              </a:rPr>
              <a:t> in range(1,TAM):</a:t>
            </a:r>
          </a:p>
          <a:p>
            <a:r>
              <a:rPr lang="en-US" sz="1800" b="1" i="1" dirty="0">
                <a:solidFill>
                  <a:srgbClr val="FF0000"/>
                </a:solidFill>
              </a:rPr>
              <a:t>        if v[i-1] &gt; v[</a:t>
            </a:r>
            <a:r>
              <a:rPr lang="en-US" sz="1800" b="1" i="1" dirty="0" err="1">
                <a:solidFill>
                  <a:srgbClr val="FF0000"/>
                </a:solidFill>
              </a:rPr>
              <a:t>i</a:t>
            </a:r>
            <a:r>
              <a:rPr lang="en-US" sz="1800" b="1" i="1" dirty="0">
                <a:solidFill>
                  <a:srgbClr val="FF0000"/>
                </a:solidFill>
              </a:rPr>
              <a:t>]:</a:t>
            </a:r>
          </a:p>
          <a:p>
            <a:r>
              <a:rPr lang="en-US" sz="1800" b="1" i="1" dirty="0">
                <a:solidFill>
                  <a:srgbClr val="FF0000"/>
                </a:solidFill>
              </a:rPr>
              <a:t>            return </a:t>
            </a:r>
            <a:r>
              <a:rPr lang="en-US" sz="1800" b="1" i="1" dirty="0" smtClean="0">
                <a:solidFill>
                  <a:srgbClr val="FF0000"/>
                </a:solidFill>
              </a:rPr>
              <a:t>False             </a:t>
            </a:r>
            <a:endParaRPr lang="en-US" sz="1800" b="1" i="1" dirty="0">
              <a:solidFill>
                <a:srgbClr val="FF0000"/>
              </a:solidFill>
            </a:endParaRPr>
          </a:p>
          <a:p>
            <a:r>
              <a:rPr lang="en-US" sz="1800" b="1" i="1" dirty="0">
                <a:solidFill>
                  <a:srgbClr val="FF0000"/>
                </a:solidFill>
              </a:rPr>
              <a:t>    return True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572000" y="2492896"/>
            <a:ext cx="2747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i="1" dirty="0">
                <a:solidFill>
                  <a:srgbClr val="000000"/>
                </a:solidFill>
              </a:rPr>
              <a:t>TAM = 10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vet = []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vet = </a:t>
            </a:r>
            <a:r>
              <a:rPr lang="nl-NL" sz="1800" b="1" i="1" dirty="0" err="1">
                <a:solidFill>
                  <a:srgbClr val="000000"/>
                </a:solidFill>
              </a:rPr>
              <a:t>lerVet</a:t>
            </a:r>
            <a:r>
              <a:rPr lang="nl-NL" sz="1800" b="1" i="1" dirty="0">
                <a:solidFill>
                  <a:srgbClr val="000000"/>
                </a:solidFill>
              </a:rPr>
              <a:t>(vet)</a:t>
            </a:r>
          </a:p>
          <a:p>
            <a:r>
              <a:rPr lang="nl-NL" sz="1800" b="1" i="1" dirty="0" err="1">
                <a:solidFill>
                  <a:srgbClr val="000000"/>
                </a:solidFill>
              </a:rPr>
              <a:t>if</a:t>
            </a:r>
            <a:r>
              <a:rPr lang="nl-NL" sz="1800" b="1" i="1" dirty="0">
                <a:solidFill>
                  <a:srgbClr val="000000"/>
                </a:solidFill>
              </a:rPr>
              <a:t> </a:t>
            </a:r>
            <a:r>
              <a:rPr lang="nl-NL" sz="1800" b="1" i="1" dirty="0" err="1">
                <a:solidFill>
                  <a:srgbClr val="000000"/>
                </a:solidFill>
              </a:rPr>
              <a:t>estaOrdenado</a:t>
            </a:r>
            <a:r>
              <a:rPr lang="nl-NL" sz="1800" b="1" i="1" dirty="0">
                <a:solidFill>
                  <a:srgbClr val="000000"/>
                </a:solidFill>
              </a:rPr>
              <a:t>(vet):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    print "ORDENADO"</a:t>
            </a:r>
          </a:p>
          <a:p>
            <a:r>
              <a:rPr lang="nl-NL" sz="1800" b="1" i="1" dirty="0" err="1">
                <a:solidFill>
                  <a:srgbClr val="000000"/>
                </a:solidFill>
              </a:rPr>
              <a:t>else</a:t>
            </a:r>
            <a:r>
              <a:rPr lang="nl-NL" sz="1800" b="1" i="1" dirty="0">
                <a:solidFill>
                  <a:srgbClr val="000000"/>
                </a:solidFill>
              </a:rPr>
              <a:t>: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    print "NÃO ORDENADO"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/>
          <a:lstStyle/>
          <a:p>
            <a:r>
              <a:rPr lang="pt-BR" sz="2400" dirty="0" smtClean="0"/>
              <a:t>Fazer um módulo para receber uma String de LETRAS como parâmetro e retornar essa cadeia CRIPTOGRAFADA</a:t>
            </a:r>
          </a:p>
          <a:p>
            <a:r>
              <a:rPr lang="pt-BR" sz="2400" dirty="0" smtClean="0"/>
              <a:t>A regra de criptografia é a seguinte:</a:t>
            </a:r>
          </a:p>
          <a:p>
            <a:pPr lvl="1"/>
            <a:r>
              <a:rPr lang="pt-BR" sz="2000" dirty="0" smtClean="0"/>
              <a:t>Se o número na tabela ASCII for PAR DIMINUI 1 do valor ASCII</a:t>
            </a:r>
          </a:p>
          <a:p>
            <a:pPr lvl="1"/>
            <a:r>
              <a:rPr lang="pt-BR" sz="2000" dirty="0" smtClean="0"/>
              <a:t>Senão, SOMA 1</a:t>
            </a:r>
          </a:p>
          <a:p>
            <a:r>
              <a:rPr lang="pt-BR" sz="2400" dirty="0" smtClean="0"/>
              <a:t>É para retornar o valor da CADEIA </a:t>
            </a:r>
          </a:p>
          <a:p>
            <a:endParaRPr lang="pt-BR" sz="2400" dirty="0"/>
          </a:p>
        </p:txBody>
      </p:sp>
      <p:sp>
        <p:nvSpPr>
          <p:cNvPr id="4" name="TextBox 4"/>
          <p:cNvSpPr txBox="1"/>
          <p:nvPr/>
        </p:nvSpPr>
        <p:spPr>
          <a:xfrm>
            <a:off x="5004048" y="1164808"/>
            <a:ext cx="3224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dirty="0" err="1">
                <a:solidFill>
                  <a:srgbClr val="FF0000"/>
                </a:solidFill>
              </a:rPr>
              <a:t>def</a:t>
            </a:r>
            <a:r>
              <a:rPr lang="pt-BR" sz="1800" b="1" i="1" dirty="0">
                <a:solidFill>
                  <a:srgbClr val="FF0000"/>
                </a:solidFill>
              </a:rPr>
              <a:t> senha(palavra):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= ''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for 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 in range(0,len(palavra)):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ord</a:t>
            </a:r>
            <a:r>
              <a:rPr lang="pt-BR" sz="1800" b="1" i="1" dirty="0">
                <a:solidFill>
                  <a:srgbClr val="FF0000"/>
                </a:solidFill>
              </a:rPr>
              <a:t>(palavra[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])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if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% 2 == 0: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-= 1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else</a:t>
            </a:r>
            <a:r>
              <a:rPr lang="pt-BR" sz="1800" b="1" i="1" dirty="0">
                <a:solidFill>
                  <a:srgbClr val="FF0000"/>
                </a:solidFill>
              </a:rPr>
              <a:t>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+= 1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valorChar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chr</a:t>
            </a:r>
            <a:r>
              <a:rPr lang="pt-BR" sz="1800" b="1" i="1" dirty="0">
                <a:solidFill>
                  <a:srgbClr val="FF0000"/>
                </a:solidFill>
              </a:rPr>
              <a:t>(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+ </a:t>
            </a:r>
            <a:r>
              <a:rPr lang="pt-BR" sz="1800" b="1" i="1" dirty="0" err="1">
                <a:solidFill>
                  <a:srgbClr val="FF0000"/>
                </a:solidFill>
              </a:rPr>
              <a:t>valorChar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</a:t>
            </a:r>
            <a:r>
              <a:rPr lang="pt-BR" sz="1800" b="1" i="1" dirty="0" err="1">
                <a:solidFill>
                  <a:srgbClr val="FF0000"/>
                </a:solidFill>
              </a:rPr>
              <a:t>return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endParaRPr lang="pt-BR" sz="1800" b="1" i="1" dirty="0">
              <a:solidFill>
                <a:srgbClr val="FF0000"/>
              </a:solidFill>
            </a:endParaRPr>
          </a:p>
          <a:p>
            <a:endParaRPr lang="pt-BR" sz="1800" dirty="0" err="1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04048" y="4881934"/>
            <a:ext cx="284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i="1" dirty="0">
                <a:solidFill>
                  <a:srgbClr val="000000"/>
                </a:solidFill>
              </a:rPr>
              <a:t>pal = </a:t>
            </a:r>
            <a:r>
              <a:rPr lang="nl-NL" sz="1800" b="1" i="1" dirty="0" err="1">
                <a:solidFill>
                  <a:srgbClr val="000000"/>
                </a:solidFill>
              </a:rPr>
              <a:t>raw_input</a:t>
            </a:r>
            <a:r>
              <a:rPr lang="nl-NL" sz="1800" b="1" i="1" dirty="0">
                <a:solidFill>
                  <a:srgbClr val="000000"/>
                </a:solidFill>
              </a:rPr>
              <a:t>("</a:t>
            </a:r>
            <a:r>
              <a:rPr lang="nl-NL" sz="1800" b="1" i="1" dirty="0" err="1">
                <a:solidFill>
                  <a:srgbClr val="000000"/>
                </a:solidFill>
              </a:rPr>
              <a:t>palavra</a:t>
            </a:r>
            <a:r>
              <a:rPr lang="nl-NL" sz="1800" b="1" i="1" dirty="0">
                <a:solidFill>
                  <a:srgbClr val="000000"/>
                </a:solidFill>
              </a:rPr>
              <a:t>:")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print "</a:t>
            </a:r>
            <a:r>
              <a:rPr lang="nl-NL" sz="1800" b="1" i="1" dirty="0" err="1">
                <a:solidFill>
                  <a:srgbClr val="000000"/>
                </a:solidFill>
              </a:rPr>
              <a:t>senha</a:t>
            </a:r>
            <a:r>
              <a:rPr lang="nl-NL" sz="1800" b="1" i="1" dirty="0">
                <a:solidFill>
                  <a:srgbClr val="000000"/>
                </a:solidFill>
              </a:rPr>
              <a:t>:", </a:t>
            </a:r>
            <a:r>
              <a:rPr lang="nl-NL" sz="1800" b="1" i="1" dirty="0" err="1">
                <a:solidFill>
                  <a:srgbClr val="000000"/>
                </a:solidFill>
              </a:rPr>
              <a:t>senha</a:t>
            </a:r>
            <a:r>
              <a:rPr lang="nl-NL" sz="1800" b="1" i="1" dirty="0">
                <a:solidFill>
                  <a:srgbClr val="000000"/>
                </a:solidFill>
              </a:rPr>
              <a:t>(pal)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pt-BR" sz="2800" dirty="0" smtClean="0"/>
              <a:t>Faça o módulo para DESCRIPTOGRAFAR</a:t>
            </a:r>
          </a:p>
          <a:p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268760"/>
            <a:ext cx="3224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dirty="0" err="1">
                <a:solidFill>
                  <a:srgbClr val="FF0000"/>
                </a:solidFill>
              </a:rPr>
              <a:t>def</a:t>
            </a:r>
            <a:r>
              <a:rPr lang="pt-BR" sz="1800" b="1" i="1" dirty="0">
                <a:solidFill>
                  <a:srgbClr val="FF0000"/>
                </a:solidFill>
              </a:rPr>
              <a:t> senha(palavra):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= ''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for 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 in range(0,len(palavra)):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ord</a:t>
            </a:r>
            <a:r>
              <a:rPr lang="pt-BR" sz="1800" b="1" i="1" dirty="0">
                <a:solidFill>
                  <a:srgbClr val="FF0000"/>
                </a:solidFill>
              </a:rPr>
              <a:t>(palavra[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])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if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% 2 == 0: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-= 1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else</a:t>
            </a:r>
            <a:r>
              <a:rPr lang="pt-BR" sz="1800" b="1" i="1" dirty="0">
                <a:solidFill>
                  <a:srgbClr val="FF0000"/>
                </a:solidFill>
              </a:rPr>
              <a:t>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 += 1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valorChar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chr</a:t>
            </a:r>
            <a:r>
              <a:rPr lang="pt-BR" sz="1800" b="1" i="1" dirty="0">
                <a:solidFill>
                  <a:srgbClr val="FF0000"/>
                </a:solidFill>
              </a:rPr>
              <a:t>(</a:t>
            </a:r>
            <a:r>
              <a:rPr lang="pt-BR" sz="1800" b="1" i="1" dirty="0" err="1">
                <a:solidFill>
                  <a:srgbClr val="FF0000"/>
                </a:solidFill>
              </a:rPr>
              <a:t>valorAscii</a:t>
            </a:r>
            <a:r>
              <a:rPr lang="pt-BR" sz="1800" b="1" i="1" dirty="0">
                <a:solidFill>
                  <a:srgbClr val="FF0000"/>
                </a:solidFill>
              </a:rPr>
              <a:t>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r>
              <a:rPr lang="pt-BR" sz="1800" b="1" i="1" dirty="0">
                <a:solidFill>
                  <a:srgbClr val="FF0000"/>
                </a:solidFill>
              </a:rPr>
              <a:t> + </a:t>
            </a:r>
            <a:r>
              <a:rPr lang="pt-BR" sz="1800" b="1" i="1" dirty="0" err="1">
                <a:solidFill>
                  <a:srgbClr val="FF0000"/>
                </a:solidFill>
              </a:rPr>
              <a:t>valorChar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</a:t>
            </a:r>
            <a:r>
              <a:rPr lang="pt-BR" sz="1800" b="1" i="1" dirty="0" err="1">
                <a:solidFill>
                  <a:srgbClr val="FF0000"/>
                </a:solidFill>
              </a:rPr>
              <a:t>return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aux</a:t>
            </a:r>
            <a:endParaRPr lang="pt-BR" sz="1800" b="1" i="1" dirty="0">
              <a:solidFill>
                <a:srgbClr val="FF0000"/>
              </a:solidFill>
            </a:endParaRPr>
          </a:p>
          <a:p>
            <a:endParaRPr lang="pt-BR" sz="1800" dirty="0" err="1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44008" y="4797152"/>
            <a:ext cx="3725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u="sng" dirty="0" err="1" smtClean="0">
                <a:solidFill>
                  <a:srgbClr val="000000"/>
                </a:solidFill>
              </a:rPr>
              <a:t>É</a:t>
            </a:r>
            <a:r>
              <a:rPr lang="nl-NL" sz="3200" b="1" u="sng" dirty="0" smtClean="0">
                <a:solidFill>
                  <a:srgbClr val="000000"/>
                </a:solidFill>
              </a:rPr>
              <a:t> O MESMO CÓDIGO</a:t>
            </a:r>
            <a:endParaRPr lang="en-US" sz="3200" b="1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2188840"/>
          </a:xfrm>
        </p:spPr>
        <p:txBody>
          <a:bodyPr/>
          <a:lstStyle/>
          <a:p>
            <a:r>
              <a:rPr lang="pt-BR" sz="1800" dirty="0" smtClean="0"/>
              <a:t>Fazer um programa para ler uma frase e guardar as palavras e a quantidade de vezes que ela aparece</a:t>
            </a:r>
          </a:p>
          <a:p>
            <a:r>
              <a:rPr lang="pt-BR" sz="1800" dirty="0" smtClean="0"/>
              <a:t>Ex: o que </a:t>
            </a:r>
            <a:r>
              <a:rPr lang="pt-BR" sz="1800" dirty="0" err="1" smtClean="0"/>
              <a:t>nao</a:t>
            </a:r>
            <a:r>
              <a:rPr lang="pt-BR" sz="1800" dirty="0" smtClean="0"/>
              <a:t> e o que </a:t>
            </a:r>
            <a:r>
              <a:rPr lang="pt-BR" sz="1800" dirty="0" err="1" smtClean="0"/>
              <a:t>nao</a:t>
            </a:r>
            <a:r>
              <a:rPr lang="pt-BR" sz="1800" dirty="0" smtClean="0"/>
              <a:t> pode ser que</a:t>
            </a:r>
          </a:p>
          <a:p>
            <a:r>
              <a:rPr lang="pt-BR" sz="1800" dirty="0" smtClean="0"/>
              <a:t>Resposta:</a:t>
            </a:r>
          </a:p>
          <a:p>
            <a:pPr lvl="1"/>
            <a:r>
              <a:rPr lang="pt-BR" sz="1600" dirty="0" smtClean="0"/>
              <a:t>o, que, </a:t>
            </a:r>
            <a:r>
              <a:rPr lang="pt-BR" sz="1600" dirty="0" err="1" smtClean="0"/>
              <a:t>nao</a:t>
            </a:r>
            <a:r>
              <a:rPr lang="pt-BR" sz="1600" dirty="0" smtClean="0"/>
              <a:t>, e, pode, ser </a:t>
            </a:r>
          </a:p>
          <a:p>
            <a:pPr lvl="1"/>
            <a:r>
              <a:rPr lang="pt-BR" sz="1600" dirty="0" smtClean="0"/>
              <a:t>2,   3,    2,   1,   1,     1</a:t>
            </a:r>
          </a:p>
          <a:p>
            <a:endParaRPr lang="pt-BR" sz="1800" dirty="0"/>
          </a:p>
        </p:txBody>
      </p:sp>
      <p:sp>
        <p:nvSpPr>
          <p:cNvPr id="4" name="TextBox 6"/>
          <p:cNvSpPr txBox="1"/>
          <p:nvPr/>
        </p:nvSpPr>
        <p:spPr>
          <a:xfrm>
            <a:off x="539552" y="4221088"/>
            <a:ext cx="3925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i="1" dirty="0">
                <a:solidFill>
                  <a:srgbClr val="000000"/>
                </a:solidFill>
              </a:rPr>
              <a:t>frase = </a:t>
            </a:r>
            <a:r>
              <a:rPr lang="nl-NL" sz="1800" b="1" i="1" dirty="0" err="1">
                <a:solidFill>
                  <a:srgbClr val="000000"/>
                </a:solidFill>
              </a:rPr>
              <a:t>raw_input</a:t>
            </a:r>
            <a:r>
              <a:rPr lang="nl-NL" sz="1800" b="1" i="1" dirty="0">
                <a:solidFill>
                  <a:srgbClr val="000000"/>
                </a:solidFill>
              </a:rPr>
              <a:t>("frase:")</a:t>
            </a:r>
          </a:p>
          <a:p>
            <a:r>
              <a:rPr lang="nl-NL" sz="1800" b="1" i="1" dirty="0" err="1">
                <a:solidFill>
                  <a:srgbClr val="000000"/>
                </a:solidFill>
              </a:rPr>
              <a:t>vetPalavra</a:t>
            </a:r>
            <a:r>
              <a:rPr lang="nl-NL" sz="1800" b="1" i="1" dirty="0">
                <a:solidFill>
                  <a:srgbClr val="000000"/>
                </a:solidFill>
              </a:rPr>
              <a:t>=[]</a:t>
            </a:r>
          </a:p>
          <a:p>
            <a:r>
              <a:rPr lang="nl-NL" sz="1800" b="1" i="1" dirty="0" err="1">
                <a:solidFill>
                  <a:srgbClr val="000000"/>
                </a:solidFill>
              </a:rPr>
              <a:t>vetQtd</a:t>
            </a:r>
            <a:r>
              <a:rPr lang="nl-NL" sz="1800" b="1" i="1" dirty="0">
                <a:solidFill>
                  <a:srgbClr val="000000"/>
                </a:solidFill>
              </a:rPr>
              <a:t> = []</a:t>
            </a:r>
          </a:p>
          <a:p>
            <a:r>
              <a:rPr lang="nl-NL" sz="1800" b="1" i="1" dirty="0" err="1">
                <a:solidFill>
                  <a:srgbClr val="000000"/>
                </a:solidFill>
              </a:rPr>
              <a:t>pegaPalavras</a:t>
            </a:r>
            <a:r>
              <a:rPr lang="nl-NL" sz="1800" b="1" i="1" dirty="0">
                <a:solidFill>
                  <a:srgbClr val="000000"/>
                </a:solidFill>
              </a:rPr>
              <a:t>(</a:t>
            </a:r>
            <a:r>
              <a:rPr lang="nl-NL" sz="1800" b="1" i="1" dirty="0" err="1">
                <a:solidFill>
                  <a:srgbClr val="000000"/>
                </a:solidFill>
              </a:rPr>
              <a:t>frase,vetPalavra,vetQtd</a:t>
            </a:r>
            <a:r>
              <a:rPr lang="nl-NL" sz="1800" b="1" i="1" dirty="0">
                <a:solidFill>
                  <a:srgbClr val="000000"/>
                </a:solidFill>
              </a:rPr>
              <a:t>)</a:t>
            </a:r>
          </a:p>
          <a:p>
            <a:r>
              <a:rPr lang="nl-NL" sz="1800" b="1" i="1" dirty="0">
                <a:solidFill>
                  <a:srgbClr val="000000"/>
                </a:solidFill>
              </a:rPr>
              <a:t>print </a:t>
            </a:r>
            <a:r>
              <a:rPr lang="nl-NL" sz="1800" b="1" i="1" dirty="0" err="1">
                <a:solidFill>
                  <a:srgbClr val="000000"/>
                </a:solidFill>
              </a:rPr>
              <a:t>vetPalavra</a:t>
            </a:r>
            <a:endParaRPr lang="nl-NL" sz="1800" b="1" i="1" dirty="0">
              <a:solidFill>
                <a:srgbClr val="000000"/>
              </a:solidFill>
            </a:endParaRPr>
          </a:p>
          <a:p>
            <a:r>
              <a:rPr lang="nl-NL" sz="1800" b="1" i="1" dirty="0">
                <a:solidFill>
                  <a:srgbClr val="000000"/>
                </a:solidFill>
              </a:rPr>
              <a:t>print </a:t>
            </a:r>
            <a:r>
              <a:rPr lang="nl-NL" sz="1800" b="1" i="1" dirty="0" err="1">
                <a:solidFill>
                  <a:srgbClr val="000000"/>
                </a:solidFill>
              </a:rPr>
              <a:t>vetQtd</a:t>
            </a:r>
            <a:endParaRPr lang="nl-NL" sz="1800" b="1" i="1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44008" y="1989995"/>
            <a:ext cx="45921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dirty="0" err="1">
                <a:solidFill>
                  <a:srgbClr val="FF0000"/>
                </a:solidFill>
              </a:rPr>
              <a:t>def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pegaPalavras</a:t>
            </a:r>
            <a:r>
              <a:rPr lang="pt-BR" sz="1800" b="1" i="1" dirty="0">
                <a:solidFill>
                  <a:srgbClr val="FF0000"/>
                </a:solidFill>
              </a:rPr>
              <a:t>(frase,v1,v2):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 = ""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for 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 in range(0,len(frase)):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if</a:t>
            </a:r>
            <a:r>
              <a:rPr lang="pt-BR" sz="1800" b="1" i="1" dirty="0">
                <a:solidFill>
                  <a:srgbClr val="FF0000"/>
                </a:solidFill>
              </a:rPr>
              <a:t> frase[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] == " ": #FORMANDO PALAVRAS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if</a:t>
            </a:r>
            <a:r>
              <a:rPr lang="pt-BR" sz="1800" b="1" i="1" dirty="0">
                <a:solidFill>
                  <a:srgbClr val="FF0000"/>
                </a:solidFill>
              </a:rPr>
              <a:t> 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 != "":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</a:t>
            </a:r>
            <a:r>
              <a:rPr lang="pt-BR" sz="1800" b="1" i="1" dirty="0" err="1">
                <a:solidFill>
                  <a:srgbClr val="FF0000"/>
                </a:solidFill>
              </a:rPr>
              <a:t>posicao</a:t>
            </a:r>
            <a:r>
              <a:rPr lang="pt-BR" sz="1800" b="1" i="1" dirty="0">
                <a:solidFill>
                  <a:srgbClr val="FF0000"/>
                </a:solidFill>
              </a:rPr>
              <a:t> = busca(auxPal,v1)                   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</a:t>
            </a:r>
            <a:r>
              <a:rPr lang="pt-BR" sz="1800" b="1" i="1" dirty="0" err="1">
                <a:solidFill>
                  <a:srgbClr val="FF0000"/>
                </a:solidFill>
              </a:rPr>
              <a:t>if</a:t>
            </a:r>
            <a:r>
              <a:rPr lang="pt-BR" sz="1800" b="1" i="1" dirty="0">
                <a:solidFill>
                  <a:srgbClr val="FF0000"/>
                </a:solidFill>
              </a:rPr>
              <a:t>  </a:t>
            </a:r>
            <a:r>
              <a:rPr lang="pt-BR" sz="1800" b="1" i="1" dirty="0" err="1">
                <a:solidFill>
                  <a:srgbClr val="FF0000"/>
                </a:solidFill>
              </a:rPr>
              <a:t>posicao</a:t>
            </a:r>
            <a:r>
              <a:rPr lang="pt-BR" sz="1800" b="1" i="1" dirty="0">
                <a:solidFill>
                  <a:srgbClr val="FF0000"/>
                </a:solidFill>
              </a:rPr>
              <a:t> != -1: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    v2[</a:t>
            </a:r>
            <a:r>
              <a:rPr lang="pt-BR" sz="1800" b="1" i="1" dirty="0" err="1">
                <a:solidFill>
                  <a:srgbClr val="FF0000"/>
                </a:solidFill>
              </a:rPr>
              <a:t>posicao</a:t>
            </a:r>
            <a:r>
              <a:rPr lang="pt-BR" sz="1800" b="1" i="1" dirty="0">
                <a:solidFill>
                  <a:srgbClr val="FF0000"/>
                </a:solidFill>
              </a:rPr>
              <a:t>] += 1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</a:t>
            </a:r>
            <a:r>
              <a:rPr lang="pt-BR" sz="1800" b="1" i="1" dirty="0" err="1">
                <a:solidFill>
                  <a:srgbClr val="FF0000"/>
                </a:solidFill>
              </a:rPr>
              <a:t>else</a:t>
            </a:r>
            <a:r>
              <a:rPr lang="pt-BR" sz="1800" b="1" i="1" dirty="0">
                <a:solidFill>
                  <a:srgbClr val="FF0000"/>
                </a:solidFill>
              </a:rPr>
              <a:t>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    v1.append(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    v2.append(1)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    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 = ""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</a:t>
            </a:r>
            <a:r>
              <a:rPr lang="pt-BR" sz="1800" b="1" i="1" dirty="0" err="1">
                <a:solidFill>
                  <a:srgbClr val="FF0000"/>
                </a:solidFill>
              </a:rPr>
              <a:t>else</a:t>
            </a:r>
            <a:r>
              <a:rPr lang="pt-BR" sz="1800" b="1" i="1" dirty="0">
                <a:solidFill>
                  <a:srgbClr val="FF0000"/>
                </a:solidFill>
              </a:rPr>
              <a:t>:</a:t>
            </a:r>
          </a:p>
          <a:p>
            <a:r>
              <a:rPr lang="pt-BR" sz="1800" b="1" i="1" dirty="0">
                <a:solidFill>
                  <a:srgbClr val="FF0000"/>
                </a:solidFill>
              </a:rPr>
              <a:t>            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 = </a:t>
            </a:r>
            <a:r>
              <a:rPr lang="pt-BR" sz="1800" b="1" i="1" dirty="0" err="1">
                <a:solidFill>
                  <a:srgbClr val="FF0000"/>
                </a:solidFill>
              </a:rPr>
              <a:t>auxPal</a:t>
            </a:r>
            <a:r>
              <a:rPr lang="pt-BR" sz="1800" b="1" i="1" dirty="0">
                <a:solidFill>
                  <a:srgbClr val="FF0000"/>
                </a:solidFill>
              </a:rPr>
              <a:t> + frase[</a:t>
            </a:r>
            <a:r>
              <a:rPr lang="pt-BR" sz="1800" b="1" i="1" dirty="0" err="1">
                <a:solidFill>
                  <a:srgbClr val="FF0000"/>
                </a:solidFill>
              </a:rPr>
              <a:t>i</a:t>
            </a:r>
            <a:r>
              <a:rPr lang="pt-BR" sz="1800" b="1" i="1" dirty="0">
                <a:solidFill>
                  <a:srgbClr val="FF0000"/>
                </a:solidFill>
              </a:rPr>
              <a:t>]</a:t>
            </a:r>
          </a:p>
          <a:p>
            <a:endParaRPr lang="pt-BR" sz="1800" b="1" i="1" dirty="0" err="1">
              <a:solidFill>
                <a:srgbClr val="FF000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644008" y="405819"/>
            <a:ext cx="2671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1" dirty="0" err="1">
                <a:solidFill>
                  <a:srgbClr val="DC3FDC"/>
                </a:solidFill>
              </a:rPr>
              <a:t>def</a:t>
            </a:r>
            <a:r>
              <a:rPr lang="pt-BR" sz="1800" b="1" i="1" dirty="0">
                <a:solidFill>
                  <a:srgbClr val="DC3FDC"/>
                </a:solidFill>
              </a:rPr>
              <a:t> busca(palavra,v1):</a:t>
            </a:r>
          </a:p>
          <a:p>
            <a:r>
              <a:rPr lang="pt-BR" sz="1800" b="1" i="1" dirty="0">
                <a:solidFill>
                  <a:srgbClr val="DC3FDC"/>
                </a:solidFill>
              </a:rPr>
              <a:t>    for </a:t>
            </a:r>
            <a:r>
              <a:rPr lang="pt-BR" sz="1800" b="1" i="1" dirty="0" err="1">
                <a:solidFill>
                  <a:srgbClr val="DC3FDC"/>
                </a:solidFill>
              </a:rPr>
              <a:t>i</a:t>
            </a:r>
            <a:r>
              <a:rPr lang="pt-BR" sz="1800" b="1" i="1" dirty="0">
                <a:solidFill>
                  <a:srgbClr val="DC3FDC"/>
                </a:solidFill>
              </a:rPr>
              <a:t> in range(0,len(v1)):</a:t>
            </a:r>
          </a:p>
          <a:p>
            <a:r>
              <a:rPr lang="pt-BR" sz="1800" b="1" i="1" dirty="0">
                <a:solidFill>
                  <a:srgbClr val="DC3FDC"/>
                </a:solidFill>
              </a:rPr>
              <a:t>        </a:t>
            </a:r>
            <a:r>
              <a:rPr lang="pt-BR" sz="1800" b="1" i="1" dirty="0" err="1">
                <a:solidFill>
                  <a:srgbClr val="DC3FDC"/>
                </a:solidFill>
              </a:rPr>
              <a:t>if</a:t>
            </a:r>
            <a:r>
              <a:rPr lang="pt-BR" sz="1800" b="1" i="1" dirty="0">
                <a:solidFill>
                  <a:srgbClr val="DC3FDC"/>
                </a:solidFill>
              </a:rPr>
              <a:t> palavra == v1[</a:t>
            </a:r>
            <a:r>
              <a:rPr lang="pt-BR" sz="1800" b="1" i="1" dirty="0" err="1">
                <a:solidFill>
                  <a:srgbClr val="DC3FDC"/>
                </a:solidFill>
              </a:rPr>
              <a:t>i</a:t>
            </a:r>
            <a:r>
              <a:rPr lang="pt-BR" sz="1800" b="1" i="1" dirty="0">
                <a:solidFill>
                  <a:srgbClr val="DC3FDC"/>
                </a:solidFill>
              </a:rPr>
              <a:t>]:</a:t>
            </a:r>
          </a:p>
          <a:p>
            <a:r>
              <a:rPr lang="pt-BR" sz="1800" b="1" i="1" dirty="0">
                <a:solidFill>
                  <a:srgbClr val="DC3FDC"/>
                </a:solidFill>
              </a:rPr>
              <a:t>            </a:t>
            </a:r>
            <a:r>
              <a:rPr lang="pt-BR" sz="1800" b="1" i="1" dirty="0" err="1">
                <a:solidFill>
                  <a:srgbClr val="DC3FDC"/>
                </a:solidFill>
              </a:rPr>
              <a:t>return</a:t>
            </a:r>
            <a:r>
              <a:rPr lang="pt-BR" sz="1800" b="1" i="1" dirty="0">
                <a:solidFill>
                  <a:srgbClr val="DC3FDC"/>
                </a:solidFill>
              </a:rPr>
              <a:t> </a:t>
            </a:r>
            <a:r>
              <a:rPr lang="pt-BR" sz="1800" b="1" i="1" dirty="0" err="1">
                <a:solidFill>
                  <a:srgbClr val="DC3FDC"/>
                </a:solidFill>
              </a:rPr>
              <a:t>i</a:t>
            </a:r>
            <a:endParaRPr lang="pt-BR" sz="1800" b="1" i="1" dirty="0">
              <a:solidFill>
                <a:srgbClr val="DC3FDC"/>
              </a:solidFill>
            </a:endParaRPr>
          </a:p>
          <a:p>
            <a:r>
              <a:rPr lang="pt-BR" sz="1800" b="1" i="1" dirty="0">
                <a:solidFill>
                  <a:srgbClr val="DC3FDC"/>
                </a:solidFill>
              </a:rPr>
              <a:t>    </a:t>
            </a:r>
            <a:r>
              <a:rPr lang="pt-BR" sz="1800" b="1" i="1" dirty="0" err="1">
                <a:solidFill>
                  <a:srgbClr val="DC3FDC"/>
                </a:solidFill>
              </a:rPr>
              <a:t>return</a:t>
            </a:r>
            <a:r>
              <a:rPr lang="pt-BR" sz="1800" b="1" i="1" dirty="0">
                <a:solidFill>
                  <a:srgbClr val="DC3FDC"/>
                </a:solidFill>
              </a:rPr>
              <a:t> 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Até agora nosso programa é uma sequência de comandos um após o outro, podendo ter:</a:t>
            </a:r>
          </a:p>
          <a:p>
            <a:pPr lvl="1"/>
            <a:r>
              <a:rPr lang="pt-BR" sz="2400" dirty="0" smtClean="0"/>
              <a:t>Operadores</a:t>
            </a:r>
          </a:p>
          <a:p>
            <a:pPr lvl="1"/>
            <a:r>
              <a:rPr lang="pt-BR" sz="2400" dirty="0" smtClean="0"/>
              <a:t>Comando de seleção</a:t>
            </a:r>
          </a:p>
          <a:p>
            <a:pPr lvl="1"/>
            <a:r>
              <a:rPr lang="pt-BR" sz="2400" dirty="0" smtClean="0"/>
              <a:t>Comandos de repetição</a:t>
            </a:r>
          </a:p>
          <a:p>
            <a:pPr lvl="1"/>
            <a:r>
              <a:rPr lang="pt-BR" sz="2400" dirty="0" smtClean="0"/>
              <a:t>Variáveis simples e compostas</a:t>
            </a:r>
          </a:p>
          <a:p>
            <a:r>
              <a:rPr lang="pt-BR" sz="2800" dirty="0" smtClean="0"/>
              <a:t>Porém, muitas vezes, para que o programa fique mais simples e fácil de ser implementado ele pode ser dividido em módulos</a:t>
            </a:r>
          </a:p>
          <a:p>
            <a:pPr lvl="1"/>
            <a:r>
              <a:rPr lang="pt-BR" sz="2400" dirty="0" smtClean="0"/>
              <a:t>Módulos são trechos de código com uma função bem definida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vantagens de se dividir um programa em módulos são as seguintes:</a:t>
            </a:r>
          </a:p>
          <a:p>
            <a:pPr lvl="1"/>
            <a:r>
              <a:rPr lang="pt-BR" dirty="0" smtClean="0"/>
              <a:t>Simplificação do código</a:t>
            </a:r>
          </a:p>
          <a:p>
            <a:pPr lvl="2"/>
            <a:r>
              <a:rPr lang="pt-BR" dirty="0" smtClean="0"/>
              <a:t>Torna o programa mais legível e organizado</a:t>
            </a:r>
          </a:p>
          <a:p>
            <a:pPr lvl="1"/>
            <a:r>
              <a:rPr lang="pt-BR" dirty="0" smtClean="0"/>
              <a:t>Reutilização de código</a:t>
            </a:r>
          </a:p>
          <a:p>
            <a:pPr lvl="2"/>
            <a:r>
              <a:rPr lang="pt-BR" dirty="0" smtClean="0"/>
              <a:t>Ao invés de reescrever o mesmo código várias vezes, utilizamos um módulo para executar a mesma função várias vezes</a:t>
            </a:r>
          </a:p>
          <a:p>
            <a:pPr lvl="1"/>
            <a:r>
              <a:rPr lang="pt-BR" dirty="0" smtClean="0"/>
              <a:t>Facilidade de manutenção</a:t>
            </a:r>
          </a:p>
          <a:p>
            <a:pPr lvl="2"/>
            <a:r>
              <a:rPr lang="pt-BR" dirty="0" smtClean="0"/>
              <a:t>A localização e correção de um erro fica mais fácil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 smtClean="0"/>
              <a:t>Já foi mostrado que o Python é composto de vários módulos distintos que podem ser importados através do comando:</a:t>
            </a:r>
          </a:p>
          <a:p>
            <a:pPr lvl="1"/>
            <a:r>
              <a:rPr lang="pt-BR" dirty="0" err="1" smtClean="0"/>
              <a:t>Import</a:t>
            </a:r>
            <a:r>
              <a:rPr lang="pt-BR" dirty="0" smtClean="0"/>
              <a:t> NOME_MODULO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math</a:t>
            </a:r>
            <a:r>
              <a:rPr lang="pt-BR" dirty="0" smtClean="0"/>
              <a:t> </a:t>
            </a:r>
          </a:p>
          <a:p>
            <a:r>
              <a:rPr lang="pt-BR" dirty="0" smtClean="0"/>
              <a:t>Agora vamos ver como criar módulos em Python</a:t>
            </a:r>
          </a:p>
          <a:p>
            <a:r>
              <a:rPr lang="pt-BR" dirty="0" smtClean="0"/>
              <a:t>A principal diferença é que um módulo é definido com a palavra </a:t>
            </a:r>
            <a:r>
              <a:rPr lang="pt-BR" b="1" i="1" dirty="0" err="1" smtClean="0">
                <a:solidFill>
                  <a:srgbClr val="FF0000"/>
                </a:solidFill>
              </a:rPr>
              <a:t>def</a:t>
            </a:r>
            <a:endParaRPr lang="pt-BR" b="1" i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Desse modo, usamos a palavra </a:t>
            </a:r>
            <a:r>
              <a:rPr lang="pt-BR" sz="2800" dirty="0" err="1" smtClean="0"/>
              <a:t>def</a:t>
            </a:r>
            <a:r>
              <a:rPr lang="pt-BR" sz="2800" dirty="0" smtClean="0"/>
              <a:t>, seguida do nome da função e os parâmetros de entrada, caso necessário</a:t>
            </a:r>
          </a:p>
          <a:p>
            <a:r>
              <a:rPr lang="pt-BR" sz="2800" dirty="0" smtClean="0"/>
              <a:t>Vamos ver o exemplo abaixo:</a:t>
            </a:r>
          </a:p>
          <a:p>
            <a:pPr marL="0" indent="0" algn="ctr">
              <a:buNone/>
            </a:pPr>
            <a:r>
              <a:rPr lang="pt-BR" sz="2400" b="1" i="1" dirty="0" err="1" smtClean="0"/>
              <a:t>def</a:t>
            </a:r>
            <a:r>
              <a:rPr lang="pt-BR" sz="2400" b="1" i="1" dirty="0" smtClean="0"/>
              <a:t> soma (x, y):</a:t>
            </a:r>
          </a:p>
          <a:p>
            <a:pPr marL="349250" lvl="1" indent="0" algn="ctr">
              <a:buNone/>
            </a:pPr>
            <a:r>
              <a:rPr lang="pt-BR" sz="2400" b="1" i="1" dirty="0" smtClean="0"/>
              <a:t>s = x + y</a:t>
            </a:r>
          </a:p>
          <a:p>
            <a:pPr marL="349250" lvl="1" indent="0" algn="ctr">
              <a:buNone/>
            </a:pPr>
            <a:r>
              <a:rPr lang="pt-BR" sz="2400" b="1" i="1" dirty="0" err="1" smtClean="0"/>
              <a:t>return</a:t>
            </a:r>
            <a:r>
              <a:rPr lang="pt-BR" sz="2400" b="1" i="1" dirty="0" smtClean="0"/>
              <a:t> s</a:t>
            </a:r>
          </a:p>
          <a:p>
            <a:r>
              <a:rPr lang="pt-BR" sz="2800" dirty="0" smtClean="0"/>
              <a:t>O módulo soma recebe dois números como parâmetros e </a:t>
            </a:r>
            <a:r>
              <a:rPr lang="pt-BR" sz="2800" dirty="0" smtClean="0">
                <a:solidFill>
                  <a:srgbClr val="FF0000"/>
                </a:solidFill>
              </a:rPr>
              <a:t>retorna</a:t>
            </a:r>
            <a:r>
              <a:rPr lang="pt-BR" sz="2800" dirty="0" smtClean="0"/>
              <a:t> o valor da soma dos parâmetros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  <a:endParaRPr lang="pt-BR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90165" y="1916832"/>
            <a:ext cx="8042275" cy="1224136"/>
          </a:xfrm>
        </p:spPr>
        <p:txBody>
          <a:bodyPr/>
          <a:lstStyle/>
          <a:p>
            <a:r>
              <a:rPr lang="pt-BR" dirty="0" smtClean="0"/>
              <a:t>A seguir o código </a:t>
            </a:r>
            <a:r>
              <a:rPr lang="pt-BR" dirty="0" err="1" smtClean="0"/>
              <a:t>python</a:t>
            </a:r>
            <a:r>
              <a:rPr lang="pt-BR" dirty="0" smtClean="0"/>
              <a:t> completo:</a:t>
            </a:r>
          </a:p>
          <a:p>
            <a:endParaRPr lang="pt-BR" dirty="0" smtClean="0"/>
          </a:p>
        </p:txBody>
      </p:sp>
      <p:sp>
        <p:nvSpPr>
          <p:cNvPr id="5" name="TextBox 3"/>
          <p:cNvSpPr txBox="1"/>
          <p:nvPr/>
        </p:nvSpPr>
        <p:spPr>
          <a:xfrm>
            <a:off x="2801674" y="2564904"/>
            <a:ext cx="27018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>
                <a:solidFill>
                  <a:srgbClr val="FF0000"/>
                </a:solidFill>
              </a:rPr>
              <a:t>def</a:t>
            </a:r>
            <a:r>
              <a:rPr lang="da-DK" sz="2000" dirty="0">
                <a:solidFill>
                  <a:srgbClr val="FF0000"/>
                </a:solidFill>
              </a:rPr>
              <a:t> </a:t>
            </a:r>
            <a:r>
              <a:rPr lang="da-DK" sz="2000" dirty="0" err="1">
                <a:solidFill>
                  <a:srgbClr val="FF0000"/>
                </a:solidFill>
              </a:rPr>
              <a:t>soma</a:t>
            </a:r>
            <a:r>
              <a:rPr lang="da-DK" sz="2000" dirty="0">
                <a:solidFill>
                  <a:srgbClr val="FF0000"/>
                </a:solidFill>
              </a:rPr>
              <a:t>(</a:t>
            </a:r>
            <a:r>
              <a:rPr lang="da-DK" sz="2000" dirty="0" err="1">
                <a:solidFill>
                  <a:srgbClr val="FF0000"/>
                </a:solidFill>
              </a:rPr>
              <a:t>x,y</a:t>
            </a:r>
            <a:r>
              <a:rPr lang="da-DK" sz="2000" dirty="0">
                <a:solidFill>
                  <a:srgbClr val="FF0000"/>
                </a:solidFill>
              </a:rPr>
              <a:t>):</a:t>
            </a:r>
          </a:p>
          <a:p>
            <a:r>
              <a:rPr lang="da-DK" sz="2000" dirty="0">
                <a:solidFill>
                  <a:srgbClr val="FF0000"/>
                </a:solidFill>
              </a:rPr>
              <a:t>    s = </a:t>
            </a:r>
            <a:r>
              <a:rPr lang="da-DK" sz="2000" dirty="0" err="1">
                <a:solidFill>
                  <a:srgbClr val="FF0000"/>
                </a:solidFill>
              </a:rPr>
              <a:t>x+y</a:t>
            </a:r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>
                <a:solidFill>
                  <a:srgbClr val="FF0000"/>
                </a:solidFill>
              </a:rPr>
              <a:t>    </a:t>
            </a:r>
            <a:r>
              <a:rPr lang="da-DK" sz="2000" dirty="0" err="1">
                <a:solidFill>
                  <a:srgbClr val="FF0000"/>
                </a:solidFill>
              </a:rPr>
              <a:t>return</a:t>
            </a:r>
            <a:r>
              <a:rPr lang="da-DK" sz="2000" dirty="0">
                <a:solidFill>
                  <a:srgbClr val="FF0000"/>
                </a:solidFill>
              </a:rPr>
              <a:t> s</a:t>
            </a:r>
          </a:p>
          <a:p>
            <a:endParaRPr lang="da-DK" sz="2000" dirty="0">
              <a:solidFill>
                <a:srgbClr val="FF0000"/>
              </a:solidFill>
            </a:endParaRPr>
          </a:p>
          <a:p>
            <a:r>
              <a:rPr lang="da-D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input("N1:")</a:t>
            </a:r>
          </a:p>
          <a:p>
            <a:r>
              <a:rPr lang="da-D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input("N2:")</a:t>
            </a:r>
          </a:p>
          <a:p>
            <a:r>
              <a:rPr lang="da-D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"</a:t>
            </a:r>
            <a:r>
              <a:rPr lang="da-DK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soma</a:t>
            </a:r>
            <a:r>
              <a:rPr lang="da-D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:", </a:t>
            </a:r>
            <a:r>
              <a:rPr lang="da-DK" sz="2000" dirty="0" err="1">
                <a:solidFill>
                  <a:srgbClr val="FF0000"/>
                </a:solidFill>
              </a:rPr>
              <a:t>soma</a:t>
            </a:r>
            <a:r>
              <a:rPr lang="da-DK" sz="2000" dirty="0">
                <a:solidFill>
                  <a:srgbClr val="FF0000"/>
                </a:solidFill>
              </a:rPr>
              <a:t>(</a:t>
            </a:r>
            <a:r>
              <a:rPr lang="da-DK" sz="2000" dirty="0" err="1">
                <a:solidFill>
                  <a:srgbClr val="FF0000"/>
                </a:solidFill>
              </a:rPr>
              <a:t>a,b</a:t>
            </a:r>
            <a:r>
              <a:rPr lang="da-DK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23528" y="5157192"/>
            <a:ext cx="853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um valor </a:t>
            </a:r>
            <a:r>
              <a:rPr lang="en-US" dirty="0" err="1" smtClean="0"/>
              <a:t>chamamos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FF0000"/>
                </a:solidFill>
              </a:rPr>
              <a:t>FUNÇAO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23528" y="5631631"/>
            <a:ext cx="525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Senão</a:t>
            </a:r>
            <a:r>
              <a:rPr lang="en-US" dirty="0" smtClean="0"/>
              <a:t>, </a:t>
            </a:r>
            <a:r>
              <a:rPr lang="en-US" dirty="0" err="1" smtClean="0"/>
              <a:t>chamamos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FF0000"/>
                </a:solidFill>
              </a:rPr>
              <a:t>PROCEDIMENTO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/>
          <a:lstStyle/>
          <a:p>
            <a:r>
              <a:rPr lang="pt-BR" sz="2800" dirty="0" smtClean="0"/>
              <a:t>Fazer um módulo para receber dois valores inteiros e retornar a soma dos </a:t>
            </a:r>
            <a:r>
              <a:rPr lang="pt-BR" sz="2800" dirty="0" err="1" smtClean="0"/>
              <a:t>multiplos</a:t>
            </a:r>
            <a:r>
              <a:rPr lang="pt-BR" sz="2800" dirty="0" smtClean="0"/>
              <a:t> de 7 MENOS a soma dos </a:t>
            </a:r>
            <a:r>
              <a:rPr lang="pt-BR" sz="2800" dirty="0" err="1" smtClean="0"/>
              <a:t>multiplos</a:t>
            </a:r>
            <a:r>
              <a:rPr lang="pt-BR" sz="2800" dirty="0" smtClean="0"/>
              <a:t> de 13 ENTRE esses valores</a:t>
            </a:r>
            <a:endParaRPr lang="pt-B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124744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def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somaMult</a:t>
            </a:r>
            <a:r>
              <a:rPr lang="en-US" sz="2400" b="1" i="1" dirty="0">
                <a:solidFill>
                  <a:srgbClr val="FF0000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</a:rPr>
              <a:t>x,y</a:t>
            </a:r>
            <a:r>
              <a:rPr lang="en-US" sz="2400" b="1" i="1" dirty="0">
                <a:solidFill>
                  <a:srgbClr val="FF0000"/>
                </a:solidFill>
              </a:rPr>
              <a:t>):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    soma = 0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    for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in range(x+1, y):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        if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% 7 == 0: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            soma +=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       if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r>
              <a:rPr lang="en-US" sz="2400" b="1" i="1" dirty="0">
                <a:solidFill>
                  <a:srgbClr val="FF0000"/>
                </a:solidFill>
              </a:rPr>
              <a:t> % 13 == 0: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            soma -= </a:t>
            </a:r>
            <a:r>
              <a:rPr lang="en-US" sz="2400" b="1" i="1" dirty="0" err="1">
                <a:solidFill>
                  <a:srgbClr val="FF0000"/>
                </a:solidFill>
              </a:rPr>
              <a:t>i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    return soma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= input("N1:")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= input("N2:")</a:t>
            </a:r>
          </a:p>
          <a:p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"soma:", </a:t>
            </a:r>
            <a:r>
              <a:rPr lang="en-US" sz="2400" b="1" i="1" dirty="0" err="1">
                <a:solidFill>
                  <a:srgbClr val="FF0000"/>
                </a:solidFill>
              </a:rPr>
              <a:t>somaMult</a:t>
            </a:r>
            <a:r>
              <a:rPr lang="en-US" sz="2400" b="1" i="1" dirty="0">
                <a:solidFill>
                  <a:srgbClr val="FF0000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</a:rPr>
              <a:t>a,b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sz="2400" dirty="0" smtClean="0"/>
              <a:t>Fazer um módulo para receber um vetor como parâmetro e retornar um outro vetor sem </a:t>
            </a:r>
            <a:r>
              <a:rPr lang="pt-BR" sz="2400" dirty="0" smtClean="0">
                <a:solidFill>
                  <a:srgbClr val="FF0000"/>
                </a:solidFill>
              </a:rPr>
              <a:t>repetições</a:t>
            </a:r>
          </a:p>
          <a:p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852936"/>
            <a:ext cx="37030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</a:rPr>
              <a:t>def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vetSemRep</a:t>
            </a:r>
            <a:r>
              <a:rPr lang="en-US" sz="2000" b="1" i="1" dirty="0">
                <a:solidFill>
                  <a:srgbClr val="FF0000"/>
                </a:solidFill>
              </a:rPr>
              <a:t>(vet):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</a:t>
            </a:r>
            <a:r>
              <a:rPr lang="en-US" sz="2000" b="1" i="1" dirty="0" err="1">
                <a:solidFill>
                  <a:srgbClr val="FF0000"/>
                </a:solidFill>
              </a:rPr>
              <a:t>vetAux</a:t>
            </a:r>
            <a:r>
              <a:rPr lang="en-US" sz="2000" b="1" i="1" dirty="0">
                <a:solidFill>
                  <a:srgbClr val="FF0000"/>
                </a:solidFill>
              </a:rPr>
              <a:t> = [</a:t>
            </a:r>
            <a:r>
              <a:rPr lang="en-US" sz="2000" b="1" i="1" dirty="0" smtClean="0">
                <a:solidFill>
                  <a:srgbClr val="FF0000"/>
                </a:solidFill>
              </a:rPr>
              <a:t>]</a:t>
            </a:r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    for </a:t>
            </a:r>
            <a:r>
              <a:rPr lang="en-US" sz="2000" b="1" i="1" dirty="0" err="1">
                <a:solidFill>
                  <a:srgbClr val="FF0000"/>
                </a:solidFill>
              </a:rPr>
              <a:t>i</a:t>
            </a:r>
            <a:r>
              <a:rPr lang="en-US" sz="2000" b="1" i="1" dirty="0">
                <a:solidFill>
                  <a:srgbClr val="FF0000"/>
                </a:solidFill>
              </a:rPr>
              <a:t> in range(0,len(vet)):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    </a:t>
            </a:r>
            <a:r>
              <a:rPr lang="en-US" sz="2000" b="1" i="1" dirty="0" err="1">
                <a:solidFill>
                  <a:srgbClr val="FF0000"/>
                </a:solidFill>
              </a:rPr>
              <a:t>achou</a:t>
            </a:r>
            <a:r>
              <a:rPr lang="en-US" sz="2000" b="1" i="1" dirty="0">
                <a:solidFill>
                  <a:srgbClr val="FF0000"/>
                </a:solidFill>
              </a:rPr>
              <a:t> = </a:t>
            </a:r>
            <a:r>
              <a:rPr lang="en-US" sz="2000" b="1" i="1" dirty="0" smtClean="0">
                <a:solidFill>
                  <a:srgbClr val="FF0000"/>
                </a:solidFill>
              </a:rPr>
              <a:t>False</a:t>
            </a:r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        for j in range(0,len(</a:t>
            </a:r>
            <a:r>
              <a:rPr lang="en-US" sz="2000" b="1" i="1" dirty="0" err="1">
                <a:solidFill>
                  <a:srgbClr val="FF0000"/>
                </a:solidFill>
              </a:rPr>
              <a:t>vetAux</a:t>
            </a:r>
            <a:r>
              <a:rPr lang="en-US" sz="2000" b="1" i="1" dirty="0">
                <a:solidFill>
                  <a:srgbClr val="FF0000"/>
                </a:solidFill>
              </a:rPr>
              <a:t>)):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        if vet[</a:t>
            </a:r>
            <a:r>
              <a:rPr lang="en-US" sz="2000" b="1" i="1" dirty="0" err="1">
                <a:solidFill>
                  <a:srgbClr val="FF0000"/>
                </a:solidFill>
              </a:rPr>
              <a:t>i</a:t>
            </a:r>
            <a:r>
              <a:rPr lang="en-US" sz="2000" b="1" i="1" dirty="0">
                <a:solidFill>
                  <a:srgbClr val="FF0000"/>
                </a:solidFill>
              </a:rPr>
              <a:t>] == </a:t>
            </a:r>
            <a:r>
              <a:rPr lang="en-US" sz="2000" b="1" i="1" dirty="0" err="1">
                <a:solidFill>
                  <a:srgbClr val="FF0000"/>
                </a:solidFill>
              </a:rPr>
              <a:t>vetAux</a:t>
            </a:r>
            <a:r>
              <a:rPr lang="en-US" sz="2000" b="1" i="1" dirty="0">
                <a:solidFill>
                  <a:srgbClr val="FF0000"/>
                </a:solidFill>
              </a:rPr>
              <a:t>[j]: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           </a:t>
            </a:r>
            <a:r>
              <a:rPr lang="en-US" sz="2000" b="1" i="1" dirty="0" err="1">
                <a:solidFill>
                  <a:srgbClr val="FF0000"/>
                </a:solidFill>
              </a:rPr>
              <a:t>achou</a:t>
            </a:r>
            <a:r>
              <a:rPr lang="en-US" sz="2000" b="1" i="1" dirty="0">
                <a:solidFill>
                  <a:srgbClr val="FF0000"/>
                </a:solidFill>
              </a:rPr>
              <a:t> = </a:t>
            </a:r>
            <a:r>
              <a:rPr lang="en-US" sz="2000" b="1" i="1" dirty="0" smtClean="0">
                <a:solidFill>
                  <a:srgbClr val="FF0000"/>
                </a:solidFill>
              </a:rPr>
              <a:t>True</a:t>
            </a:r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        if not </a:t>
            </a:r>
            <a:r>
              <a:rPr lang="en-US" sz="2000" b="1" i="1" dirty="0" err="1">
                <a:solidFill>
                  <a:srgbClr val="FF0000"/>
                </a:solidFill>
              </a:rPr>
              <a:t>achou</a:t>
            </a:r>
            <a:r>
              <a:rPr lang="en-US" sz="2000" b="1" i="1" dirty="0">
                <a:solidFill>
                  <a:srgbClr val="FF0000"/>
                </a:solidFill>
              </a:rPr>
              <a:t>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        </a:t>
            </a:r>
            <a:r>
              <a:rPr lang="en-US" sz="2000" b="1" i="1" dirty="0" err="1">
                <a:solidFill>
                  <a:srgbClr val="FF0000"/>
                </a:solidFill>
              </a:rPr>
              <a:t>vetAux.append</a:t>
            </a:r>
            <a:r>
              <a:rPr lang="en-US" sz="2000" b="1" i="1" dirty="0">
                <a:solidFill>
                  <a:srgbClr val="FF0000"/>
                </a:solidFill>
              </a:rPr>
              <a:t>(vet[</a:t>
            </a:r>
            <a:r>
              <a:rPr lang="en-US" sz="2000" b="1" i="1" dirty="0" err="1">
                <a:solidFill>
                  <a:srgbClr val="FF0000"/>
                </a:solidFill>
              </a:rPr>
              <a:t>i</a:t>
            </a:r>
            <a:r>
              <a:rPr lang="en-US" sz="2000" b="1" i="1" dirty="0">
                <a:solidFill>
                  <a:srgbClr val="FF0000"/>
                </a:solidFill>
              </a:rPr>
              <a:t>])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   return </a:t>
            </a:r>
            <a:r>
              <a:rPr lang="en-US" sz="2000" b="1" i="1" dirty="0" err="1">
                <a:solidFill>
                  <a:srgbClr val="FF0000"/>
                </a:solidFill>
              </a:rPr>
              <a:t>vetAux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4641" y="2852936"/>
            <a:ext cx="37849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</a:rPr>
              <a:t>vet</a:t>
            </a:r>
            <a:r>
              <a:rPr lang="en-US" sz="2000" b="1" i="1" dirty="0">
                <a:solidFill>
                  <a:schemeClr val="tx1"/>
                </a:solidFill>
              </a:rPr>
              <a:t>=[]</a:t>
            </a:r>
          </a:p>
          <a:p>
            <a:r>
              <a:rPr lang="en-US" sz="2000" b="1" i="1" dirty="0" err="1">
                <a:solidFill>
                  <a:schemeClr val="tx1"/>
                </a:solidFill>
              </a:rPr>
              <a:t>vetNovo</a:t>
            </a:r>
            <a:r>
              <a:rPr lang="en-US" sz="2000" b="1" i="1" dirty="0">
                <a:solidFill>
                  <a:schemeClr val="tx1"/>
                </a:solidFill>
              </a:rPr>
              <a:t>=[]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for </a:t>
            </a:r>
            <a:r>
              <a:rPr lang="en-US" sz="2000" b="1" i="1" dirty="0" err="1">
                <a:solidFill>
                  <a:schemeClr val="tx1"/>
                </a:solidFill>
              </a:rPr>
              <a:t>i</a:t>
            </a:r>
            <a:r>
              <a:rPr lang="en-US" sz="2000" b="1" i="1" dirty="0">
                <a:solidFill>
                  <a:schemeClr val="tx1"/>
                </a:solidFill>
              </a:rPr>
              <a:t> in range(0,5):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vet.append</a:t>
            </a:r>
            <a:r>
              <a:rPr lang="en-US" sz="2000" b="1" i="1" dirty="0">
                <a:solidFill>
                  <a:schemeClr val="tx1"/>
                </a:solidFill>
              </a:rPr>
              <a:t>(</a:t>
            </a:r>
            <a:r>
              <a:rPr lang="en-US" sz="2000" b="1" i="1" dirty="0" err="1">
                <a:solidFill>
                  <a:schemeClr val="tx1"/>
                </a:solidFill>
              </a:rPr>
              <a:t>int</a:t>
            </a:r>
            <a:r>
              <a:rPr lang="en-US" sz="2000" b="1" i="1" dirty="0">
                <a:solidFill>
                  <a:schemeClr val="tx1"/>
                </a:solidFill>
              </a:rPr>
              <a:t>(input("</a:t>
            </a:r>
            <a:r>
              <a:rPr lang="en-US" sz="2000" b="1" i="1" dirty="0" err="1">
                <a:solidFill>
                  <a:schemeClr val="tx1"/>
                </a:solidFill>
              </a:rPr>
              <a:t>elem</a:t>
            </a:r>
            <a:r>
              <a:rPr lang="en-US" sz="2000" b="1" i="1" dirty="0">
                <a:solidFill>
                  <a:schemeClr val="tx1"/>
                </a:solidFill>
              </a:rPr>
              <a:t>:")))</a:t>
            </a:r>
          </a:p>
          <a:p>
            <a:endParaRPr lang="en-US" sz="2000" b="1" i="1" dirty="0">
              <a:solidFill>
                <a:schemeClr val="tx1"/>
              </a:solidFill>
            </a:endParaRPr>
          </a:p>
          <a:p>
            <a:r>
              <a:rPr lang="en-US" sz="2000" b="1" i="1" dirty="0" err="1">
                <a:solidFill>
                  <a:schemeClr val="tx1"/>
                </a:solidFill>
              </a:rPr>
              <a:t>vetNovo</a:t>
            </a:r>
            <a:r>
              <a:rPr lang="en-US" sz="2000" b="1" i="1" dirty="0">
                <a:solidFill>
                  <a:schemeClr val="tx1"/>
                </a:solidFill>
              </a:rPr>
              <a:t> = </a:t>
            </a:r>
            <a:r>
              <a:rPr lang="en-US" sz="2000" b="1" i="1" dirty="0" err="1">
                <a:solidFill>
                  <a:srgbClr val="FF0000"/>
                </a:solidFill>
              </a:rPr>
              <a:t>vetSemRep</a:t>
            </a:r>
            <a:r>
              <a:rPr lang="en-US" sz="2000" b="1" i="1" dirty="0">
                <a:solidFill>
                  <a:srgbClr val="FF0000"/>
                </a:solidFill>
              </a:rPr>
              <a:t>(vet)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print "vet:", vet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print "vet novo:", </a:t>
            </a:r>
            <a:r>
              <a:rPr lang="en-US" sz="2000" b="1" i="1" dirty="0" err="1">
                <a:solidFill>
                  <a:schemeClr val="tx1"/>
                </a:solidFill>
              </a:rPr>
              <a:t>vetNovo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charset="0"/>
                <a:cs typeface="Arial" charset="0"/>
              </a:rPr>
              <a:t>Passagem de 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Nas linguagens de programação mais tradicionais temos dois tipos de passagem de parâmetros:</a:t>
            </a:r>
          </a:p>
          <a:p>
            <a:pPr lvl="1"/>
            <a:r>
              <a:rPr lang="pt-BR" sz="2400" dirty="0" smtClean="0"/>
              <a:t>Por valor</a:t>
            </a:r>
          </a:p>
          <a:p>
            <a:pPr lvl="2"/>
            <a:r>
              <a:rPr lang="pt-BR" sz="2000" dirty="0" smtClean="0"/>
              <a:t>Passa uma cópia da variável passada parâmetro</a:t>
            </a:r>
          </a:p>
          <a:p>
            <a:pPr lvl="1"/>
            <a:r>
              <a:rPr lang="pt-BR" sz="2400" dirty="0" smtClean="0"/>
              <a:t>Por referência</a:t>
            </a:r>
          </a:p>
          <a:p>
            <a:pPr lvl="2"/>
            <a:r>
              <a:rPr lang="pt-BR" sz="2000" dirty="0" smtClean="0"/>
              <a:t>Passa o próprio endereço da variável</a:t>
            </a:r>
          </a:p>
          <a:p>
            <a:r>
              <a:rPr lang="pt-BR" sz="2800" dirty="0" smtClean="0"/>
              <a:t>Porém, em Python é diferente</a:t>
            </a:r>
          </a:p>
          <a:p>
            <a:pPr lvl="1"/>
            <a:r>
              <a:rPr lang="pt-BR" sz="2400" dirty="0" smtClean="0"/>
              <a:t>As </a:t>
            </a:r>
            <a:r>
              <a:rPr lang="pt-BR" sz="2400" dirty="0" smtClean="0">
                <a:solidFill>
                  <a:srgbClr val="FF0000"/>
                </a:solidFill>
              </a:rPr>
              <a:t>variáveis</a:t>
            </a:r>
            <a:r>
              <a:rPr lang="pt-BR" sz="2400" dirty="0" smtClean="0"/>
              <a:t> são passadas por “valor”</a:t>
            </a:r>
          </a:p>
          <a:p>
            <a:pPr lvl="1"/>
            <a:r>
              <a:rPr lang="pt-BR" sz="2400" dirty="0" smtClean="0"/>
              <a:t>As </a:t>
            </a:r>
            <a:r>
              <a:rPr lang="pt-BR" sz="2400" dirty="0" smtClean="0">
                <a:solidFill>
                  <a:srgbClr val="3366FF"/>
                </a:solidFill>
              </a:rPr>
              <a:t>listas</a:t>
            </a:r>
            <a:r>
              <a:rPr lang="pt-BR" sz="2400" dirty="0" smtClean="0"/>
              <a:t> são passadas por “referência”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1505</Words>
  <Application>Microsoft Office PowerPoint</Application>
  <PresentationFormat>Apresentação na tela (4:3)</PresentationFormat>
  <Paragraphs>276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Python – Modularização</vt:lpstr>
      <vt:lpstr>Modularização</vt:lpstr>
      <vt:lpstr>Modularização</vt:lpstr>
      <vt:lpstr>Modularização</vt:lpstr>
      <vt:lpstr>Modularização</vt:lpstr>
      <vt:lpstr>Modularização</vt:lpstr>
      <vt:lpstr>Programa</vt:lpstr>
      <vt:lpstr>Programa</vt:lpstr>
      <vt:lpstr>Passagem de parâmetros</vt:lpstr>
      <vt:lpstr>Passagem de parâmetros</vt:lpstr>
      <vt:lpstr>Passagem de parâmetros</vt:lpstr>
      <vt:lpstr>Programa</vt:lpstr>
      <vt:lpstr>Módulos externos</vt:lpstr>
      <vt:lpstr>Constantes</vt:lpstr>
      <vt:lpstr>Programa</vt:lpstr>
      <vt:lpstr>Programa</vt:lpstr>
      <vt:lpstr>Programa</vt:lpstr>
      <vt:lpstr>Programa</vt:lpstr>
      <vt:lpstr>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IPD</dc:title>
  <dc:creator>Sergio Kostin</dc:creator>
  <cp:lastModifiedBy>Sergio Kostin</cp:lastModifiedBy>
  <cp:revision>21</cp:revision>
  <dcterms:created xsi:type="dcterms:W3CDTF">2016-09-07T19:40:02Z</dcterms:created>
  <dcterms:modified xsi:type="dcterms:W3CDTF">2016-09-08T03:18:43Z</dcterms:modified>
</cp:coreProperties>
</file>