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600" r:id="rId3"/>
    <p:sldId id="601" r:id="rId4"/>
    <p:sldId id="602" r:id="rId5"/>
    <p:sldId id="605" r:id="rId6"/>
    <p:sldId id="603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6" r:id="rId17"/>
    <p:sldId id="617" r:id="rId18"/>
    <p:sldId id="618" r:id="rId19"/>
    <p:sldId id="619" r:id="rId20"/>
    <p:sldId id="620" r:id="rId21"/>
    <p:sldId id="622" r:id="rId22"/>
    <p:sldId id="621" r:id="rId23"/>
    <p:sldId id="623" r:id="rId24"/>
    <p:sldId id="625" r:id="rId25"/>
    <p:sldId id="626" r:id="rId26"/>
    <p:sldId id="627" r:id="rId27"/>
    <p:sldId id="624" r:id="rId28"/>
    <p:sldId id="633" r:id="rId29"/>
    <p:sldId id="628" r:id="rId30"/>
    <p:sldId id="629" r:id="rId31"/>
    <p:sldId id="630" r:id="rId32"/>
    <p:sldId id="631" r:id="rId33"/>
    <p:sldId id="632" r:id="rId34"/>
    <p:sldId id="634" r:id="rId35"/>
    <p:sldId id="635" r:id="rId36"/>
    <p:sldId id="637" r:id="rId37"/>
    <p:sldId id="639" r:id="rId38"/>
    <p:sldId id="641" r:id="rId39"/>
    <p:sldId id="642" r:id="rId40"/>
    <p:sldId id="643" r:id="rId41"/>
    <p:sldId id="644" r:id="rId42"/>
    <p:sldId id="640" r:id="rId4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FF0000"/>
    <a:srgbClr val="333333"/>
    <a:srgbClr val="C0C0C0"/>
    <a:srgbClr val="777777"/>
    <a:srgbClr val="FFFF99"/>
    <a:srgbClr val="EAEAEA"/>
    <a:srgbClr val="B2B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1" autoAdjust="0"/>
    <p:restoredTop sz="95252" autoAdjust="0"/>
  </p:normalViewPr>
  <p:slideViewPr>
    <p:cSldViewPr snapToGrid="0" showGuides="1">
      <p:cViewPr>
        <p:scale>
          <a:sx n="110" d="100"/>
          <a:sy n="110" d="100"/>
        </p:scale>
        <p:origin x="-1692" y="-102"/>
      </p:cViewPr>
      <p:guideLst>
        <p:guide orient="horz" pos="701"/>
        <p:guide pos="2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241ECBA-96D7-4A7A-8E9C-0290833C37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4041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455C3CB-AB7B-47DE-9A2E-4A23559B5C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1255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F839B-3C4D-4C11-BB9C-282D43D9864D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pt-BR" sz="13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F2790F-0337-459A-B9FE-613FCABE6A92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pt-BR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Computer Vision Part I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			Raul Queiroz Feitosa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A704-2BFA-4A2A-BB8F-9F64009C34BE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C3ECE-ACE1-4DC9-977B-6EA62016D73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02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36B93-78C6-4903-84C3-5F18379E3902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42D1-F820-41A9-BD71-455C3442369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901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6CD3-2D04-4E28-848C-C4B77B09113B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1C8A-01D6-4ED4-BA79-F42A2297262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3974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8D01-777B-4025-904B-99C9C19460D3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BE0E7-D963-44E8-B505-BCA55A9A99B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50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6292D-9F53-4755-A7A6-753453559CB7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DE97-326C-4A66-8B14-C096E0EA181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1156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EC7EC-A6CE-48E6-A92D-A0D1A793E416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D75B-BE37-4758-A82A-4A7FDE44CAB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808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3FDA-4A0D-4ECF-A34D-2423AAC54CB2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7E9FD-BD4B-426A-8DC7-FF7840B85D4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9290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F739A-70D2-464E-BFBB-83E9E04DBECA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89FF6-BA43-4730-90A5-3168EA0361E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181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E64D9-DDED-4F02-BC32-69E884E20F95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85FC-22B1-4F88-BEF9-34B09CE669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82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37E1-1310-4FBD-8652-C5B90A204BB1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EE0BD-2D39-45F6-B15F-2E5D3D5E57D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737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3C58A-0B72-451F-BACB-B23D3AED2BE0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D4000-DB3D-4865-BA93-195B43CC851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213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2C71F-8E25-4FA4-90B5-A9E359EB48D7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321D-7A52-4B20-9C9D-23A64ACA226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735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7E0F-BCEF-4C68-B4F7-8069471382E9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7720-01E5-41E2-BF17-BD83C56B98D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097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Clique para editar os estilos do texto mestre</a:t>
            </a:r>
          </a:p>
          <a:p>
            <a:pPr lvl="1"/>
            <a:r>
              <a:rPr lang="en-US" altLang="en-US" smtClean="0"/>
              <a:t>Segundo nível</a:t>
            </a:r>
          </a:p>
          <a:p>
            <a:pPr lvl="2"/>
            <a:r>
              <a:rPr lang="en-US" altLang="en-US" smtClean="0"/>
              <a:t>Terceiro nível</a:t>
            </a:r>
          </a:p>
          <a:p>
            <a:pPr lvl="3"/>
            <a:r>
              <a:rPr lang="en-US" altLang="en-US" smtClean="0"/>
              <a:t>Quarto nível</a:t>
            </a:r>
          </a:p>
          <a:p>
            <a:pPr lvl="4"/>
            <a:r>
              <a:rPr lang="en-US" altLang="en-US" smtClean="0"/>
              <a:t>Quinto nível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01A97170-2A58-45A8-BFD3-9A2E11F1A785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555AB305-0A5C-4204-A7C9-FC6A457CE0D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video" Target="file:///F:\Antigo%20R\CURSOS\ARQUITETURA\HOMEPAGE\2010.2\SLIDES\PDP-11_40%20Computer%20and%20ASR-33%20Teletype.wmv" TargetMode="External"/><Relationship Id="rId1" Type="http://schemas.openxmlformats.org/officeDocument/2006/relationships/video" Target="file:///F:\Antigo%20R\CURSOS\ARQUITETURA\HOMEPAGE\2010.2\SLIDES\Vax%2011_780%20at%20VCF%20Midwest%204.0.wmv" TargetMode="Externa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hyperlink" Target="http://upload.wikimedia.org/wikipedia/commons/e/ed/Apple_512k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Antigo%20R\CURSOS\ARQUITETURA\HOMEPAGE\2010.2\SLIDES\Apple%20iPad_%20Steve%20Jobs%20Keynote%20Jan%2027%202010%20Part%202.avi" TargetMode="Externa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pt-BR" altLang="pt-BR" sz="2400" dirty="0" smtClean="0"/>
              <a:t>Introdução ao Processamento de Dados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Introdução</a:t>
            </a:r>
            <a:br>
              <a:rPr lang="pt-BR" altLang="pt-BR" dirty="0" smtClean="0"/>
            </a:b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sz="2400" dirty="0" smtClean="0"/>
              <a:t>Instituto de Matemática e Estatística (IME)</a:t>
            </a:r>
            <a:br>
              <a:rPr lang="pt-BR" altLang="pt-BR" sz="2400" dirty="0" smtClean="0"/>
            </a:br>
            <a:r>
              <a:rPr lang="pt-BR" altLang="pt-BR" sz="2400" dirty="0" smtClean="0"/>
              <a:t>Universidade do Estado do Rio de Janeiro (UERJ)</a:t>
            </a:r>
            <a:br>
              <a:rPr lang="pt-BR" altLang="pt-BR" sz="2400" dirty="0" smtClean="0"/>
            </a:br>
            <a:r>
              <a:rPr lang="pt-BR" altLang="pt-BR" sz="2400" dirty="0"/>
              <a:t/>
            </a:r>
            <a:br>
              <a:rPr lang="pt-BR" altLang="pt-BR" sz="2400" dirty="0"/>
            </a:br>
            <a:r>
              <a:rPr lang="pt-BR" altLang="pt-BR" sz="2400" dirty="0" smtClean="0"/>
              <a:t>Semestre </a:t>
            </a:r>
            <a:r>
              <a:rPr lang="pt-BR" altLang="pt-BR" sz="2400" dirty="0" smtClean="0"/>
              <a:t>2016.1</a:t>
            </a:r>
            <a:endParaRPr lang="pt-BR" alt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Precursores: máquinas eletromecânicas.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Mark 1</a:t>
            </a:r>
            <a:r>
              <a:rPr lang="pt-BR" altLang="pt-BR" sz="2000" b="1" dirty="0"/>
              <a:t>, Howard </a:t>
            </a:r>
            <a:r>
              <a:rPr lang="pt-BR" altLang="pt-BR" sz="2000" b="1" dirty="0" err="1"/>
              <a:t>Aiken</a:t>
            </a:r>
            <a:r>
              <a:rPr lang="pt-BR" altLang="pt-BR" sz="2000" b="1" dirty="0"/>
              <a:t> </a:t>
            </a:r>
            <a:r>
              <a:rPr lang="pt-BR" altLang="pt-BR" sz="2000" b="1" dirty="0" smtClean="0"/>
              <a:t>(</a:t>
            </a:r>
            <a:r>
              <a:rPr lang="pt-BR" altLang="pt-BR" sz="2000" b="1" dirty="0"/>
              <a:t>1900-1973) 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Cálculos balísticos: primeiro computador 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programável nos EUA (1944)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Programação</a:t>
            </a:r>
            <a:r>
              <a:rPr lang="en-US" altLang="pt-BR" sz="2000" b="1" dirty="0" smtClean="0"/>
              <a:t>: </a:t>
            </a:r>
            <a:r>
              <a:rPr lang="en-US" altLang="pt-BR" sz="2000" b="1" dirty="0" err="1" smtClean="0"/>
              <a:t>fitas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perfuradas</a:t>
            </a:r>
            <a:r>
              <a:rPr lang="en-US" altLang="pt-BR" sz="2000" b="1" dirty="0" smtClean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pt-BR" sz="2000" b="1" dirty="0" smtClean="0"/>
              <a:t>5 </a:t>
            </a:r>
            <a:r>
              <a:rPr lang="en-US" altLang="pt-BR" sz="2000" b="1" dirty="0" err="1" smtClean="0"/>
              <a:t>toneladas</a:t>
            </a:r>
            <a:r>
              <a:rPr lang="en-US" altLang="pt-BR" sz="2000" b="1" dirty="0" smtClean="0"/>
              <a:t>, 800 </a:t>
            </a:r>
            <a:r>
              <a:rPr lang="en-US" altLang="pt-BR" sz="2000" b="1" dirty="0"/>
              <a:t>k</a:t>
            </a:r>
            <a:r>
              <a:rPr lang="en-US" altLang="pt-BR" sz="2000" b="1" dirty="0" smtClean="0"/>
              <a:t>m de </a:t>
            </a:r>
            <a:r>
              <a:rPr lang="en-US" altLang="pt-BR" sz="2000" b="1" dirty="0" err="1" smtClean="0"/>
              <a:t>fios</a:t>
            </a:r>
            <a:r>
              <a:rPr lang="en-US" altLang="pt-BR" sz="2000" b="1" dirty="0" smtClean="0"/>
              <a:t>, </a:t>
            </a:r>
            <a:br>
              <a:rPr lang="en-US" altLang="pt-BR" sz="2000" b="1" dirty="0" smtClean="0"/>
            </a:br>
            <a:r>
              <a:rPr lang="en-US" altLang="pt-BR" sz="2000" b="1" dirty="0" smtClean="0"/>
              <a:t>2,5x15m.</a:t>
            </a:r>
          </a:p>
        </p:txBody>
      </p:sp>
      <p:pic>
        <p:nvPicPr>
          <p:cNvPr id="10" name="Picture 4" descr="mark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3386" y="3021366"/>
            <a:ext cx="381635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1958_Howard_Aik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2986" y="1072178"/>
            <a:ext cx="1807280" cy="230479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44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Primeiro computador eletrônico programável: </a:t>
            </a:r>
            <a:r>
              <a:rPr lang="pt-BR" altLang="pt-BR" sz="2000" b="1" dirty="0" err="1" smtClean="0"/>
              <a:t>Electronic</a:t>
            </a:r>
            <a:r>
              <a:rPr lang="pt-BR" altLang="pt-BR" sz="2000" b="1" dirty="0" smtClean="0"/>
              <a:t> </a:t>
            </a:r>
            <a:r>
              <a:rPr lang="pt-BR" altLang="pt-BR" sz="2000" b="1" dirty="0" err="1" smtClean="0"/>
              <a:t>Numerical</a:t>
            </a:r>
            <a:r>
              <a:rPr lang="pt-BR" altLang="pt-BR" sz="2000" b="1" dirty="0" smtClean="0"/>
              <a:t> </a:t>
            </a:r>
            <a:r>
              <a:rPr lang="pt-BR" altLang="pt-BR" sz="2000" b="1" dirty="0" err="1" smtClean="0"/>
              <a:t>Integrator</a:t>
            </a:r>
            <a:r>
              <a:rPr lang="pt-BR" altLang="pt-BR" sz="2000" b="1" dirty="0" smtClean="0"/>
              <a:t> </a:t>
            </a:r>
            <a:r>
              <a:rPr lang="pt-BR" altLang="pt-BR" sz="2000" b="1" dirty="0" err="1" smtClean="0"/>
              <a:t>and</a:t>
            </a:r>
            <a:r>
              <a:rPr lang="pt-BR" altLang="pt-BR" sz="2000" b="1" dirty="0" smtClean="0"/>
              <a:t> </a:t>
            </a:r>
            <a:r>
              <a:rPr lang="pt-BR" altLang="pt-BR" sz="2000" b="1" dirty="0" err="1" smtClean="0"/>
              <a:t>Calculator</a:t>
            </a:r>
            <a:r>
              <a:rPr lang="pt-BR" altLang="pt-BR" sz="2000" b="1" dirty="0" smtClean="0"/>
              <a:t> (ENIAC) - 1946.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John William </a:t>
            </a:r>
            <a:r>
              <a:rPr lang="pt-BR" altLang="pt-BR" sz="2000" b="1" dirty="0" err="1" smtClean="0"/>
              <a:t>Mauchly</a:t>
            </a:r>
            <a:r>
              <a:rPr lang="pt-BR" altLang="pt-BR" sz="2000" b="1" dirty="0" smtClean="0"/>
              <a:t> (1907 -1980) e John Adam </a:t>
            </a:r>
            <a:r>
              <a:rPr lang="pt-BR" altLang="pt-BR" sz="2000" b="1" dirty="0" err="1" smtClean="0"/>
              <a:t>Presper</a:t>
            </a:r>
            <a:r>
              <a:rPr lang="pt-BR" altLang="pt-BR" sz="2000" b="1" dirty="0" smtClean="0"/>
              <a:t> </a:t>
            </a:r>
            <a:r>
              <a:rPr lang="pt-BR" altLang="pt-BR" sz="2000" b="1" dirty="0" err="1" smtClean="0"/>
              <a:t>Eckert</a:t>
            </a:r>
            <a:r>
              <a:rPr lang="pt-BR" altLang="pt-BR" sz="2000" b="1" dirty="0" smtClean="0"/>
              <a:t> Jr. (1919 -1995)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Processamento decimal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(não binário).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18.000 válvulas, 30 tons, 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1350 metros quadrados.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Programável através de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chaves/botões.</a:t>
            </a:r>
            <a:endParaRPr lang="pt-BR" altLang="pt-BR" sz="2000" b="1" dirty="0"/>
          </a:p>
        </p:txBody>
      </p:sp>
      <p:pic>
        <p:nvPicPr>
          <p:cNvPr id="11" name="Picture 7" descr="Two_women_operating_ENIA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8560" y="2884311"/>
            <a:ext cx="4559300" cy="30067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02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/>
              <a:t>Electronic Discrete Variable Automatic </a:t>
            </a:r>
            <a:r>
              <a:rPr lang="en-US" altLang="pt-BR" sz="2000" b="1" dirty="0" smtClean="0"/>
              <a:t>Computer (EDVAC) - 1949</a:t>
            </a:r>
            <a:r>
              <a:rPr lang="pt-BR" altLang="pt-BR" sz="2000" b="1" dirty="0" smtClean="0"/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John William </a:t>
            </a:r>
            <a:r>
              <a:rPr lang="pt-BR" altLang="pt-BR" sz="2000" b="1" dirty="0" err="1" smtClean="0"/>
              <a:t>Mauchly</a:t>
            </a:r>
            <a:r>
              <a:rPr lang="pt-BR" altLang="pt-BR" sz="2000" b="1" dirty="0" smtClean="0"/>
              <a:t> (1907 -1980), John Adam </a:t>
            </a:r>
            <a:r>
              <a:rPr lang="pt-BR" altLang="pt-BR" sz="2000" b="1" dirty="0" err="1" smtClean="0"/>
              <a:t>Presper</a:t>
            </a:r>
            <a:r>
              <a:rPr lang="pt-BR" altLang="pt-BR" sz="2000" b="1" dirty="0" smtClean="0"/>
              <a:t> </a:t>
            </a:r>
            <a:r>
              <a:rPr lang="pt-BR" altLang="pt-BR" sz="2000" b="1" dirty="0" err="1" smtClean="0"/>
              <a:t>Eckert</a:t>
            </a:r>
            <a:r>
              <a:rPr lang="pt-BR" altLang="pt-BR" sz="2000" b="1" dirty="0" smtClean="0"/>
              <a:t> Jr. (1919 -</a:t>
            </a:r>
            <a:r>
              <a:rPr lang="pt-BR" altLang="pt-BR" sz="2000" b="1" dirty="0"/>
              <a:t>1995) e </a:t>
            </a:r>
            <a:r>
              <a:rPr lang="pt-BR" altLang="pt-BR" sz="2000" b="1" dirty="0" err="1"/>
              <a:t>Janos</a:t>
            </a:r>
            <a:r>
              <a:rPr lang="pt-BR" altLang="pt-BR" sz="2000" b="1" dirty="0"/>
              <a:t> von </a:t>
            </a:r>
            <a:r>
              <a:rPr lang="pt-BR" altLang="pt-BR" sz="2000" b="1" dirty="0" smtClean="0"/>
              <a:t>Neumann (</a:t>
            </a:r>
            <a:r>
              <a:rPr lang="pt-BR" altLang="pt-BR" sz="2000" b="1" dirty="0"/>
              <a:t>1903-1957</a:t>
            </a:r>
            <a:r>
              <a:rPr lang="pt-BR" altLang="pt-BR" sz="2000" b="1" dirty="0" smtClean="0"/>
              <a:t>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6.000 </a:t>
            </a:r>
            <a:r>
              <a:rPr lang="pt-BR" altLang="pt-BR" sz="2000" b="1" dirty="0" smtClean="0"/>
              <a:t>válvulas, 12.000 </a:t>
            </a:r>
            <a:r>
              <a:rPr lang="pt-BR" altLang="pt-BR" sz="2000" b="1" dirty="0"/>
              <a:t>diodos, </a:t>
            </a:r>
            <a:r>
              <a:rPr lang="pt-BR" altLang="pt-BR" sz="2000" b="1" dirty="0" smtClean="0"/>
              <a:t/>
            </a:r>
            <a:br>
              <a:rPr lang="pt-BR" altLang="pt-BR" sz="2000" b="1" dirty="0" smtClean="0"/>
            </a:br>
            <a:r>
              <a:rPr lang="pt-BR" altLang="pt-BR" sz="2000" b="1" dirty="0" smtClean="0"/>
              <a:t>7,8 tons, 45,5 m2.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Aritmética binária.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Programável </a:t>
            </a:r>
            <a:r>
              <a:rPr lang="pt-BR" altLang="pt-BR" sz="2000" b="1" dirty="0"/>
              <a:t>através de </a:t>
            </a:r>
            <a:br>
              <a:rPr lang="pt-BR" altLang="pt-BR" sz="2000" b="1" dirty="0"/>
            </a:br>
            <a:r>
              <a:rPr lang="pt-BR" altLang="pt-BR" sz="2000" b="1" dirty="0"/>
              <a:t>cartões perfurados.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Precursor da Arquitetura de 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von Neumann: dados e 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programas  armazenados 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na memória do computador.</a:t>
            </a:r>
          </a:p>
        </p:txBody>
      </p:sp>
      <p:pic>
        <p:nvPicPr>
          <p:cNvPr id="137218" name="Picture 2" descr="https://videogamehistorian.files.wordpress.com/2014/04/97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3955" y="2517006"/>
            <a:ext cx="4231922" cy="33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48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Segunda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geração</a:t>
            </a:r>
            <a:r>
              <a:rPr lang="en-US" altLang="pt-BR" sz="2000" b="1" dirty="0" smtClean="0"/>
              <a:t> de </a:t>
            </a:r>
            <a:r>
              <a:rPr lang="en-US" altLang="pt-BR" sz="2000" b="1" dirty="0" err="1" smtClean="0"/>
              <a:t>computadores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eletrônicos</a:t>
            </a:r>
            <a:r>
              <a:rPr lang="en-US" altLang="pt-BR" sz="2000" b="1" dirty="0" smtClean="0"/>
              <a:t>: </a:t>
            </a:r>
            <a:r>
              <a:rPr lang="en-US" altLang="pt-BR" sz="2000" b="1" dirty="0" err="1" smtClean="0"/>
              <a:t>transistores</a:t>
            </a:r>
            <a:r>
              <a:rPr lang="en-US" altLang="pt-BR" sz="2000" b="1" dirty="0" smtClean="0"/>
              <a:t> (1948).</a:t>
            </a:r>
          </a:p>
          <a:p>
            <a:pPr eaLnBrk="1" hangingPunct="1">
              <a:spcBef>
                <a:spcPts val="1200"/>
              </a:spcBef>
            </a:pPr>
            <a:endParaRPr lang="en-US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pic>
        <p:nvPicPr>
          <p:cNvPr id="8" name="Picture 5" descr="14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001" y="2687114"/>
            <a:ext cx="387826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7094-ib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362186"/>
            <a:ext cx="3529013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28708" y="229197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/>
              <a:t>IBM 1401 (1959)</a:t>
            </a:r>
          </a:p>
        </p:txBody>
      </p:sp>
      <p:sp>
        <p:nvSpPr>
          <p:cNvPr id="3" name="Retângulo 2"/>
          <p:cNvSpPr/>
          <p:nvPr/>
        </p:nvSpPr>
        <p:spPr>
          <a:xfrm>
            <a:off x="6634399" y="197586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/>
              <a:t>IBM 7094 (1962)</a:t>
            </a:r>
          </a:p>
        </p:txBody>
      </p:sp>
    </p:spTree>
    <p:extLst>
      <p:ext uri="{BB962C8B-B14F-4D97-AF65-F5344CB8AC3E}">
        <p14:creationId xmlns:p14="http://schemas.microsoft.com/office/powerpoint/2010/main" xmlns="" val="35474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Segunda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geração</a:t>
            </a:r>
            <a:r>
              <a:rPr lang="en-US" altLang="pt-BR" sz="2000" b="1" dirty="0" smtClean="0"/>
              <a:t> de </a:t>
            </a:r>
            <a:r>
              <a:rPr lang="en-US" altLang="pt-BR" sz="2000" b="1" dirty="0" err="1" smtClean="0"/>
              <a:t>computadores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eletrônicos</a:t>
            </a:r>
            <a:r>
              <a:rPr lang="en-US" altLang="pt-BR" sz="2000" b="1" dirty="0" smtClean="0"/>
              <a:t>: </a:t>
            </a:r>
            <a:r>
              <a:rPr lang="en-US" altLang="pt-BR" sz="2000" b="1" dirty="0" err="1" smtClean="0"/>
              <a:t>transistores</a:t>
            </a:r>
            <a:r>
              <a:rPr lang="en-US" altLang="pt-BR" sz="2000" b="1" dirty="0" smtClean="0"/>
              <a:t> (1948).</a:t>
            </a:r>
          </a:p>
          <a:p>
            <a:pPr eaLnBrk="1" hangingPunct="1">
              <a:spcBef>
                <a:spcPts val="1200"/>
              </a:spcBef>
            </a:pPr>
            <a:endParaRPr lang="en-US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865775" y="268708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DEC PDP-1 (1961)</a:t>
            </a:r>
            <a:endParaRPr lang="en-US" alt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5979643" y="202102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DEC PDP-8 (1965)</a:t>
            </a:r>
            <a:endParaRPr lang="en-US" altLang="pt-BR" sz="1800" b="1" dirty="0"/>
          </a:p>
        </p:txBody>
      </p:sp>
      <p:pic>
        <p:nvPicPr>
          <p:cNvPr id="11" name="Picture 8" descr="computer-restoration-projec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356" y="2355494"/>
            <a:ext cx="3932238" cy="307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dp_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1463" y="2276475"/>
            <a:ext cx="390048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49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Segunda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geração</a:t>
            </a:r>
            <a:r>
              <a:rPr lang="en-US" altLang="pt-BR" sz="2000" b="1" dirty="0" smtClean="0"/>
              <a:t> de </a:t>
            </a:r>
            <a:r>
              <a:rPr lang="en-US" altLang="pt-BR" sz="2000" b="1" dirty="0" err="1" smtClean="0"/>
              <a:t>computadores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eletrônicos</a:t>
            </a:r>
            <a:r>
              <a:rPr lang="en-US" altLang="pt-BR" sz="2000" b="1" dirty="0" smtClean="0"/>
              <a:t>: </a:t>
            </a:r>
            <a:r>
              <a:rPr lang="en-US" altLang="pt-BR" sz="2000" b="1" dirty="0" err="1" smtClean="0"/>
              <a:t>transistores</a:t>
            </a:r>
            <a:r>
              <a:rPr lang="en-US" altLang="pt-BR" sz="2000" b="1" dirty="0" smtClean="0"/>
              <a:t> (1948).</a:t>
            </a:r>
          </a:p>
          <a:p>
            <a:pPr eaLnBrk="1" hangingPunct="1">
              <a:spcBef>
                <a:spcPts val="1200"/>
              </a:spcBef>
            </a:pPr>
            <a:endParaRPr lang="en-US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922222" y="2122631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CDC 6600 (1964)</a:t>
            </a:r>
            <a:endParaRPr lang="en-US" alt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5979643" y="202102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Cray-1 (1976)</a:t>
            </a:r>
            <a:endParaRPr lang="en-US" altLang="pt-BR" sz="1800" b="1" dirty="0"/>
          </a:p>
        </p:txBody>
      </p:sp>
      <p:pic>
        <p:nvPicPr>
          <p:cNvPr id="12" name="Picture 6" descr="1964-cdc66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7753" y="2522534"/>
            <a:ext cx="316865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Cray-1-Supercomputer-197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4058" y="2405945"/>
            <a:ext cx="3576638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64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 smtClean="0"/>
              <a:t>Terceira </a:t>
            </a:r>
            <a:r>
              <a:rPr lang="en-US" altLang="pt-BR" sz="2000" b="1" dirty="0" err="1" smtClean="0"/>
              <a:t>geração</a:t>
            </a:r>
            <a:r>
              <a:rPr lang="en-US" altLang="pt-BR" sz="2000" b="1" dirty="0" smtClean="0"/>
              <a:t>: </a:t>
            </a:r>
            <a:r>
              <a:rPr lang="en-US" altLang="pt-BR" sz="2000" b="1" dirty="0" err="1" smtClean="0"/>
              <a:t>circuitos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integrados</a:t>
            </a:r>
            <a:r>
              <a:rPr lang="en-US" altLang="pt-BR" sz="2000" b="1" dirty="0" smtClean="0"/>
              <a:t> (1958).</a:t>
            </a:r>
          </a:p>
          <a:p>
            <a:pPr eaLnBrk="1" hangingPunct="1">
              <a:spcBef>
                <a:spcPts val="1200"/>
              </a:spcBef>
            </a:pPr>
            <a:endParaRPr lang="en-US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922222" y="2122631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IBM 360 (1964)</a:t>
            </a:r>
            <a:endParaRPr lang="en-US" altLang="pt-BR" sz="1800" b="1" dirty="0"/>
          </a:p>
        </p:txBody>
      </p:sp>
      <p:sp>
        <p:nvSpPr>
          <p:cNvPr id="3" name="Retângulo 2"/>
          <p:cNvSpPr/>
          <p:nvPr/>
        </p:nvSpPr>
        <p:spPr>
          <a:xfrm>
            <a:off x="7052091" y="1479154"/>
            <a:ext cx="137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VAX (1976)</a:t>
            </a:r>
            <a:endParaRPr lang="en-US" altLang="pt-BR" sz="1800" b="1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3112" y="2549281"/>
            <a:ext cx="3563232" cy="283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Vax 11_780 at VCF Midwest 4.0.wm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6943" y="1907822"/>
            <a:ext cx="2937378" cy="22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DP-11_40 Computer and ASR-33 Teletype.wmv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9178" y="3596166"/>
            <a:ext cx="2995660" cy="224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4822527" y="5819732"/>
            <a:ext cx="226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DEC PDP-11 (1976)</a:t>
            </a:r>
            <a:endParaRPr lang="en-US" altLang="pt-BR" sz="1800" b="1" dirty="0"/>
          </a:p>
        </p:txBody>
      </p:sp>
    </p:spTree>
    <p:extLst>
      <p:ext uri="{BB962C8B-B14F-4D97-AF65-F5344CB8AC3E}">
        <p14:creationId xmlns:p14="http://schemas.microsoft.com/office/powerpoint/2010/main" xmlns="" val="27817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056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47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mute="1">
                <p:cTn id="23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video>
              <p:cMediaNode mute="1">
                <p:cTn id="24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Presente</a:t>
            </a:r>
            <a:r>
              <a:rPr lang="en-US" altLang="pt-BR" sz="2000" b="1" dirty="0" smtClean="0"/>
              <a:t>: era dos </a:t>
            </a:r>
            <a:r>
              <a:rPr lang="en-US" altLang="pt-BR" sz="2000" b="1" dirty="0" err="1" smtClean="0"/>
              <a:t>computadores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pessoais</a:t>
            </a:r>
            <a:r>
              <a:rPr lang="en-US" altLang="pt-BR" sz="2000" b="1" dirty="0" smtClean="0"/>
              <a:t>.</a:t>
            </a:r>
          </a:p>
          <a:p>
            <a:pPr eaLnBrk="1" hangingPunct="1">
              <a:spcBef>
                <a:spcPts val="1200"/>
              </a:spcBef>
            </a:pPr>
            <a:endParaRPr lang="en-US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922222" y="212263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Altair 8800 (1975)</a:t>
            </a:r>
            <a:endParaRPr lang="en-US" altLang="pt-BR" sz="1800" b="1" dirty="0"/>
          </a:p>
        </p:txBody>
      </p:sp>
      <p:pic>
        <p:nvPicPr>
          <p:cNvPr id="14" name="Picture 4" descr="Alta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7968" y="2524478"/>
            <a:ext cx="69532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63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Presente</a:t>
            </a:r>
            <a:r>
              <a:rPr lang="en-US" altLang="pt-BR" sz="2000" b="1" dirty="0" smtClean="0"/>
              <a:t>: era dos </a:t>
            </a:r>
            <a:r>
              <a:rPr lang="en-US" altLang="pt-BR" sz="2000" b="1" dirty="0" err="1" smtClean="0"/>
              <a:t>computadores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pessoais</a:t>
            </a:r>
            <a:r>
              <a:rPr lang="en-US" altLang="pt-BR" sz="2000" b="1" dirty="0" smtClean="0"/>
              <a:t>.</a:t>
            </a:r>
          </a:p>
          <a:p>
            <a:pPr eaLnBrk="1" hangingPunct="1">
              <a:spcBef>
                <a:spcPts val="1200"/>
              </a:spcBef>
            </a:pPr>
            <a:endParaRPr lang="en-US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502533" y="163720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Apple I (1976)</a:t>
            </a:r>
            <a:endParaRPr lang="en-US" altLang="pt-BR" sz="1800" b="1" dirty="0"/>
          </a:p>
        </p:txBody>
      </p:sp>
      <p:pic>
        <p:nvPicPr>
          <p:cNvPr id="9" name="Picture 4" descr="03zprimeiro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249" y="1994233"/>
            <a:ext cx="5040313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250px-Apple-I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049" y="1994233"/>
            <a:ext cx="30257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6899698" y="162027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Apple II (1979)</a:t>
            </a:r>
            <a:endParaRPr lang="en-US" altLang="pt-BR" sz="1800" b="1" dirty="0"/>
          </a:p>
        </p:txBody>
      </p:sp>
    </p:spTree>
    <p:extLst>
      <p:ext uri="{BB962C8B-B14F-4D97-AF65-F5344CB8AC3E}">
        <p14:creationId xmlns:p14="http://schemas.microsoft.com/office/powerpoint/2010/main" xmlns="" val="23108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Presente</a:t>
            </a:r>
            <a:r>
              <a:rPr lang="en-US" altLang="pt-BR" sz="2000" b="1" dirty="0" smtClean="0"/>
              <a:t>: era dos </a:t>
            </a:r>
            <a:r>
              <a:rPr lang="en-US" altLang="pt-BR" sz="2000" b="1" dirty="0" err="1" smtClean="0"/>
              <a:t>computadores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pessoais</a:t>
            </a:r>
            <a:r>
              <a:rPr lang="en-US" altLang="pt-BR" sz="2000" b="1" dirty="0" smtClean="0"/>
              <a:t>.</a:t>
            </a:r>
          </a:p>
          <a:p>
            <a:pPr eaLnBrk="1" hangingPunct="1">
              <a:spcBef>
                <a:spcPts val="1200"/>
              </a:spcBef>
            </a:pPr>
            <a:endParaRPr lang="en-US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897646" y="191942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IBM PC (1981)</a:t>
            </a:r>
            <a:endParaRPr lang="en-US" altLang="pt-BR" sz="1800" b="1" dirty="0"/>
          </a:p>
        </p:txBody>
      </p:sp>
      <p:sp>
        <p:nvSpPr>
          <p:cNvPr id="11" name="Retângulo 10"/>
          <p:cNvSpPr/>
          <p:nvPr/>
        </p:nvSpPr>
        <p:spPr>
          <a:xfrm>
            <a:off x="6448139" y="189120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Macintosh (1984)</a:t>
            </a:r>
            <a:endParaRPr lang="en-US" altLang="pt-BR" sz="1800" b="1" dirty="0"/>
          </a:p>
        </p:txBody>
      </p: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927985" y="2284589"/>
            <a:ext cx="3600450" cy="3600450"/>
            <a:chOff x="1610" y="1751"/>
            <a:chExt cx="2268" cy="2268"/>
          </a:xfrm>
        </p:grpSpPr>
        <p:pic>
          <p:nvPicPr>
            <p:cNvPr id="13" name="Picture 5" descr="060711-ibmpc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1751"/>
              <a:ext cx="226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109" y="1752"/>
              <a:ext cx="1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pt-BR" sz="2000" b="1">
                  <a:latin typeface="Times New Roman" pitchFamily="18" charset="0"/>
                </a:rPr>
                <a:t>the first IBM-PC</a:t>
              </a:r>
            </a:p>
          </p:txBody>
        </p:sp>
      </p:grpSp>
      <p:pic>
        <p:nvPicPr>
          <p:cNvPr id="15" name="Picture 7" descr="Ficheiro:Apple 512k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8261" y="2256718"/>
            <a:ext cx="3378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95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1: 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/>
              <a:t>Introdução ao Processamento de Dados</a:t>
            </a:r>
            <a:endParaRPr lang="pt-BR" altLang="pt-BR" sz="38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pt-BR" sz="2800" b="1" dirty="0" smtClean="0"/>
              <a:t>Objetivos</a:t>
            </a:r>
          </a:p>
          <a:p>
            <a:pPr eaLnBrk="1" hangingPunct="1">
              <a:buFont typeface="Wingdings" pitchFamily="2" charset="2"/>
              <a:buNone/>
            </a:pPr>
            <a:endParaRPr lang="pt-BR" altLang="pt-BR" sz="1800" dirty="0" smtClean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Compreender os conceitos fundamentais de processamento de dados num computador.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Compreender e construir algoritmos.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Saber fazer uso correto de técnicas de programação estruturada para a construção de programas.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Conhecer as primitivas de programação oferecidas pela linguagem </a:t>
            </a:r>
            <a:r>
              <a:rPr lang="pt-BR" altLang="pt-BR" sz="2000" b="1" dirty="0" smtClean="0"/>
              <a:t>Python.</a:t>
            </a:r>
            <a:endParaRPr lang="pt-BR" altLang="pt-BR" sz="2000" b="1" dirty="0" smtClean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Construir programas em </a:t>
            </a:r>
            <a:r>
              <a:rPr lang="pt-BR" altLang="pt-BR" sz="2000" b="1" dirty="0" smtClean="0"/>
              <a:t>Python.</a:t>
            </a:r>
          </a:p>
        </p:txBody>
      </p:sp>
    </p:spTree>
    <p:extLst>
      <p:ext uri="{BB962C8B-B14F-4D97-AF65-F5344CB8AC3E}">
        <p14:creationId xmlns:p14="http://schemas.microsoft.com/office/powerpoint/2010/main" xmlns="" val="38593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Presente</a:t>
            </a:r>
            <a:r>
              <a:rPr lang="en-US" altLang="pt-BR" sz="2000" b="1" dirty="0" smtClean="0"/>
              <a:t>: era dos </a:t>
            </a:r>
            <a:r>
              <a:rPr lang="en-US" altLang="pt-BR" sz="2000" b="1" dirty="0" err="1" smtClean="0"/>
              <a:t>computadores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pessoais</a:t>
            </a:r>
            <a:r>
              <a:rPr lang="en-US" altLang="pt-BR" sz="2000" b="1" dirty="0" smtClean="0"/>
              <a:t>.</a:t>
            </a:r>
          </a:p>
          <a:p>
            <a:pPr eaLnBrk="1" hangingPunct="1">
              <a:spcBef>
                <a:spcPts val="1200"/>
              </a:spcBef>
            </a:pPr>
            <a:endParaRPr lang="en-US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6372758" y="181782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altLang="pt-BR" sz="1800" b="1" dirty="0" smtClean="0"/>
              <a:t>iPad (2010)</a:t>
            </a:r>
            <a:endParaRPr lang="en-US" altLang="pt-BR" sz="1800" b="1" dirty="0"/>
          </a:p>
        </p:txBody>
      </p:sp>
      <p:pic>
        <p:nvPicPr>
          <p:cNvPr id="16" name="Apple iPad_ Steve Jobs Keynote Jan 27 2010 Part 2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8166" y="2196567"/>
            <a:ext cx="6408737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84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3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Linguagens de Programação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Código de máquina: conjuntos </a:t>
            </a:r>
            <a:r>
              <a:rPr lang="pt-BR" altLang="pt-BR" sz="2000" b="1" dirty="0"/>
              <a:t>de instruções que um processador (CPU) sabe </a:t>
            </a:r>
            <a:r>
              <a:rPr lang="pt-BR" altLang="pt-BR" sz="2000" b="1" dirty="0" smtClean="0"/>
              <a:t>executar, representada por sequências de bits.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  <a:p>
            <a:pPr marL="0" indent="0" eaLnBrk="1" hangingPunct="1">
              <a:spcBef>
                <a:spcPts val="1200"/>
              </a:spcBef>
              <a:buNone/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Linguagem de montagem (Assembly): linguagem de baixo-nível, representação textual de códigos de máquina.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Linguagens de alto-nível: facilitam a programação, são traduzidas por programas especiais para códigos de máquina.</a:t>
            </a:r>
            <a:endParaRPr lang="en-US" altLang="pt-B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0965" y="2318632"/>
            <a:ext cx="47053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846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Linguagens de Programação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Primeira </a:t>
            </a:r>
            <a:r>
              <a:rPr lang="pt-BR" altLang="pt-BR" sz="2000" b="1" dirty="0"/>
              <a:t>linguagem de </a:t>
            </a:r>
            <a:r>
              <a:rPr lang="pt-BR" altLang="pt-BR" sz="2000" b="1" dirty="0" smtClean="0"/>
              <a:t>alto-nível</a:t>
            </a:r>
            <a:r>
              <a:rPr lang="pt-BR" altLang="pt-BR" sz="2000" b="1" dirty="0"/>
              <a:t>: </a:t>
            </a:r>
            <a:r>
              <a:rPr lang="pt-BR" altLang="pt-BR" sz="2000" b="1" dirty="0" err="1"/>
              <a:t>Plankalkül</a:t>
            </a:r>
            <a:r>
              <a:rPr lang="pt-BR" altLang="pt-BR" sz="2000" b="1" dirty="0"/>
              <a:t>, Konrad </a:t>
            </a:r>
            <a:r>
              <a:rPr lang="pt-BR" altLang="pt-BR" sz="2000" b="1" dirty="0" err="1"/>
              <a:t>Zuse</a:t>
            </a:r>
            <a:r>
              <a:rPr lang="pt-BR" altLang="pt-BR" sz="2000" b="1" dirty="0"/>
              <a:t> (1945</a:t>
            </a:r>
            <a:r>
              <a:rPr lang="pt-BR" altLang="pt-BR" sz="2000" b="1" dirty="0" smtClean="0"/>
              <a:t>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err="1"/>
              <a:t>Autocode</a:t>
            </a:r>
            <a:r>
              <a:rPr lang="pt-BR" altLang="pt-BR" sz="2000" b="1" dirty="0"/>
              <a:t> (1952), para o Mark 1. 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Fortran, pela IBM (metade dos anos 1950s</a:t>
            </a:r>
            <a:r>
              <a:rPr lang="pt-BR" altLang="pt-BR" sz="2000" b="1" dirty="0" smtClean="0"/>
              <a:t>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err="1"/>
              <a:t>Lisp</a:t>
            </a:r>
            <a:r>
              <a:rPr lang="pt-BR" altLang="pt-BR" sz="2000" b="1" dirty="0"/>
              <a:t> (1958), </a:t>
            </a:r>
            <a:r>
              <a:rPr lang="pt-BR" altLang="pt-BR" sz="2000" b="1" dirty="0" err="1"/>
              <a:t>LISt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Processing</a:t>
            </a:r>
            <a:r>
              <a:rPr lang="pt-BR" altLang="pt-BR" sz="2000" b="1" dirty="0"/>
              <a:t>, </a:t>
            </a:r>
            <a:r>
              <a:rPr lang="pt-BR" altLang="pt-BR" sz="2000" b="1" dirty="0" smtClean="0"/>
              <a:t/>
            </a:r>
            <a:br>
              <a:rPr lang="pt-BR" altLang="pt-BR" sz="2000" b="1" dirty="0" smtClean="0"/>
            </a:br>
            <a:r>
              <a:rPr lang="pt-BR" altLang="pt-BR" sz="2000" b="1" dirty="0" smtClean="0"/>
              <a:t>linguagem </a:t>
            </a:r>
            <a:r>
              <a:rPr lang="pt-BR" altLang="pt-BR" sz="2000" b="1" dirty="0"/>
              <a:t>funcional</a:t>
            </a:r>
            <a:r>
              <a:rPr lang="pt-BR" altLang="pt-BR" sz="2000" b="1" dirty="0" smtClean="0"/>
              <a:t>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FLOW-MATIC (1959), </a:t>
            </a:r>
            <a:r>
              <a:rPr lang="pt-BR" altLang="pt-BR" sz="2000" b="1" dirty="0" smtClean="0"/>
              <a:t/>
            </a:r>
            <a:br>
              <a:rPr lang="pt-BR" altLang="pt-BR" sz="2000" b="1" dirty="0" smtClean="0"/>
            </a:br>
            <a:r>
              <a:rPr lang="pt-BR" altLang="pt-BR" sz="2000" b="1" dirty="0" smtClean="0"/>
              <a:t>precursor </a:t>
            </a:r>
            <a:r>
              <a:rPr lang="pt-BR" altLang="pt-BR" sz="2000" b="1" dirty="0"/>
              <a:t>do COBOL (1960</a:t>
            </a:r>
            <a:r>
              <a:rPr lang="pt-BR" altLang="pt-BR" sz="2000" b="1" dirty="0" smtClean="0"/>
              <a:t>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APL (metade dos anos 1960s</a:t>
            </a:r>
            <a:r>
              <a:rPr lang="pt-BR" altLang="pt-BR" sz="2000" b="1" dirty="0" smtClean="0"/>
              <a:t>).</a:t>
            </a:r>
            <a:endParaRPr lang="pt-BR" altLang="pt-BR" sz="2000" b="1" dirty="0"/>
          </a:p>
        </p:txBody>
      </p:sp>
      <p:pic>
        <p:nvPicPr>
          <p:cNvPr id="2050" name="Picture 2" descr="cap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7292" y="2600936"/>
            <a:ext cx="2291644" cy="26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011943" y="5260941"/>
            <a:ext cx="2444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ts val="1200"/>
              </a:spcBef>
            </a:pPr>
            <a:r>
              <a:rPr lang="en-US" altLang="pt-BR" sz="1400" b="1" dirty="0" smtClean="0"/>
              <a:t>Grace Hopper (1906-1992)</a:t>
            </a:r>
            <a:br>
              <a:rPr lang="en-US" altLang="pt-BR" sz="1400" b="1" dirty="0" smtClean="0"/>
            </a:br>
            <a:r>
              <a:rPr lang="en-US" altLang="pt-BR" sz="1400" b="1" dirty="0" err="1" smtClean="0"/>
              <a:t>inventora</a:t>
            </a:r>
            <a:r>
              <a:rPr lang="en-US" altLang="pt-BR" sz="1400" b="1" dirty="0" smtClean="0"/>
              <a:t> do FLOW-MATIC</a:t>
            </a:r>
            <a:endParaRPr lang="en-US" altLang="pt-BR" sz="1400" b="1" dirty="0"/>
          </a:p>
        </p:txBody>
      </p:sp>
    </p:spTree>
    <p:extLst>
      <p:ext uri="{BB962C8B-B14F-4D97-AF65-F5344CB8AC3E}">
        <p14:creationId xmlns:p14="http://schemas.microsoft.com/office/powerpoint/2010/main" xmlns="" val="15245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Linguagens de Programação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ALGOL </a:t>
            </a:r>
            <a:r>
              <a:rPr lang="pt-BR" altLang="pt-BR" sz="2000" b="1" dirty="0"/>
              <a:t>(metade dos anos 1960s), precursora de diversas outras linguagens: Pascal, C, Simula</a:t>
            </a:r>
            <a:r>
              <a:rPr lang="pt-BR" altLang="pt-BR" sz="2000" b="1" dirty="0" smtClean="0"/>
              <a:t>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Simula (metade dos anos 1960s) e </a:t>
            </a:r>
            <a:r>
              <a:rPr lang="pt-BR" altLang="pt-BR" sz="2000" b="1" dirty="0" err="1"/>
              <a:t>Smalltalk</a:t>
            </a:r>
            <a:r>
              <a:rPr lang="pt-BR" altLang="pt-BR" sz="2000" b="1" dirty="0"/>
              <a:t> (metade dos anos 1970s), primeiras linguagens </a:t>
            </a:r>
            <a:r>
              <a:rPr lang="pt-BR" altLang="pt-BR" sz="2000" b="1" dirty="0" err="1"/>
              <a:t>orienadas</a:t>
            </a:r>
            <a:r>
              <a:rPr lang="pt-BR" altLang="pt-BR" sz="2000" b="1" dirty="0"/>
              <a:t> a objetos</a:t>
            </a:r>
            <a:r>
              <a:rPr lang="pt-BR" altLang="pt-BR" sz="2000" b="1" dirty="0" smtClean="0"/>
              <a:t>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C (entre 1969 e 1973</a:t>
            </a:r>
            <a:r>
              <a:rPr lang="pt-BR" altLang="pt-BR" sz="2000" b="1" dirty="0" smtClean="0"/>
              <a:t>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Prolog (1978), linguagem de programação em lógica matemática</a:t>
            </a:r>
            <a:r>
              <a:rPr lang="pt-BR" altLang="pt-BR" sz="2000" b="1" dirty="0" smtClean="0"/>
              <a:t>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C++ (começo dos 1980s</a:t>
            </a:r>
            <a:r>
              <a:rPr lang="pt-BR" altLang="pt-BR" sz="2000" b="1" dirty="0" smtClean="0"/>
              <a:t>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Pascal (1970), crida por </a:t>
            </a:r>
            <a:r>
              <a:rPr lang="pt-BR" altLang="pt-BR" sz="2000" b="1" dirty="0" err="1"/>
              <a:t>Niklaus</a:t>
            </a:r>
            <a:r>
              <a:rPr lang="pt-BR" altLang="pt-BR" sz="2000" b="1" dirty="0"/>
              <a:t> Wirth, que também criou outras linguagens como o Molula-2</a:t>
            </a:r>
            <a:r>
              <a:rPr lang="pt-BR" altLang="pt-BR" sz="2000" b="1" dirty="0" smtClean="0"/>
              <a:t>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Muitas outras vieram depois: Perl, Java, Python, </a:t>
            </a:r>
            <a:r>
              <a:rPr lang="pt-BR" altLang="pt-BR" sz="2000" b="1" dirty="0" err="1"/>
              <a:t>Ruby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Grovy</a:t>
            </a:r>
            <a:r>
              <a:rPr lang="pt-BR" altLang="pt-BR" sz="2000" b="1" dirty="0"/>
              <a:t>, PHP, C#, Lua, etc</a:t>
            </a:r>
            <a:r>
              <a:rPr lang="pt-BR" altLang="pt-BR" sz="2000" b="1" dirty="0" smtClean="0"/>
              <a:t>.</a:t>
            </a:r>
            <a:endParaRPr lang="en-US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5981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Computacional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Componentes de um Sistema Computacional: Hardware e Software.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Hardware: partes físicas (computador).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Software: conjunto </a:t>
            </a:r>
            <a:r>
              <a:rPr lang="pt-BR" altLang="pt-BR" sz="2000" b="1" dirty="0"/>
              <a:t>de instruções previamente </a:t>
            </a:r>
            <a:r>
              <a:rPr lang="pt-BR" altLang="pt-BR" sz="2000" b="1" dirty="0" smtClean="0"/>
              <a:t>gravados (programas).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Um </a:t>
            </a:r>
            <a:r>
              <a:rPr lang="pt-BR" altLang="pt-BR" sz="2000" b="1" dirty="0"/>
              <a:t>não funciona sem o </a:t>
            </a:r>
            <a:r>
              <a:rPr lang="pt-BR" altLang="pt-BR" sz="2000" b="1" dirty="0" smtClean="0"/>
              <a:t>outro.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20740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Arquitetura de von Neumann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A principal característica </a:t>
            </a:r>
            <a:r>
              <a:rPr lang="pt-BR" altLang="pt-BR" sz="2000" b="1" dirty="0" smtClean="0"/>
              <a:t>da arquitetura de von </a:t>
            </a:r>
            <a:r>
              <a:rPr lang="pt-BR" altLang="pt-BR" sz="2000" b="1" dirty="0"/>
              <a:t>Neumann é o conceito de </a:t>
            </a:r>
            <a:r>
              <a:rPr lang="pt-BR" altLang="pt-BR" sz="2000" b="1" dirty="0" smtClean="0"/>
              <a:t>programa.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Programar </a:t>
            </a:r>
            <a:r>
              <a:rPr lang="pt-BR" altLang="pt-BR" sz="2000" b="1" dirty="0"/>
              <a:t>os primeiros computadores significava modificar os sistema de fios, ligar ou desligar um conjunto de </a:t>
            </a:r>
            <a:r>
              <a:rPr lang="pt-BR" altLang="pt-BR" sz="2000" b="1" dirty="0" smtClean="0"/>
              <a:t>comutadores.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Eram necessários operadores </a:t>
            </a:r>
            <a:r>
              <a:rPr lang="pt-BR" altLang="pt-BR" sz="2000" b="1" dirty="0"/>
              <a:t>ou </a:t>
            </a:r>
            <a:r>
              <a:rPr lang="pt-BR" altLang="pt-BR" sz="2000" b="1" dirty="0" smtClean="0"/>
              <a:t>engenheiros especializados.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No modelo de Von Neumann, os programas são armazenados na memória do computador e não somente os </a:t>
            </a:r>
            <a:r>
              <a:rPr lang="pt-BR" altLang="pt-BR" sz="2000" b="1" dirty="0" smtClean="0"/>
              <a:t>dados.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22866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Arquitetura de von Neumann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Hardware </a:t>
            </a:r>
            <a:r>
              <a:rPr lang="pt-BR" altLang="pt-BR" sz="2000" b="1" dirty="0"/>
              <a:t>do computador </a:t>
            </a:r>
            <a:r>
              <a:rPr lang="pt-BR" altLang="pt-BR" sz="2000" b="1" dirty="0" smtClean="0"/>
              <a:t>composto por quatro subsistemas principais.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Memória, Unidade </a:t>
            </a:r>
            <a:r>
              <a:rPr lang="pt-BR" altLang="pt-BR" sz="2000" b="1" dirty="0" err="1"/>
              <a:t>Logíca</a:t>
            </a:r>
            <a:r>
              <a:rPr lang="pt-BR" altLang="pt-BR" sz="2000" b="1" dirty="0"/>
              <a:t> e Aritmética, Unidade de Controle e Entrada/Saída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  <p:pic>
        <p:nvPicPr>
          <p:cNvPr id="7" name="Picture 1" descr="Modelo-de-Von-Neumman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400" y="2802109"/>
            <a:ext cx="7799388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380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/>
              <a:t>Arquitetura de von Neumann</a:t>
            </a:r>
            <a:endParaRPr lang="pt-BR" altLang="pt-BR" sz="38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Memória </a:t>
            </a:r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Área de armazenamento de programas e dados durante o processamento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Unidade Lógica e </a:t>
            </a:r>
            <a:r>
              <a:rPr lang="pt-BR" altLang="pt-BR" sz="2000" b="1" dirty="0" smtClean="0"/>
              <a:t>Aritmética (ULA)</a:t>
            </a:r>
            <a:endParaRPr lang="pt-BR" altLang="pt-BR" sz="2000" b="1" dirty="0"/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Responsável pelas operações de lógica e cálculo sobre os dados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Unidade de </a:t>
            </a:r>
            <a:r>
              <a:rPr lang="pt-BR" altLang="pt-BR" sz="2000" b="1" dirty="0" smtClean="0"/>
              <a:t>Controle (UC, CPU)</a:t>
            </a:r>
            <a:endParaRPr lang="pt-BR" altLang="pt-BR" sz="2000" b="1" dirty="0"/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Controla as operações da memória, a ULA e o subsistema de entrada/saída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Entrada/Saída (E/S)</a:t>
            </a:r>
            <a:endParaRPr lang="pt-BR" altLang="pt-BR" sz="2000" b="1" dirty="0"/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Recebe dados de fora do computador e envia os resultados para o mundo externo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2748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Componentes de Hardware</a:t>
            </a:r>
          </a:p>
        </p:txBody>
      </p:sp>
      <p:pic>
        <p:nvPicPr>
          <p:cNvPr id="7" name="Picture 3" descr="hardwar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6407" y="1112838"/>
            <a:ext cx="69278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818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Software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Software Básico</a:t>
            </a:r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Sistemas Operacionais</a:t>
            </a:r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 smtClean="0"/>
              <a:t>Compiladores</a:t>
            </a:r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 smtClean="0"/>
              <a:t>Interpretadores</a:t>
            </a:r>
            <a:endParaRPr lang="pt-BR" altLang="pt-BR" sz="2000" b="1" dirty="0"/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Sistemas de Redes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Software Aplicativo</a:t>
            </a:r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Editores de Texto</a:t>
            </a:r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Planilhas</a:t>
            </a:r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Jogos</a:t>
            </a:r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/>
              <a:t>Etc.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11900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/>
              <a:t>Introdução ao Processamento de Dados</a:t>
            </a:r>
            <a:endParaRPr lang="pt-BR" altLang="pt-BR" sz="3800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095" y="960617"/>
            <a:ext cx="8229600" cy="241423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pt-BR" sz="2800" b="1" dirty="0" smtClean="0"/>
              <a:t>Ementa</a:t>
            </a:r>
          </a:p>
          <a:p>
            <a:pPr eaLnBrk="1" hangingPunct="1">
              <a:buFont typeface="Wingdings" pitchFamily="2" charset="2"/>
              <a:buNone/>
            </a:pPr>
            <a:endParaRPr lang="pt-BR" altLang="pt-BR" sz="100" dirty="0" smtClean="0"/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Introdução ao conceito de algoritmo.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Variáveis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Constantes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Tipos básicos de dados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Atribuições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Comandos de entrada e saída (E/S)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Estruturas de controle de fluxo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Estruturas de repetição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Funções e procedimentos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Vetores, </a:t>
            </a:r>
            <a:r>
              <a:rPr lang="pt-BR" altLang="pt-BR" sz="2000" b="1" dirty="0" smtClean="0"/>
              <a:t>strings, matrizes</a:t>
            </a:r>
            <a:r>
              <a:rPr lang="pt-BR" altLang="pt-BR" sz="2000" b="1" smtClean="0"/>
              <a:t>, dicionários</a:t>
            </a:r>
            <a:endParaRPr lang="pt-BR" altLang="pt-BR" sz="2000" b="1" dirty="0" smtClean="0"/>
          </a:p>
          <a:p>
            <a:pPr eaLnBrk="1" hangingPunct="1">
              <a:spcBef>
                <a:spcPts val="600"/>
              </a:spcBef>
            </a:pPr>
            <a:r>
              <a:rPr lang="pt-BR" altLang="pt-BR" sz="2000" b="1" dirty="0" smtClean="0"/>
              <a:t>Arquivos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2000" b="1" u="sng" dirty="0" smtClean="0"/>
              <a:t>OBS: A ementa detalhada será fornecida na segunda semana de março</a:t>
            </a:r>
          </a:p>
          <a:p>
            <a:pPr eaLnBrk="1" hangingPunct="1">
              <a:spcBef>
                <a:spcPts val="600"/>
              </a:spcBef>
            </a:pPr>
            <a:endParaRPr lang="pt-BR" alt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8292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Operacional</a:t>
            </a:r>
          </a:p>
        </p:txBody>
      </p:sp>
      <p:sp useBgFill="1">
        <p:nvSpPr>
          <p:cNvPr id="8" name="Rectangle 18"/>
          <p:cNvSpPr/>
          <p:nvPr/>
        </p:nvSpPr>
        <p:spPr>
          <a:xfrm>
            <a:off x="157163" y="1440208"/>
            <a:ext cx="2270125" cy="1366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2843808" y="1637673"/>
            <a:ext cx="3528392" cy="39604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charset="0"/>
              <a:buNone/>
              <a:defRPr/>
            </a:pP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32138" y="1991070"/>
            <a:ext cx="2952750" cy="935038"/>
          </a:xfrm>
          <a:prstGeom prst="rect">
            <a:avLst/>
          </a:prstGeom>
          <a:solidFill>
            <a:srgbClr val="E3EFDE"/>
          </a:solidFill>
          <a:ln w="12700">
            <a:solidFill>
              <a:srgbClr val="49585E"/>
            </a:solidFill>
            <a:miter lim="800000"/>
            <a:headEnd/>
            <a:tailEnd/>
          </a:ln>
          <a:effectLst>
            <a:outerShdw dist="25400" dir="5400000" sx="100999" sy="100999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595959"/>
                </a:solidFill>
                <a:latin typeface="+mn-lt"/>
              </a:rPr>
              <a:t>Interface com Usuário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100388" y="3111845"/>
            <a:ext cx="1439862" cy="1152525"/>
          </a:xfrm>
          <a:prstGeom prst="rect">
            <a:avLst/>
          </a:prstGeom>
          <a:solidFill>
            <a:srgbClr val="E0B6A7"/>
          </a:solidFill>
          <a:ln w="12700">
            <a:solidFill>
              <a:srgbClr val="49585E"/>
            </a:solidFill>
            <a:miter lim="800000"/>
            <a:headEnd/>
            <a:tailEnd/>
          </a:ln>
          <a:effectLst>
            <a:outerShdw dist="25400" dir="5400000" sx="100999" sy="100999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buFont typeface="Times New Roman" charset="0"/>
              <a:buNone/>
              <a:defRPr/>
            </a:pPr>
            <a:r>
              <a:rPr lang="en-US" sz="1800" dirty="0" err="1">
                <a:solidFill>
                  <a:schemeClr val="lt1"/>
                </a:solidFill>
                <a:latin typeface="+mn-lt"/>
                <a:ea typeface="+mn-ea"/>
              </a:rPr>
              <a:t>Gerenciamento</a:t>
            </a:r>
            <a:r>
              <a:rPr lang="en-US" sz="1800" dirty="0">
                <a:solidFill>
                  <a:schemeClr val="lt1"/>
                </a:solidFill>
                <a:latin typeface="+mn-lt"/>
                <a:ea typeface="+mn-ea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+mn-lt"/>
                <a:ea typeface="+mn-ea"/>
              </a:rPr>
              <a:t>Arquivos</a:t>
            </a: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75188" y="3111845"/>
            <a:ext cx="1439862" cy="1152525"/>
          </a:xfrm>
          <a:prstGeom prst="rect">
            <a:avLst/>
          </a:prstGeom>
          <a:solidFill>
            <a:srgbClr val="DACEAF"/>
          </a:solidFill>
          <a:ln w="12700">
            <a:solidFill>
              <a:srgbClr val="49585E"/>
            </a:solidFill>
            <a:miter lim="800000"/>
            <a:headEnd/>
            <a:tailEnd/>
          </a:ln>
          <a:effectLst>
            <a:outerShdw dist="25400" dir="5400000" sx="100999" sy="100999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buFont typeface="Times New Roman" charset="0"/>
              <a:buNone/>
              <a:defRPr/>
            </a:pPr>
            <a:r>
              <a:rPr lang="en-US" sz="1800" dirty="0" err="1">
                <a:solidFill>
                  <a:schemeClr val="lt1"/>
                </a:solidFill>
                <a:latin typeface="+mn-lt"/>
                <a:ea typeface="+mn-ea"/>
              </a:rPr>
              <a:t>Gerenciamento</a:t>
            </a:r>
            <a:r>
              <a:rPr lang="en-US" sz="1800" dirty="0">
                <a:solidFill>
                  <a:schemeClr val="lt1"/>
                </a:solidFill>
                <a:latin typeface="+mn-lt"/>
                <a:ea typeface="+mn-ea"/>
              </a:rPr>
              <a:t> das </a:t>
            </a:r>
            <a:r>
              <a:rPr lang="en-US" sz="1800" dirty="0" err="1">
                <a:solidFill>
                  <a:schemeClr val="lt1"/>
                </a:solidFill>
                <a:latin typeface="+mn-lt"/>
                <a:ea typeface="+mn-ea"/>
              </a:rPr>
              <a:t>Tarefas</a:t>
            </a: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132138" y="4438995"/>
            <a:ext cx="2952750" cy="936625"/>
          </a:xfrm>
          <a:prstGeom prst="rect">
            <a:avLst/>
          </a:prstGeom>
          <a:solidFill>
            <a:srgbClr val="D9D9D9"/>
          </a:solidFill>
          <a:ln w="12700">
            <a:solidFill>
              <a:srgbClr val="49585E"/>
            </a:solidFill>
            <a:miter lim="800000"/>
            <a:headEnd/>
            <a:tailEnd/>
          </a:ln>
          <a:effectLst>
            <a:outerShdw dist="25400" dir="5400000" sx="100999" sy="100999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buFont typeface="Times New Roman" charset="0"/>
              <a:buNone/>
              <a:defRPr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Gerenciamento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dos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Recursos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4" name="Picture 7" descr="teclad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513" y="3221383"/>
            <a:ext cx="1389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monito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538" y="1914870"/>
            <a:ext cx="12239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 descr="impressora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918045"/>
            <a:ext cx="8429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 descr="mous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529358"/>
            <a:ext cx="6477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211138" y="1476720"/>
            <a:ext cx="218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1800" dirty="0" err="1">
                <a:solidFill>
                  <a:srgbClr val="595959"/>
                </a:solidFill>
                <a:latin typeface="+mn-lt"/>
              </a:rPr>
              <a:t>Dispositivos</a:t>
            </a:r>
            <a:r>
              <a:rPr lang="en-US" altLang="pt-BR" sz="1800" dirty="0">
                <a:solidFill>
                  <a:srgbClr val="595959"/>
                </a:solidFill>
                <a:latin typeface="+mn-lt"/>
              </a:rPr>
              <a:t> de </a:t>
            </a:r>
            <a:r>
              <a:rPr lang="en-US" altLang="pt-BR" sz="1800" dirty="0" err="1">
                <a:solidFill>
                  <a:srgbClr val="595959"/>
                </a:solidFill>
                <a:latin typeface="+mn-lt"/>
              </a:rPr>
              <a:t>Saída</a:t>
            </a:r>
            <a:endParaRPr lang="en-US" altLang="pt-BR" sz="180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07950" y="2924520"/>
            <a:ext cx="23891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Dispositivos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Entrada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419100" y="4285008"/>
            <a:ext cx="1754188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Dispositivos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de</a:t>
            </a:r>
          </a:p>
          <a:p>
            <a:pPr>
              <a:buFont typeface="Times New Roman" charset="0"/>
              <a:buNone/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Armazenamento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" name="Picture 14" descr="hd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388" y="4942233"/>
            <a:ext cx="9366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5" descr="pendrive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5015258"/>
            <a:ext cx="1092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53988" y="2957858"/>
            <a:ext cx="2263775" cy="1223962"/>
          </a:xfrm>
          <a:prstGeom prst="rect">
            <a:avLst/>
          </a:prstGeom>
          <a:noFill/>
          <a:ln w="12700">
            <a:solidFill>
              <a:srgbClr val="49585E"/>
            </a:solidFill>
            <a:miter lim="800000"/>
            <a:headEnd/>
            <a:tailEnd/>
          </a:ln>
          <a:effectLst>
            <a:outerShdw dist="25400" dir="5400000" sx="100999" sy="100999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buFont typeface="Times New Roman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07950" y="4351683"/>
            <a:ext cx="2293938" cy="1439862"/>
          </a:xfrm>
          <a:prstGeom prst="rect">
            <a:avLst/>
          </a:prstGeom>
          <a:noFill/>
          <a:ln w="12700">
            <a:solidFill>
              <a:srgbClr val="49585E"/>
            </a:solidFill>
            <a:miter lim="800000"/>
            <a:headEnd/>
            <a:tailEnd/>
          </a:ln>
          <a:effectLst>
            <a:outerShdw dist="25400" dir="5400000" sx="100999" sy="100999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buFont typeface="Times New Roman" charset="0"/>
              <a:buNone/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5" name="Straight Connector 20"/>
          <p:cNvCxnSpPr/>
          <p:nvPr/>
        </p:nvCxnSpPr>
        <p:spPr>
          <a:xfrm>
            <a:off x="2627313" y="1991070"/>
            <a:ext cx="0" cy="3024188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>
          <a:xfrm flipH="1">
            <a:off x="2401888" y="1991070"/>
            <a:ext cx="2524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0"/>
          <p:cNvCxnSpPr/>
          <p:nvPr/>
        </p:nvCxnSpPr>
        <p:spPr>
          <a:xfrm flipH="1">
            <a:off x="2386013" y="3359495"/>
            <a:ext cx="2524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1"/>
          <p:cNvCxnSpPr/>
          <p:nvPr/>
        </p:nvCxnSpPr>
        <p:spPr>
          <a:xfrm flipH="1">
            <a:off x="2395538" y="5015258"/>
            <a:ext cx="2524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4"/>
          <p:cNvCxnSpPr/>
          <p:nvPr/>
        </p:nvCxnSpPr>
        <p:spPr>
          <a:xfrm flipH="1">
            <a:off x="2620963" y="4654895"/>
            <a:ext cx="5032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8"/>
          <p:cNvCxnSpPr/>
          <p:nvPr/>
        </p:nvCxnSpPr>
        <p:spPr>
          <a:xfrm flipH="1">
            <a:off x="2405063" y="2278408"/>
            <a:ext cx="720725" cy="0"/>
          </a:xfrm>
          <a:prstGeom prst="straightConnector1">
            <a:avLst/>
          </a:prstGeom>
          <a:ln w="31750">
            <a:solidFill>
              <a:srgbClr val="CCFF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0"/>
          <p:cNvCxnSpPr/>
          <p:nvPr/>
        </p:nvCxnSpPr>
        <p:spPr>
          <a:xfrm flipV="1">
            <a:off x="2411413" y="2567333"/>
            <a:ext cx="720725" cy="647700"/>
          </a:xfrm>
          <a:prstGeom prst="straightConnector1">
            <a:avLst/>
          </a:prstGeom>
          <a:ln>
            <a:solidFill>
              <a:srgbClr val="CCFF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3"/>
          <p:cNvCxnSpPr/>
          <p:nvPr/>
        </p:nvCxnSpPr>
        <p:spPr>
          <a:xfrm flipV="1">
            <a:off x="2427288" y="3862733"/>
            <a:ext cx="647700" cy="6477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44" descr="cpu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7225" y="4510433"/>
            <a:ext cx="181292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5" descr="ram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414808"/>
            <a:ext cx="1355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6" descr="rom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2538" y="2919758"/>
            <a:ext cx="14081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50"/>
          <p:cNvSpPr txBox="1"/>
          <p:nvPr/>
        </p:nvSpPr>
        <p:spPr>
          <a:xfrm>
            <a:off x="7461250" y="1117945"/>
            <a:ext cx="7112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RAM</a:t>
            </a:r>
          </a:p>
        </p:txBody>
      </p:sp>
      <p:sp>
        <p:nvSpPr>
          <p:cNvPr id="37" name="TextBox 51"/>
          <p:cNvSpPr txBox="1"/>
          <p:nvPr/>
        </p:nvSpPr>
        <p:spPr>
          <a:xfrm>
            <a:off x="7966075" y="2567333"/>
            <a:ext cx="7096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ROM</a:t>
            </a:r>
          </a:p>
        </p:txBody>
      </p:sp>
      <p:sp>
        <p:nvSpPr>
          <p:cNvPr id="38" name="TextBox 52"/>
          <p:cNvSpPr txBox="1"/>
          <p:nvPr/>
        </p:nvSpPr>
        <p:spPr>
          <a:xfrm>
            <a:off x="7548563" y="4165945"/>
            <a:ext cx="6350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CPU</a:t>
            </a:r>
          </a:p>
        </p:txBody>
      </p:sp>
      <p:cxnSp>
        <p:nvCxnSpPr>
          <p:cNvPr id="39" name="Straight Connector 53"/>
          <p:cNvCxnSpPr/>
          <p:nvPr/>
        </p:nvCxnSpPr>
        <p:spPr>
          <a:xfrm>
            <a:off x="6732588" y="1991070"/>
            <a:ext cx="0" cy="3024188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4"/>
          <p:cNvCxnSpPr/>
          <p:nvPr/>
        </p:nvCxnSpPr>
        <p:spPr>
          <a:xfrm flipH="1">
            <a:off x="6732588" y="3496020"/>
            <a:ext cx="869950" cy="63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5"/>
          <p:cNvCxnSpPr/>
          <p:nvPr/>
        </p:nvCxnSpPr>
        <p:spPr>
          <a:xfrm flipH="1">
            <a:off x="6726238" y="2022820"/>
            <a:ext cx="4318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6"/>
          <p:cNvCxnSpPr/>
          <p:nvPr/>
        </p:nvCxnSpPr>
        <p:spPr>
          <a:xfrm flipH="1">
            <a:off x="6732588" y="4958108"/>
            <a:ext cx="4318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7"/>
          <p:cNvCxnSpPr/>
          <p:nvPr/>
        </p:nvCxnSpPr>
        <p:spPr>
          <a:xfrm flipH="1">
            <a:off x="6115050" y="4726333"/>
            <a:ext cx="612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0"/>
          <p:cNvCxnSpPr/>
          <p:nvPr/>
        </p:nvCxnSpPr>
        <p:spPr>
          <a:xfrm>
            <a:off x="7380288" y="2494308"/>
            <a:ext cx="0" cy="1944687"/>
          </a:xfrm>
          <a:prstGeom prst="line">
            <a:avLst/>
          </a:prstGeom>
          <a:ln>
            <a:solidFill>
              <a:srgbClr val="FF66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3"/>
          <p:cNvCxnSpPr/>
          <p:nvPr/>
        </p:nvCxnSpPr>
        <p:spPr>
          <a:xfrm flipH="1">
            <a:off x="6124575" y="3718270"/>
            <a:ext cx="1260475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13"/>
          <p:cNvSpPr txBox="1">
            <a:spLocks noChangeArrowheads="1"/>
          </p:cNvSpPr>
          <p:nvPr/>
        </p:nvSpPr>
        <p:spPr bwMode="auto">
          <a:xfrm>
            <a:off x="3524428" y="1267876"/>
            <a:ext cx="2101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1800" dirty="0" smtClean="0">
                <a:solidFill>
                  <a:srgbClr val="595959"/>
                </a:solidFill>
                <a:latin typeface="+mn-lt"/>
              </a:rPr>
              <a:t>Sistema </a:t>
            </a:r>
            <a:r>
              <a:rPr lang="en-US" altLang="pt-BR" sz="1800" dirty="0" err="1" smtClean="0">
                <a:solidFill>
                  <a:srgbClr val="595959"/>
                </a:solidFill>
                <a:latin typeface="+mn-lt"/>
              </a:rPr>
              <a:t>Operacional</a:t>
            </a:r>
            <a:endParaRPr lang="en-US" altLang="pt-BR" sz="1800" dirty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Operacional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pt-BR" altLang="pt-BR" sz="2000" b="1" dirty="0" smtClean="0"/>
              <a:t>Alguns sistemas operacionais: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Windows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Linux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Unix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Solaris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Mac OS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err="1"/>
              <a:t>iOS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err="1"/>
              <a:t>Android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Windows Phone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31500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Operacional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pt-BR" altLang="pt-BR" sz="2000" b="1" dirty="0" smtClean="0"/>
              <a:t>Sistemas que traduzem as linguagens de programação para código de máquina.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Compiladores: </a:t>
            </a:r>
            <a:r>
              <a:rPr lang="pt-BR" altLang="pt-BR" sz="2000" b="1" dirty="0"/>
              <a:t>verificam e decodificam todas as instruções do programa fonte, gerando um código </a:t>
            </a:r>
            <a:r>
              <a:rPr lang="pt-BR" altLang="pt-BR" sz="2000" b="1" dirty="0" smtClean="0"/>
              <a:t>executável.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Exemplos de linguagens compiladas: Fortran</a:t>
            </a:r>
            <a:r>
              <a:rPr lang="pt-BR" altLang="pt-BR" sz="2000" b="1" dirty="0"/>
              <a:t>, Pascal, C, Pascal, C++ e </a:t>
            </a:r>
            <a:r>
              <a:rPr lang="pt-BR" altLang="pt-BR" sz="2000" b="1" dirty="0" smtClean="0"/>
              <a:t>Delphi.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Interpretadores: </a:t>
            </a:r>
            <a:r>
              <a:rPr lang="pt-BR" altLang="pt-BR" sz="2000" b="1" dirty="0"/>
              <a:t>verifica, decodifica e executa instrução a </a:t>
            </a:r>
            <a:r>
              <a:rPr lang="pt-BR" altLang="pt-BR" sz="2000" b="1" dirty="0" smtClean="0"/>
              <a:t>instrução.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Exemplos de linguagens interpretadas: </a:t>
            </a:r>
            <a:r>
              <a:rPr lang="pt-BR" altLang="pt-BR" sz="2000" b="1" dirty="0"/>
              <a:t>Java, HTML, </a:t>
            </a:r>
            <a:r>
              <a:rPr lang="pt-BR" altLang="pt-BR" sz="2000" b="1" dirty="0" err="1"/>
              <a:t>Javascript</a:t>
            </a:r>
            <a:r>
              <a:rPr lang="pt-BR" altLang="pt-BR" sz="2000" b="1" dirty="0"/>
              <a:t>,  ASP, Perl, C#, Python e </a:t>
            </a:r>
            <a:r>
              <a:rPr lang="pt-BR" altLang="pt-BR" sz="2000" b="1" dirty="0" smtClean="0"/>
              <a:t>PHP.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13908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Compiladores e Interpretadores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pt-BR" altLang="pt-BR" sz="2000" b="1" dirty="0" smtClean="0"/>
              <a:t>Sistemas que traduzem as linguagens de programação para código de máquina.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Compiladores: </a:t>
            </a:r>
            <a:r>
              <a:rPr lang="pt-BR" altLang="pt-BR" sz="2000" b="1" dirty="0"/>
              <a:t>verificam e decodificam todas as instruções do programa fonte, gerando um código </a:t>
            </a:r>
            <a:r>
              <a:rPr lang="pt-BR" altLang="pt-BR" sz="2000" b="1" dirty="0" smtClean="0"/>
              <a:t>executável.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Exemplos de linguagens compiladas: Fortran</a:t>
            </a:r>
            <a:r>
              <a:rPr lang="pt-BR" altLang="pt-BR" sz="2000" b="1" dirty="0"/>
              <a:t>, Pascal, C, Pascal, C++ </a:t>
            </a:r>
            <a:r>
              <a:rPr lang="pt-BR" altLang="pt-BR" sz="2000" b="1"/>
              <a:t>e </a:t>
            </a:r>
            <a:r>
              <a:rPr lang="pt-BR" altLang="pt-BR" sz="2000" b="1" smtClean="0"/>
              <a:t>Delphi.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Interpretadores: </a:t>
            </a:r>
            <a:r>
              <a:rPr lang="pt-BR" altLang="pt-BR" sz="2000" b="1" dirty="0"/>
              <a:t>verifica, decodifica e executa instrução a </a:t>
            </a:r>
            <a:r>
              <a:rPr lang="pt-BR" altLang="pt-BR" sz="2000" b="1" dirty="0" smtClean="0"/>
              <a:t>instrução.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Exemplos de linguagens interpretadas: </a:t>
            </a:r>
            <a:r>
              <a:rPr lang="pt-BR" altLang="pt-BR" sz="2000" b="1" dirty="0"/>
              <a:t>Java, HTML, </a:t>
            </a:r>
            <a:r>
              <a:rPr lang="pt-BR" altLang="pt-BR" sz="2000" b="1" dirty="0" err="1"/>
              <a:t>Javascript</a:t>
            </a:r>
            <a:r>
              <a:rPr lang="pt-BR" altLang="pt-BR" sz="2000" b="1" dirty="0"/>
              <a:t>,  ASP, Perl, C#, Python e </a:t>
            </a:r>
            <a:r>
              <a:rPr lang="pt-BR" altLang="pt-BR" sz="2000" b="1" dirty="0" smtClean="0"/>
              <a:t>PHP.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35372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Processamento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Funcionamento básico de um computador.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Lê instruções (pedacinhos de um programa) e as executa sequencialmente.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Exemplos de instruções: </a:t>
            </a:r>
            <a:r>
              <a:rPr lang="pt-BR" altLang="pt-BR" sz="2000" b="1" dirty="0"/>
              <a:t>LER, ESCREVER e </a:t>
            </a:r>
            <a:r>
              <a:rPr lang="pt-BR" altLang="pt-BR" sz="2000" b="1" dirty="0" smtClean="0"/>
              <a:t>SOMAR</a:t>
            </a:r>
            <a:endParaRPr lang="pt-BR" altLang="pt-BR" sz="2000" b="1" dirty="0"/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 smtClean="0"/>
              <a:t>LER: lê </a:t>
            </a:r>
            <a:r>
              <a:rPr lang="pt-BR" altLang="pt-BR" sz="2000" b="1" dirty="0"/>
              <a:t>um valor </a:t>
            </a:r>
            <a:r>
              <a:rPr lang="pt-BR" altLang="pt-BR" sz="2000" b="1" dirty="0" smtClean="0"/>
              <a:t>(de um dispositivo de E/S) e o armazena </a:t>
            </a:r>
            <a:r>
              <a:rPr lang="pt-BR" altLang="pt-BR" sz="2000" b="1" dirty="0"/>
              <a:t>na </a:t>
            </a:r>
            <a:r>
              <a:rPr lang="pt-BR" altLang="pt-BR" sz="2000" b="1" dirty="0" smtClean="0"/>
              <a:t>memória. Destrói </a:t>
            </a:r>
            <a:r>
              <a:rPr lang="pt-BR" altLang="pt-BR" sz="2000" b="1" dirty="0"/>
              <a:t>o valor que existia </a:t>
            </a:r>
            <a:r>
              <a:rPr lang="pt-BR" altLang="pt-BR" sz="2000" b="1" dirty="0" smtClean="0"/>
              <a:t>antes na memória.</a:t>
            </a:r>
            <a:endParaRPr lang="pt-BR" altLang="pt-BR" sz="2000" b="1" dirty="0"/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 smtClean="0"/>
              <a:t>ESCREVER: escreve </a:t>
            </a:r>
            <a:r>
              <a:rPr lang="pt-BR" altLang="pt-BR" sz="2000" b="1" dirty="0"/>
              <a:t>um valor </a:t>
            </a:r>
            <a:r>
              <a:rPr lang="pt-BR" altLang="pt-BR" sz="2000" b="1" dirty="0" smtClean="0"/>
              <a:t>(em um dispositivo de E/S). Não destrói o valor </a:t>
            </a:r>
            <a:r>
              <a:rPr lang="pt-BR" altLang="pt-BR" sz="2000" b="1" dirty="0"/>
              <a:t>que existia na </a:t>
            </a:r>
            <a:r>
              <a:rPr lang="pt-BR" altLang="pt-BR" sz="2000" b="1" dirty="0" smtClean="0"/>
              <a:t>memória.</a:t>
            </a:r>
            <a:endParaRPr lang="pt-BR" altLang="pt-BR" sz="2000" b="1" dirty="0"/>
          </a:p>
          <a:p>
            <a:pPr marL="727075" eaLnBrk="1" hangingPunct="1">
              <a:spcBef>
                <a:spcPts val="1200"/>
              </a:spcBef>
            </a:pPr>
            <a:r>
              <a:rPr lang="pt-BR" altLang="pt-BR" sz="2000" b="1" dirty="0" smtClean="0"/>
              <a:t>SOMAR: soma dois valor </a:t>
            </a:r>
            <a:r>
              <a:rPr lang="pt-BR" altLang="pt-BR" sz="2000" b="1" dirty="0"/>
              <a:t>e </a:t>
            </a:r>
            <a:r>
              <a:rPr lang="pt-BR" altLang="pt-BR" sz="2000" b="1" dirty="0" smtClean="0"/>
              <a:t>armazena o resultado na memória.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38368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Processamento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91091" y="3006725"/>
            <a:ext cx="426473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pt-BR" sz="1600" b="1" dirty="0" err="1">
                <a:solidFill>
                  <a:srgbClr val="595959"/>
                </a:solidFill>
                <a:latin typeface="+mn-lt"/>
              </a:rPr>
              <a:t>Início</a:t>
            </a:r>
            <a:endParaRPr lang="en-US" altLang="pt-BR" sz="1600" b="1" dirty="0">
              <a:solidFill>
                <a:srgbClr val="595959"/>
              </a:solidFill>
              <a:latin typeface="+mn-lt"/>
            </a:endParaRPr>
          </a:p>
          <a:p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 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Ler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pt-BR" sz="1600" b="1" dirty="0">
                <a:solidFill>
                  <a:srgbClr val="595959"/>
                </a:solidFill>
                <a:latin typeface="+mn-lt"/>
              </a:rPr>
              <a:t>um valor para A</a:t>
            </a:r>
          </a:p>
          <a:p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 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Ler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pt-BR" sz="1600" b="1" dirty="0">
                <a:solidFill>
                  <a:srgbClr val="595959"/>
                </a:solidFill>
                <a:latin typeface="+mn-lt"/>
              </a:rPr>
              <a:t>um valor para B</a:t>
            </a:r>
          </a:p>
          <a:p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 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Somar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os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conteúdos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de </a:t>
            </a:r>
            <a:r>
              <a:rPr lang="en-US" altLang="pt-BR" sz="1600" b="1" dirty="0">
                <a:solidFill>
                  <a:srgbClr val="595959"/>
                </a:solidFill>
                <a:latin typeface="+mn-lt"/>
              </a:rPr>
              <a:t>A 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e B e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colocar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em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C</a:t>
            </a:r>
            <a:endParaRPr lang="en-US" altLang="pt-BR" sz="1600" b="1" dirty="0">
              <a:solidFill>
                <a:srgbClr val="595959"/>
              </a:solidFill>
              <a:latin typeface="+mn-lt"/>
            </a:endParaRPr>
          </a:p>
          <a:p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 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Escrever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o </a:t>
            </a:r>
            <a:r>
              <a:rPr lang="en-US" altLang="pt-BR" sz="1600" b="1" dirty="0" err="1" smtClean="0">
                <a:solidFill>
                  <a:srgbClr val="595959"/>
                </a:solidFill>
                <a:latin typeface="+mn-lt"/>
              </a:rPr>
              <a:t>conteúdo</a:t>
            </a:r>
            <a:r>
              <a:rPr lang="en-US" altLang="pt-BR" sz="1600" b="1" dirty="0" smtClean="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pt-BR" sz="1600" b="1" dirty="0">
                <a:solidFill>
                  <a:srgbClr val="595959"/>
                </a:solidFill>
                <a:latin typeface="+mn-lt"/>
              </a:rPr>
              <a:t>de C</a:t>
            </a:r>
          </a:p>
          <a:p>
            <a:r>
              <a:rPr lang="en-US" altLang="pt-BR" sz="1600" b="1" dirty="0" err="1">
                <a:solidFill>
                  <a:srgbClr val="595959"/>
                </a:solidFill>
                <a:latin typeface="+mn-lt"/>
              </a:rPr>
              <a:t>Fim</a:t>
            </a:r>
            <a:endParaRPr lang="en-US" altLang="pt-BR" sz="1600" b="1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30943" y="2229027"/>
            <a:ext cx="2648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b="1" dirty="0" err="1" smtClean="0">
                <a:solidFill>
                  <a:srgbClr val="595959"/>
                </a:solidFill>
                <a:latin typeface="+mn-lt"/>
              </a:rPr>
              <a:t>Instruções</a:t>
            </a:r>
            <a:r>
              <a:rPr lang="en-US" altLang="pt-BR" b="1" dirty="0" smtClean="0">
                <a:solidFill>
                  <a:srgbClr val="595959"/>
                </a:solidFill>
                <a:latin typeface="+mn-lt"/>
              </a:rPr>
              <a:t> (</a:t>
            </a:r>
            <a:r>
              <a:rPr lang="en-US" altLang="pt-BR" b="1" dirty="0" err="1" smtClean="0">
                <a:solidFill>
                  <a:srgbClr val="595959"/>
                </a:solidFill>
                <a:latin typeface="+mn-lt"/>
              </a:rPr>
              <a:t>programa</a:t>
            </a:r>
            <a:r>
              <a:rPr lang="en-US" altLang="pt-BR" b="1" dirty="0" smtClean="0">
                <a:solidFill>
                  <a:srgbClr val="595959"/>
                </a:solidFill>
                <a:latin typeface="+mn-lt"/>
              </a:rPr>
              <a:t>)</a:t>
            </a:r>
            <a:endParaRPr lang="en-US" altLang="pt-BR" b="1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944192" y="2229027"/>
            <a:ext cx="1225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b="1" dirty="0" err="1" smtClean="0">
                <a:solidFill>
                  <a:srgbClr val="595959"/>
                </a:solidFill>
                <a:latin typeface="+mn-lt"/>
              </a:rPr>
              <a:t>Execução</a:t>
            </a:r>
            <a:endParaRPr lang="en-US" altLang="pt-BR" b="1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5088468" y="3006725"/>
            <a:ext cx="1052689" cy="830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 = 2</a:t>
            </a:r>
          </a:p>
          <a:p>
            <a:pPr>
              <a:buFont typeface="Times New Roman" charset="0"/>
              <a:buNone/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B = 3</a:t>
            </a:r>
          </a:p>
          <a:p>
            <a:pPr>
              <a:buFont typeface="Times New Roman" charset="0"/>
              <a:buNone/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C = 2  + 3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6884635" y="2229027"/>
            <a:ext cx="12811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Resultado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7313438" y="3006725"/>
            <a:ext cx="408164" cy="338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8400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de Numeração Binário</a:t>
            </a:r>
          </a:p>
        </p:txBody>
      </p:sp>
      <p:pic>
        <p:nvPicPr>
          <p:cNvPr id="7" name="Picture 2" descr="https://upload.wikimedia.org/wikipedia/commons/a/ac/Leibniz_binary_system_170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58687" y="1112838"/>
            <a:ext cx="6924675" cy="441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950410" y="5531879"/>
            <a:ext cx="14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600" b="1" dirty="0" smtClean="0"/>
              <a:t>Leibniz, 1705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11185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de Numeração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Estamos familiarizados </a:t>
            </a:r>
            <a:r>
              <a:rPr lang="pt-BR" altLang="pt-BR" sz="2000" b="1" dirty="0"/>
              <a:t>com a base 10 (</a:t>
            </a:r>
            <a:r>
              <a:rPr lang="pt-BR" altLang="pt-BR" sz="2000" b="1" dirty="0" smtClean="0"/>
              <a:t>decimal), </a:t>
            </a:r>
            <a:r>
              <a:rPr lang="pt-BR" altLang="pt-BR" sz="2000" b="1" dirty="0"/>
              <a:t>já os computadores atuais trabalham exclusivamente com a base 2 (binário</a:t>
            </a:r>
            <a:r>
              <a:rPr lang="pt-BR" altLang="pt-BR" sz="2000" b="1" dirty="0" smtClean="0"/>
              <a:t>).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É comum </a:t>
            </a:r>
            <a:r>
              <a:rPr lang="pt-BR" altLang="pt-BR" sz="2000" b="1" dirty="0"/>
              <a:t>o uso de bases numéricas derivadas de 2 ao se utilizar computadores em baixo </a:t>
            </a:r>
            <a:r>
              <a:rPr lang="pt-BR" altLang="pt-BR" sz="2000" b="1" dirty="0" smtClean="0"/>
              <a:t>nível.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Durante o processamento números são convertidos para a base binária, cálculo (processamento) é feito e resultado convertido para outra base (decimal).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Em </a:t>
            </a:r>
            <a:r>
              <a:rPr lang="pt-BR" altLang="pt-BR" sz="2000" b="1" dirty="0"/>
              <a:t>muitas situações a digitação de códigos </a:t>
            </a:r>
            <a:r>
              <a:rPr lang="pt-BR" altLang="pt-BR" sz="2000" b="1" dirty="0" smtClean="0"/>
              <a:t>binários é complicada/longa </a:t>
            </a:r>
            <a:r>
              <a:rPr lang="pt-BR" altLang="pt-BR" sz="2000" b="1" dirty="0"/>
              <a:t>para o </a:t>
            </a:r>
            <a:r>
              <a:rPr lang="pt-BR" altLang="pt-BR" sz="2000" b="1" dirty="0" smtClean="0"/>
              <a:t>programador.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Existem </a:t>
            </a:r>
            <a:r>
              <a:rPr lang="pt-BR" altLang="pt-BR" sz="2000" b="1" dirty="0"/>
              <a:t>outros códigos que facilitam a </a:t>
            </a:r>
            <a:r>
              <a:rPr lang="pt-BR" altLang="pt-BR" sz="2000" b="1" dirty="0" smtClean="0"/>
              <a:t>digitação: base </a:t>
            </a:r>
            <a:r>
              <a:rPr lang="pt-BR" altLang="pt-BR" sz="2000" b="1" dirty="0"/>
              <a:t>8 (octal), </a:t>
            </a:r>
            <a:r>
              <a:rPr lang="pt-BR" altLang="pt-BR" sz="2000" b="1" dirty="0" smtClean="0"/>
              <a:t>base </a:t>
            </a:r>
            <a:r>
              <a:rPr lang="pt-BR" altLang="pt-BR" sz="2000" b="1" dirty="0"/>
              <a:t>16 (hexadecimal</a:t>
            </a:r>
            <a:r>
              <a:rPr lang="pt-BR" altLang="pt-BR" sz="2000" b="1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7050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de Numeração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Exemplos: 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3860413"/>
              </p:ext>
            </p:extLst>
          </p:nvPr>
        </p:nvGraphicFramePr>
        <p:xfrm>
          <a:off x="959554" y="2000638"/>
          <a:ext cx="7326492" cy="3169920"/>
        </p:xfrm>
        <a:graphic>
          <a:graphicData uri="http://schemas.openxmlformats.org/drawingml/2006/table">
            <a:tbl>
              <a:tblPr/>
              <a:tblGrid>
                <a:gridCol w="1591735"/>
                <a:gridCol w="2257777"/>
                <a:gridCol w="1411112"/>
                <a:gridCol w="20658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none" dirty="0" smtClean="0"/>
                        <a:t>10 (decimal)</a:t>
                      </a:r>
                      <a:endParaRPr lang="pt-BR" sz="2000" b="1" u="non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u="none" dirty="0"/>
                        <a:t>2 </a:t>
                      </a:r>
                      <a:r>
                        <a:rPr lang="pt-BR" sz="2000" b="1" u="none" dirty="0" smtClean="0"/>
                        <a:t>(binário)</a:t>
                      </a:r>
                      <a:endParaRPr lang="pt-BR" sz="2000" b="1" u="non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u="none" dirty="0"/>
                        <a:t>8 </a:t>
                      </a:r>
                      <a:r>
                        <a:rPr lang="pt-BR" sz="2000" b="1" u="none" dirty="0" smtClean="0"/>
                        <a:t>(octal)</a:t>
                      </a:r>
                      <a:endParaRPr lang="pt-BR" sz="2000" b="1" u="non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u="none" dirty="0"/>
                        <a:t>16 </a:t>
                      </a:r>
                      <a:r>
                        <a:rPr lang="pt-BR" sz="2000" b="1" u="none" dirty="0" smtClean="0"/>
                        <a:t>(hexadecimal)</a:t>
                      </a:r>
                      <a:endParaRPr lang="pt-BR" sz="2000" b="1" u="non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301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100101101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455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1379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10101100011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2543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563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42685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1010011010111101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123275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A6BD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38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de Numeração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Transformação do decimal 13 em binário</a:t>
            </a:r>
            <a:r>
              <a:rPr lang="pt-BR" altLang="pt-BR" sz="2000" b="1" dirty="0" smtClean="0"/>
              <a:t>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Transformação do binário 1101 em decimal: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  <p:cxnSp>
        <p:nvCxnSpPr>
          <p:cNvPr id="7" name="Straight Connector 3"/>
          <p:cNvCxnSpPr/>
          <p:nvPr/>
        </p:nvCxnSpPr>
        <p:spPr>
          <a:xfrm>
            <a:off x="3620909" y="2042229"/>
            <a:ext cx="0" cy="360363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/>
          <p:nvPr/>
        </p:nvSpPr>
        <p:spPr>
          <a:xfrm>
            <a:off x="3128784" y="1972379"/>
            <a:ext cx="4411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13</a:t>
            </a:r>
          </a:p>
        </p:txBody>
      </p:sp>
      <p:cxnSp>
        <p:nvCxnSpPr>
          <p:cNvPr id="9" name="Straight Connector 7"/>
          <p:cNvCxnSpPr/>
          <p:nvPr/>
        </p:nvCxnSpPr>
        <p:spPr>
          <a:xfrm>
            <a:off x="3589159" y="2427992"/>
            <a:ext cx="936625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/>
        </p:nvSpPr>
        <p:spPr>
          <a:xfrm>
            <a:off x="3859034" y="1970792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211334" y="247561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b="1">
                <a:solidFill>
                  <a:srgbClr val="008000"/>
                </a:solidFill>
                <a:latin typeface="+mn-lt"/>
              </a:rPr>
              <a:t>1</a:t>
            </a:r>
          </a:p>
        </p:txBody>
      </p:sp>
      <p:cxnSp>
        <p:nvCxnSpPr>
          <p:cNvPr id="12" name="Straight Connector 12"/>
          <p:cNvCxnSpPr/>
          <p:nvPr/>
        </p:nvCxnSpPr>
        <p:spPr>
          <a:xfrm>
            <a:off x="5389384" y="2762954"/>
            <a:ext cx="0" cy="360363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/>
          <p:nvPr/>
        </p:nvCxnSpPr>
        <p:spPr>
          <a:xfrm>
            <a:off x="4500384" y="2427992"/>
            <a:ext cx="0" cy="36036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4"/>
          <p:cNvSpPr txBox="1"/>
          <p:nvPr/>
        </p:nvSpPr>
        <p:spPr>
          <a:xfrm>
            <a:off x="4001909" y="2374017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6</a:t>
            </a:r>
          </a:p>
        </p:txBody>
      </p:sp>
      <p:cxnSp>
        <p:nvCxnSpPr>
          <p:cNvPr id="15" name="Straight Connector 15"/>
          <p:cNvCxnSpPr/>
          <p:nvPr/>
        </p:nvCxnSpPr>
        <p:spPr>
          <a:xfrm>
            <a:off x="4484509" y="2762954"/>
            <a:ext cx="936625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001909" y="2877254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b="1">
                <a:solidFill>
                  <a:srgbClr val="008000"/>
                </a:solidFill>
                <a:latin typeface="+mn-lt"/>
              </a:rPr>
              <a:t>0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4722634" y="2300992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4938534" y="2732792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3</a:t>
            </a:r>
          </a:p>
        </p:txBody>
      </p:sp>
      <p:cxnSp>
        <p:nvCxnSpPr>
          <p:cNvPr id="19" name="Straight Connector 20"/>
          <p:cNvCxnSpPr/>
          <p:nvPr/>
        </p:nvCxnSpPr>
        <p:spPr>
          <a:xfrm>
            <a:off x="5370334" y="3123317"/>
            <a:ext cx="850900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4938534" y="3164592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b="1">
                <a:solidFill>
                  <a:srgbClr val="008000"/>
                </a:solidFill>
                <a:latin typeface="+mn-lt"/>
              </a:rPr>
              <a:t>1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637034" y="2691517"/>
            <a:ext cx="3129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5659259" y="3164592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b="1">
                <a:solidFill>
                  <a:srgbClr val="008000"/>
                </a:solidFill>
                <a:latin typeface="+mn-lt"/>
              </a:rPr>
              <a:t>1</a:t>
            </a:r>
          </a:p>
        </p:txBody>
      </p:sp>
      <p:cxnSp>
        <p:nvCxnSpPr>
          <p:cNvPr id="23" name="Straight Arrow Connector 24"/>
          <p:cNvCxnSpPr/>
          <p:nvPr/>
        </p:nvCxnSpPr>
        <p:spPr>
          <a:xfrm flipH="1" flipV="1">
            <a:off x="3333572" y="3021716"/>
            <a:ext cx="1871662" cy="792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2516011" y="4643611"/>
            <a:ext cx="39453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b="1" dirty="0">
                <a:latin typeface="+mn-lt"/>
              </a:rPr>
              <a:t>1 x 2</a:t>
            </a:r>
            <a:r>
              <a:rPr lang="en-US" altLang="pt-BR" b="1" baseline="30000" dirty="0">
                <a:latin typeface="+mn-lt"/>
              </a:rPr>
              <a:t>3</a:t>
            </a:r>
            <a:r>
              <a:rPr lang="en-US" altLang="pt-BR" b="1" dirty="0">
                <a:latin typeface="+mn-lt"/>
              </a:rPr>
              <a:t> + 1 x 2</a:t>
            </a:r>
            <a:r>
              <a:rPr lang="en-US" altLang="pt-BR" b="1" baseline="30000" dirty="0">
                <a:latin typeface="+mn-lt"/>
              </a:rPr>
              <a:t>2 </a:t>
            </a:r>
            <a:r>
              <a:rPr lang="en-US" altLang="pt-BR" b="1" dirty="0">
                <a:latin typeface="+mn-lt"/>
              </a:rPr>
              <a:t>+ 0 x 2</a:t>
            </a:r>
            <a:r>
              <a:rPr lang="en-US" altLang="pt-BR" b="1" baseline="30000" dirty="0">
                <a:latin typeface="+mn-lt"/>
              </a:rPr>
              <a:t>1 </a:t>
            </a:r>
            <a:r>
              <a:rPr lang="en-US" altLang="pt-BR" b="1" dirty="0">
                <a:latin typeface="+mn-lt"/>
              </a:rPr>
              <a:t>+ 1 x 2</a:t>
            </a:r>
            <a:r>
              <a:rPr lang="en-US" altLang="pt-BR" b="1" baseline="30000" dirty="0">
                <a:latin typeface="+mn-lt"/>
              </a:rPr>
              <a:t>0</a:t>
            </a:r>
            <a:r>
              <a:rPr lang="en-US" altLang="pt-BR" b="1" dirty="0">
                <a:latin typeface="+mn-lt"/>
              </a:rPr>
              <a:t>  = 13</a:t>
            </a:r>
          </a:p>
        </p:txBody>
      </p:sp>
    </p:spTree>
    <p:extLst>
      <p:ext uri="{BB962C8B-B14F-4D97-AF65-F5344CB8AC3E}">
        <p14:creationId xmlns:p14="http://schemas.microsoft.com/office/powerpoint/2010/main" xmlns="" val="39849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Muitos aspectos da vida moderna não seriam possíveis se computadores.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Aplicações: indústria, comércio, agricultura, comércio, cultura, ciência, educação, jogos, etc.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Necessidade humana pela computação muito antiga: limitações humanas em relação aos cálculos mentais.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Exemplo: ábaco (~300 A.C.)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pt-BR" altLang="pt-BR" sz="2000" b="1" dirty="0" smtClean="0"/>
          </a:p>
        </p:txBody>
      </p:sp>
      <p:grpSp>
        <p:nvGrpSpPr>
          <p:cNvPr id="2" name="Grupo 1"/>
          <p:cNvGrpSpPr/>
          <p:nvPr/>
        </p:nvGrpSpPr>
        <p:grpSpPr>
          <a:xfrm>
            <a:off x="651756" y="4153041"/>
            <a:ext cx="7845111" cy="1494376"/>
            <a:chOff x="685623" y="4153041"/>
            <a:chExt cx="7845111" cy="1494376"/>
          </a:xfrm>
        </p:grpSpPr>
        <p:pic>
          <p:nvPicPr>
            <p:cNvPr id="7" name="Picture 8" descr="suanpa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23" y="4179073"/>
              <a:ext cx="2247639" cy="1259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RomanAbacu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72" y="4153041"/>
              <a:ext cx="1767593" cy="1180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soroba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773" y="4310886"/>
              <a:ext cx="3131993" cy="90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901523" y="5278085"/>
              <a:ext cx="17812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pt-BR" altLang="pt-BR" sz="1800" dirty="0" err="1" smtClean="0">
                  <a:latin typeface="Times New Roman" pitchFamily="18" charset="0"/>
                  <a:cs typeface="Times New Roman" pitchFamily="18" charset="0"/>
                </a:rPr>
                <a:t>Suanpan</a:t>
              </a:r>
              <a:r>
                <a:rPr lang="pt-BR" altLang="pt-BR" sz="1800" dirty="0" smtClean="0">
                  <a:latin typeface="Times New Roman" pitchFamily="18" charset="0"/>
                  <a:cs typeface="Times New Roman" pitchFamily="18" charset="0"/>
                </a:rPr>
                <a:t> (chinês)</a:t>
              </a:r>
              <a:endParaRPr lang="pt-BR" altLang="pt-BR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901194" y="5151621"/>
              <a:ext cx="1871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pt-BR" altLang="pt-BR" sz="1800" dirty="0" smtClean="0">
                  <a:latin typeface="Times New Roman" pitchFamily="18" charset="0"/>
                  <a:cs typeface="Times New Roman" pitchFamily="18" charset="0"/>
                </a:rPr>
                <a:t>Soroban (japonês)</a:t>
              </a:r>
              <a:endParaRPr lang="pt-BR" altLang="pt-BR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6736653" y="5272811"/>
              <a:ext cx="1794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pt-BR" altLang="pt-BR" sz="1800" dirty="0" err="1" smtClean="0">
                  <a:latin typeface="Times New Roman" pitchFamily="18" charset="0"/>
                  <a:cs typeface="Times New Roman" pitchFamily="18" charset="0"/>
                </a:rPr>
                <a:t>Abacus</a:t>
              </a:r>
              <a:r>
                <a:rPr lang="pt-BR" altLang="pt-BR" sz="1800" dirty="0" smtClean="0">
                  <a:latin typeface="Times New Roman" pitchFamily="18" charset="0"/>
                  <a:cs typeface="Times New Roman" pitchFamily="18" charset="0"/>
                </a:rPr>
                <a:t> (romano)</a:t>
              </a:r>
              <a:endParaRPr lang="pt-BR" altLang="pt-BR" sz="1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380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de Numeração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Transformação de binário em </a:t>
            </a:r>
            <a:r>
              <a:rPr lang="pt-BR" altLang="pt-BR" sz="2000" b="1" dirty="0" smtClean="0"/>
              <a:t>octal (</a:t>
            </a:r>
            <a:r>
              <a:rPr lang="pt-BR" altLang="pt-BR" sz="2000" b="1" dirty="0"/>
              <a:t>tabela de conversão):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Para converter (472)</a:t>
            </a:r>
            <a:r>
              <a:rPr lang="pt-BR" altLang="pt-BR" sz="2000" b="1" baseline="-25000" dirty="0"/>
              <a:t>8</a:t>
            </a:r>
            <a:r>
              <a:rPr lang="pt-BR" altLang="pt-BR" sz="2000" b="1" dirty="0"/>
              <a:t> em binário, </a:t>
            </a:r>
            <a:r>
              <a:rPr lang="pt-BR" altLang="pt-BR" sz="2000" b="1" dirty="0" smtClean="0"/>
              <a:t>substituir: 4 </a:t>
            </a:r>
            <a:r>
              <a:rPr lang="pt-BR" altLang="pt-BR" sz="2000" b="1" dirty="0"/>
              <a:t>por 100; 7 por111; 2 por 010. 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Desta </a:t>
            </a:r>
            <a:r>
              <a:rPr lang="pt-BR" altLang="pt-BR" sz="2000" b="1" dirty="0"/>
              <a:t>forma, obtemos o número binário 100111010.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0845" y="2134482"/>
            <a:ext cx="7205486" cy="82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053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 de Numeração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4"/>
            <a:ext cx="8229600" cy="65987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Transformação de binário em </a:t>
            </a:r>
            <a:r>
              <a:rPr lang="pt-BR" altLang="pt-BR" sz="2000" b="1" dirty="0" smtClean="0"/>
              <a:t>hexadecimal (tabela </a:t>
            </a:r>
            <a:r>
              <a:rPr lang="pt-BR" altLang="pt-BR" sz="2000" b="1" dirty="0"/>
              <a:t>de conversão):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Para converter </a:t>
            </a:r>
            <a:r>
              <a:rPr lang="pt-BR" altLang="pt-BR" sz="2000" b="1" dirty="0" smtClean="0"/>
              <a:t>(3A6)</a:t>
            </a:r>
            <a:r>
              <a:rPr lang="pt-BR" altLang="pt-BR" sz="2000" b="1" baseline="-25000" dirty="0" smtClean="0"/>
              <a:t>16</a:t>
            </a:r>
            <a:r>
              <a:rPr lang="pt-BR" altLang="pt-BR" sz="2000" b="1" dirty="0" smtClean="0"/>
              <a:t> </a:t>
            </a:r>
            <a:r>
              <a:rPr lang="pt-BR" altLang="pt-BR" sz="2000" b="1" dirty="0"/>
              <a:t>em binário, </a:t>
            </a:r>
            <a:r>
              <a:rPr lang="pt-BR" altLang="pt-BR" sz="2000" b="1" dirty="0" smtClean="0"/>
              <a:t>substituir: 3 por 011	; A por 1010; </a:t>
            </a:r>
            <a:br>
              <a:rPr lang="pt-BR" altLang="pt-BR" sz="2000" b="1" dirty="0" smtClean="0"/>
            </a:br>
            <a:r>
              <a:rPr lang="pt-BR" altLang="pt-BR" sz="2000" b="1" dirty="0" smtClean="0"/>
              <a:t>6 </a:t>
            </a:r>
            <a:r>
              <a:rPr lang="pt-BR" altLang="pt-BR" sz="2000" b="1" dirty="0"/>
              <a:t>por </a:t>
            </a:r>
            <a:r>
              <a:rPr lang="pt-BR" altLang="pt-BR" sz="2000" b="1" dirty="0" smtClean="0"/>
              <a:t>0110</a:t>
            </a:r>
            <a:r>
              <a:rPr lang="pt-BR" altLang="pt-BR" sz="2000" b="1" dirty="0"/>
              <a:t>. 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Desta </a:t>
            </a:r>
            <a:r>
              <a:rPr lang="pt-BR" altLang="pt-BR" sz="2000" b="1" dirty="0"/>
              <a:t>forma, obtemos o número binário 1110100110.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488" y="2264579"/>
            <a:ext cx="8726310" cy="63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21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Sistemas de Numeração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6221" y="1659467"/>
            <a:ext cx="40224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pt-BR" b="1" dirty="0" err="1">
                <a:solidFill>
                  <a:srgbClr val="595959"/>
                </a:solidFill>
                <a:latin typeface="+mn-lt"/>
              </a:rPr>
              <a:t>Transformação</a:t>
            </a:r>
            <a:r>
              <a:rPr lang="en-US" altLang="pt-BR" b="1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pt-BR" b="1" dirty="0" smtClean="0">
                <a:solidFill>
                  <a:srgbClr val="595959"/>
                </a:solidFill>
                <a:latin typeface="+mn-lt"/>
              </a:rPr>
              <a:t>de </a:t>
            </a:r>
            <a:r>
              <a:rPr lang="en-US" altLang="pt-BR" b="1" dirty="0" err="1" smtClean="0">
                <a:solidFill>
                  <a:srgbClr val="595959"/>
                </a:solidFill>
                <a:latin typeface="+mn-lt"/>
              </a:rPr>
              <a:t>binário</a:t>
            </a:r>
            <a:r>
              <a:rPr lang="en-US" altLang="pt-BR" b="1" dirty="0" smtClean="0">
                <a:solidFill>
                  <a:srgbClr val="595959"/>
                </a:solidFill>
                <a:latin typeface="+mn-lt"/>
              </a:rPr>
              <a:t> </a:t>
            </a:r>
            <a:r>
              <a:rPr lang="en-US" altLang="pt-BR" b="1" dirty="0" err="1" smtClean="0">
                <a:solidFill>
                  <a:srgbClr val="595959"/>
                </a:solidFill>
                <a:latin typeface="+mn-lt"/>
              </a:rPr>
              <a:t>em</a:t>
            </a:r>
            <a:r>
              <a:rPr lang="en-US" altLang="pt-BR" b="1" dirty="0" smtClean="0">
                <a:solidFill>
                  <a:srgbClr val="595959"/>
                </a:solidFill>
                <a:latin typeface="+mn-lt"/>
              </a:rPr>
              <a:t> octal</a:t>
            </a:r>
          </a:p>
          <a:p>
            <a:pPr algn="ctr"/>
            <a:r>
              <a:rPr lang="en-US" altLang="pt-BR" b="1" dirty="0" smtClean="0">
                <a:solidFill>
                  <a:srgbClr val="595959"/>
                </a:solidFill>
                <a:latin typeface="+mn-lt"/>
              </a:rPr>
              <a:t>(</a:t>
            </a:r>
            <a:r>
              <a:rPr lang="en-US" altLang="pt-BR" b="1" dirty="0" err="1" smtClean="0">
                <a:solidFill>
                  <a:srgbClr val="595959"/>
                </a:solidFill>
                <a:latin typeface="+mn-lt"/>
              </a:rPr>
              <a:t>tabela</a:t>
            </a:r>
            <a:r>
              <a:rPr lang="en-US" altLang="pt-BR" b="1" dirty="0" smtClean="0">
                <a:solidFill>
                  <a:srgbClr val="595959"/>
                </a:solidFill>
                <a:latin typeface="+mn-lt"/>
              </a:rPr>
              <a:t> de </a:t>
            </a:r>
            <a:r>
              <a:rPr lang="en-US" altLang="pt-BR" b="1" dirty="0" err="1" smtClean="0">
                <a:solidFill>
                  <a:srgbClr val="595959"/>
                </a:solidFill>
                <a:latin typeface="+mn-lt"/>
              </a:rPr>
              <a:t>conversão</a:t>
            </a:r>
            <a:r>
              <a:rPr lang="en-US" altLang="pt-BR" b="1" dirty="0" smtClean="0">
                <a:solidFill>
                  <a:srgbClr val="595959"/>
                </a:solidFill>
                <a:latin typeface="+mn-lt"/>
              </a:rPr>
              <a:t>):</a:t>
            </a:r>
            <a:endParaRPr lang="en-US" altLang="pt-BR" b="1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28" name="TextBox 26"/>
          <p:cNvSpPr txBox="1">
            <a:spLocks noChangeArrowheads="1"/>
          </p:cNvSpPr>
          <p:nvPr/>
        </p:nvSpPr>
        <p:spPr bwMode="auto">
          <a:xfrm>
            <a:off x="1127480" y="3909838"/>
            <a:ext cx="57894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altLang="pt-BR" b="1" dirty="0">
                <a:latin typeface="+mn-lt"/>
              </a:rPr>
              <a:t>P</a:t>
            </a:r>
            <a:r>
              <a:rPr lang="pt-BR" altLang="pt-BR" b="1" dirty="0" smtClean="0">
                <a:latin typeface="+mn-lt"/>
              </a:rPr>
              <a:t>ara </a:t>
            </a:r>
            <a:r>
              <a:rPr lang="pt-BR" altLang="pt-BR" b="1" dirty="0">
                <a:latin typeface="+mn-lt"/>
              </a:rPr>
              <a:t>converter (472)</a:t>
            </a:r>
            <a:r>
              <a:rPr lang="pt-BR" altLang="pt-BR" b="1" baseline="-25000" dirty="0">
                <a:latin typeface="+mn-lt"/>
              </a:rPr>
              <a:t>8</a:t>
            </a:r>
            <a:r>
              <a:rPr lang="pt-BR" altLang="pt-BR" b="1" dirty="0">
                <a:latin typeface="+mn-lt"/>
              </a:rPr>
              <a:t> em binário, </a:t>
            </a:r>
            <a:r>
              <a:rPr lang="pt-BR" altLang="pt-BR" b="1" dirty="0" smtClean="0">
                <a:latin typeface="+mn-lt"/>
              </a:rPr>
              <a:t>substituir:</a:t>
            </a:r>
          </a:p>
          <a:p>
            <a:r>
              <a:rPr lang="pt-BR" altLang="pt-BR" b="1" dirty="0" smtClean="0">
                <a:latin typeface="+mn-lt"/>
              </a:rPr>
              <a:t>4 por 100</a:t>
            </a:r>
            <a:r>
              <a:rPr lang="pt-BR" altLang="pt-BR" b="1" dirty="0">
                <a:latin typeface="+mn-lt"/>
              </a:rPr>
              <a:t>; 7 </a:t>
            </a:r>
            <a:r>
              <a:rPr lang="pt-BR" altLang="pt-BR" b="1" dirty="0" smtClean="0">
                <a:latin typeface="+mn-lt"/>
              </a:rPr>
              <a:t>por111</a:t>
            </a:r>
            <a:r>
              <a:rPr lang="pt-BR" altLang="pt-BR" b="1" dirty="0">
                <a:latin typeface="+mn-lt"/>
              </a:rPr>
              <a:t>; </a:t>
            </a:r>
            <a:r>
              <a:rPr lang="pt-BR" altLang="pt-BR" b="1" dirty="0" smtClean="0">
                <a:latin typeface="+mn-lt"/>
              </a:rPr>
              <a:t>2 por 010. </a:t>
            </a:r>
          </a:p>
          <a:p>
            <a:r>
              <a:rPr lang="pt-BR" altLang="pt-BR" b="1" dirty="0" smtClean="0">
                <a:latin typeface="+mn-lt"/>
              </a:rPr>
              <a:t/>
            </a:r>
            <a:br>
              <a:rPr lang="pt-BR" altLang="pt-BR" b="1" dirty="0" smtClean="0">
                <a:latin typeface="+mn-lt"/>
              </a:rPr>
            </a:br>
            <a:r>
              <a:rPr lang="pt-BR" altLang="pt-BR" b="1" dirty="0" smtClean="0">
                <a:latin typeface="+mn-lt"/>
              </a:rPr>
              <a:t>Desta </a:t>
            </a:r>
            <a:r>
              <a:rPr lang="pt-BR" altLang="pt-BR" b="1" dirty="0">
                <a:latin typeface="+mn-lt"/>
              </a:rPr>
              <a:t>forma, obtemos o número binário </a:t>
            </a:r>
            <a:r>
              <a:rPr lang="pt-BR" altLang="pt-BR" b="1" dirty="0" smtClean="0">
                <a:latin typeface="+mn-lt"/>
              </a:rPr>
              <a:t>100111010.</a:t>
            </a:r>
            <a:endParaRPr lang="en-US" altLang="pt-BR" b="1" dirty="0">
              <a:latin typeface="+mn-lt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3682" y="2502608"/>
            <a:ext cx="46386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54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Precursores: máquinas mecânicas.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err="1" smtClean="0"/>
              <a:t>Pascaline</a:t>
            </a:r>
            <a:r>
              <a:rPr lang="pt-BR" altLang="pt-BR" sz="2000" b="1" dirty="0" smtClean="0"/>
              <a:t> (soma e subtração), inventada por </a:t>
            </a:r>
            <a:r>
              <a:rPr lang="pt-BR" altLang="pt-BR" sz="2000" b="1" dirty="0" err="1" smtClean="0"/>
              <a:t>Blaise</a:t>
            </a:r>
            <a:r>
              <a:rPr lang="pt-BR" altLang="pt-BR" sz="2000" b="1" dirty="0"/>
              <a:t> Pascal </a:t>
            </a:r>
            <a:r>
              <a:rPr lang="pt-BR" altLang="pt-BR" sz="2000" b="1" dirty="0" smtClean="0"/>
              <a:t>(1623-1662)</a:t>
            </a:r>
          </a:p>
        </p:txBody>
      </p:sp>
      <p:pic>
        <p:nvPicPr>
          <p:cNvPr id="14" name="Picture 6" descr="Blaise_Pasc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25" y="2799645"/>
            <a:ext cx="2203733" cy="268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PascalineFro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5858" y="2925761"/>
            <a:ext cx="5256213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637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340px-Leibnitzrechenmasch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107091" y="2803901"/>
            <a:ext cx="5325709" cy="25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200px-Gottfried_Wilhelm_von_Leibni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672" y="2670451"/>
            <a:ext cx="2238727" cy="283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Precursores: máquinas mecânicas.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Máquina </a:t>
            </a:r>
            <a:r>
              <a:rPr lang="pt-BR" altLang="pt-BR" sz="2000" b="1" dirty="0"/>
              <a:t>de </a:t>
            </a:r>
            <a:r>
              <a:rPr lang="pt-BR" altLang="pt-BR" sz="2000" b="1" dirty="0" smtClean="0"/>
              <a:t>Leibniz (quatro operações), </a:t>
            </a:r>
            <a:r>
              <a:rPr lang="pt-BR" altLang="pt-BR" sz="2000" b="1" dirty="0" err="1" smtClean="0"/>
              <a:t>Gottfried</a:t>
            </a:r>
            <a:r>
              <a:rPr lang="pt-BR" altLang="pt-BR" sz="2000" b="1" dirty="0" smtClean="0"/>
              <a:t> </a:t>
            </a:r>
            <a:r>
              <a:rPr lang="pt-BR" altLang="pt-BR" sz="2000" b="1" dirty="0"/>
              <a:t>Wilhelm </a:t>
            </a:r>
            <a:r>
              <a:rPr lang="pt-BR" altLang="pt-BR" sz="2000" b="1" dirty="0" smtClean="0"/>
              <a:t>Leibniz (</a:t>
            </a:r>
            <a:r>
              <a:rPr lang="pt-BR" altLang="pt-BR" sz="2000" b="1" dirty="0"/>
              <a:t>1646-1716)</a:t>
            </a:r>
            <a:endParaRPr lang="pt-BR" alt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946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Precursores: máquinas mecânicas.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Motor Analítico (cartões perfurados), </a:t>
            </a:r>
            <a:r>
              <a:rPr lang="pt-BR" altLang="pt-BR" sz="2000" b="1" dirty="0"/>
              <a:t>Charles </a:t>
            </a:r>
            <a:r>
              <a:rPr lang="pt-BR" altLang="pt-BR" sz="2000" b="1" dirty="0" smtClean="0"/>
              <a:t>Babbage (</a:t>
            </a:r>
            <a:r>
              <a:rPr lang="pt-BR" altLang="pt-BR" sz="2000" b="1" dirty="0"/>
              <a:t>1791-1871</a:t>
            </a:r>
            <a:r>
              <a:rPr lang="pt-BR" altLang="pt-BR" sz="2000" b="1" dirty="0" smtClean="0"/>
              <a:t>).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Uso geral – programável, mas só foi construído em 1910.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pic>
        <p:nvPicPr>
          <p:cNvPr id="9" name="Picture 8" descr="charles_babbage_fu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130" y="3001390"/>
            <a:ext cx="2272381" cy="285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103017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0038" y="2973038"/>
            <a:ext cx="410368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9940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Precursores: máquinas mecânicas.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Motor Analítico (cartões perfurados), </a:t>
            </a:r>
            <a:r>
              <a:rPr lang="pt-BR" altLang="pt-BR" sz="2000" b="1" dirty="0"/>
              <a:t>Charles </a:t>
            </a:r>
            <a:r>
              <a:rPr lang="pt-BR" altLang="pt-BR" sz="2000" b="1" dirty="0" smtClean="0"/>
              <a:t>Babbage (</a:t>
            </a:r>
            <a:r>
              <a:rPr lang="pt-BR" altLang="pt-BR" sz="2000" b="1" dirty="0"/>
              <a:t>1791-1871</a:t>
            </a:r>
            <a:r>
              <a:rPr lang="pt-BR" altLang="pt-BR" sz="2000" b="1" dirty="0" smtClean="0"/>
              <a:t>).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/>
              <a:t>Ada </a:t>
            </a:r>
            <a:r>
              <a:rPr lang="pt-BR" altLang="pt-BR" sz="2000" b="1" dirty="0" smtClean="0"/>
              <a:t>Byron (</a:t>
            </a:r>
            <a:r>
              <a:rPr lang="pt-BR" altLang="pt-BR" sz="2000" b="1" dirty="0"/>
              <a:t>1815-1852</a:t>
            </a:r>
            <a:r>
              <a:rPr lang="pt-BR" altLang="pt-BR" sz="2000" b="1" dirty="0" smtClean="0"/>
              <a:t>): primeiro programador.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pic>
        <p:nvPicPr>
          <p:cNvPr id="10" name="Picture 15" descr="103017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0038" y="2973038"/>
            <a:ext cx="410368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ada_lovela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665" y="3126521"/>
            <a:ext cx="1913819" cy="267737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35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B58536-CC22-4F12-A8F1-9E0139C596EC}" type="datetime1">
              <a:rPr lang="en-US"/>
              <a:pPr>
                <a:defRPr/>
              </a:pPr>
              <a:t>2/26/2016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/>
              <a:t>Introdução ao Processamento de Dados</a:t>
            </a:r>
          </a:p>
          <a:p>
            <a:pPr>
              <a:defRPr/>
            </a:pPr>
            <a:r>
              <a:rPr lang="pt-BR" altLang="en-US" dirty="0"/>
              <a:t>Unidade 1: </a:t>
            </a:r>
            <a:r>
              <a:rPr lang="pt-BR" altLang="en-US" dirty="0" smtClean="0"/>
              <a:t>Introdução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9C1A-5D75-4D46-AA59-E520C0EB3190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8444" cy="792703"/>
          </a:xfrm>
        </p:spPr>
        <p:txBody>
          <a:bodyPr/>
          <a:lstStyle/>
          <a:p>
            <a:pPr eaLnBrk="1" hangingPunct="1"/>
            <a:r>
              <a:rPr lang="pt-BR" altLang="pt-BR" sz="3800" dirty="0" smtClean="0"/>
              <a:t>História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236663"/>
            <a:ext cx="8229600" cy="241423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Precursores: máquinas eletromecânicas.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Máquina de </a:t>
            </a:r>
            <a:r>
              <a:rPr lang="pt-BR" altLang="pt-BR" sz="2000" b="1" dirty="0" err="1" smtClean="0"/>
              <a:t>Hollerith</a:t>
            </a:r>
            <a:r>
              <a:rPr lang="pt-BR" altLang="pt-BR" sz="2000" b="1" dirty="0" smtClean="0"/>
              <a:t> (cartões perfurados</a:t>
            </a:r>
            <a:r>
              <a:rPr lang="pt-BR" altLang="pt-BR" sz="2000" b="1" dirty="0"/>
              <a:t>), </a:t>
            </a:r>
            <a:r>
              <a:rPr lang="pt-BR" altLang="pt-BR" sz="2000" b="1" dirty="0" smtClean="0"/>
              <a:t/>
            </a:r>
            <a:br>
              <a:rPr lang="pt-BR" altLang="pt-BR" sz="2000" b="1" dirty="0" smtClean="0"/>
            </a:br>
            <a:r>
              <a:rPr lang="pt-BR" altLang="pt-BR" sz="2000" b="1" dirty="0" smtClean="0"/>
              <a:t>Hermann </a:t>
            </a:r>
            <a:r>
              <a:rPr lang="pt-BR" altLang="pt-BR" sz="2000" b="1" dirty="0" err="1" smtClean="0"/>
              <a:t>Hollerith</a:t>
            </a:r>
            <a:r>
              <a:rPr lang="pt-BR" altLang="pt-BR" sz="2000" b="1" dirty="0" smtClean="0"/>
              <a:t> (</a:t>
            </a:r>
            <a:r>
              <a:rPr lang="pt-BR" altLang="pt-BR" sz="2000" b="1" dirty="0"/>
              <a:t>1860-1929</a:t>
            </a:r>
            <a:r>
              <a:rPr lang="pt-BR" altLang="pt-BR" sz="2000" b="1" dirty="0" smtClean="0"/>
              <a:t>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000" b="1" dirty="0" smtClean="0"/>
              <a:t>Cálculo de estatísticas para Censo Demográfico.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pt-BR" sz="2000" b="1" dirty="0" err="1" smtClean="0"/>
              <a:t>Fundou</a:t>
            </a:r>
            <a:r>
              <a:rPr lang="en-US" altLang="pt-BR" sz="2000" b="1" dirty="0" smtClean="0"/>
              <a:t> a Tabulating </a:t>
            </a:r>
            <a:r>
              <a:rPr lang="en-US" altLang="pt-BR" sz="2000" b="1" dirty="0"/>
              <a:t>Machine Company (1890</a:t>
            </a:r>
            <a:r>
              <a:rPr lang="en-US" altLang="pt-BR" sz="2000" b="1" dirty="0" smtClean="0"/>
              <a:t>),</a:t>
            </a:r>
            <a:br>
              <a:rPr lang="en-US" altLang="pt-BR" sz="2000" b="1" dirty="0" smtClean="0"/>
            </a:br>
            <a:r>
              <a:rPr lang="en-US" altLang="pt-BR" sz="2000" b="1" dirty="0" err="1" smtClean="0"/>
              <a:t>depois</a:t>
            </a:r>
            <a:r>
              <a:rPr lang="en-US" altLang="pt-BR" sz="2000" b="1" dirty="0" smtClean="0"/>
              <a:t> </a:t>
            </a:r>
            <a:r>
              <a:rPr lang="en-US" altLang="pt-BR" sz="2000" b="1" dirty="0" err="1" smtClean="0"/>
              <a:t>chamada</a:t>
            </a:r>
            <a:r>
              <a:rPr lang="en-US" altLang="pt-BR" sz="2000" b="1" dirty="0" smtClean="0"/>
              <a:t> de International </a:t>
            </a:r>
            <a:r>
              <a:rPr lang="en-US" altLang="pt-BR" sz="2000" b="1" dirty="0"/>
              <a:t>Business </a:t>
            </a:r>
            <a:r>
              <a:rPr lang="en-US" altLang="pt-BR" sz="2000" b="1" dirty="0" smtClean="0"/>
              <a:t/>
            </a:r>
            <a:br>
              <a:rPr lang="en-US" altLang="pt-BR" sz="2000" b="1" dirty="0" smtClean="0"/>
            </a:br>
            <a:r>
              <a:rPr lang="en-US" altLang="pt-BR" sz="2000" b="1" dirty="0" smtClean="0"/>
              <a:t>Machines </a:t>
            </a:r>
            <a:r>
              <a:rPr lang="en-US" altLang="pt-BR" sz="2000" b="1" dirty="0"/>
              <a:t>Corporation </a:t>
            </a:r>
            <a:r>
              <a:rPr lang="en-US" altLang="pt-BR" sz="2000" b="1" dirty="0" smtClean="0"/>
              <a:t>(IBM).</a:t>
            </a: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 smtClean="0"/>
          </a:p>
        </p:txBody>
      </p:sp>
      <p:pic>
        <p:nvPicPr>
          <p:cNvPr id="130052" name="Picture 4" descr="https://mccarlgallery.files.wordpress.com/2013/05/hollerith-des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5242" y="3547673"/>
            <a:ext cx="3676297" cy="25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0050" name="Picture 2" descr="Hollerit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4312" y="1292402"/>
            <a:ext cx="1896533" cy="273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679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Introduction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duction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5044</TotalTime>
  <Words>2111</Words>
  <Application>Microsoft Office PowerPoint</Application>
  <PresentationFormat>Apresentação na tela (4:3)</PresentationFormat>
  <Paragraphs>506</Paragraphs>
  <Slides>42</Slides>
  <Notes>42</Notes>
  <HiddenSlides>0</HiddenSlides>
  <MMClips>3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Introduction</vt:lpstr>
      <vt:lpstr>Introdução ao Processamento de Dados  Introdução  Instituto de Matemática e Estatística (IME) Universidade do Estado do Rio de Janeiro (UERJ)  Semestre 2016.1</vt:lpstr>
      <vt:lpstr>Introdução ao Processamento de Dados</vt:lpstr>
      <vt:lpstr>Introdução ao Processamento de Dados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Linguagens de Programação</vt:lpstr>
      <vt:lpstr>Linguagens de Programação</vt:lpstr>
      <vt:lpstr>Linguagens de Programação</vt:lpstr>
      <vt:lpstr>Sistema Computacional</vt:lpstr>
      <vt:lpstr>Arquitetura de von Neumann</vt:lpstr>
      <vt:lpstr>Arquitetura de von Neumann</vt:lpstr>
      <vt:lpstr>Arquitetura de von Neumann</vt:lpstr>
      <vt:lpstr>Componentes de Hardware</vt:lpstr>
      <vt:lpstr>Software</vt:lpstr>
      <vt:lpstr>Sistema Operacional</vt:lpstr>
      <vt:lpstr>Sistema Operacional</vt:lpstr>
      <vt:lpstr>Sistema Operacional</vt:lpstr>
      <vt:lpstr>Compiladores e Interpretadores</vt:lpstr>
      <vt:lpstr>Processamento</vt:lpstr>
      <vt:lpstr>Processamento</vt:lpstr>
      <vt:lpstr>Sistema de Numeração Binário</vt:lpstr>
      <vt:lpstr>Sistema de Numeração</vt:lpstr>
      <vt:lpstr>Sistema de Numeração</vt:lpstr>
      <vt:lpstr>Sistema de Numeração</vt:lpstr>
      <vt:lpstr>Sistema de Numeração</vt:lpstr>
      <vt:lpstr>Sistema de Numeração</vt:lpstr>
      <vt:lpstr>Sistemas de Numeração</vt:lpstr>
    </vt:vector>
  </TitlesOfParts>
  <Company>CRIARTE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Camera Calibration</dc:title>
  <dc:creator>Raul Queiroz Feitosa</dc:creator>
  <cp:lastModifiedBy>Sergio Kostin</cp:lastModifiedBy>
  <cp:revision>243</cp:revision>
  <dcterms:created xsi:type="dcterms:W3CDTF">2006-06-21T11:01:51Z</dcterms:created>
  <dcterms:modified xsi:type="dcterms:W3CDTF">2016-02-27T01:00:50Z</dcterms:modified>
</cp:coreProperties>
</file>