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602" r:id="rId3"/>
    <p:sldId id="603" r:id="rId4"/>
    <p:sldId id="652" r:id="rId5"/>
    <p:sldId id="653" r:id="rId6"/>
    <p:sldId id="654" r:id="rId7"/>
    <p:sldId id="655" r:id="rId8"/>
    <p:sldId id="656" r:id="rId9"/>
    <p:sldId id="650" r:id="rId10"/>
    <p:sldId id="657" r:id="rId11"/>
    <p:sldId id="659" r:id="rId12"/>
    <p:sldId id="660" r:id="rId13"/>
    <p:sldId id="658" r:id="rId14"/>
    <p:sldId id="661" r:id="rId15"/>
    <p:sldId id="663" r:id="rId16"/>
    <p:sldId id="665" r:id="rId17"/>
    <p:sldId id="664" r:id="rId18"/>
    <p:sldId id="662" r:id="rId19"/>
    <p:sldId id="666" r:id="rId20"/>
    <p:sldId id="667" r:id="rId21"/>
    <p:sldId id="668" r:id="rId22"/>
    <p:sldId id="669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0000"/>
    <a:srgbClr val="333333"/>
    <a:srgbClr val="C0C0C0"/>
    <a:srgbClr val="777777"/>
    <a:srgbClr val="FFFF99"/>
    <a:srgbClr val="EAEAEA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4" autoAdjust="0"/>
    <p:restoredTop sz="95252" autoAdjust="0"/>
  </p:normalViewPr>
  <p:slideViewPr>
    <p:cSldViewPr snapToGrid="0" showGuides="1">
      <p:cViewPr varScale="1">
        <p:scale>
          <a:sx n="56" d="100"/>
          <a:sy n="56" d="100"/>
        </p:scale>
        <p:origin x="-96" y="-582"/>
      </p:cViewPr>
      <p:guideLst>
        <p:guide orient="horz" pos="701"/>
        <p:guide pos="2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241ECBA-96D7-4A7A-8E9C-0290833C37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1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455C3CB-AB7B-47DE-9A2E-4A23559B5C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5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FF839B-3C4D-4C11-BB9C-282D43D9864D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pt-BR" sz="13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aseline="0"/>
            </a:lvl1pPr>
          </a:lstStyle>
          <a:p>
            <a:r>
              <a:rPr lang="pt-BR" altLang="en-US" noProof="0" dirty="0" smtClean="0"/>
              <a:t>Introdução ao Processamento de Dados</a:t>
            </a:r>
            <a:endParaRPr lang="pt-BR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endParaRPr lang="pt-BR" altLang="en-US" noProof="0" dirty="0" smtClean="0"/>
          </a:p>
          <a:p>
            <a:endParaRPr lang="pt-BR" altLang="en-US" noProof="0" dirty="0" smtClean="0"/>
          </a:p>
          <a:p>
            <a:endParaRPr lang="pt-BR" altLang="en-US" noProof="0" dirty="0" smtClean="0"/>
          </a:p>
          <a:p>
            <a:r>
              <a:rPr lang="pt-BR" altLang="en-US" noProof="0" dirty="0" smtClean="0"/>
              <a:t>				Gilson A. O. P. Costa</a:t>
            </a:r>
            <a:endParaRPr lang="pt-BR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A704-2BFA-4A2A-BB8F-9F64009C34BE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C3ECE-ACE1-4DC9-977B-6EA62016D73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2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36B93-78C6-4903-84C3-5F18379E3902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842D1-F820-41A9-BD71-455C3442369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1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6CD3-2D04-4E28-848C-C4B77B09113B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1C8A-01D6-4ED4-BA79-F42A2297262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74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8D01-777B-4025-904B-99C9C19460D3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BE0E7-D963-44E8-B505-BCA55A9A99B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0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6292D-9F53-4755-A7A6-753453559CB7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DE97-326C-4A66-8B14-C096E0EA181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56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EC7EC-A6CE-48E6-A92D-A0D1A793E416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D75B-BE37-4758-A82A-4A7FDE44CAB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83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3FDA-4A0D-4ECF-A34D-2423AAC54CB2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7E9FD-BD4B-426A-8DC7-FF7840B85D4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90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F739A-70D2-464E-BFBB-83E9E04DBECA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89FF6-BA43-4730-90A5-3168EA0361E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15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E64D9-DDED-4F02-BC32-69E884E20F95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85FC-22B1-4F88-BEF9-34B09CE669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137E1-1310-4FBD-8652-C5B90A204BB1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EE0BD-2D39-45F6-B15F-2E5D3D5E57D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3C58A-0B72-451F-BACB-B23D3AED2BE0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D4000-DB3D-4865-BA93-195B43CC851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3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2C71F-8E25-4FA4-90B5-A9E359EB48D7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321D-7A52-4B20-9C9D-23A64ACA226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7E0F-BCEF-4C68-B4F7-8069471382E9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C7720-01E5-41E2-BF17-BD83C56B98D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97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noProof="0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noProof="0" dirty="0" smtClean="0"/>
              <a:t>Clique para editar os estilos do texto mestre</a:t>
            </a:r>
          </a:p>
          <a:p>
            <a:pPr lvl="1"/>
            <a:r>
              <a:rPr lang="pt-BR" altLang="en-US" noProof="0" dirty="0" smtClean="0"/>
              <a:t>Segundo nível</a:t>
            </a:r>
          </a:p>
          <a:p>
            <a:pPr lvl="2"/>
            <a:r>
              <a:rPr lang="pt-BR" altLang="en-US" noProof="0" dirty="0" smtClean="0"/>
              <a:t>Terceiro nível</a:t>
            </a:r>
          </a:p>
          <a:p>
            <a:pPr lvl="3"/>
            <a:r>
              <a:rPr lang="pt-BR" altLang="en-US" noProof="0" dirty="0" smtClean="0"/>
              <a:t>Quarto nível</a:t>
            </a:r>
          </a:p>
          <a:p>
            <a:pPr lvl="4"/>
            <a:r>
              <a:rPr lang="pt-BR" altLang="en-US" noProof="0" dirty="0" smtClean="0"/>
              <a:t>Quinto nível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01A97170-2A58-45A8-BFD3-9A2E11F1A785}" type="datetime1">
              <a:rPr lang="en-US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555AB305-0A5C-4204-A7C9-FC6A457CE0D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pt-BR" altLang="pt-BR" sz="2400" dirty="0" smtClean="0"/>
              <a:t>Introdução ao Processamento de Dados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Algoritmos - Seleção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sz="2400" dirty="0" smtClean="0"/>
              <a:t>Instituto de Matemática e Estatística (IME)</a:t>
            </a:r>
            <a:br>
              <a:rPr lang="pt-BR" altLang="pt-BR" sz="2400" dirty="0" smtClean="0"/>
            </a:br>
            <a:r>
              <a:rPr lang="pt-BR" altLang="pt-BR" sz="2400" dirty="0" smtClean="0"/>
              <a:t>Universidade do Estado do Rio de Janeiro (UERJ)</a:t>
            </a:r>
            <a:br>
              <a:rPr lang="pt-BR" altLang="pt-BR" sz="2400" dirty="0" smtClean="0"/>
            </a:br>
            <a:r>
              <a:rPr lang="pt-BR" altLang="pt-BR" sz="2400" dirty="0"/>
              <a:t/>
            </a:r>
            <a:br>
              <a:rPr lang="pt-BR" altLang="pt-BR" sz="2400" dirty="0"/>
            </a:br>
            <a:r>
              <a:rPr lang="pt-BR" altLang="pt-BR" sz="2400" dirty="0" smtClean="0"/>
              <a:t>Semestre 2015.2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</a:t>
            </a:r>
            <a:r>
              <a:rPr lang="pt-BR" dirty="0" smtClean="0"/>
              <a:t>um número inteiro e escrever a palavra ‘ÍMPAR’ se o número for ímpar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106907" y="2390663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smtClean="0">
                <a:solidFill>
                  <a:srgbClr val="002060"/>
                </a:solidFill>
              </a:rPr>
              <a:t>impar</a:t>
            </a:r>
            <a:endParaRPr lang="pt-BR" sz="2400" kern="0" dirty="0" smtClean="0">
              <a:solidFill>
                <a:srgbClr val="00206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 </a:t>
            </a:r>
            <a:r>
              <a:rPr lang="pt-BR" sz="2400" kern="0" dirty="0" smtClean="0">
                <a:solidFill>
                  <a:srgbClr val="C00000"/>
                </a:solidFill>
              </a:rPr>
              <a:t>inteiro num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</a:t>
            </a:r>
            <a:r>
              <a:rPr lang="pt-BR" sz="2400" kern="0" dirty="0" smtClean="0"/>
              <a:t>num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((num % 2) == 1) então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‘ÍMPAR’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fim se</a:t>
            </a:r>
            <a:endParaRPr lang="pt-BR" sz="2400" kern="0" dirty="0">
              <a:sym typeface="Symbol"/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0824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088" y="1112839"/>
            <a:ext cx="8229600" cy="1870994"/>
          </a:xfrm>
        </p:spPr>
        <p:txBody>
          <a:bodyPr/>
          <a:lstStyle/>
          <a:p>
            <a:r>
              <a:rPr lang="pt-BR" dirty="0" smtClean="0"/>
              <a:t>Estrutura de decisão composta: se a condição for atendida, executa um conjunto de comandos.</a:t>
            </a:r>
          </a:p>
          <a:p>
            <a:r>
              <a:rPr lang="pt-BR" dirty="0" smtClean="0"/>
              <a:t>Se a condição não for atendida: executa um </a:t>
            </a:r>
            <a:r>
              <a:rPr lang="pt-BR" b="1" i="1" dirty="0" smtClean="0"/>
              <a:t>outro</a:t>
            </a:r>
            <a:r>
              <a:rPr lang="pt-BR" dirty="0" smtClean="0"/>
              <a:t> grupo de comandos.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Retângulo 6"/>
          <p:cNvSpPr/>
          <p:nvPr/>
        </p:nvSpPr>
        <p:spPr>
          <a:xfrm>
            <a:off x="2895533" y="3440425"/>
            <a:ext cx="34793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s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 </a:t>
            </a:r>
            <a:r>
              <a:rPr lang="pt-BR" sz="2400" i="1" kern="0" dirty="0" smtClean="0">
                <a:solidFill>
                  <a:srgbClr val="C00000"/>
                </a:solidFill>
                <a:latin typeface="+mn-lt"/>
              </a:rPr>
              <a:t>condição</a:t>
            </a:r>
            <a:r>
              <a:rPr lang="pt-BR" sz="2400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então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comandos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s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 não</a:t>
            </a:r>
          </a:p>
          <a:p>
            <a:pPr lvl="0">
              <a:spcBef>
                <a:spcPts val="0"/>
              </a:spcBef>
            </a:pP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	outros comandos</a:t>
            </a:r>
            <a:endParaRPr lang="pt-BR" sz="2400" i="1" kern="0" dirty="0">
              <a:solidFill>
                <a:srgbClr val="002060"/>
              </a:solidFill>
              <a:latin typeface="+mn-lt"/>
            </a:endParaRPr>
          </a:p>
          <a:p>
            <a:pPr lvl="0">
              <a:spcBef>
                <a:spcPts val="0"/>
              </a:spcBef>
            </a:pP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fim se</a:t>
            </a:r>
            <a:endParaRPr lang="pt-BR" sz="2400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36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 smtClean="0"/>
              <a:t>Ler duas notas e imprimir ‘Aprovado’, se média maior que 7, ou ‘</a:t>
            </a:r>
            <a:r>
              <a:rPr lang="pt-BR" dirty="0"/>
              <a:t>Reprovado’ , se </a:t>
            </a:r>
            <a:r>
              <a:rPr lang="pt-BR" dirty="0" smtClean="0"/>
              <a:t>menor que 7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615689" y="2036304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err="1" smtClean="0">
                <a:solidFill>
                  <a:srgbClr val="002060"/>
                </a:solidFill>
              </a:rPr>
              <a:t>media_aprovado</a:t>
            </a:r>
            <a:endParaRPr lang="pt-BR" sz="2400" kern="0" dirty="0" smtClean="0">
              <a:solidFill>
                <a:srgbClr val="00206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 </a:t>
            </a:r>
            <a:r>
              <a:rPr lang="pt-BR" sz="2400" kern="0" dirty="0" smtClean="0">
                <a:solidFill>
                  <a:srgbClr val="C00000"/>
                </a:solidFill>
              </a:rPr>
              <a:t>real </a:t>
            </a:r>
            <a:r>
              <a:rPr lang="pt-BR" sz="2400" kern="0" dirty="0" smtClean="0">
                <a:solidFill>
                  <a:srgbClr val="C00000"/>
                </a:solidFill>
              </a:rPr>
              <a:t>P1, P2, media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</a:t>
            </a:r>
            <a:r>
              <a:rPr lang="pt-BR" sz="2400" kern="0" dirty="0" smtClean="0"/>
              <a:t>P1, P2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media </a:t>
            </a:r>
            <a:r>
              <a:rPr lang="pt-BR" sz="2400" kern="0" dirty="0" smtClean="0">
                <a:sym typeface="Symbol"/>
              </a:rPr>
              <a:t> </a:t>
            </a:r>
            <a:r>
              <a:rPr lang="pt-BR" sz="2400" kern="0" dirty="0" smtClean="0">
                <a:sym typeface="Symbol"/>
              </a:rPr>
              <a:t>(P1+P2)/2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(media &gt;=7) então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‘Aprovado com media = ’, media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não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	escrever ‘Reprovado </a:t>
            </a:r>
            <a:r>
              <a:rPr lang="pt-BR" sz="2400" kern="0" dirty="0">
                <a:sym typeface="Symbol"/>
              </a:rPr>
              <a:t>com media = ’, </a:t>
            </a:r>
            <a:r>
              <a:rPr lang="pt-BR" sz="2400" kern="0" dirty="0" smtClean="0">
                <a:sym typeface="Symbol"/>
              </a:rPr>
              <a:t>media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fim se</a:t>
            </a:r>
            <a:endParaRPr lang="pt-BR" sz="2400" kern="0" dirty="0">
              <a:sym typeface="Symbol"/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10053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</a:t>
            </a:r>
            <a:r>
              <a:rPr lang="pt-BR" dirty="0" smtClean="0"/>
              <a:t>dois números e imprimir o menor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106907" y="2390663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smtClean="0">
                <a:solidFill>
                  <a:srgbClr val="002060"/>
                </a:solidFill>
              </a:rPr>
              <a:t>menor</a:t>
            </a:r>
            <a:endParaRPr lang="pt-BR" sz="2400" kern="0" dirty="0" smtClean="0">
              <a:solidFill>
                <a:srgbClr val="00206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 </a:t>
            </a:r>
            <a:r>
              <a:rPr lang="pt-BR" sz="2400" kern="0" dirty="0" smtClean="0">
                <a:solidFill>
                  <a:srgbClr val="C00000"/>
                </a:solidFill>
              </a:rPr>
              <a:t>real num1, num2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  <a:endParaRPr lang="pt-BR" sz="2400" kern="0" dirty="0" smtClean="0"/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</a:t>
            </a:r>
            <a:r>
              <a:rPr lang="pt-BR" sz="2400" kern="0" dirty="0" smtClean="0"/>
              <a:t>num1, num2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(num1 &lt; num2) então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‘Primeiro numero: ’, num1, ‘ é menor’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não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‘Segundo numero</a:t>
            </a:r>
            <a:r>
              <a:rPr lang="pt-BR" sz="2400" kern="0" dirty="0">
                <a:sym typeface="Symbol"/>
              </a:rPr>
              <a:t>: ’, </a:t>
            </a:r>
            <a:r>
              <a:rPr lang="pt-BR" sz="2400" kern="0" dirty="0" smtClean="0">
                <a:sym typeface="Symbol"/>
              </a:rPr>
              <a:t>num2, </a:t>
            </a:r>
            <a:r>
              <a:rPr lang="pt-BR" sz="2400" kern="0" dirty="0">
                <a:sym typeface="Symbol"/>
              </a:rPr>
              <a:t>‘ é menor</a:t>
            </a:r>
            <a:r>
              <a:rPr lang="pt-BR" sz="2400" kern="0" dirty="0" smtClean="0">
                <a:sym typeface="Symbol"/>
              </a:rPr>
              <a:t>’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fim se</a:t>
            </a:r>
            <a:endParaRPr lang="pt-BR" sz="2400" kern="0" dirty="0">
              <a:sym typeface="Symbol"/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6456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</a:t>
            </a:r>
            <a:r>
              <a:rPr lang="pt-BR" dirty="0" smtClean="0"/>
              <a:t>dois números e imprimir o menor. E se os números forem iguais?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106907" y="2390663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smtClean="0">
                <a:solidFill>
                  <a:srgbClr val="002060"/>
                </a:solidFill>
              </a:rPr>
              <a:t>menor</a:t>
            </a:r>
            <a:endParaRPr lang="pt-BR" sz="2400" kern="0" dirty="0" smtClean="0">
              <a:solidFill>
                <a:srgbClr val="00206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 </a:t>
            </a:r>
            <a:r>
              <a:rPr lang="pt-BR" sz="2400" kern="0" dirty="0" smtClean="0">
                <a:solidFill>
                  <a:srgbClr val="C00000"/>
                </a:solidFill>
              </a:rPr>
              <a:t>real num1, num2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  <a:endParaRPr lang="pt-BR" sz="2400" kern="0" dirty="0" smtClean="0"/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</a:t>
            </a:r>
            <a:r>
              <a:rPr lang="pt-BR" sz="2400" kern="0" dirty="0" smtClean="0"/>
              <a:t>num1, num2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(num1 &lt; num2) então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‘Primeiro numero: ’, num1, ‘ é menor’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não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‘Segundo numero</a:t>
            </a:r>
            <a:r>
              <a:rPr lang="pt-BR" sz="2400" kern="0" dirty="0">
                <a:sym typeface="Symbol"/>
              </a:rPr>
              <a:t>: ’, </a:t>
            </a:r>
            <a:r>
              <a:rPr lang="pt-BR" sz="2400" kern="0" dirty="0" smtClean="0">
                <a:sym typeface="Symbol"/>
              </a:rPr>
              <a:t>num2, </a:t>
            </a:r>
            <a:r>
              <a:rPr lang="pt-BR" sz="2400" kern="0" dirty="0">
                <a:sym typeface="Symbol"/>
              </a:rPr>
              <a:t>‘ é menor</a:t>
            </a:r>
            <a:r>
              <a:rPr lang="pt-BR" sz="2400" kern="0" dirty="0" smtClean="0">
                <a:sym typeface="Symbol"/>
              </a:rPr>
              <a:t>’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fim se</a:t>
            </a:r>
            <a:endParaRPr lang="pt-BR" sz="2400" kern="0" dirty="0">
              <a:sym typeface="Symbol"/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193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</a:t>
            </a:r>
            <a:r>
              <a:rPr lang="pt-BR" dirty="0" smtClean="0"/>
              <a:t>dois números e imprimir o menor, ou dizer que são iguais.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7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557867" y="951341"/>
            <a:ext cx="7196666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271463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smtClean="0">
                <a:solidFill>
                  <a:srgbClr val="002060"/>
                </a:solidFill>
              </a:rPr>
              <a:t>menor</a:t>
            </a:r>
            <a:endParaRPr lang="pt-BR" sz="2400" kern="0" dirty="0" smtClean="0">
              <a:solidFill>
                <a:srgbClr val="002060"/>
              </a:solidFill>
            </a:endParaRPr>
          </a:p>
          <a:p>
            <a:pPr marL="0" indent="0" defTabSz="271463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 </a:t>
            </a:r>
            <a:r>
              <a:rPr lang="pt-BR" sz="2400" kern="0" dirty="0" smtClean="0">
                <a:solidFill>
                  <a:srgbClr val="C00000"/>
                </a:solidFill>
              </a:rPr>
              <a:t>real num1, num2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 defTabSz="271463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  <a:endParaRPr lang="pt-BR" sz="2400" kern="0" dirty="0" smtClean="0"/>
          </a:p>
          <a:p>
            <a:pPr marL="0" indent="0" defTabSz="271463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</a:t>
            </a:r>
            <a:r>
              <a:rPr lang="pt-BR" sz="2400" kern="0" dirty="0" smtClean="0"/>
              <a:t>num1, num2</a:t>
            </a:r>
            <a:endParaRPr lang="pt-BR" sz="2400" kern="0" dirty="0" smtClean="0">
              <a:sym typeface="Symbol"/>
            </a:endParaRP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(num1 &lt; num2) então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‘Primeiro numero: ’, num1, ‘ é menor’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não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>
                <a:sym typeface="Symbol"/>
              </a:rPr>
              <a:t>	se (num1 </a:t>
            </a:r>
            <a:r>
              <a:rPr lang="pt-BR" sz="2400" kern="0" dirty="0" smtClean="0">
                <a:sym typeface="Symbol"/>
              </a:rPr>
              <a:t>&gt; </a:t>
            </a:r>
            <a:r>
              <a:rPr lang="pt-BR" sz="2400" kern="0" dirty="0">
                <a:sym typeface="Symbol"/>
              </a:rPr>
              <a:t>num2) então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		escrever ‘Segundo numero</a:t>
            </a:r>
            <a:r>
              <a:rPr lang="pt-BR" sz="2400" kern="0" dirty="0">
                <a:sym typeface="Symbol"/>
              </a:rPr>
              <a:t>: ’, </a:t>
            </a:r>
            <a:r>
              <a:rPr lang="pt-BR" sz="2400" kern="0" dirty="0" smtClean="0">
                <a:sym typeface="Symbol"/>
              </a:rPr>
              <a:t>num2, </a:t>
            </a:r>
            <a:r>
              <a:rPr lang="pt-BR" sz="2400" kern="0" dirty="0">
                <a:sym typeface="Symbol"/>
              </a:rPr>
              <a:t>‘ é menor</a:t>
            </a:r>
            <a:r>
              <a:rPr lang="pt-BR" sz="2400" kern="0" dirty="0" smtClean="0">
                <a:sym typeface="Symbol"/>
              </a:rPr>
              <a:t>’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	se não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	</a:t>
            </a: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‘Números são iguais’</a:t>
            </a:r>
            <a:endParaRPr lang="pt-BR" sz="2400" kern="0" dirty="0">
              <a:sym typeface="Symbol"/>
            </a:endParaRP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	fim se</a:t>
            </a:r>
            <a:endParaRPr lang="pt-BR" sz="2400" kern="0" dirty="0" smtClean="0">
              <a:sym typeface="Symbol"/>
            </a:endParaRP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fim se</a:t>
            </a:r>
            <a:endParaRPr lang="pt-BR" sz="2400" kern="0" dirty="0">
              <a:sym typeface="Symbol"/>
            </a:endParaRPr>
          </a:p>
          <a:p>
            <a:pPr marL="0" indent="0" defTabSz="271463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8961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</a:t>
            </a:r>
            <a:r>
              <a:rPr lang="pt-BR" dirty="0" smtClean="0"/>
              <a:t>três números e imprimir o maior.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7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557867" y="951341"/>
            <a:ext cx="7196666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/>
              <a:t>a</a:t>
            </a:r>
            <a:r>
              <a:rPr lang="pt-BR" sz="2400" kern="0" dirty="0" smtClean="0"/>
              <a:t>lgoritmo </a:t>
            </a:r>
            <a:r>
              <a:rPr lang="pt-BR" sz="2400" kern="0" dirty="0" err="1" smtClean="0">
                <a:solidFill>
                  <a:srgbClr val="002060"/>
                </a:solidFill>
              </a:rPr>
              <a:t>maior_de_tres</a:t>
            </a:r>
            <a:endParaRPr lang="pt-BR" sz="2400" kern="0" dirty="0">
              <a:solidFill>
                <a:srgbClr val="002060"/>
              </a:solidFill>
            </a:endParaRP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real A</a:t>
            </a:r>
            <a:r>
              <a:rPr lang="pt-BR" sz="2400" kern="0" dirty="0">
                <a:solidFill>
                  <a:srgbClr val="C00000"/>
                </a:solidFill>
              </a:rPr>
              <a:t>, B, C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inicio</a:t>
            </a:r>
            <a:endParaRPr lang="pt-BR" sz="2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ler  </a:t>
            </a:r>
            <a:r>
              <a:rPr lang="pt-BR" sz="2400" kern="0" dirty="0"/>
              <a:t>A, B, C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se  ((</a:t>
            </a:r>
            <a:r>
              <a:rPr lang="pt-BR" sz="2400" kern="0" dirty="0"/>
              <a:t>A &gt; B</a:t>
            </a:r>
            <a:r>
              <a:rPr lang="pt-BR" sz="2400" kern="0" dirty="0" smtClean="0"/>
              <a:t>) e </a:t>
            </a:r>
            <a:r>
              <a:rPr lang="pt-BR" sz="2400" kern="0" dirty="0"/>
              <a:t>(A &gt; C</a:t>
            </a:r>
            <a:r>
              <a:rPr lang="pt-BR" sz="2400" kern="0" dirty="0" smtClean="0"/>
              <a:t>)) então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	escrever ‘</a:t>
            </a:r>
            <a:r>
              <a:rPr lang="pt-BR" sz="2400" kern="0" dirty="0"/>
              <a:t>MAIOR  A</a:t>
            </a:r>
            <a:r>
              <a:rPr lang="pt-BR" sz="2400" kern="0" dirty="0" smtClean="0"/>
              <a:t>:’, A</a:t>
            </a:r>
            <a:endParaRPr lang="pt-BR" sz="2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senão</a:t>
            </a:r>
            <a:endParaRPr lang="pt-BR" sz="2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	se </a:t>
            </a:r>
            <a:r>
              <a:rPr lang="pt-BR" sz="2400" kern="0" dirty="0"/>
              <a:t>B &gt; C então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		escrever </a:t>
            </a:r>
            <a:r>
              <a:rPr lang="pt-BR" sz="2400" kern="0" dirty="0"/>
              <a:t>‘MAIOR  B:’  ,   B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	senão</a:t>
            </a:r>
            <a:endParaRPr lang="pt-BR" sz="2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		escrever </a:t>
            </a:r>
            <a:r>
              <a:rPr lang="pt-BR" sz="2400" kern="0" dirty="0"/>
              <a:t>‘MAIOR  C:’  ,   C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	fim </a:t>
            </a:r>
            <a:r>
              <a:rPr lang="pt-BR" sz="2400" kern="0" dirty="0"/>
              <a:t>se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fim </a:t>
            </a:r>
            <a:r>
              <a:rPr lang="pt-BR" sz="2400" kern="0" dirty="0"/>
              <a:t>se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fim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616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/>
              <a:t>Ler um número e imprimir a palavra ‘PAR’ se ele for par ou ‘ÍMPAR’ se ele for ímpar. </a:t>
            </a:r>
            <a:endParaRPr lang="pt-BR" dirty="0" smtClean="0"/>
          </a:p>
          <a:p>
            <a:r>
              <a:rPr lang="pt-BR" dirty="0" smtClean="0"/>
              <a:t>Além </a:t>
            </a:r>
            <a:r>
              <a:rPr lang="pt-BR" dirty="0"/>
              <a:t>disso, imprimir </a:t>
            </a:r>
            <a:r>
              <a:rPr lang="pt-BR" dirty="0" smtClean="0"/>
              <a:t>‘MÚLTIPLO DE 3</a:t>
            </a:r>
            <a:r>
              <a:rPr lang="pt-BR" dirty="0"/>
              <a:t>’, se ele for múltiplo de 3. 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6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</a:t>
            </a:r>
            <a:r>
              <a:rPr lang="pt-BR" dirty="0"/>
              <a:t>d</a:t>
            </a:r>
            <a:r>
              <a:rPr lang="pt-BR" dirty="0" smtClean="0"/>
              <a:t>e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“</a:t>
            </a:r>
            <a:r>
              <a:rPr lang="pt-BR" dirty="0"/>
              <a:t>Uma sequência de passos finitos, bem definidos, para a solução de um problema.”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3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439334" y="1112838"/>
            <a:ext cx="7196666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err="1">
                <a:solidFill>
                  <a:srgbClr val="002060"/>
                </a:solidFill>
              </a:rPr>
              <a:t>multiplos</a:t>
            </a:r>
            <a:endParaRPr lang="pt-BR" sz="2400" kern="0" dirty="0">
              <a:solidFill>
                <a:srgbClr val="002060"/>
              </a:solidFill>
            </a:endParaRP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inteiro N</a:t>
            </a:r>
            <a:endParaRPr lang="pt-BR" sz="2400" kern="0" dirty="0">
              <a:solidFill>
                <a:srgbClr val="C00000"/>
              </a:solidFill>
            </a:endParaRP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/>
              <a:t>i</a:t>
            </a:r>
            <a:r>
              <a:rPr lang="pt-BR" sz="2400" kern="0" dirty="0" smtClean="0"/>
              <a:t>nicio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ler  N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se (</a:t>
            </a:r>
            <a:r>
              <a:rPr lang="pt-BR" sz="2400" kern="0" dirty="0"/>
              <a:t>N % 2 == 0) então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	escrever  ‘</a:t>
            </a:r>
            <a:r>
              <a:rPr lang="pt-BR" sz="2400" kern="0" dirty="0"/>
              <a:t>PAR’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senão</a:t>
            </a:r>
            <a:endParaRPr lang="pt-BR" sz="2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	escrever ‘ÍMPAR</a:t>
            </a:r>
            <a:r>
              <a:rPr lang="pt-BR" sz="2400" kern="0" dirty="0"/>
              <a:t>’ 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fim </a:t>
            </a:r>
            <a:r>
              <a:rPr lang="pt-BR" sz="2400" kern="0" dirty="0"/>
              <a:t>se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se </a:t>
            </a:r>
            <a:r>
              <a:rPr lang="pt-BR" sz="2400" kern="0" dirty="0"/>
              <a:t>N % 3 == 0 então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	escrever </a:t>
            </a:r>
            <a:r>
              <a:rPr lang="pt-BR" sz="2400" kern="0" dirty="0"/>
              <a:t>‘</a:t>
            </a:r>
            <a:r>
              <a:rPr lang="pt-BR" sz="2400" kern="0" dirty="0" smtClean="0"/>
              <a:t>MÚLTIPLO DE 3</a:t>
            </a:r>
            <a:r>
              <a:rPr lang="pt-BR" sz="2400" kern="0" dirty="0"/>
              <a:t>’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	fim </a:t>
            </a:r>
            <a:r>
              <a:rPr lang="pt-BR" sz="2400" kern="0" dirty="0"/>
              <a:t>se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2400" kern="0" dirty="0" smtClean="0"/>
              <a:t>fim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5460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 smtClean="0"/>
              <a:t>Ler a idade da pessoa e imprimir sua classificação:</a:t>
            </a:r>
            <a:br>
              <a:rPr lang="pt-BR" dirty="0" smtClean="0"/>
            </a:br>
            <a:endParaRPr lang="pt-BR" dirty="0" smtClean="0"/>
          </a:p>
          <a:p>
            <a:pPr lvl="1"/>
            <a:r>
              <a:rPr lang="pt-BR" dirty="0"/>
              <a:t> Idade &lt; </a:t>
            </a:r>
            <a:r>
              <a:rPr lang="pt-BR" dirty="0" smtClean="0"/>
              <a:t>0 = </a:t>
            </a:r>
            <a:r>
              <a:rPr lang="pt-BR" dirty="0"/>
              <a:t>“ERRO”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0 ≤ Idade </a:t>
            </a:r>
            <a:r>
              <a:rPr lang="pt-BR" dirty="0"/>
              <a:t>≤  </a:t>
            </a:r>
            <a:r>
              <a:rPr lang="pt-BR" dirty="0" smtClean="0"/>
              <a:t>2 = </a:t>
            </a:r>
            <a:r>
              <a:rPr lang="pt-BR" dirty="0"/>
              <a:t>“</a:t>
            </a:r>
            <a:r>
              <a:rPr lang="pt-BR" dirty="0" smtClean="0"/>
              <a:t>BEBÊ”</a:t>
            </a:r>
            <a:endParaRPr lang="pt-BR" dirty="0"/>
          </a:p>
          <a:p>
            <a:pPr lvl="1"/>
            <a:r>
              <a:rPr lang="pt-BR" dirty="0"/>
              <a:t> 3 </a:t>
            </a:r>
            <a:r>
              <a:rPr lang="pt-BR" dirty="0" smtClean="0"/>
              <a:t>≤ Idade </a:t>
            </a:r>
            <a:r>
              <a:rPr lang="pt-BR" dirty="0"/>
              <a:t>≤ </a:t>
            </a:r>
            <a:r>
              <a:rPr lang="pt-BR" dirty="0" smtClean="0"/>
              <a:t>10 = </a:t>
            </a:r>
            <a:r>
              <a:rPr lang="pt-BR" dirty="0"/>
              <a:t>“CRIANÇA”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11 ≤ Idade </a:t>
            </a:r>
            <a:r>
              <a:rPr lang="pt-BR" dirty="0"/>
              <a:t>≤ </a:t>
            </a:r>
            <a:r>
              <a:rPr lang="pt-BR" dirty="0" smtClean="0"/>
              <a:t>17 </a:t>
            </a:r>
            <a:r>
              <a:rPr lang="pt-BR" dirty="0"/>
              <a:t>= </a:t>
            </a:r>
            <a:r>
              <a:rPr lang="pt-BR" dirty="0" smtClean="0"/>
              <a:t>“ADOLESCENTE” </a:t>
            </a:r>
            <a:endParaRPr lang="pt-BR" dirty="0"/>
          </a:p>
          <a:p>
            <a:pPr lvl="1"/>
            <a:r>
              <a:rPr lang="pt-BR" dirty="0"/>
              <a:t> 18  ≤Idade ≤  64 = “ADULTO”</a:t>
            </a:r>
          </a:p>
          <a:p>
            <a:pPr lvl="1"/>
            <a:r>
              <a:rPr lang="pt-BR" dirty="0"/>
              <a:t> Idade &gt; 64 </a:t>
            </a:r>
            <a:r>
              <a:rPr lang="pt-BR" dirty="0" smtClean="0"/>
              <a:t>= “</a:t>
            </a:r>
            <a:r>
              <a:rPr lang="pt-BR" dirty="0"/>
              <a:t>IDOSO”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6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3843868" y="418570"/>
            <a:ext cx="5113865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algoritmo </a:t>
            </a:r>
            <a:r>
              <a:rPr lang="pt-BR" sz="1400" kern="0" dirty="0" smtClean="0">
                <a:solidFill>
                  <a:srgbClr val="0070C0"/>
                </a:solidFill>
              </a:rPr>
              <a:t>idades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>
                <a:solidFill>
                  <a:srgbClr val="C00000"/>
                </a:solidFill>
              </a:rPr>
              <a:t>	</a:t>
            </a:r>
            <a:r>
              <a:rPr lang="pt-BR" sz="1400" kern="0" dirty="0" smtClean="0">
                <a:solidFill>
                  <a:srgbClr val="C00000"/>
                </a:solidFill>
              </a:rPr>
              <a:t>inteiro idade</a:t>
            </a:r>
            <a:endParaRPr lang="pt-BR" sz="1400" kern="0" dirty="0">
              <a:solidFill>
                <a:srgbClr val="C00000"/>
              </a:solidFill>
            </a:endParaRP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inicio</a:t>
            </a:r>
            <a:endParaRPr lang="pt-BR" sz="1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ler idade</a:t>
            </a:r>
            <a:endParaRPr lang="pt-BR" sz="1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se (idade </a:t>
            </a:r>
            <a:r>
              <a:rPr lang="pt-BR" sz="1400" kern="0" dirty="0"/>
              <a:t>&lt; </a:t>
            </a:r>
            <a:r>
              <a:rPr lang="pt-BR" sz="1400" kern="0" dirty="0" smtClean="0"/>
              <a:t>0) </a:t>
            </a:r>
            <a:r>
              <a:rPr lang="pt-BR" sz="1400" kern="0" dirty="0"/>
              <a:t>então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escrever ‘</a:t>
            </a:r>
            <a:r>
              <a:rPr lang="pt-BR" sz="1400" kern="0" dirty="0"/>
              <a:t>ERRO’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senão</a:t>
            </a:r>
            <a:endParaRPr lang="pt-BR" sz="1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se (idade </a:t>
            </a:r>
            <a:r>
              <a:rPr lang="pt-BR" sz="1400" kern="0" dirty="0"/>
              <a:t>&lt;= </a:t>
            </a:r>
            <a:r>
              <a:rPr lang="pt-BR" sz="1400" kern="0" dirty="0" smtClean="0"/>
              <a:t>2) </a:t>
            </a:r>
            <a:r>
              <a:rPr lang="pt-BR" sz="1400" kern="0" dirty="0"/>
              <a:t>então 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escrever </a:t>
            </a:r>
            <a:r>
              <a:rPr lang="pt-BR" sz="1400" kern="0" dirty="0"/>
              <a:t>‘</a:t>
            </a:r>
            <a:r>
              <a:rPr lang="pt-BR" sz="1400" kern="0" dirty="0" smtClean="0"/>
              <a:t>BEBÊ’  </a:t>
            </a:r>
            <a:endParaRPr lang="pt-BR" sz="1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senão</a:t>
            </a:r>
            <a:endParaRPr lang="pt-BR" sz="1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se (idade </a:t>
            </a:r>
            <a:r>
              <a:rPr lang="pt-BR" sz="1400" kern="0" dirty="0"/>
              <a:t>&lt;= </a:t>
            </a:r>
            <a:r>
              <a:rPr lang="pt-BR" sz="1400" kern="0" dirty="0" smtClean="0"/>
              <a:t>10) </a:t>
            </a:r>
            <a:r>
              <a:rPr lang="pt-BR" sz="1400" kern="0" dirty="0"/>
              <a:t>então 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escrever </a:t>
            </a:r>
            <a:r>
              <a:rPr lang="pt-BR" sz="1400" kern="0" dirty="0"/>
              <a:t>‘CRIANÇA’  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senão</a:t>
            </a:r>
            <a:endParaRPr lang="pt-BR" sz="1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se (idade </a:t>
            </a:r>
            <a:r>
              <a:rPr lang="pt-BR" sz="1400" kern="0" dirty="0"/>
              <a:t>&lt;= </a:t>
            </a:r>
            <a:r>
              <a:rPr lang="pt-BR" sz="1400" kern="0" dirty="0" smtClean="0"/>
              <a:t>17) </a:t>
            </a:r>
            <a:r>
              <a:rPr lang="pt-BR" sz="1400" kern="0" dirty="0"/>
              <a:t>então 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	escrever </a:t>
            </a:r>
            <a:r>
              <a:rPr lang="pt-BR" sz="1400" kern="0" dirty="0"/>
              <a:t>‘TEEN’  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senão</a:t>
            </a:r>
            <a:endParaRPr lang="pt-BR" sz="1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	se (idade </a:t>
            </a:r>
            <a:r>
              <a:rPr lang="pt-BR" sz="1400" kern="0" dirty="0"/>
              <a:t>&lt;= </a:t>
            </a:r>
            <a:r>
              <a:rPr lang="pt-BR" sz="1400" kern="0" dirty="0" smtClean="0"/>
              <a:t>64) </a:t>
            </a:r>
            <a:r>
              <a:rPr lang="pt-BR" sz="1400" kern="0" dirty="0"/>
              <a:t>então 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		escrever </a:t>
            </a:r>
            <a:r>
              <a:rPr lang="pt-BR" sz="1400" kern="0" dirty="0"/>
              <a:t>‘ADULTO’  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	senão</a:t>
            </a:r>
            <a:endParaRPr lang="pt-BR" sz="1400" kern="0" dirty="0"/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		escrever  </a:t>
            </a:r>
            <a:r>
              <a:rPr lang="pt-BR" sz="1400" kern="0" dirty="0"/>
              <a:t>‘IDOSO’ 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	fim </a:t>
            </a:r>
            <a:r>
              <a:rPr lang="pt-BR" sz="1400" kern="0" dirty="0"/>
              <a:t>se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	fim </a:t>
            </a:r>
            <a:r>
              <a:rPr lang="pt-BR" sz="1400" kern="0" dirty="0"/>
              <a:t>se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	fim </a:t>
            </a:r>
            <a:r>
              <a:rPr lang="pt-BR" sz="1400" kern="0" dirty="0"/>
              <a:t>se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	fim </a:t>
            </a:r>
            <a:r>
              <a:rPr lang="pt-BR" sz="1400" kern="0" dirty="0"/>
              <a:t>se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	fim </a:t>
            </a:r>
            <a:r>
              <a:rPr lang="pt-BR" sz="1400" kern="0" dirty="0"/>
              <a:t>se</a:t>
            </a:r>
          </a:p>
          <a:p>
            <a:pPr marL="0" indent="0" defTabSz="271463">
              <a:spcBef>
                <a:spcPts val="0"/>
              </a:spcBef>
              <a:buNone/>
            </a:pPr>
            <a:r>
              <a:rPr lang="pt-BR" sz="1400" kern="0" dirty="0" smtClean="0"/>
              <a:t>fim</a:t>
            </a:r>
            <a:endParaRPr lang="pt-BR" sz="1400" kern="0" dirty="0"/>
          </a:p>
        </p:txBody>
      </p:sp>
    </p:spTree>
    <p:extLst>
      <p:ext uri="{BB962C8B-B14F-4D97-AF65-F5344CB8AC3E}">
        <p14:creationId xmlns:p14="http://schemas.microsoft.com/office/powerpoint/2010/main" val="34977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83963"/>
          </a:xfrm>
        </p:spPr>
        <p:txBody>
          <a:bodyPr/>
          <a:lstStyle/>
          <a:p>
            <a:r>
              <a:rPr lang="pt-BR" dirty="0" smtClean="0"/>
              <a:t>Fluxo de processamento: ordem em que os comandos (linhas) do programa são executados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Retângulo 7"/>
          <p:cNvSpPr/>
          <p:nvPr/>
        </p:nvSpPr>
        <p:spPr>
          <a:xfrm>
            <a:off x="2007031" y="2850903"/>
            <a:ext cx="5757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inicio</a:t>
            </a:r>
            <a:endParaRPr lang="pt-BR" sz="2400" kern="0" dirty="0">
              <a:solidFill>
                <a:srgbClr val="000000"/>
              </a:solidFill>
              <a:latin typeface="+mn-lt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nome </a:t>
            </a:r>
            <a:r>
              <a:rPr lang="pt-BR" sz="2400" kern="0" dirty="0">
                <a:solidFill>
                  <a:srgbClr val="000000"/>
                </a:solidFill>
                <a:latin typeface="+mn-lt"/>
                <a:sym typeface="Symbol"/>
              </a:rPr>
              <a:t> ‘Sebastião da Silva’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  <a:latin typeface="+mn-lt"/>
                <a:sym typeface="Symbol"/>
              </a:rPr>
              <a:t>	idade  42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  <a:latin typeface="+mn-lt"/>
                <a:sym typeface="Symbol"/>
              </a:rPr>
              <a:t>	P1  6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  <a:latin typeface="+mn-lt"/>
                <a:sym typeface="Symbol"/>
              </a:rPr>
              <a:t>	P2  8.5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  <a:latin typeface="+mn-lt"/>
                <a:sym typeface="Symbol"/>
              </a:rPr>
              <a:t>	aprovado  verdadeiro</a:t>
            </a:r>
            <a:endParaRPr lang="pt-BR" sz="2400" i="1" kern="0" dirty="0">
              <a:solidFill>
                <a:srgbClr val="35742A">
                  <a:lumMod val="60000"/>
                  <a:lumOff val="40000"/>
                </a:srgbClr>
              </a:solidFill>
              <a:latin typeface="+mn-lt"/>
            </a:endParaRP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fim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1363851" y="3022168"/>
            <a:ext cx="325464" cy="2417736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9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execução se certos comando pode ser condicionada: só é executado se passar por um teste (decisão)</a:t>
            </a:r>
          </a:p>
          <a:p>
            <a:r>
              <a:rPr lang="pt-BR" dirty="0" smtClean="0"/>
              <a:t>Estrutura para a tomada de decisão: como representar num programa execução condicionada de comandos (linhas)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0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decisão: pode ser simples ou composta.</a:t>
            </a:r>
          </a:p>
          <a:p>
            <a:r>
              <a:rPr lang="pt-BR" dirty="0" smtClean="0"/>
              <a:t>Estrutura de decisão simples: quando a condição for atendida, executa um conjunto de comandos.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Retângulo 6"/>
          <p:cNvSpPr/>
          <p:nvPr/>
        </p:nvSpPr>
        <p:spPr>
          <a:xfrm>
            <a:off x="2859438" y="3765303"/>
            <a:ext cx="3479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s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 </a:t>
            </a:r>
            <a:r>
              <a:rPr lang="pt-BR" sz="2400" i="1" kern="0" dirty="0" smtClean="0">
                <a:solidFill>
                  <a:srgbClr val="C00000"/>
                </a:solidFill>
                <a:latin typeface="+mn-lt"/>
              </a:rPr>
              <a:t>condição</a:t>
            </a:r>
            <a:r>
              <a:rPr lang="pt-BR" sz="2400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então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1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2</a:t>
            </a:r>
          </a:p>
          <a:p>
            <a:pPr lvl="0">
              <a:spcBef>
                <a:spcPts val="0"/>
              </a:spcBef>
            </a:pPr>
            <a:r>
              <a:rPr lang="pt-BR" sz="2400" i="1" kern="0" dirty="0">
                <a:solidFill>
                  <a:srgbClr val="00206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...</a:t>
            </a:r>
          </a:p>
          <a:p>
            <a:pPr lvl="0">
              <a:spcBef>
                <a:spcPts val="0"/>
              </a:spcBef>
            </a:pPr>
            <a:r>
              <a:rPr lang="pt-BR" sz="2400" i="1" kern="0" dirty="0">
                <a:solidFill>
                  <a:srgbClr val="00206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n</a:t>
            </a:r>
          </a:p>
          <a:p>
            <a:pPr lvl="0">
              <a:spcBef>
                <a:spcPts val="0"/>
              </a:spcBef>
            </a:pP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fim se</a:t>
            </a:r>
            <a:endParaRPr lang="pt-BR" sz="2400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67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decisão simples: quando a condição for atendida, executa um conjunto de comandos.</a:t>
            </a:r>
          </a:p>
          <a:p>
            <a:r>
              <a:rPr lang="pt-BR" i="1" dirty="0" smtClean="0">
                <a:solidFill>
                  <a:srgbClr val="C00000"/>
                </a:solidFill>
              </a:rPr>
              <a:t>condição</a:t>
            </a:r>
            <a:r>
              <a:rPr lang="pt-BR" dirty="0" smtClean="0"/>
              <a:t> representa uma expressão que produz um valor lógico, ou uma variável lógica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tângulo 6"/>
          <p:cNvSpPr/>
          <p:nvPr/>
        </p:nvSpPr>
        <p:spPr>
          <a:xfrm>
            <a:off x="2859438" y="3765303"/>
            <a:ext cx="3479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s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 </a:t>
            </a:r>
            <a:r>
              <a:rPr lang="pt-BR" sz="2400" i="1" kern="0" dirty="0" smtClean="0">
                <a:solidFill>
                  <a:srgbClr val="C00000"/>
                </a:solidFill>
                <a:latin typeface="+mn-lt"/>
              </a:rPr>
              <a:t>condição</a:t>
            </a:r>
            <a:r>
              <a:rPr lang="pt-BR" sz="2400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então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1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2</a:t>
            </a:r>
          </a:p>
          <a:p>
            <a:pPr lvl="0">
              <a:spcBef>
                <a:spcPts val="0"/>
              </a:spcBef>
            </a:pPr>
            <a:r>
              <a:rPr lang="pt-BR" sz="2400" i="1" kern="0" dirty="0">
                <a:solidFill>
                  <a:srgbClr val="00206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...</a:t>
            </a:r>
          </a:p>
          <a:p>
            <a:pPr lvl="0">
              <a:spcBef>
                <a:spcPts val="0"/>
              </a:spcBef>
            </a:pPr>
            <a:r>
              <a:rPr lang="pt-BR" sz="2400" i="1" kern="0" dirty="0">
                <a:solidFill>
                  <a:srgbClr val="00206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n</a:t>
            </a:r>
          </a:p>
          <a:p>
            <a:pPr lvl="0">
              <a:spcBef>
                <a:spcPts val="0"/>
              </a:spcBef>
            </a:pP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fim se</a:t>
            </a:r>
            <a:endParaRPr lang="pt-BR" sz="2400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0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decisão simples: quando a condição for atendida, executa um conjunto de comandos.</a:t>
            </a:r>
          </a:p>
          <a:p>
            <a:r>
              <a:rPr lang="pt-BR" i="1" dirty="0" smtClean="0">
                <a:solidFill>
                  <a:srgbClr val="C00000"/>
                </a:solidFill>
              </a:rPr>
              <a:t>condição</a:t>
            </a:r>
            <a:r>
              <a:rPr lang="pt-BR" dirty="0" smtClean="0"/>
              <a:t> representa uma expressão que produz um valor lógico, ou uma variável lógica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Retângulo 6"/>
          <p:cNvSpPr/>
          <p:nvPr/>
        </p:nvSpPr>
        <p:spPr>
          <a:xfrm>
            <a:off x="1340604" y="3765303"/>
            <a:ext cx="3479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s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 </a:t>
            </a:r>
            <a:r>
              <a:rPr lang="pt-BR" sz="2400" kern="0" dirty="0" smtClean="0">
                <a:solidFill>
                  <a:srgbClr val="C00000"/>
                </a:solidFill>
                <a:latin typeface="+mn-lt"/>
              </a:rPr>
              <a:t>(A &gt; B)</a:t>
            </a:r>
            <a:r>
              <a:rPr lang="pt-BR" sz="2400" i="1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então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1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2</a:t>
            </a:r>
          </a:p>
          <a:p>
            <a:pPr lvl="0">
              <a:spcBef>
                <a:spcPts val="0"/>
              </a:spcBef>
            </a:pPr>
            <a:r>
              <a:rPr lang="pt-BR" sz="2400" i="1" kern="0" dirty="0">
                <a:solidFill>
                  <a:srgbClr val="00206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...</a:t>
            </a:r>
          </a:p>
          <a:p>
            <a:pPr lvl="0">
              <a:spcBef>
                <a:spcPts val="0"/>
              </a:spcBef>
            </a:pPr>
            <a:r>
              <a:rPr lang="pt-BR" sz="2400" i="1" kern="0" dirty="0">
                <a:solidFill>
                  <a:srgbClr val="00206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n</a:t>
            </a:r>
          </a:p>
          <a:p>
            <a:pPr lvl="0">
              <a:spcBef>
                <a:spcPts val="0"/>
              </a:spcBef>
            </a:pP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fim se</a:t>
            </a:r>
            <a:endParaRPr lang="pt-BR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54645" y="3765303"/>
            <a:ext cx="3479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s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 </a:t>
            </a:r>
            <a:r>
              <a:rPr lang="pt-BR" sz="2400" kern="0" dirty="0" smtClean="0">
                <a:solidFill>
                  <a:srgbClr val="C00000"/>
                </a:solidFill>
                <a:latin typeface="+mn-lt"/>
              </a:rPr>
              <a:t>aprovado </a:t>
            </a: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então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1</a:t>
            </a:r>
          </a:p>
          <a:p>
            <a:pPr lvl="0">
              <a:spcBef>
                <a:spcPts val="0"/>
              </a:spcBef>
            </a:pPr>
            <a:r>
              <a:rPr lang="pt-BR" sz="24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2</a:t>
            </a:r>
          </a:p>
          <a:p>
            <a:pPr lvl="0">
              <a:spcBef>
                <a:spcPts val="0"/>
              </a:spcBef>
            </a:pPr>
            <a:r>
              <a:rPr lang="pt-BR" sz="2400" i="1" kern="0" dirty="0">
                <a:solidFill>
                  <a:srgbClr val="00206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...</a:t>
            </a:r>
          </a:p>
          <a:p>
            <a:pPr lvl="0">
              <a:spcBef>
                <a:spcPts val="0"/>
              </a:spcBef>
            </a:pPr>
            <a:r>
              <a:rPr lang="pt-BR" sz="2400" i="1" kern="0" dirty="0">
                <a:solidFill>
                  <a:srgbClr val="002060"/>
                </a:solidFill>
                <a:latin typeface="+mn-lt"/>
              </a:rPr>
              <a:t>	</a:t>
            </a:r>
            <a:r>
              <a:rPr lang="pt-BR" sz="2400" i="1" kern="0" dirty="0" smtClean="0">
                <a:solidFill>
                  <a:srgbClr val="002060"/>
                </a:solidFill>
                <a:latin typeface="+mn-lt"/>
              </a:rPr>
              <a:t>comando n</a:t>
            </a:r>
          </a:p>
          <a:p>
            <a:pPr lvl="0">
              <a:spcBef>
                <a:spcPts val="0"/>
              </a:spcBef>
            </a:pPr>
            <a:r>
              <a:rPr lang="pt-BR" sz="2400" kern="0" dirty="0" smtClean="0">
                <a:solidFill>
                  <a:srgbClr val="000000"/>
                </a:solidFill>
                <a:latin typeface="+mn-lt"/>
              </a:rPr>
              <a:t>fim se</a:t>
            </a:r>
            <a:endParaRPr lang="pt-BR" sz="2400" kern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6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</a:t>
            </a:r>
            <a:r>
              <a:rPr lang="pt-BR" dirty="0" smtClean="0"/>
              <a:t>duas notas e imprimir </a:t>
            </a:r>
            <a:br>
              <a:rPr lang="pt-BR" dirty="0" smtClean="0"/>
            </a:br>
            <a:r>
              <a:rPr lang="pt-BR" dirty="0" smtClean="0"/>
              <a:t>a média apenas se o aluno foi aprovado (média &gt; 7)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106907" y="2390663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err="1" smtClean="0">
                <a:solidFill>
                  <a:srgbClr val="002060"/>
                </a:solidFill>
              </a:rPr>
              <a:t>media_aprovado</a:t>
            </a:r>
            <a:endParaRPr lang="pt-BR" sz="2400" kern="0" dirty="0" smtClean="0">
              <a:solidFill>
                <a:srgbClr val="00206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 </a:t>
            </a:r>
            <a:r>
              <a:rPr lang="pt-BR" sz="2400" kern="0" dirty="0" smtClean="0">
                <a:solidFill>
                  <a:srgbClr val="C00000"/>
                </a:solidFill>
              </a:rPr>
              <a:t>real </a:t>
            </a:r>
            <a:r>
              <a:rPr lang="pt-BR" sz="2400" kern="0" dirty="0" smtClean="0">
                <a:solidFill>
                  <a:srgbClr val="C00000"/>
                </a:solidFill>
              </a:rPr>
              <a:t>P1, P2, media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</a:t>
            </a:r>
            <a:r>
              <a:rPr lang="pt-BR" sz="2400" kern="0" dirty="0" smtClean="0"/>
              <a:t>P1, P2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media </a:t>
            </a:r>
            <a:r>
              <a:rPr lang="pt-BR" sz="2400" kern="0" dirty="0" smtClean="0">
                <a:sym typeface="Symbol"/>
              </a:rPr>
              <a:t> </a:t>
            </a:r>
            <a:r>
              <a:rPr lang="pt-BR" sz="2400" kern="0" dirty="0" smtClean="0">
                <a:sym typeface="Symbol"/>
              </a:rPr>
              <a:t>(P1+P2)/2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(media &gt;=7) então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‘Aprovado com media = ’, media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fim se</a:t>
            </a:r>
            <a:endParaRPr lang="pt-BR" sz="2400" kern="0" dirty="0">
              <a:sym typeface="Symbol"/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2439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500820" cy="958232"/>
          </a:xfrm>
        </p:spPr>
        <p:txBody>
          <a:bodyPr/>
          <a:lstStyle/>
          <a:p>
            <a:r>
              <a:rPr lang="pt-BR" dirty="0" smtClean="0"/>
              <a:t>Outra maneira de fazer a mesma coisa: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8/23/2015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106907" y="183719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err="1" smtClean="0">
                <a:solidFill>
                  <a:srgbClr val="002060"/>
                </a:solidFill>
              </a:rPr>
              <a:t>media_aprovado</a:t>
            </a:r>
            <a:endParaRPr lang="pt-BR" sz="2400" kern="0" dirty="0" smtClean="0">
              <a:solidFill>
                <a:srgbClr val="00206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real </a:t>
            </a:r>
            <a:r>
              <a:rPr lang="pt-BR" sz="2400" kern="0" dirty="0" smtClean="0">
                <a:solidFill>
                  <a:srgbClr val="C00000"/>
                </a:solidFill>
              </a:rPr>
              <a:t>P1, P2, media</a:t>
            </a: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logico aprovado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</a:t>
            </a:r>
            <a:r>
              <a:rPr lang="pt-BR" sz="2400" kern="0" dirty="0" smtClean="0"/>
              <a:t>P1, P2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media </a:t>
            </a:r>
            <a:r>
              <a:rPr lang="pt-BR" sz="2400" kern="0" dirty="0" smtClean="0">
                <a:sym typeface="Symbol"/>
              </a:rPr>
              <a:t> </a:t>
            </a:r>
            <a:r>
              <a:rPr lang="pt-BR" sz="2400" kern="0" dirty="0" smtClean="0">
                <a:sym typeface="Symbol"/>
              </a:rPr>
              <a:t>(P1+P2)/2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</a:t>
            </a:r>
            <a:r>
              <a:rPr lang="pt-BR" sz="2400" kern="0" dirty="0">
                <a:sym typeface="Symbol"/>
              </a:rPr>
              <a:t>aprovado </a:t>
            </a:r>
            <a:r>
              <a:rPr lang="pt-BR" sz="2400" kern="0" dirty="0" smtClean="0">
                <a:sym typeface="Symbol"/>
              </a:rPr>
              <a:t></a:t>
            </a:r>
            <a:r>
              <a:rPr lang="pt-BR" sz="2400" kern="0" dirty="0">
                <a:sym typeface="Symbol"/>
              </a:rPr>
              <a:t> (media &gt;=7)</a:t>
            </a:r>
            <a:r>
              <a:rPr lang="pt-BR" sz="2400" kern="0" dirty="0" smtClean="0">
                <a:sym typeface="Symbol"/>
              </a:rPr>
              <a:t> </a:t>
            </a:r>
            <a:endParaRPr lang="pt-BR" sz="2400" kern="0" dirty="0" smtClean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se aprovado então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‘Aprovado com media = ’, media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fim se</a:t>
            </a:r>
            <a:endParaRPr lang="pt-BR" sz="2400" kern="0" dirty="0">
              <a:sym typeface="Symbol"/>
            </a:endParaRPr>
          </a:p>
          <a:p>
            <a:pPr marL="0" indent="0" defTabSz="541338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0908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Introduction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duction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5633</TotalTime>
  <Words>686</Words>
  <Application>Microsoft Office PowerPoint</Application>
  <PresentationFormat>Apresentação na tela (4:3)</PresentationFormat>
  <Paragraphs>299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Introduction</vt:lpstr>
      <vt:lpstr>Introdução ao Processamento de Dados  Algoritmos - Seleção  Instituto de Matemática e Estatística (IME) Universidade do Estado do Rio de Janeiro (UERJ)  Semestre 2015.2</vt:lpstr>
      <vt:lpstr>Definição de Algoritmo</vt:lpstr>
      <vt:lpstr>Fluxo de Processamento</vt:lpstr>
      <vt:lpstr>Estrutura de Decisão</vt:lpstr>
      <vt:lpstr>Estrutura de Decisão</vt:lpstr>
      <vt:lpstr>Estrutura de Decisão</vt:lpstr>
      <vt:lpstr>Estrutura de Decisão</vt:lpstr>
      <vt:lpstr>Exercício 8</vt:lpstr>
      <vt:lpstr>Exercício 8</vt:lpstr>
      <vt:lpstr>Exercício 9</vt:lpstr>
      <vt:lpstr>Estrutura de Decisão</vt:lpstr>
      <vt:lpstr>Exercício 10</vt:lpstr>
      <vt:lpstr>Exercício 11</vt:lpstr>
      <vt:lpstr>Exercício 11</vt:lpstr>
      <vt:lpstr>Exercício 12</vt:lpstr>
      <vt:lpstr>Exercício 12</vt:lpstr>
      <vt:lpstr>Exercício 13</vt:lpstr>
      <vt:lpstr>Exercício 13</vt:lpstr>
      <vt:lpstr>Exercício 14</vt:lpstr>
      <vt:lpstr>Exercício 14</vt:lpstr>
      <vt:lpstr>Exercício 15</vt:lpstr>
      <vt:lpstr>Exercício 15</vt:lpstr>
    </vt:vector>
  </TitlesOfParts>
  <Company>CRIARTE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Camera Calibration</dc:title>
  <dc:creator>Raul Queiroz Feitosa</dc:creator>
  <cp:lastModifiedBy>Gilson</cp:lastModifiedBy>
  <cp:revision>292</cp:revision>
  <dcterms:created xsi:type="dcterms:W3CDTF">2006-06-21T11:01:51Z</dcterms:created>
  <dcterms:modified xsi:type="dcterms:W3CDTF">2015-08-23T21:56:55Z</dcterms:modified>
</cp:coreProperties>
</file>