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652" r:id="rId3"/>
    <p:sldId id="653" r:id="rId4"/>
    <p:sldId id="654" r:id="rId5"/>
    <p:sldId id="670" r:id="rId6"/>
    <p:sldId id="671" r:id="rId7"/>
    <p:sldId id="672" r:id="rId8"/>
    <p:sldId id="673" r:id="rId9"/>
    <p:sldId id="674" r:id="rId10"/>
    <p:sldId id="675" r:id="rId11"/>
    <p:sldId id="676" r:id="rId12"/>
    <p:sldId id="677" r:id="rId13"/>
    <p:sldId id="678" r:id="rId14"/>
    <p:sldId id="679" r:id="rId15"/>
    <p:sldId id="680" r:id="rId16"/>
    <p:sldId id="681" r:id="rId17"/>
    <p:sldId id="682" r:id="rId18"/>
    <p:sldId id="683" r:id="rId19"/>
    <p:sldId id="686" r:id="rId20"/>
    <p:sldId id="684" r:id="rId21"/>
    <p:sldId id="685" r:id="rId2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0000"/>
    <a:srgbClr val="333333"/>
    <a:srgbClr val="C0C0C0"/>
    <a:srgbClr val="777777"/>
    <a:srgbClr val="FFFF99"/>
    <a:srgbClr val="EAEAEA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54" autoAdjust="0"/>
    <p:restoredTop sz="95252" autoAdjust="0"/>
  </p:normalViewPr>
  <p:slideViewPr>
    <p:cSldViewPr snapToGrid="0" showGuides="1">
      <p:cViewPr varScale="1">
        <p:scale>
          <a:sx n="111" d="100"/>
          <a:sy n="111" d="100"/>
        </p:scale>
        <p:origin x="-1614" y="-90"/>
      </p:cViewPr>
      <p:guideLst>
        <p:guide orient="horz" pos="701"/>
        <p:guide pos="2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3978" y="-90"/>
      </p:cViewPr>
      <p:guideLst>
        <p:guide orient="horz" pos="3223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0241ECBA-96D7-4A7A-8E9C-0290833C37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419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7455C3CB-AB7B-47DE-9A2E-4A23559B5CC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55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FF839B-3C4D-4C11-BB9C-282D43D9864D}" type="slidenum">
              <a:rPr lang="en-US" altLang="pt-BR" sz="1300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pt-BR" sz="13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aseline="0"/>
            </a:lvl1pPr>
          </a:lstStyle>
          <a:p>
            <a:r>
              <a:rPr lang="pt-BR" altLang="en-US" noProof="0" dirty="0" smtClean="0"/>
              <a:t>Introdução ao Processamento de Dados</a:t>
            </a:r>
            <a:endParaRPr lang="pt-BR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endParaRPr lang="pt-BR" altLang="en-US" noProof="0" dirty="0" smtClean="0"/>
          </a:p>
          <a:p>
            <a:endParaRPr lang="pt-BR" altLang="en-US" noProof="0" dirty="0" smtClean="0"/>
          </a:p>
          <a:p>
            <a:endParaRPr lang="pt-BR" altLang="en-US" noProof="0" dirty="0" smtClean="0"/>
          </a:p>
          <a:p>
            <a:r>
              <a:rPr lang="pt-BR" altLang="en-US" noProof="0" dirty="0" smtClean="0"/>
              <a:t>				Gilson A. O. P. Costa</a:t>
            </a:r>
            <a:endParaRPr lang="pt-BR" altLang="en-US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0A704-2BFA-4A2A-BB8F-9F64009C34BE}" type="datetime1">
              <a:rPr lang="en-US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C3ECE-ACE1-4DC9-977B-6EA62016D73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24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36B93-78C6-4903-84C3-5F18379E3902}" type="datetime1">
              <a:rPr lang="en-US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842D1-F820-41A9-BD71-455C3442369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19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6CD3-2D04-4E28-848C-C4B77B09113B}" type="datetime1">
              <a:rPr lang="en-US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51C8A-01D6-4ED4-BA79-F42A2297262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74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08D01-777B-4025-904B-99C9C19460D3}" type="datetime1">
              <a:rPr lang="en-US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BE0E7-D963-44E8-B505-BCA55A9A99B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055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6292D-9F53-4755-A7A6-753453559CB7}" type="datetime1">
              <a:rPr lang="en-US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2DE97-326C-4A66-8B14-C096E0EA181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56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EC7EC-A6CE-48E6-A92D-A0D1A793E416}" type="datetime1">
              <a:rPr lang="en-US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  <a:endParaRPr lang="pt-B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8D75B-BE37-4758-A82A-4A7FDE44CAB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83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C3FDA-4A0D-4ECF-A34D-2423AAC54CB2}" type="datetime1">
              <a:rPr lang="en-US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7E9FD-BD4B-426A-8DC7-FF7840B85D46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90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F739A-70D2-464E-BFBB-83E9E04DBECA}" type="datetime1">
              <a:rPr lang="en-US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89FF6-BA43-4730-90A5-3168EA0361E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15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E64D9-DDED-4F02-BC32-69E884E20F95}" type="datetime1">
              <a:rPr lang="en-US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E85FC-22B1-4F88-BEF9-34B09CE6693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5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137E1-1310-4FBD-8652-C5B90A204BB1}" type="datetime1">
              <a:rPr lang="en-US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EE0BD-2D39-45F6-B15F-2E5D3D5E57DA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76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3C58A-0B72-451F-BACB-B23D3AED2BE0}" type="datetime1">
              <a:rPr lang="en-US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D4000-DB3D-4865-BA93-195B43CC851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36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2C71F-8E25-4FA4-90B5-A9E359EB48D7}" type="datetime1">
              <a:rPr lang="en-US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E321D-7A52-4B20-9C9D-23A64ACA226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58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07E0F-BCEF-4C68-B4F7-8069471382E9}" type="datetime1">
              <a:rPr lang="en-US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Digital Image Fundamentals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C7720-01E5-41E2-BF17-BD83C56B98D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97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noProof="0" dirty="0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noProof="0" dirty="0" smtClean="0"/>
              <a:t>Clique para editar os estilos do texto mestre</a:t>
            </a:r>
          </a:p>
          <a:p>
            <a:pPr lvl="1"/>
            <a:r>
              <a:rPr lang="pt-BR" altLang="en-US" noProof="0" dirty="0" smtClean="0"/>
              <a:t>Segundo nível</a:t>
            </a:r>
          </a:p>
          <a:p>
            <a:pPr lvl="2"/>
            <a:r>
              <a:rPr lang="pt-BR" altLang="en-US" noProof="0" dirty="0" smtClean="0"/>
              <a:t>Terceiro nível</a:t>
            </a:r>
          </a:p>
          <a:p>
            <a:pPr lvl="3"/>
            <a:r>
              <a:rPr lang="pt-BR" altLang="en-US" noProof="0" dirty="0" smtClean="0"/>
              <a:t>Quarto nível</a:t>
            </a:r>
          </a:p>
          <a:p>
            <a:pPr lvl="4"/>
            <a:r>
              <a:rPr lang="pt-BR" altLang="en-US" noProof="0" dirty="0" smtClean="0"/>
              <a:t>Quinto nível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fld id="{01A97170-2A58-45A8-BFD3-9A2E11F1A785}" type="datetime1">
              <a:rPr lang="en-US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pt-BR" altLang="en-US" dirty="0" smtClean="0"/>
              <a:t>Introdução ao Processamento de Dados</a:t>
            </a:r>
          </a:p>
          <a:p>
            <a:pPr>
              <a:defRPr/>
            </a:pPr>
            <a:r>
              <a:rPr lang="pt-BR" altLang="en-US" dirty="0" smtClean="0"/>
              <a:t>Unidade 2: Algoritmos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555AB305-0A5C-4204-A7C9-FC6A457CE0D3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pt-BR" altLang="pt-BR" sz="2400" dirty="0" smtClean="0"/>
              <a:t>Introdução ao Processamento de Dados </a:t>
            </a:r>
            <a:r>
              <a:rPr lang="pt-BR" altLang="pt-BR" dirty="0" smtClean="0"/>
              <a:t/>
            </a:r>
            <a:br>
              <a:rPr lang="pt-BR" altLang="pt-BR" dirty="0" smtClean="0"/>
            </a:br>
            <a:r>
              <a:rPr lang="pt-BR" altLang="pt-BR" dirty="0" smtClean="0"/>
              <a:t>Algoritmos – Estruturas de Repetição</a:t>
            </a:r>
            <a:br>
              <a:rPr lang="pt-BR" altLang="pt-BR" dirty="0" smtClean="0"/>
            </a:br>
            <a:r>
              <a:rPr lang="pt-BR" altLang="pt-BR" dirty="0" smtClean="0"/>
              <a:t/>
            </a:r>
            <a:br>
              <a:rPr lang="pt-BR" altLang="pt-BR" dirty="0" smtClean="0"/>
            </a:br>
            <a:r>
              <a:rPr lang="pt-BR" altLang="pt-BR" sz="2400" dirty="0" smtClean="0"/>
              <a:t>Instituto de Matemática e Estatística (IME)</a:t>
            </a:r>
            <a:br>
              <a:rPr lang="pt-BR" altLang="pt-BR" sz="2400" dirty="0" smtClean="0"/>
            </a:br>
            <a:r>
              <a:rPr lang="pt-BR" altLang="pt-BR" sz="2400" dirty="0" smtClean="0"/>
              <a:t>Universidade do Estado do Rio de Janeiro (UERJ)</a:t>
            </a:r>
            <a:br>
              <a:rPr lang="pt-BR" altLang="pt-BR" sz="2400" dirty="0" smtClean="0"/>
            </a:br>
            <a:r>
              <a:rPr lang="pt-BR" altLang="pt-BR" sz="2400" dirty="0"/>
              <a:t/>
            </a:r>
            <a:br>
              <a:rPr lang="pt-BR" altLang="pt-BR" sz="2400" dirty="0"/>
            </a:br>
            <a:r>
              <a:rPr lang="pt-BR" altLang="pt-BR" sz="2400" dirty="0" smtClean="0"/>
              <a:t>Semestre 2015.2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Enquanto-Faça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90165" y="1087870"/>
            <a:ext cx="8042275" cy="1224136"/>
          </a:xfrm>
        </p:spPr>
        <p:txBody>
          <a:bodyPr/>
          <a:lstStyle/>
          <a:p>
            <a:r>
              <a:rPr lang="pt-BR" dirty="0"/>
              <a:t>Usa-se da seguinte forma</a:t>
            </a:r>
            <a:r>
              <a:rPr lang="pt-BR" dirty="0" smtClean="0"/>
              <a:t>:</a:t>
            </a:r>
            <a:endParaRPr lang="pt-BR" dirty="0"/>
          </a:p>
          <a:p>
            <a:pPr marL="349250" lvl="1" indent="0">
              <a:buNone/>
            </a:pPr>
            <a:r>
              <a:rPr lang="pt-BR" dirty="0" smtClean="0"/>
              <a:t>	Enquanto </a:t>
            </a:r>
            <a:r>
              <a:rPr lang="pt-BR" dirty="0">
                <a:solidFill>
                  <a:srgbClr val="FF0000"/>
                </a:solidFill>
              </a:rPr>
              <a:t>condição </a:t>
            </a:r>
            <a:r>
              <a:rPr lang="pt-BR" dirty="0"/>
              <a:t>faça</a:t>
            </a:r>
          </a:p>
          <a:p>
            <a:pPr marL="685800" lvl="2" indent="0">
              <a:buNone/>
            </a:pPr>
            <a:r>
              <a:rPr lang="pt-BR" dirty="0" smtClean="0"/>
              <a:t>		</a:t>
            </a:r>
            <a:r>
              <a:rPr lang="pt-BR" dirty="0" smtClean="0">
                <a:solidFill>
                  <a:srgbClr val="0000FF"/>
                </a:solidFill>
              </a:rPr>
              <a:t>Grupo </a:t>
            </a:r>
            <a:r>
              <a:rPr lang="pt-BR" dirty="0">
                <a:solidFill>
                  <a:srgbClr val="0000FF"/>
                </a:solidFill>
              </a:rPr>
              <a:t>de instruções que será repetido</a:t>
            </a:r>
          </a:p>
          <a:p>
            <a:pPr marL="349250" lvl="1" indent="0">
              <a:buNone/>
            </a:pPr>
            <a:r>
              <a:rPr lang="pt-BR" dirty="0" smtClean="0"/>
              <a:t>	Fim </a:t>
            </a:r>
            <a:r>
              <a:rPr lang="pt-BR" dirty="0"/>
              <a:t>enquanto</a:t>
            </a:r>
          </a:p>
          <a:p>
            <a:r>
              <a:rPr lang="pt-BR" dirty="0"/>
              <a:t>Funciona da seguinte forma:</a:t>
            </a:r>
          </a:p>
          <a:p>
            <a:pPr lvl="1"/>
            <a:r>
              <a:rPr lang="pt-BR" dirty="0"/>
              <a:t>Enquanto a condição for VERDADEIRA o grupo de instruções é </a:t>
            </a:r>
            <a:r>
              <a:rPr lang="pt-BR" dirty="0" smtClean="0"/>
              <a:t>repetido</a:t>
            </a:r>
          </a:p>
          <a:p>
            <a:pPr lvl="1"/>
            <a:r>
              <a:rPr lang="pt-BR" dirty="0" smtClean="0"/>
              <a:t>Para entrar no enquanto a condição tem que ser verdadeira</a:t>
            </a:r>
          </a:p>
          <a:p>
            <a:pPr lvl="1"/>
            <a:r>
              <a:rPr lang="pt-BR" dirty="0" smtClean="0"/>
              <a:t>Em algum momento a condição tem que se tornar falsa para terminar a repetição</a:t>
            </a:r>
            <a:endParaRPr lang="en-US" dirty="0"/>
          </a:p>
          <a:p>
            <a:pPr marL="349250" lvl="1" indent="0">
              <a:lnSpc>
                <a:spcPct val="90000"/>
              </a:lnSpc>
              <a:buClrTx/>
              <a:buNone/>
            </a:pPr>
            <a:r>
              <a:rPr lang="pt-BR" sz="2400" dirty="0" smtClean="0"/>
              <a:t>	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9384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21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90165" y="904764"/>
            <a:ext cx="8042275" cy="1224136"/>
          </a:xfrm>
        </p:spPr>
        <p:txBody>
          <a:bodyPr/>
          <a:lstStyle/>
          <a:p>
            <a:r>
              <a:rPr lang="x-none" sz="2400" dirty="0" smtClean="0"/>
              <a:t>Fazer um algoritmo para ler a nota final dos alunos da turma de fundamentos até que seja digitado uma nota NEGATIVA, que marca o final da lista. Imprimir a média da turma.</a:t>
            </a:r>
          </a:p>
          <a:p>
            <a:endParaRPr lang="en-US" sz="2400" dirty="0"/>
          </a:p>
          <a:p>
            <a:pPr marL="349250" lvl="1" indent="0">
              <a:lnSpc>
                <a:spcPct val="90000"/>
              </a:lnSpc>
              <a:buClrTx/>
              <a:buNone/>
            </a:pPr>
            <a:r>
              <a:rPr lang="pt-BR" sz="2400" dirty="0" smtClean="0"/>
              <a:t>	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2692907" y="2128900"/>
            <a:ext cx="313579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Algoritmo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rgbClr val="FF6600"/>
                </a:solidFill>
              </a:rPr>
              <a:t>mediaTurma</a:t>
            </a:r>
            <a:endParaRPr lang="en-US" sz="1800" dirty="0" smtClean="0">
              <a:solidFill>
                <a:srgbClr val="FF66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Inteiro</a:t>
            </a:r>
            <a:r>
              <a:rPr lang="en-US" sz="1800" dirty="0" smtClean="0">
                <a:solidFill>
                  <a:srgbClr val="FF0000"/>
                </a:solidFill>
              </a:rPr>
              <a:t>     </a:t>
            </a:r>
            <a:r>
              <a:rPr lang="en-US" sz="1800" dirty="0" err="1" smtClean="0">
                <a:solidFill>
                  <a:srgbClr val="FF0000"/>
                </a:solidFill>
              </a:rPr>
              <a:t>cont</a:t>
            </a: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    Real   NF, soma, media</a:t>
            </a:r>
          </a:p>
          <a:p>
            <a:r>
              <a:rPr lang="en-US" sz="1800" dirty="0" err="1" smtClean="0">
                <a:solidFill>
                  <a:srgbClr val="000000"/>
                </a:solidFill>
              </a:rPr>
              <a:t>Inicio</a:t>
            </a:r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en-US" sz="1800" dirty="0" smtClean="0">
                <a:solidFill>
                  <a:srgbClr val="000000"/>
                </a:solidFill>
              </a:rPr>
              <a:t>       soma </a:t>
            </a:r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 0   </a:t>
            </a:r>
            <a:r>
              <a:rPr lang="pt-BR" sz="1800" dirty="0" err="1" smtClean="0">
                <a:solidFill>
                  <a:schemeClr val="tx1"/>
                </a:solidFill>
                <a:sym typeface="Wingdings" charset="0"/>
              </a:rPr>
              <a:t>cont</a:t>
            </a:r>
            <a:r>
              <a:rPr lang="pt-BR" sz="1800" dirty="0">
                <a:solidFill>
                  <a:schemeClr val="tx1"/>
                </a:solidFill>
                <a:sym typeface="Wingdings" charset="0"/>
              </a:rPr>
              <a:t>  0 </a:t>
            </a:r>
            <a:endParaRPr lang="pt-BR" sz="1800" dirty="0" smtClean="0">
              <a:solidFill>
                <a:schemeClr val="tx1"/>
              </a:solidFill>
              <a:sym typeface="Wingdings" charset="0"/>
            </a:endParaRPr>
          </a:p>
          <a:p>
            <a:r>
              <a:rPr lang="pt-BR" sz="18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      Ler NF </a:t>
            </a:r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en-US" sz="1800" dirty="0" smtClean="0">
                <a:solidFill>
                  <a:srgbClr val="000000"/>
                </a:solidFill>
              </a:rPr>
              <a:t>       </a:t>
            </a:r>
            <a:r>
              <a:rPr lang="x-none" sz="1800" smtClean="0">
                <a:solidFill>
                  <a:srgbClr val="000000"/>
                </a:solidFill>
              </a:rPr>
              <a:t>Enq</a:t>
            </a:r>
            <a:r>
              <a:rPr lang="pt-BR" sz="1800" dirty="0" smtClean="0">
                <a:solidFill>
                  <a:srgbClr val="000000"/>
                </a:solidFill>
              </a:rPr>
              <a:t>u</a:t>
            </a:r>
            <a:r>
              <a:rPr lang="x-none" sz="1800" smtClean="0">
                <a:solidFill>
                  <a:srgbClr val="000000"/>
                </a:solidFill>
              </a:rPr>
              <a:t>anto </a:t>
            </a:r>
            <a:r>
              <a:rPr lang="x-none" sz="1800" dirty="0" smtClean="0">
                <a:solidFill>
                  <a:srgbClr val="000000"/>
                </a:solidFill>
              </a:rPr>
              <a:t>NF &gt;= 0</a:t>
            </a:r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r>
              <a:rPr lang="pt-BR" sz="18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             </a:t>
            </a:r>
            <a:r>
              <a:rPr lang="pt-BR" sz="1800" dirty="0" err="1" smtClean="0">
                <a:solidFill>
                  <a:schemeClr val="tx1"/>
                </a:solidFill>
                <a:sym typeface="Wingdings" charset="0"/>
              </a:rPr>
              <a:t>cont</a:t>
            </a:r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   </a:t>
            </a:r>
            <a:r>
              <a:rPr lang="pt-BR" sz="1800" dirty="0" err="1" smtClean="0">
                <a:solidFill>
                  <a:schemeClr val="tx1"/>
                </a:solidFill>
                <a:sym typeface="Wingdings" charset="0"/>
              </a:rPr>
              <a:t>cont</a:t>
            </a:r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 + 1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rgbClr val="000000"/>
                </a:solidFill>
              </a:rPr>
              <a:t>              soma </a:t>
            </a:r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 soma + NF</a:t>
            </a:r>
          </a:p>
          <a:p>
            <a:r>
              <a:rPr lang="pt-BR" sz="18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              ler NF</a:t>
            </a:r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</a:rPr>
              <a:t>Fim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Enquanto</a:t>
            </a:r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   media = soma/</a:t>
            </a:r>
            <a:r>
              <a:rPr lang="en-US" sz="1800" dirty="0" err="1" smtClean="0">
                <a:solidFill>
                  <a:srgbClr val="000000"/>
                </a:solidFill>
              </a:rPr>
              <a:t>cont</a:t>
            </a:r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</a:rPr>
              <a:t>escrever</a:t>
            </a:r>
            <a:r>
              <a:rPr lang="en-US" sz="1800" dirty="0" smtClean="0">
                <a:solidFill>
                  <a:srgbClr val="000000"/>
                </a:solidFill>
              </a:rPr>
              <a:t> ‘media:’, media</a:t>
            </a:r>
          </a:p>
          <a:p>
            <a:r>
              <a:rPr lang="en-US" sz="1800" dirty="0" err="1" smtClean="0">
                <a:solidFill>
                  <a:srgbClr val="000000"/>
                </a:solidFill>
              </a:rPr>
              <a:t>Fim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20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22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90165" y="1212420"/>
            <a:ext cx="8042275" cy="1224136"/>
          </a:xfrm>
        </p:spPr>
        <p:txBody>
          <a:bodyPr/>
          <a:lstStyle/>
          <a:p>
            <a:r>
              <a:rPr lang="x-none" dirty="0" smtClean="0"/>
              <a:t>Fazer um algoritmo para ler um número inteiro e imprimir o FATORIAL desse número</a:t>
            </a:r>
          </a:p>
          <a:p>
            <a:pPr lvl="1"/>
            <a:r>
              <a:rPr lang="x-none" dirty="0" smtClean="0"/>
              <a:t>Ex: N= 4   Fat = 4*3*2*1 = 24</a:t>
            </a:r>
          </a:p>
          <a:p>
            <a:endParaRPr lang="en-US" dirty="0"/>
          </a:p>
          <a:p>
            <a:pPr marL="349250" lvl="1" indent="0">
              <a:lnSpc>
                <a:spcPct val="90000"/>
              </a:lnSpc>
              <a:buClrTx/>
              <a:buNone/>
            </a:pPr>
            <a:r>
              <a:rPr lang="pt-BR" sz="2400" dirty="0" smtClean="0"/>
              <a:t>	</a:t>
            </a:r>
            <a:endParaRPr lang="pt-BR" dirty="0" smtClean="0"/>
          </a:p>
        </p:txBody>
      </p:sp>
      <p:sp>
        <p:nvSpPr>
          <p:cNvPr id="8" name="TextBox 3"/>
          <p:cNvSpPr txBox="1"/>
          <p:nvPr/>
        </p:nvSpPr>
        <p:spPr>
          <a:xfrm>
            <a:off x="3419872" y="2902654"/>
            <a:ext cx="23903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Algoritmo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rgbClr val="FF6600"/>
                </a:solidFill>
              </a:rPr>
              <a:t>fatorial</a:t>
            </a:r>
            <a:endParaRPr lang="en-US" sz="1800" dirty="0" smtClean="0">
              <a:solidFill>
                <a:srgbClr val="FF66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Inteiro</a:t>
            </a:r>
            <a:r>
              <a:rPr lang="en-US" sz="1800" dirty="0" smtClean="0">
                <a:solidFill>
                  <a:srgbClr val="FF0000"/>
                </a:solidFill>
              </a:rPr>
              <a:t>     N, fat</a:t>
            </a:r>
          </a:p>
          <a:p>
            <a:r>
              <a:rPr lang="en-US" sz="1800" dirty="0" err="1" smtClean="0">
                <a:solidFill>
                  <a:srgbClr val="000000"/>
                </a:solidFill>
              </a:rPr>
              <a:t>Inicio</a:t>
            </a:r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en-US" sz="1800" dirty="0" smtClean="0">
                <a:solidFill>
                  <a:srgbClr val="000000"/>
                </a:solidFill>
              </a:rPr>
              <a:t>       </a:t>
            </a:r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Ler N</a:t>
            </a:r>
          </a:p>
          <a:p>
            <a:r>
              <a:rPr lang="pt-BR" sz="18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     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fat </a:t>
            </a:r>
            <a:r>
              <a:rPr lang="pt-BR" sz="1800" dirty="0">
                <a:solidFill>
                  <a:schemeClr val="tx1"/>
                </a:solidFill>
                <a:sym typeface="Wingdings" charset="0"/>
              </a:rPr>
              <a:t> </a:t>
            </a:r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1</a:t>
            </a:r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en-US" sz="1800" dirty="0" smtClean="0">
                <a:solidFill>
                  <a:srgbClr val="000000"/>
                </a:solidFill>
              </a:rPr>
              <a:t>       </a:t>
            </a:r>
            <a:r>
              <a:rPr lang="x-none" sz="1800" dirty="0" smtClean="0">
                <a:solidFill>
                  <a:srgbClr val="000000"/>
                </a:solidFill>
              </a:rPr>
              <a:t>Enqanto N &gt; 0</a:t>
            </a:r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r>
              <a:rPr lang="pt-BR" sz="18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             </a:t>
            </a:r>
            <a:r>
              <a:rPr lang="pt-BR" sz="1800" dirty="0" err="1" smtClean="0">
                <a:solidFill>
                  <a:schemeClr val="tx1"/>
                </a:solidFill>
                <a:sym typeface="Wingdings" charset="0"/>
              </a:rPr>
              <a:t>fat</a:t>
            </a:r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sym typeface="Wingdings" charset="0"/>
              </a:rPr>
              <a:t> </a:t>
            </a:r>
            <a:r>
              <a:rPr lang="pt-BR" sz="1800" dirty="0" err="1" smtClean="0">
                <a:solidFill>
                  <a:schemeClr val="tx1"/>
                </a:solidFill>
                <a:sym typeface="Wingdings" charset="0"/>
              </a:rPr>
              <a:t>fat</a:t>
            </a:r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 * N</a:t>
            </a:r>
          </a:p>
          <a:p>
            <a:r>
              <a:rPr lang="pt-BR" sz="18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             N   N – 1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rgbClr val="000000"/>
                </a:solidFill>
              </a:rPr>
              <a:t>       </a:t>
            </a:r>
            <a:r>
              <a:rPr lang="en-US" sz="1800" dirty="0" err="1" smtClean="0">
                <a:solidFill>
                  <a:srgbClr val="000000"/>
                </a:solidFill>
              </a:rPr>
              <a:t>Fim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Enquanto</a:t>
            </a:r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</a:rPr>
              <a:t>escrever</a:t>
            </a:r>
            <a:r>
              <a:rPr lang="en-US" sz="1800" dirty="0" smtClean="0">
                <a:solidFill>
                  <a:srgbClr val="000000"/>
                </a:solidFill>
              </a:rPr>
              <a:t> ‘FAT:’, fat</a:t>
            </a:r>
          </a:p>
          <a:p>
            <a:r>
              <a:rPr lang="en-US" sz="1800" dirty="0" err="1" smtClean="0">
                <a:solidFill>
                  <a:srgbClr val="000000"/>
                </a:solidFill>
              </a:rPr>
              <a:t>Fim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98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23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90165" y="1844824"/>
            <a:ext cx="8042275" cy="1224136"/>
          </a:xfrm>
        </p:spPr>
        <p:txBody>
          <a:bodyPr/>
          <a:lstStyle/>
          <a:p>
            <a:r>
              <a:rPr lang="x-none" dirty="0" smtClean="0"/>
              <a:t>Fazer um algoritmo para ler o sexo e a idade de várias pessoas até que seja digitado um sexo igual X, que marca o final da lista. Imprimir a média de idades das mulheres e a idade da pessoa mais velha.</a:t>
            </a:r>
          </a:p>
          <a:p>
            <a:endParaRPr lang="en-US" dirty="0"/>
          </a:p>
          <a:p>
            <a:pPr marL="349250" lvl="1" indent="0">
              <a:lnSpc>
                <a:spcPct val="90000"/>
              </a:lnSpc>
              <a:buClrTx/>
              <a:buNone/>
            </a:pPr>
            <a:r>
              <a:rPr lang="pt-BR" sz="2400" dirty="0" smtClean="0"/>
              <a:t>	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6889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23 - Resposta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TextBox 3"/>
          <p:cNvSpPr txBox="1"/>
          <p:nvPr/>
        </p:nvSpPr>
        <p:spPr>
          <a:xfrm>
            <a:off x="3059832" y="936574"/>
            <a:ext cx="3711072" cy="5262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Algoritmo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rgbClr val="FF6600"/>
                </a:solidFill>
              </a:rPr>
              <a:t>sexoEidade</a:t>
            </a:r>
            <a:endParaRPr lang="en-US" sz="1600" dirty="0" smtClean="0">
              <a:solidFill>
                <a:srgbClr val="FF66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Inteiro</a:t>
            </a:r>
            <a:r>
              <a:rPr lang="en-US" sz="1600" dirty="0" smtClean="0">
                <a:solidFill>
                  <a:srgbClr val="FF0000"/>
                </a:solidFill>
              </a:rPr>
              <a:t>     </a:t>
            </a:r>
            <a:r>
              <a:rPr lang="en-US" sz="1600" dirty="0" err="1" smtClean="0">
                <a:solidFill>
                  <a:srgbClr val="FF0000"/>
                </a:solidFill>
              </a:rPr>
              <a:t>maior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</a:rPr>
              <a:t>cont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</a:rPr>
              <a:t>idade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 Real soma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 char </a:t>
            </a:r>
            <a:r>
              <a:rPr lang="en-US" sz="1600" dirty="0" err="1" smtClean="0">
                <a:solidFill>
                  <a:srgbClr val="FF0000"/>
                </a:solidFill>
              </a:rPr>
              <a:t>sexo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err="1" smtClean="0">
                <a:solidFill>
                  <a:srgbClr val="000000"/>
                </a:solidFill>
              </a:rPr>
              <a:t>Inicio</a:t>
            </a: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       </a:t>
            </a:r>
            <a:r>
              <a:rPr lang="en-US" sz="1600" dirty="0" err="1">
                <a:solidFill>
                  <a:srgbClr val="000000"/>
                </a:solidFill>
              </a:rPr>
              <a:t>cont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pt-BR" sz="1600" dirty="0">
                <a:solidFill>
                  <a:schemeClr val="tx1"/>
                </a:solidFill>
                <a:sym typeface="Wingdings" charset="0"/>
              </a:rPr>
              <a:t> 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0     </a:t>
            </a:r>
            <a:r>
              <a:rPr lang="pt-BR" sz="1600" dirty="0">
                <a:solidFill>
                  <a:schemeClr val="tx1"/>
                </a:solidFill>
                <a:sym typeface="Wingdings" charset="0"/>
              </a:rPr>
              <a:t>soma  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0       </a:t>
            </a:r>
            <a:r>
              <a:rPr lang="en-US" sz="1600" dirty="0" err="1">
                <a:solidFill>
                  <a:srgbClr val="000000"/>
                </a:solidFill>
                <a:sym typeface="Wingdings" charset="0"/>
              </a:rPr>
              <a:t>maior</a:t>
            </a:r>
            <a:r>
              <a:rPr lang="en-US" sz="1600" dirty="0">
                <a:solidFill>
                  <a:srgbClr val="000000"/>
                </a:solidFill>
                <a:sym typeface="Wingdings" charset="0"/>
              </a:rPr>
              <a:t> </a:t>
            </a:r>
            <a:r>
              <a:rPr lang="pt-BR" sz="1600" dirty="0">
                <a:solidFill>
                  <a:schemeClr val="tx1"/>
                </a:solidFill>
                <a:sym typeface="Wingdings" charset="0"/>
              </a:rPr>
              <a:t></a:t>
            </a:r>
            <a:r>
              <a:rPr lang="en-US" sz="1600" dirty="0">
                <a:solidFill>
                  <a:srgbClr val="000000"/>
                </a:solidFill>
                <a:sym typeface="Wingdings" charset="0"/>
              </a:rPr>
              <a:t> -</a:t>
            </a:r>
            <a:r>
              <a:rPr lang="en-US" sz="1600" dirty="0" smtClean="0">
                <a:solidFill>
                  <a:srgbClr val="000000"/>
                </a:solidFill>
                <a:sym typeface="Wingdings" charset="0"/>
              </a:rPr>
              <a:t>1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 </a:t>
            </a: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  <a:sym typeface="Wingdings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sym typeface="Wingdings" charset="0"/>
              </a:rPr>
              <a:t>      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Ler sexo</a:t>
            </a: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       </a:t>
            </a:r>
            <a:r>
              <a:rPr lang="x-none" sz="1600" dirty="0" smtClean="0">
                <a:solidFill>
                  <a:srgbClr val="000000"/>
                </a:solidFill>
              </a:rPr>
              <a:t>Enqanto sexo != ‘X’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             Ler idade</a:t>
            </a:r>
          </a:p>
          <a:p>
            <a:r>
              <a:rPr lang="pt-BR" sz="16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            se sexo == ‘</a:t>
            </a:r>
            <a:r>
              <a:rPr lang="pt-BR" sz="1600" dirty="0" err="1" smtClean="0">
                <a:solidFill>
                  <a:schemeClr val="tx1"/>
                </a:solidFill>
                <a:sym typeface="Wingdings" charset="0"/>
              </a:rPr>
              <a:t>F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’   então</a:t>
            </a:r>
          </a:p>
          <a:p>
            <a:r>
              <a:rPr lang="pt-BR" sz="16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            	    soma </a:t>
            </a:r>
            <a:r>
              <a:rPr lang="pt-BR" sz="1600" dirty="0">
                <a:solidFill>
                  <a:schemeClr val="tx1"/>
                </a:solidFill>
                <a:sym typeface="Wingdings" charset="0"/>
              </a:rPr>
              <a:t> 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soma + idade</a:t>
            </a:r>
          </a:p>
          <a:p>
            <a:r>
              <a:rPr lang="pt-BR" sz="16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                    </a:t>
            </a:r>
            <a:r>
              <a:rPr lang="pt-BR" sz="1600" dirty="0" err="1" smtClean="0">
                <a:solidFill>
                  <a:schemeClr val="tx1"/>
                </a:solidFill>
                <a:sym typeface="Wingdings" charset="0"/>
              </a:rPr>
              <a:t>cont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  </a:t>
            </a:r>
            <a:r>
              <a:rPr lang="pt-BR" sz="1600" dirty="0" err="1" smtClean="0">
                <a:solidFill>
                  <a:schemeClr val="tx1"/>
                </a:solidFill>
                <a:sym typeface="Wingdings" charset="0"/>
              </a:rPr>
              <a:t>cont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+ 1</a:t>
            </a:r>
          </a:p>
          <a:p>
            <a:r>
              <a:rPr lang="pt-BR" sz="16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            fim se</a:t>
            </a:r>
          </a:p>
          <a:p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             se idade &gt; maior então</a:t>
            </a:r>
          </a:p>
          <a:p>
            <a:r>
              <a:rPr lang="pt-BR" sz="16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                     maior   idade</a:t>
            </a:r>
          </a:p>
          <a:p>
            <a:r>
              <a:rPr lang="pt-BR" sz="16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            fim se</a:t>
            </a:r>
          </a:p>
          <a:p>
            <a:r>
              <a:rPr lang="pt-BR" sz="16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           Ler sexo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</a:rPr>
              <a:t>Fim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Enquanto</a:t>
            </a: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</a:rPr>
              <a:t>escrever</a:t>
            </a:r>
            <a:r>
              <a:rPr lang="en-US" sz="1600" dirty="0" smtClean="0">
                <a:solidFill>
                  <a:srgbClr val="000000"/>
                </a:solidFill>
              </a:rPr>
              <a:t> ‘MEDIA:’, soma/</a:t>
            </a:r>
            <a:r>
              <a:rPr lang="en-US" sz="1600" dirty="0" err="1" smtClean="0">
                <a:solidFill>
                  <a:srgbClr val="000000"/>
                </a:solidFill>
              </a:rPr>
              <a:t>cont</a:t>
            </a: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</a:rPr>
              <a:t>escrever</a:t>
            </a:r>
            <a:r>
              <a:rPr lang="en-US" sz="1600" dirty="0" smtClean="0">
                <a:solidFill>
                  <a:srgbClr val="000000"/>
                </a:solidFill>
              </a:rPr>
              <a:t> ‘</a:t>
            </a:r>
            <a:r>
              <a:rPr lang="en-US" sz="1600" dirty="0" err="1" smtClean="0">
                <a:solidFill>
                  <a:srgbClr val="000000"/>
                </a:solidFill>
              </a:rPr>
              <a:t>Maior</a:t>
            </a:r>
            <a:r>
              <a:rPr lang="en-US" sz="1600" dirty="0" smtClean="0">
                <a:solidFill>
                  <a:srgbClr val="000000"/>
                </a:solidFill>
              </a:rPr>
              <a:t>:’, </a:t>
            </a:r>
            <a:r>
              <a:rPr lang="en-US" sz="1600" dirty="0" err="1" smtClean="0">
                <a:solidFill>
                  <a:srgbClr val="000000"/>
                </a:solidFill>
              </a:rPr>
              <a:t>maior</a:t>
            </a: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dirty="0" err="1" smtClean="0">
                <a:solidFill>
                  <a:srgbClr val="000000"/>
                </a:solidFill>
              </a:rPr>
              <a:t>Fim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31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24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90165" y="1844824"/>
            <a:ext cx="8042275" cy="1224136"/>
          </a:xfrm>
        </p:spPr>
        <p:txBody>
          <a:bodyPr/>
          <a:lstStyle/>
          <a:p>
            <a:r>
              <a:rPr lang="x-none" dirty="0" smtClean="0"/>
              <a:t>Fazer um algoritmo para ler o nome do time, o total de gols e o total de vitórias, até que seja digitado o time FIM.  Imprimir a média de gols do campeonato. Além disso, imprimir também quantos times tiveram mais do que dez vitórias. </a:t>
            </a:r>
          </a:p>
          <a:p>
            <a:endParaRPr lang="en-US" dirty="0"/>
          </a:p>
          <a:p>
            <a:pPr marL="349250" lvl="1" indent="0">
              <a:lnSpc>
                <a:spcPct val="90000"/>
              </a:lnSpc>
              <a:buClrTx/>
              <a:buNone/>
            </a:pPr>
            <a:r>
              <a:rPr lang="pt-BR" sz="2400" dirty="0" smtClean="0"/>
              <a:t>	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09724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24 - Resposta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" name="TextBox 5"/>
          <p:cNvSpPr txBox="1"/>
          <p:nvPr/>
        </p:nvSpPr>
        <p:spPr>
          <a:xfrm>
            <a:off x="2171206" y="1288417"/>
            <a:ext cx="554461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Algoritmo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rgbClr val="FF6600"/>
                </a:solidFill>
              </a:rPr>
              <a:t>futebol</a:t>
            </a:r>
            <a:endParaRPr lang="en-US" sz="1600" dirty="0" smtClean="0">
              <a:solidFill>
                <a:srgbClr val="FF66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Inteiro</a:t>
            </a:r>
            <a:r>
              <a:rPr lang="en-US" sz="1600" dirty="0" smtClean="0">
                <a:solidFill>
                  <a:srgbClr val="FF0000"/>
                </a:solidFill>
              </a:rPr>
              <a:t>     </a:t>
            </a:r>
            <a:r>
              <a:rPr lang="en-US" sz="1600" dirty="0" err="1" smtClean="0">
                <a:solidFill>
                  <a:srgbClr val="FF0000"/>
                </a:solidFill>
              </a:rPr>
              <a:t>gol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</a:rPr>
              <a:t>vit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</a:rPr>
              <a:t>contGol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</a:rPr>
              <a:t>contVit</a:t>
            </a:r>
            <a:r>
              <a:rPr lang="en-US" sz="1600" dirty="0" smtClean="0">
                <a:solidFill>
                  <a:srgbClr val="FF0000"/>
                </a:solidFill>
              </a:rPr>
              <a:t>     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  Real soma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 </a:t>
            </a:r>
            <a:r>
              <a:rPr lang="en-US" sz="1600" dirty="0" err="1" smtClean="0">
                <a:solidFill>
                  <a:srgbClr val="FF0000"/>
                </a:solidFill>
              </a:rPr>
              <a:t>cadeia</a:t>
            </a:r>
            <a:r>
              <a:rPr lang="en-US" sz="1600" dirty="0" smtClean="0">
                <a:solidFill>
                  <a:srgbClr val="FF0000"/>
                </a:solidFill>
              </a:rPr>
              <a:t> time</a:t>
            </a:r>
          </a:p>
          <a:p>
            <a:r>
              <a:rPr lang="en-US" sz="1600" dirty="0" err="1" smtClean="0">
                <a:solidFill>
                  <a:srgbClr val="000000"/>
                </a:solidFill>
              </a:rPr>
              <a:t>Inicio</a:t>
            </a: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</a:rPr>
              <a:t>contGol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pt-BR" sz="1600" dirty="0">
                <a:solidFill>
                  <a:schemeClr val="tx1"/>
                </a:solidFill>
                <a:sym typeface="Wingdings" charset="0"/>
              </a:rPr>
              <a:t> 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0          </a:t>
            </a:r>
            <a:r>
              <a:rPr lang="pt-BR" sz="1600" dirty="0" err="1" smtClean="0">
                <a:solidFill>
                  <a:schemeClr val="tx1"/>
                </a:solidFill>
                <a:sym typeface="Wingdings" charset="0"/>
              </a:rPr>
              <a:t>contVit</a:t>
            </a:r>
            <a:r>
              <a:rPr lang="pt-BR" sz="1600" dirty="0">
                <a:solidFill>
                  <a:schemeClr val="tx1"/>
                </a:solidFill>
                <a:sym typeface="Wingdings" charset="0"/>
              </a:rPr>
              <a:t> 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0           soma</a:t>
            </a:r>
            <a:r>
              <a:rPr lang="en-US" sz="1600" dirty="0" smtClean="0">
                <a:solidFill>
                  <a:srgbClr val="000000"/>
                </a:solidFill>
                <a:sym typeface="Wingdings" charset="0"/>
              </a:rPr>
              <a:t>   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 0</a:t>
            </a:r>
          </a:p>
          <a:p>
            <a:r>
              <a:rPr lang="en-US" sz="1600" dirty="0" smtClean="0">
                <a:solidFill>
                  <a:srgbClr val="000000"/>
                </a:solidFill>
                <a:sym typeface="Wingdings" charset="0"/>
              </a:rPr>
              <a:t>       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Ler time</a:t>
            </a: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       </a:t>
            </a:r>
            <a:r>
              <a:rPr lang="x-none" sz="1600" dirty="0" smtClean="0">
                <a:solidFill>
                  <a:srgbClr val="000000"/>
                </a:solidFill>
              </a:rPr>
              <a:t>Enqanto time != ‘FIM’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             Ler gol, </a:t>
            </a:r>
            <a:r>
              <a:rPr lang="pt-BR" sz="1600" dirty="0" err="1" smtClean="0">
                <a:solidFill>
                  <a:schemeClr val="tx1"/>
                </a:solidFill>
                <a:sym typeface="Wingdings" charset="0"/>
              </a:rPr>
              <a:t>vit</a:t>
            </a:r>
            <a:endParaRPr lang="pt-BR" sz="1600" dirty="0" smtClean="0">
              <a:solidFill>
                <a:schemeClr val="tx1"/>
              </a:solidFill>
              <a:sym typeface="Wingdings" charset="0"/>
            </a:endParaRPr>
          </a:p>
          <a:p>
            <a:r>
              <a:rPr lang="pt-BR" sz="16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            soma </a:t>
            </a:r>
            <a:r>
              <a:rPr lang="pt-BR" sz="1600" dirty="0">
                <a:solidFill>
                  <a:schemeClr val="tx1"/>
                </a:solidFill>
                <a:sym typeface="Wingdings" charset="0"/>
              </a:rPr>
              <a:t> 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soma + gol</a:t>
            </a:r>
          </a:p>
          <a:p>
            <a:r>
              <a:rPr lang="pt-BR" sz="16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            </a:t>
            </a:r>
            <a:r>
              <a:rPr lang="pt-BR" sz="1600" dirty="0" err="1" smtClean="0">
                <a:solidFill>
                  <a:schemeClr val="tx1"/>
                </a:solidFill>
                <a:sym typeface="Wingdings" charset="0"/>
              </a:rPr>
              <a:t>contGol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  </a:t>
            </a:r>
            <a:r>
              <a:rPr lang="pt-BR" sz="1600" dirty="0" err="1" smtClean="0">
                <a:solidFill>
                  <a:schemeClr val="tx1"/>
                </a:solidFill>
                <a:sym typeface="Wingdings" charset="0"/>
              </a:rPr>
              <a:t>contGol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+ 1</a:t>
            </a:r>
          </a:p>
          <a:p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             se </a:t>
            </a:r>
            <a:r>
              <a:rPr lang="pt-BR" sz="1600" dirty="0" err="1" smtClean="0">
                <a:solidFill>
                  <a:schemeClr val="tx1"/>
                </a:solidFill>
                <a:sym typeface="Wingdings" charset="0"/>
              </a:rPr>
              <a:t>vit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&gt; 10 então</a:t>
            </a:r>
          </a:p>
          <a:p>
            <a:r>
              <a:rPr lang="pt-BR" sz="16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                     </a:t>
            </a:r>
            <a:r>
              <a:rPr lang="pt-BR" sz="1600" dirty="0" err="1" smtClean="0">
                <a:solidFill>
                  <a:schemeClr val="tx1"/>
                </a:solidFill>
                <a:sym typeface="Wingdings" charset="0"/>
              </a:rPr>
              <a:t>contVit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 </a:t>
            </a:r>
            <a:r>
              <a:rPr lang="pt-BR" sz="1600" dirty="0" err="1" smtClean="0">
                <a:solidFill>
                  <a:schemeClr val="tx1"/>
                </a:solidFill>
                <a:sym typeface="Wingdings" charset="0"/>
              </a:rPr>
              <a:t>contVit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+ 1</a:t>
            </a:r>
          </a:p>
          <a:p>
            <a:r>
              <a:rPr lang="pt-BR" sz="16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            fim se</a:t>
            </a:r>
          </a:p>
          <a:p>
            <a:r>
              <a:rPr lang="pt-BR" sz="16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600" dirty="0" smtClean="0">
                <a:solidFill>
                  <a:schemeClr val="tx1"/>
                </a:solidFill>
                <a:sym typeface="Wingdings" charset="0"/>
              </a:rPr>
              <a:t>             Ler time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</a:rPr>
              <a:t>Fim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Enquanto</a:t>
            </a: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</a:rPr>
              <a:t>escrever</a:t>
            </a:r>
            <a:r>
              <a:rPr lang="en-US" sz="1600" dirty="0" smtClean="0">
                <a:solidFill>
                  <a:srgbClr val="000000"/>
                </a:solidFill>
              </a:rPr>
              <a:t> ‘MEDIA:’, soma/</a:t>
            </a:r>
            <a:r>
              <a:rPr lang="en-US" sz="1600" dirty="0" err="1" smtClean="0">
                <a:solidFill>
                  <a:srgbClr val="000000"/>
                </a:solidFill>
              </a:rPr>
              <a:t>contGol</a:t>
            </a: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</a:rPr>
              <a:t>escrever</a:t>
            </a:r>
            <a:r>
              <a:rPr lang="en-US" sz="1600" dirty="0" smtClean="0">
                <a:solidFill>
                  <a:srgbClr val="000000"/>
                </a:solidFill>
              </a:rPr>
              <a:t> ‘QTD </a:t>
            </a:r>
            <a:r>
              <a:rPr lang="en-US" sz="1600" dirty="0" err="1" smtClean="0">
                <a:solidFill>
                  <a:srgbClr val="000000"/>
                </a:solidFill>
              </a:rPr>
              <a:t>vit</a:t>
            </a:r>
            <a:r>
              <a:rPr lang="en-US" sz="1600" dirty="0" smtClean="0">
                <a:solidFill>
                  <a:srgbClr val="000000"/>
                </a:solidFill>
              </a:rPr>
              <a:t>’, </a:t>
            </a:r>
            <a:r>
              <a:rPr lang="en-US" sz="1600" dirty="0" err="1" smtClean="0">
                <a:solidFill>
                  <a:srgbClr val="000000"/>
                </a:solidFill>
              </a:rPr>
              <a:t>ContVit</a:t>
            </a: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dirty="0" err="1" smtClean="0">
                <a:solidFill>
                  <a:srgbClr val="000000"/>
                </a:solidFill>
              </a:rPr>
              <a:t>Fim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0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Repita-Até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90165" y="1844824"/>
            <a:ext cx="8042275" cy="1224136"/>
          </a:xfrm>
        </p:spPr>
        <p:txBody>
          <a:bodyPr/>
          <a:lstStyle/>
          <a:p>
            <a:r>
              <a:rPr lang="pt-BR" dirty="0"/>
              <a:t>Usa-se da seguinte forma:</a:t>
            </a:r>
          </a:p>
          <a:p>
            <a:pPr marL="349250" lvl="1" indent="0">
              <a:buNone/>
            </a:pPr>
            <a:r>
              <a:rPr lang="pt-BR" dirty="0" smtClean="0"/>
              <a:t>	Repita</a:t>
            </a:r>
            <a:endParaRPr lang="pt-BR" dirty="0"/>
          </a:p>
          <a:p>
            <a:pPr marL="685800" lvl="2" indent="0">
              <a:buNone/>
            </a:pPr>
            <a:r>
              <a:rPr lang="pt-BR" dirty="0" smtClean="0"/>
              <a:t>		COMANDOS</a:t>
            </a:r>
            <a:endParaRPr lang="pt-BR" dirty="0"/>
          </a:p>
          <a:p>
            <a:pPr marL="349250" lvl="1" indent="0">
              <a:buNone/>
            </a:pPr>
            <a:r>
              <a:rPr lang="pt-BR" dirty="0" smtClean="0"/>
              <a:t>	Até </a:t>
            </a:r>
            <a:r>
              <a:rPr lang="pt-BR" dirty="0"/>
              <a:t>que condição</a:t>
            </a:r>
          </a:p>
          <a:p>
            <a:r>
              <a:rPr lang="pt-BR" dirty="0"/>
              <a:t>Funciona da seguinte forma:</a:t>
            </a:r>
          </a:p>
          <a:p>
            <a:pPr lvl="1"/>
            <a:r>
              <a:rPr lang="pt-BR" dirty="0"/>
              <a:t>Repete </a:t>
            </a:r>
            <a:r>
              <a:rPr lang="pt-BR" dirty="0" smtClean="0"/>
              <a:t>comandos </a:t>
            </a:r>
            <a:r>
              <a:rPr lang="pt-BR" dirty="0"/>
              <a:t>ATÉ  que a condição seja </a:t>
            </a:r>
            <a:r>
              <a:rPr lang="pt-BR" dirty="0" smtClean="0"/>
              <a:t>verdadeira</a:t>
            </a:r>
          </a:p>
          <a:p>
            <a:pPr lvl="1"/>
            <a:r>
              <a:rPr lang="pt-BR" b="1" u="sng" dirty="0" smtClean="0">
                <a:solidFill>
                  <a:srgbClr val="FF0000"/>
                </a:solidFill>
              </a:rPr>
              <a:t>Repete pelo menos uma vez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349250" lvl="1" indent="0">
              <a:lnSpc>
                <a:spcPct val="90000"/>
              </a:lnSpc>
              <a:buClrTx/>
              <a:buNone/>
            </a:pPr>
            <a:r>
              <a:rPr lang="pt-BR" sz="2400" dirty="0" smtClean="0"/>
              <a:t>	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73964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25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90165" y="1844824"/>
            <a:ext cx="8042275" cy="1224136"/>
          </a:xfrm>
        </p:spPr>
        <p:txBody>
          <a:bodyPr/>
          <a:lstStyle/>
          <a:p>
            <a:r>
              <a:rPr lang="x-none" dirty="0" smtClean="0"/>
              <a:t>Fazer um algoritmo para ler o nome a idade e o salário de vários funcionários até que seja digitado o nome NEYMAR , que faz parte da lista. Imprimir o nome da pessoa com a MENOR idade e salário maior que 1000,00. </a:t>
            </a:r>
            <a:endParaRPr lang="en-US" dirty="0"/>
          </a:p>
          <a:p>
            <a:endParaRPr lang="en-US" dirty="0"/>
          </a:p>
          <a:p>
            <a:pPr marL="349250" lvl="1" indent="0">
              <a:lnSpc>
                <a:spcPct val="90000"/>
              </a:lnSpc>
              <a:buClrTx/>
              <a:buNone/>
            </a:pPr>
            <a:r>
              <a:rPr lang="pt-BR" sz="2400" dirty="0" smtClean="0"/>
              <a:t>	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91527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25 - Resposta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7" name="TextBox 4"/>
          <p:cNvSpPr txBox="1"/>
          <p:nvPr/>
        </p:nvSpPr>
        <p:spPr>
          <a:xfrm>
            <a:off x="1967378" y="1411368"/>
            <a:ext cx="55446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Algoritmo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rgbClr val="FF6600"/>
                </a:solidFill>
              </a:rPr>
              <a:t>menorSalario</a:t>
            </a:r>
            <a:endParaRPr lang="en-US" sz="1800" dirty="0" smtClean="0">
              <a:solidFill>
                <a:srgbClr val="FF66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Inteiro</a:t>
            </a:r>
            <a:r>
              <a:rPr lang="en-US" sz="1800" dirty="0" smtClean="0">
                <a:solidFill>
                  <a:srgbClr val="FF0000"/>
                </a:solidFill>
              </a:rPr>
              <a:t>     </a:t>
            </a:r>
            <a:r>
              <a:rPr lang="en-US" sz="1800" dirty="0" err="1" smtClean="0">
                <a:solidFill>
                  <a:srgbClr val="FF0000"/>
                </a:solidFill>
              </a:rPr>
              <a:t>idade</a:t>
            </a:r>
            <a:r>
              <a:rPr lang="en-US" sz="1800" dirty="0" smtClean="0">
                <a:solidFill>
                  <a:srgbClr val="FF0000"/>
                </a:solidFill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</a:rPr>
              <a:t>menorIdade</a:t>
            </a:r>
            <a:r>
              <a:rPr lang="en-US" sz="1800" dirty="0" smtClean="0">
                <a:solidFill>
                  <a:srgbClr val="FF0000"/>
                </a:solidFill>
              </a:rPr>
              <a:t>     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      </a:t>
            </a:r>
            <a:r>
              <a:rPr lang="en-US" sz="1800" dirty="0" smtClean="0">
                <a:solidFill>
                  <a:srgbClr val="FF0000"/>
                </a:solidFill>
              </a:rPr>
              <a:t>	Real </a:t>
            </a:r>
            <a:r>
              <a:rPr lang="en-US" sz="1800" dirty="0" err="1" smtClean="0">
                <a:solidFill>
                  <a:srgbClr val="FF0000"/>
                </a:solidFill>
              </a:rPr>
              <a:t>sal</a:t>
            </a: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     </a:t>
            </a: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cadeia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nome</a:t>
            </a:r>
            <a:r>
              <a:rPr lang="en-US" sz="1800" dirty="0" smtClean="0">
                <a:solidFill>
                  <a:srgbClr val="FF0000"/>
                </a:solidFill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</a:rPr>
              <a:t>menorNome</a:t>
            </a: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 err="1" smtClean="0">
                <a:solidFill>
                  <a:srgbClr val="000000"/>
                </a:solidFill>
              </a:rPr>
              <a:t>Inicio</a:t>
            </a:r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en-US" sz="1800" dirty="0" smtClean="0">
                <a:solidFill>
                  <a:srgbClr val="000000"/>
                </a:solidFill>
              </a:rPr>
              <a:t>       </a:t>
            </a:r>
            <a:r>
              <a:rPr lang="en-US" sz="1800" dirty="0" err="1" smtClean="0">
                <a:solidFill>
                  <a:srgbClr val="000000"/>
                </a:solidFill>
              </a:rPr>
              <a:t>menorIdade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pt-BR" sz="1800" dirty="0">
                <a:solidFill>
                  <a:schemeClr val="tx1"/>
                </a:solidFill>
                <a:sym typeface="Wingdings" charset="0"/>
              </a:rPr>
              <a:t> </a:t>
            </a:r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1000</a:t>
            </a:r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en-US" sz="1800" dirty="0" smtClean="0">
                <a:solidFill>
                  <a:srgbClr val="000000"/>
                </a:solidFill>
              </a:rPr>
              <a:t>       </a:t>
            </a:r>
            <a:r>
              <a:rPr lang="x-none" sz="1800" dirty="0" smtClean="0">
                <a:solidFill>
                  <a:srgbClr val="000000"/>
                </a:solidFill>
              </a:rPr>
              <a:t>Repita</a:t>
            </a:r>
            <a:endParaRPr lang="pt-BR" sz="1800" dirty="0" smtClean="0">
              <a:solidFill>
                <a:schemeClr val="tx1"/>
              </a:solidFill>
              <a:sym typeface="Wingdings" charset="0"/>
            </a:endParaRPr>
          </a:p>
          <a:p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              Ler nome, idade, sal</a:t>
            </a:r>
          </a:p>
          <a:p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              se idade &lt; </a:t>
            </a:r>
            <a:r>
              <a:rPr lang="pt-BR" sz="1800" dirty="0" err="1" smtClean="0">
                <a:solidFill>
                  <a:schemeClr val="tx1"/>
                </a:solidFill>
                <a:sym typeface="Wingdings" charset="0"/>
              </a:rPr>
              <a:t>menorIdade</a:t>
            </a:r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 E sal &gt; 1000 então</a:t>
            </a:r>
          </a:p>
          <a:p>
            <a:r>
              <a:rPr lang="pt-BR" sz="18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                      </a:t>
            </a:r>
            <a:r>
              <a:rPr lang="pt-BR" sz="1800" dirty="0" err="1" smtClean="0">
                <a:solidFill>
                  <a:schemeClr val="tx1"/>
                </a:solidFill>
                <a:sym typeface="Wingdings" charset="0"/>
              </a:rPr>
              <a:t>menorIdade</a:t>
            </a:r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  idade</a:t>
            </a:r>
          </a:p>
          <a:p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                       </a:t>
            </a:r>
            <a:r>
              <a:rPr lang="pt-BR" sz="1800" dirty="0" err="1" smtClean="0">
                <a:solidFill>
                  <a:schemeClr val="tx1"/>
                </a:solidFill>
                <a:sym typeface="Wingdings" charset="0"/>
              </a:rPr>
              <a:t>menorNome</a:t>
            </a:r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sym typeface="Wingdings" charset="0"/>
              </a:rPr>
              <a:t> </a:t>
            </a:r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nome</a:t>
            </a:r>
          </a:p>
          <a:p>
            <a:r>
              <a:rPr lang="pt-BR" sz="18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800" dirty="0" smtClean="0">
                <a:solidFill>
                  <a:schemeClr val="tx1"/>
                </a:solidFill>
                <a:sym typeface="Wingdings" charset="0"/>
              </a:rPr>
              <a:t>             fim se      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rgbClr val="000000"/>
                </a:solidFill>
              </a:rPr>
              <a:t>       </a:t>
            </a:r>
            <a:r>
              <a:rPr lang="en-US" sz="1800" dirty="0" err="1" smtClean="0">
                <a:solidFill>
                  <a:srgbClr val="000000"/>
                </a:solidFill>
              </a:rPr>
              <a:t>Até</a:t>
            </a:r>
            <a:r>
              <a:rPr lang="en-US" sz="1800" dirty="0" smtClean="0">
                <a:solidFill>
                  <a:srgbClr val="000000"/>
                </a:solidFill>
              </a:rPr>
              <a:t>  (</a:t>
            </a:r>
            <a:r>
              <a:rPr lang="en-US" sz="1800" dirty="0" err="1" smtClean="0">
                <a:solidFill>
                  <a:srgbClr val="000000"/>
                </a:solidFill>
              </a:rPr>
              <a:t>nome</a:t>
            </a:r>
            <a:r>
              <a:rPr lang="en-US" sz="1800" dirty="0" smtClean="0">
                <a:solidFill>
                  <a:srgbClr val="000000"/>
                </a:solidFill>
              </a:rPr>
              <a:t> == ‘NEYMAR’)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   </a:t>
            </a:r>
            <a:r>
              <a:rPr lang="en-US" sz="1800" dirty="0" err="1" smtClean="0">
                <a:solidFill>
                  <a:srgbClr val="000000"/>
                </a:solidFill>
              </a:rPr>
              <a:t>escrever</a:t>
            </a:r>
            <a:r>
              <a:rPr lang="en-US" sz="1800" dirty="0" smtClean="0">
                <a:solidFill>
                  <a:srgbClr val="000000"/>
                </a:solidFill>
              </a:rPr>
              <a:t> ‘Nome:’, </a:t>
            </a:r>
            <a:r>
              <a:rPr lang="en-US" sz="1800" dirty="0" err="1" smtClean="0">
                <a:solidFill>
                  <a:srgbClr val="000000"/>
                </a:solidFill>
              </a:rPr>
              <a:t>menorNome</a:t>
            </a:r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en-US" sz="1800" dirty="0" err="1" smtClean="0">
                <a:solidFill>
                  <a:srgbClr val="000000"/>
                </a:solidFill>
              </a:rPr>
              <a:t>Fim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06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Repetição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90165" y="1344250"/>
            <a:ext cx="8042275" cy="1224136"/>
          </a:xfrm>
        </p:spPr>
        <p:txBody>
          <a:bodyPr/>
          <a:lstStyle/>
          <a:p>
            <a:r>
              <a:rPr lang="pt-BR" dirty="0" smtClean="0"/>
              <a:t>Repete de </a:t>
            </a:r>
            <a:r>
              <a:rPr lang="pt-BR" dirty="0"/>
              <a:t>forma controlada, um conjunto selecionado de instruções.</a:t>
            </a:r>
          </a:p>
          <a:p>
            <a:r>
              <a:rPr lang="pt-BR" dirty="0"/>
              <a:t>Podem ser </a:t>
            </a:r>
            <a:r>
              <a:rPr lang="pt-BR" dirty="0" smtClean="0"/>
              <a:t>basicamente de 3(três) </a:t>
            </a:r>
            <a:r>
              <a:rPr lang="pt-BR" dirty="0"/>
              <a:t>tipos:</a:t>
            </a:r>
          </a:p>
          <a:p>
            <a:pPr lvl="1"/>
            <a:r>
              <a:rPr lang="pt-BR" dirty="0"/>
              <a:t>Para-faça</a:t>
            </a:r>
          </a:p>
          <a:p>
            <a:pPr lvl="1"/>
            <a:r>
              <a:rPr lang="pt-BR" dirty="0"/>
              <a:t>Enquanto-faça</a:t>
            </a:r>
          </a:p>
          <a:p>
            <a:pPr lvl="1"/>
            <a:r>
              <a:rPr lang="pt-BR" dirty="0" err="1"/>
              <a:t>Repita-até</a:t>
            </a:r>
            <a:endParaRPr lang="en-US" dirty="0"/>
          </a:p>
          <a:p>
            <a:endParaRPr lang="pt-BR" dirty="0" smtClean="0"/>
          </a:p>
        </p:txBody>
      </p:sp>
      <p:sp>
        <p:nvSpPr>
          <p:cNvPr id="9" name="Rectangle 6"/>
          <p:cNvSpPr/>
          <p:nvPr/>
        </p:nvSpPr>
        <p:spPr>
          <a:xfrm>
            <a:off x="7164288" y="2496378"/>
            <a:ext cx="1152128" cy="33123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xxx</a:t>
            </a:r>
          </a:p>
          <a:p>
            <a:pPr algn="ctr"/>
            <a:r>
              <a:rPr lang="en-US" dirty="0" err="1" smtClean="0"/>
              <a:t>yyy</a:t>
            </a:r>
            <a:endParaRPr lang="en-US" dirty="0" smtClean="0"/>
          </a:p>
          <a:p>
            <a:pPr algn="ctr"/>
            <a:r>
              <a:rPr lang="en-US" dirty="0" err="1" smtClean="0"/>
              <a:t>zzz</a:t>
            </a:r>
            <a:endParaRPr lang="en-US" dirty="0" smtClean="0"/>
          </a:p>
          <a:p>
            <a:pPr algn="ctr"/>
            <a:r>
              <a:rPr lang="en-US" dirty="0" smtClean="0"/>
              <a:t>xxx</a:t>
            </a:r>
          </a:p>
          <a:p>
            <a:pPr algn="ctr"/>
            <a:r>
              <a:rPr lang="en-US" dirty="0" err="1" smtClean="0"/>
              <a:t>bbb</a:t>
            </a:r>
            <a:endParaRPr lang="en-US" dirty="0" smtClean="0"/>
          </a:p>
          <a:p>
            <a:pPr algn="ctr"/>
            <a:r>
              <a:rPr lang="en-US" dirty="0" smtClean="0"/>
              <a:t>ccc</a:t>
            </a:r>
          </a:p>
          <a:p>
            <a:pPr algn="ctr"/>
            <a:r>
              <a:rPr lang="en-US" dirty="0" smtClean="0"/>
              <a:t>xxx</a:t>
            </a:r>
          </a:p>
          <a:p>
            <a:pPr algn="ctr"/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7045261" y="1920314"/>
            <a:ext cx="1415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Repetição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urved Left Arrow 9"/>
          <p:cNvSpPr/>
          <p:nvPr/>
        </p:nvSpPr>
        <p:spPr>
          <a:xfrm rot="10800000">
            <a:off x="6660232" y="3792522"/>
            <a:ext cx="720080" cy="1441953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wn Arrow 10"/>
          <p:cNvSpPr/>
          <p:nvPr/>
        </p:nvSpPr>
        <p:spPr>
          <a:xfrm>
            <a:off x="8460432" y="2280354"/>
            <a:ext cx="467544" cy="12961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1"/>
          <p:cNvSpPr txBox="1"/>
          <p:nvPr/>
        </p:nvSpPr>
        <p:spPr>
          <a:xfrm>
            <a:off x="6743853" y="42965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26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90165" y="1383340"/>
            <a:ext cx="8042275" cy="1224136"/>
          </a:xfrm>
        </p:spPr>
        <p:txBody>
          <a:bodyPr/>
          <a:lstStyle/>
          <a:p>
            <a:r>
              <a:rPr lang="x-none" dirty="0" smtClean="0"/>
              <a:t>Fazer um algoritmo para imprimir os N primeiros termos da série de Fibonacci. Se N for menor ou igual a zero imprimir uma mensagem de erro.</a:t>
            </a:r>
          </a:p>
          <a:p>
            <a:r>
              <a:rPr lang="x-none" dirty="0" smtClean="0"/>
              <a:t>Série de Fibonacci:   0 – 1 – 1 – 2 – 3 – 5 – 8 – 13 ….</a:t>
            </a:r>
          </a:p>
          <a:p>
            <a:r>
              <a:rPr lang="x-none" dirty="0" smtClean="0"/>
              <a:t>Os elementos da série </a:t>
            </a:r>
            <a:r>
              <a:rPr lang="x-none" smtClean="0"/>
              <a:t>de </a:t>
            </a:r>
            <a:r>
              <a:rPr lang="x-none" smtClean="0"/>
              <a:t>Fibonacci iniciam </a:t>
            </a:r>
            <a:r>
              <a:rPr lang="x-none" dirty="0" smtClean="0"/>
              <a:t>com 0 e 1 e depois são formados pela soma dos dois elementos anteriores</a:t>
            </a:r>
            <a:endParaRPr lang="x-none" dirty="0"/>
          </a:p>
          <a:p>
            <a:endParaRPr lang="x-none" dirty="0" smtClean="0"/>
          </a:p>
          <a:p>
            <a:endParaRPr lang="en-US" dirty="0"/>
          </a:p>
          <a:p>
            <a:pPr marL="349250" lvl="1" indent="0">
              <a:lnSpc>
                <a:spcPct val="90000"/>
              </a:lnSpc>
              <a:buClrTx/>
              <a:buNone/>
            </a:pPr>
            <a:r>
              <a:rPr lang="pt-BR" sz="2400" dirty="0" smtClean="0"/>
              <a:t>	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30585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26 - Resposta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7" name="TextBox 3"/>
          <p:cNvSpPr txBox="1"/>
          <p:nvPr/>
        </p:nvSpPr>
        <p:spPr>
          <a:xfrm>
            <a:off x="2915816" y="1016917"/>
            <a:ext cx="3262056" cy="5262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Algoritmo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FF6600"/>
                </a:solidFill>
              </a:rPr>
              <a:t>Fibonacci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Inteiro</a:t>
            </a:r>
            <a:r>
              <a:rPr lang="en-US" sz="1400" dirty="0" smtClean="0">
                <a:solidFill>
                  <a:srgbClr val="FF0000"/>
                </a:solidFill>
              </a:rPr>
              <a:t>     I, termo1, termo2, fib, N</a:t>
            </a:r>
          </a:p>
          <a:p>
            <a:r>
              <a:rPr lang="en-US" sz="1400" dirty="0" err="1" smtClean="0">
                <a:solidFill>
                  <a:srgbClr val="000000"/>
                </a:solidFill>
              </a:rPr>
              <a:t>Inicio</a:t>
            </a:r>
            <a:endParaRPr lang="pt-BR" sz="1400" dirty="0" smtClean="0">
              <a:solidFill>
                <a:schemeClr val="tx1"/>
              </a:solidFill>
              <a:sym typeface="Wingdings" charset="0"/>
            </a:endParaRPr>
          </a:p>
          <a:p>
            <a:r>
              <a:rPr lang="pt-BR" sz="14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400" dirty="0" smtClean="0">
                <a:solidFill>
                  <a:schemeClr val="tx1"/>
                </a:solidFill>
                <a:sym typeface="Wingdings" charset="0"/>
              </a:rPr>
              <a:t>      Ler N</a:t>
            </a:r>
          </a:p>
          <a:p>
            <a:r>
              <a:rPr lang="pt-BR" sz="14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400" dirty="0" smtClean="0">
                <a:solidFill>
                  <a:schemeClr val="tx1"/>
                </a:solidFill>
                <a:sym typeface="Wingdings" charset="0"/>
              </a:rPr>
              <a:t>      Se N &lt;= 0 então</a:t>
            </a:r>
          </a:p>
          <a:p>
            <a:r>
              <a:rPr lang="pt-BR" sz="14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400" dirty="0" smtClean="0">
                <a:solidFill>
                  <a:schemeClr val="tx1"/>
                </a:solidFill>
                <a:sym typeface="Wingdings" charset="0"/>
              </a:rPr>
              <a:t>           escrever ‘ERRO’</a:t>
            </a:r>
          </a:p>
          <a:p>
            <a:r>
              <a:rPr lang="pt-BR" sz="14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400" dirty="0" smtClean="0">
                <a:solidFill>
                  <a:schemeClr val="tx1"/>
                </a:solidFill>
                <a:sym typeface="Wingdings" charset="0"/>
              </a:rPr>
              <a:t>      Senão </a:t>
            </a:r>
          </a:p>
          <a:p>
            <a:r>
              <a:rPr lang="pt-BR" sz="14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400" dirty="0" smtClean="0">
                <a:solidFill>
                  <a:schemeClr val="tx1"/>
                </a:solidFill>
                <a:sym typeface="Wingdings" charset="0"/>
              </a:rPr>
              <a:t>            Se N == 1 então</a:t>
            </a:r>
          </a:p>
          <a:p>
            <a:r>
              <a:rPr lang="pt-BR" sz="14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400" dirty="0" smtClean="0">
                <a:solidFill>
                  <a:schemeClr val="tx1"/>
                </a:solidFill>
                <a:sym typeface="Wingdings" charset="0"/>
              </a:rPr>
              <a:t>                  escrever 0</a:t>
            </a:r>
          </a:p>
          <a:p>
            <a:r>
              <a:rPr lang="pt-BR" sz="14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400" dirty="0" smtClean="0">
                <a:solidFill>
                  <a:schemeClr val="tx1"/>
                </a:solidFill>
                <a:sym typeface="Wingdings" charset="0"/>
              </a:rPr>
              <a:t>            Senão</a:t>
            </a:r>
          </a:p>
          <a:p>
            <a:r>
              <a:rPr lang="pt-BR" sz="14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400" dirty="0" smtClean="0">
                <a:solidFill>
                  <a:schemeClr val="tx1"/>
                </a:solidFill>
                <a:sym typeface="Wingdings" charset="0"/>
              </a:rPr>
              <a:t>                  Se N == 2 então</a:t>
            </a:r>
          </a:p>
          <a:p>
            <a:r>
              <a:rPr lang="pt-BR" sz="14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400" dirty="0" smtClean="0">
                <a:solidFill>
                  <a:schemeClr val="tx1"/>
                </a:solidFill>
                <a:sym typeface="Wingdings" charset="0"/>
              </a:rPr>
              <a:t>                        escrever 0, ‘    ‘, 1  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                  </a:t>
            </a:r>
            <a:r>
              <a:rPr lang="x-none" sz="1400" dirty="0" smtClean="0">
                <a:solidFill>
                  <a:srgbClr val="000000"/>
                </a:solidFill>
              </a:rPr>
              <a:t>Senão</a:t>
            </a:r>
            <a:endParaRPr lang="pt-BR" sz="1400" dirty="0" smtClean="0">
              <a:solidFill>
                <a:schemeClr val="tx1"/>
              </a:solidFill>
              <a:sym typeface="Wingdings" charset="0"/>
            </a:endParaRPr>
          </a:p>
          <a:p>
            <a:r>
              <a:rPr lang="pt-BR" sz="14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400" dirty="0" smtClean="0">
                <a:solidFill>
                  <a:schemeClr val="tx1"/>
                </a:solidFill>
                <a:sym typeface="Wingdings" charset="0"/>
              </a:rPr>
              <a:t>                        </a:t>
            </a:r>
            <a:r>
              <a:rPr lang="x-none" sz="1400" dirty="0" smtClean="0">
                <a:solidFill>
                  <a:srgbClr val="000000"/>
                </a:solidFill>
              </a:rPr>
              <a:t>escrever  </a:t>
            </a:r>
            <a:r>
              <a:rPr lang="pt-BR" sz="1400" dirty="0">
                <a:solidFill>
                  <a:schemeClr val="tx1"/>
                </a:solidFill>
                <a:sym typeface="Wingdings" charset="0"/>
              </a:rPr>
              <a:t>0, ‘    ‘, 1</a:t>
            </a:r>
            <a:endParaRPr lang="pt-BR" sz="1400" dirty="0" smtClean="0">
              <a:solidFill>
                <a:schemeClr val="tx1"/>
              </a:solidFill>
              <a:sym typeface="Wingdings" charset="0"/>
            </a:endParaRPr>
          </a:p>
          <a:p>
            <a:r>
              <a:rPr lang="pt-BR" sz="14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400" dirty="0" smtClean="0">
                <a:solidFill>
                  <a:schemeClr val="tx1"/>
                </a:solidFill>
                <a:sym typeface="Wingdings" charset="0"/>
              </a:rPr>
              <a:t>                        Para </a:t>
            </a:r>
            <a:r>
              <a:rPr lang="pt-BR" sz="1400" dirty="0" err="1" smtClean="0">
                <a:solidFill>
                  <a:schemeClr val="tx1"/>
                </a:solidFill>
                <a:sym typeface="Wingdings" charset="0"/>
              </a:rPr>
              <a:t>I</a:t>
            </a:r>
            <a:r>
              <a:rPr lang="pt-BR" sz="1400" dirty="0" smtClean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400" dirty="0">
                <a:solidFill>
                  <a:schemeClr val="tx1"/>
                </a:solidFill>
                <a:sym typeface="Wingdings" charset="0"/>
              </a:rPr>
              <a:t> </a:t>
            </a:r>
            <a:r>
              <a:rPr lang="pt-BR" sz="1400" dirty="0" smtClean="0">
                <a:solidFill>
                  <a:schemeClr val="tx1"/>
                </a:solidFill>
                <a:sym typeface="Wingdings" charset="0"/>
              </a:rPr>
              <a:t>3 até N faça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                              fib </a:t>
            </a:r>
            <a:r>
              <a:rPr lang="pt-BR" sz="1400" dirty="0" smtClean="0">
                <a:solidFill>
                  <a:schemeClr val="tx1"/>
                </a:solidFill>
                <a:sym typeface="Wingdings" charset="0"/>
              </a:rPr>
              <a:t> termo1 + termo2</a:t>
            </a:r>
          </a:p>
          <a:p>
            <a:r>
              <a:rPr lang="pt-BR" sz="14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400" dirty="0" smtClean="0">
                <a:solidFill>
                  <a:schemeClr val="tx1"/>
                </a:solidFill>
                <a:sym typeface="Wingdings" charset="0"/>
              </a:rPr>
              <a:t>                              escrever </a:t>
            </a:r>
            <a:r>
              <a:rPr lang="pt-BR" sz="1400" dirty="0" err="1" smtClean="0">
                <a:solidFill>
                  <a:schemeClr val="tx1"/>
                </a:solidFill>
                <a:sym typeface="Wingdings" charset="0"/>
              </a:rPr>
              <a:t>fib</a:t>
            </a:r>
            <a:endParaRPr lang="pt-BR" sz="1400" dirty="0" smtClean="0">
              <a:solidFill>
                <a:schemeClr val="tx1"/>
              </a:solidFill>
              <a:sym typeface="Wingdings" charset="0"/>
            </a:endParaRPr>
          </a:p>
          <a:p>
            <a:r>
              <a:rPr lang="pt-BR" sz="14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1400" dirty="0" smtClean="0">
                <a:solidFill>
                  <a:schemeClr val="tx1"/>
                </a:solidFill>
                <a:sym typeface="Wingdings" charset="0"/>
              </a:rPr>
              <a:t>                             </a:t>
            </a:r>
            <a:r>
              <a:rPr lang="pt-BR" sz="1400" dirty="0">
                <a:solidFill>
                  <a:schemeClr val="tx1"/>
                </a:solidFill>
                <a:sym typeface="Wingdings" charset="0"/>
              </a:rPr>
              <a:t> termo1  </a:t>
            </a:r>
            <a:r>
              <a:rPr lang="pt-BR" sz="1400" dirty="0" smtClean="0">
                <a:solidFill>
                  <a:schemeClr val="tx1"/>
                </a:solidFill>
                <a:sym typeface="Wingdings" charset="0"/>
              </a:rPr>
              <a:t>termo2</a:t>
            </a:r>
          </a:p>
          <a:p>
            <a:r>
              <a:rPr lang="pt-BR" sz="1400" dirty="0" smtClean="0">
                <a:solidFill>
                  <a:schemeClr val="tx1"/>
                </a:solidFill>
                <a:sym typeface="Wingdings" charset="0"/>
              </a:rPr>
              <a:t>                               termo2 </a:t>
            </a:r>
            <a:r>
              <a:rPr lang="pt-BR" sz="1400" dirty="0">
                <a:solidFill>
                  <a:schemeClr val="tx1"/>
                </a:solidFill>
                <a:sym typeface="Wingdings" charset="0"/>
              </a:rPr>
              <a:t> </a:t>
            </a:r>
            <a:r>
              <a:rPr lang="pt-BR" sz="1400" dirty="0" err="1" smtClean="0">
                <a:solidFill>
                  <a:schemeClr val="tx1"/>
                </a:solidFill>
                <a:sym typeface="Wingdings" charset="0"/>
              </a:rPr>
              <a:t>fib</a:t>
            </a:r>
            <a:endParaRPr lang="pt-BR" sz="1400" dirty="0" smtClean="0">
              <a:solidFill>
                <a:schemeClr val="tx1"/>
              </a:solidFill>
              <a:sym typeface="Wingdings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</a:rPr>
              <a:t>                         </a:t>
            </a:r>
            <a:r>
              <a:rPr lang="en-US" sz="1400" dirty="0" err="1" smtClean="0">
                <a:solidFill>
                  <a:srgbClr val="000000"/>
                </a:solidFill>
              </a:rPr>
              <a:t>Fim</a:t>
            </a:r>
            <a:r>
              <a:rPr lang="en-US" sz="1400" dirty="0" smtClean="0">
                <a:solidFill>
                  <a:srgbClr val="000000"/>
                </a:solidFill>
              </a:rPr>
              <a:t> Para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               </a:t>
            </a:r>
            <a:r>
              <a:rPr lang="en-US" sz="1400" dirty="0" err="1" smtClean="0">
                <a:solidFill>
                  <a:srgbClr val="000000"/>
                </a:solidFill>
              </a:rPr>
              <a:t>Fim</a:t>
            </a:r>
            <a:r>
              <a:rPr lang="en-US" sz="1400" dirty="0" smtClean="0">
                <a:solidFill>
                  <a:srgbClr val="000000"/>
                </a:solidFill>
              </a:rPr>
              <a:t> se</a:t>
            </a:r>
          </a:p>
          <a:p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</a:rPr>
              <a:t>Fim</a:t>
            </a:r>
            <a:r>
              <a:rPr lang="en-US" sz="1400" dirty="0" smtClean="0">
                <a:solidFill>
                  <a:srgbClr val="000000"/>
                </a:solidFill>
              </a:rPr>
              <a:t> se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</a:rPr>
              <a:t>Fim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se</a:t>
            </a:r>
            <a:endParaRPr lang="en-US" sz="1400" dirty="0" smtClean="0">
              <a:solidFill>
                <a:srgbClr val="000000"/>
              </a:solidFill>
            </a:endParaRPr>
          </a:p>
          <a:p>
            <a:r>
              <a:rPr lang="en-US" sz="1400" dirty="0" err="1" smtClean="0">
                <a:solidFill>
                  <a:srgbClr val="000000"/>
                </a:solidFill>
              </a:rPr>
              <a:t>Fim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Para-Faça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90165" y="1421164"/>
            <a:ext cx="8042275" cy="12241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/>
              <a:t>Usa-se da seguinte forma:</a:t>
            </a:r>
          </a:p>
          <a:p>
            <a:pPr marL="349250" lvl="1" indent="0">
              <a:lnSpc>
                <a:spcPct val="90000"/>
              </a:lnSpc>
              <a:buClrTx/>
              <a:buNone/>
            </a:pPr>
            <a:r>
              <a:rPr lang="pt-BR" sz="2400" dirty="0" smtClean="0"/>
              <a:t>	Para </a:t>
            </a:r>
            <a:r>
              <a:rPr lang="pt-BR" sz="2400" dirty="0">
                <a:solidFill>
                  <a:schemeClr val="folHlink"/>
                </a:solidFill>
              </a:rPr>
              <a:t>variável</a:t>
            </a:r>
            <a:r>
              <a:rPr lang="pt-BR" sz="2400" dirty="0"/>
              <a:t> </a:t>
            </a:r>
            <a:r>
              <a:rPr lang="pt-BR" sz="2400" dirty="0">
                <a:sym typeface="Wingdings" charset="0"/>
              </a:rPr>
              <a:t>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inicio</a:t>
            </a:r>
            <a:r>
              <a:rPr lang="pt-BR" sz="2400" dirty="0"/>
              <a:t> até </a:t>
            </a:r>
            <a:r>
              <a:rPr lang="pt-BR" sz="2400" dirty="0" smtClean="0">
                <a:solidFill>
                  <a:srgbClr val="FF0000"/>
                </a:solidFill>
              </a:rPr>
              <a:t>fim 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Faça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2" indent="0">
              <a:lnSpc>
                <a:spcPct val="90000"/>
              </a:lnSpc>
              <a:buNone/>
            </a:pPr>
            <a:r>
              <a:rPr lang="pt-BR" dirty="0" smtClean="0"/>
              <a:t>		</a:t>
            </a:r>
            <a:r>
              <a:rPr lang="pt-BR" dirty="0" smtClean="0">
                <a:solidFill>
                  <a:srgbClr val="0000FF"/>
                </a:solidFill>
              </a:rPr>
              <a:t>Grupo </a:t>
            </a:r>
            <a:r>
              <a:rPr lang="pt-BR" dirty="0">
                <a:solidFill>
                  <a:srgbClr val="0000FF"/>
                </a:solidFill>
              </a:rPr>
              <a:t>de instruções que será repetido</a:t>
            </a:r>
          </a:p>
          <a:p>
            <a:pPr marL="349250" lvl="1" indent="0">
              <a:lnSpc>
                <a:spcPct val="90000"/>
              </a:lnSpc>
              <a:buClrTx/>
              <a:buNone/>
            </a:pPr>
            <a:r>
              <a:rPr lang="pt-BR" sz="2400" dirty="0" smtClean="0"/>
              <a:t>	Fim </a:t>
            </a:r>
            <a:r>
              <a:rPr lang="pt-BR" sz="2400" dirty="0"/>
              <a:t>para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Funciona da seguinte forma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400" dirty="0"/>
              <a:t>A </a:t>
            </a:r>
            <a:r>
              <a:rPr lang="pt-BR" sz="2400" dirty="0">
                <a:solidFill>
                  <a:schemeClr val="folHlink"/>
                </a:solidFill>
              </a:rPr>
              <a:t>variável</a:t>
            </a:r>
            <a:r>
              <a:rPr lang="pt-BR" sz="2400" dirty="0"/>
              <a:t> é inicializada com o valor do inicio;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400" dirty="0"/>
              <a:t>O grupo de instruções é executado;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400" dirty="0"/>
              <a:t>Ao chegar ao comando “fim para” a </a:t>
            </a:r>
            <a:r>
              <a:rPr lang="pt-BR" sz="2400" dirty="0">
                <a:solidFill>
                  <a:schemeClr val="folHlink"/>
                </a:solidFill>
              </a:rPr>
              <a:t>variável</a:t>
            </a:r>
            <a:r>
              <a:rPr lang="pt-BR" sz="2400" dirty="0"/>
              <a:t> tem seu valor acrescido de 1(um) e verifica se o seu valor é maior que fim</a:t>
            </a:r>
          </a:p>
          <a:p>
            <a:pPr lvl="1">
              <a:lnSpc>
                <a:spcPct val="90000"/>
              </a:lnSpc>
              <a:buClrTx/>
            </a:pPr>
            <a:r>
              <a:rPr lang="pt-BR" sz="2400" dirty="0"/>
              <a:t>Se for menor ou igual, repete o conjunto de instruções</a:t>
            </a:r>
            <a:endParaRPr lang="en-US" sz="24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267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15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04707" y="1404084"/>
            <a:ext cx="8042275" cy="12241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Faça um algoritmo para imprimir os 10 primeiros números inteiros</a:t>
            </a:r>
            <a:endParaRPr lang="pt-BR" dirty="0">
              <a:solidFill>
                <a:srgbClr val="0000FF"/>
              </a:solidFill>
            </a:endParaRPr>
          </a:p>
          <a:p>
            <a:pPr marL="349250" lvl="1" indent="0">
              <a:lnSpc>
                <a:spcPct val="90000"/>
              </a:lnSpc>
              <a:buClrTx/>
              <a:buNone/>
            </a:pPr>
            <a:r>
              <a:rPr lang="pt-BR" sz="2400" dirty="0" smtClean="0"/>
              <a:t>	</a:t>
            </a:r>
            <a:endParaRPr lang="pt-BR" dirty="0" smtClean="0"/>
          </a:p>
        </p:txBody>
      </p:sp>
      <p:sp>
        <p:nvSpPr>
          <p:cNvPr id="10" name="TextBox 3"/>
          <p:cNvSpPr txBox="1"/>
          <p:nvPr/>
        </p:nvSpPr>
        <p:spPr>
          <a:xfrm>
            <a:off x="3106148" y="3126447"/>
            <a:ext cx="29418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FF6600"/>
                </a:solidFill>
              </a:rPr>
              <a:t>imprime10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inteiro</a:t>
            </a:r>
            <a:r>
              <a:rPr lang="en-US" sz="2000" dirty="0" smtClean="0">
                <a:solidFill>
                  <a:srgbClr val="FF0000"/>
                </a:solidFill>
              </a:rPr>
              <a:t>       I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Inicio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       </a:t>
            </a:r>
            <a:r>
              <a:rPr lang="x-none" sz="2000" dirty="0" smtClean="0">
                <a:solidFill>
                  <a:srgbClr val="000000"/>
                </a:solidFill>
              </a:rPr>
              <a:t>Para I </a:t>
            </a:r>
            <a:r>
              <a:rPr lang="pt-BR" sz="2000" dirty="0" smtClean="0">
                <a:solidFill>
                  <a:schemeClr val="tx1"/>
                </a:solidFill>
                <a:sym typeface="Wingdings" charset="0"/>
              </a:rPr>
              <a:t> 1 até 10 faça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              </a:t>
            </a:r>
            <a:r>
              <a:rPr lang="en-US" sz="2000" dirty="0" err="1" smtClean="0">
                <a:solidFill>
                  <a:srgbClr val="000000"/>
                </a:solidFill>
              </a:rPr>
              <a:t>escrever</a:t>
            </a:r>
            <a:r>
              <a:rPr lang="en-US" sz="2000" dirty="0" smtClean="0">
                <a:solidFill>
                  <a:srgbClr val="000000"/>
                </a:solidFill>
              </a:rPr>
              <a:t>    ‘  ‘,   I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</a:rPr>
              <a:t>Fim</a:t>
            </a:r>
            <a:r>
              <a:rPr lang="en-US" sz="2000" dirty="0" smtClean="0">
                <a:solidFill>
                  <a:srgbClr val="000000"/>
                </a:solidFill>
              </a:rPr>
              <a:t> Para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Fim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0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16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90165" y="1916832"/>
            <a:ext cx="8042275" cy="12241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Faça um algoritmo para imprimir  a soma dos 10 primeiros números inteiros</a:t>
            </a:r>
            <a:endParaRPr lang="pt-BR" dirty="0">
              <a:solidFill>
                <a:srgbClr val="0000FF"/>
              </a:solidFill>
            </a:endParaRPr>
          </a:p>
          <a:p>
            <a:pPr marL="349250" lvl="1" indent="0">
              <a:lnSpc>
                <a:spcPct val="90000"/>
              </a:lnSpc>
              <a:buClrTx/>
              <a:buNone/>
            </a:pPr>
            <a:r>
              <a:rPr lang="pt-BR" sz="2400" dirty="0" smtClean="0"/>
              <a:t>	</a:t>
            </a:r>
            <a:endParaRPr lang="pt-BR" dirty="0" smtClean="0"/>
          </a:p>
        </p:txBody>
      </p:sp>
      <p:sp>
        <p:nvSpPr>
          <p:cNvPr id="8" name="TextBox 3"/>
          <p:cNvSpPr txBox="1"/>
          <p:nvPr/>
        </p:nvSpPr>
        <p:spPr>
          <a:xfrm>
            <a:off x="3106148" y="3126447"/>
            <a:ext cx="30187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FF6600"/>
                </a:solidFill>
              </a:rPr>
              <a:t>soma10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Inteiro</a:t>
            </a:r>
            <a:r>
              <a:rPr lang="en-US" sz="2000" dirty="0" smtClean="0">
                <a:solidFill>
                  <a:srgbClr val="FF0000"/>
                </a:solidFill>
              </a:rPr>
              <a:t>     I, soma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Inicio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 soma </a:t>
            </a:r>
            <a:r>
              <a:rPr lang="pt-BR" sz="2000" dirty="0" smtClean="0">
                <a:solidFill>
                  <a:schemeClr val="tx1"/>
                </a:solidFill>
                <a:sym typeface="Wingdings" charset="0"/>
              </a:rPr>
              <a:t> 0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       </a:t>
            </a:r>
            <a:r>
              <a:rPr lang="x-none" sz="2000" dirty="0" smtClean="0">
                <a:solidFill>
                  <a:srgbClr val="000000"/>
                </a:solidFill>
              </a:rPr>
              <a:t>Para I </a:t>
            </a:r>
            <a:r>
              <a:rPr lang="pt-BR" sz="2000" dirty="0" smtClean="0">
                <a:solidFill>
                  <a:schemeClr val="tx1"/>
                </a:solidFill>
                <a:sym typeface="Wingdings" charset="0"/>
              </a:rPr>
              <a:t> 1 até 10 faça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              soma </a:t>
            </a:r>
            <a:r>
              <a:rPr lang="pt-BR" sz="2000" dirty="0" smtClean="0">
                <a:solidFill>
                  <a:schemeClr val="tx1"/>
                </a:solidFill>
                <a:sym typeface="Wingdings" charset="0"/>
              </a:rPr>
              <a:t> soma + </a:t>
            </a:r>
            <a:r>
              <a:rPr lang="pt-BR" sz="2000" dirty="0" err="1" smtClean="0">
                <a:solidFill>
                  <a:schemeClr val="tx1"/>
                </a:solidFill>
                <a:sym typeface="Wingdings" charset="0"/>
              </a:rPr>
              <a:t>I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</a:rPr>
              <a:t>Fim</a:t>
            </a:r>
            <a:r>
              <a:rPr lang="en-US" sz="2000" dirty="0" smtClean="0">
                <a:solidFill>
                  <a:srgbClr val="000000"/>
                </a:solidFill>
              </a:rPr>
              <a:t> Para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</a:rPr>
              <a:t>escrever</a:t>
            </a:r>
            <a:r>
              <a:rPr lang="en-US" sz="2000" dirty="0" smtClean="0">
                <a:solidFill>
                  <a:srgbClr val="000000"/>
                </a:solidFill>
              </a:rPr>
              <a:t> ‘soma:’, soma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Fim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27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17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90165" y="1429710"/>
            <a:ext cx="8042275" cy="12241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Faça um algoritmo para LER 8 números e imprimir a soma desses números</a:t>
            </a:r>
            <a:endParaRPr lang="pt-BR" dirty="0">
              <a:solidFill>
                <a:srgbClr val="0000FF"/>
              </a:solidFill>
            </a:endParaRPr>
          </a:p>
          <a:p>
            <a:pPr marL="349250" lvl="1" indent="0">
              <a:lnSpc>
                <a:spcPct val="90000"/>
              </a:lnSpc>
              <a:buClrTx/>
              <a:buNone/>
            </a:pPr>
            <a:r>
              <a:rPr lang="pt-BR" sz="2400" dirty="0" smtClean="0"/>
              <a:t>	</a:t>
            </a:r>
            <a:endParaRPr lang="pt-BR" dirty="0" smtClean="0"/>
          </a:p>
        </p:txBody>
      </p:sp>
      <p:sp>
        <p:nvSpPr>
          <p:cNvPr id="8" name="TextBox 3"/>
          <p:cNvSpPr txBox="1"/>
          <p:nvPr/>
        </p:nvSpPr>
        <p:spPr>
          <a:xfrm>
            <a:off x="3106148" y="2437822"/>
            <a:ext cx="327345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FF6600"/>
                </a:solidFill>
              </a:rPr>
              <a:t>soma8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Inteiro</a:t>
            </a:r>
            <a:r>
              <a:rPr lang="en-US" sz="2000" dirty="0" smtClean="0">
                <a:solidFill>
                  <a:srgbClr val="FF0000"/>
                </a:solidFill>
              </a:rPr>
              <a:t>     I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  Real   </a:t>
            </a:r>
            <a:r>
              <a:rPr lang="en-US" sz="2000" dirty="0" err="1" smtClean="0">
                <a:solidFill>
                  <a:srgbClr val="FF0000"/>
                </a:solidFill>
              </a:rPr>
              <a:t>num</a:t>
            </a:r>
            <a:r>
              <a:rPr lang="en-US" sz="2000" dirty="0" smtClean="0">
                <a:solidFill>
                  <a:srgbClr val="FF0000"/>
                </a:solidFill>
              </a:rPr>
              <a:t>, soma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Inicio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 soma </a:t>
            </a:r>
            <a:r>
              <a:rPr lang="pt-BR" sz="2000" dirty="0" smtClean="0">
                <a:solidFill>
                  <a:schemeClr val="tx1"/>
                </a:solidFill>
                <a:sym typeface="Wingdings" charset="0"/>
              </a:rPr>
              <a:t> 0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       </a:t>
            </a:r>
            <a:r>
              <a:rPr lang="x-none" sz="2000" dirty="0" smtClean="0">
                <a:solidFill>
                  <a:srgbClr val="000000"/>
                </a:solidFill>
              </a:rPr>
              <a:t>Para I </a:t>
            </a:r>
            <a:r>
              <a:rPr lang="pt-BR" sz="2000" dirty="0" smtClean="0">
                <a:solidFill>
                  <a:schemeClr val="tx1"/>
                </a:solidFill>
                <a:sym typeface="Wingdings" charset="0"/>
              </a:rPr>
              <a:t> 1 até 8 faça</a:t>
            </a:r>
          </a:p>
          <a:p>
            <a:r>
              <a:rPr lang="pt-BR" sz="20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2000" dirty="0" smtClean="0">
                <a:solidFill>
                  <a:schemeClr val="tx1"/>
                </a:solidFill>
                <a:sym typeface="Wingdings" charset="0"/>
              </a:rPr>
              <a:t>             </a:t>
            </a:r>
            <a:r>
              <a:rPr lang="en-US" sz="2000" dirty="0" err="1">
                <a:solidFill>
                  <a:srgbClr val="000000"/>
                </a:solidFill>
              </a:rPr>
              <a:t>ler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num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              soma </a:t>
            </a:r>
            <a:r>
              <a:rPr lang="pt-BR" sz="2000" dirty="0" smtClean="0">
                <a:solidFill>
                  <a:schemeClr val="tx1"/>
                </a:solidFill>
                <a:sym typeface="Wingdings" charset="0"/>
              </a:rPr>
              <a:t> soma + num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</a:rPr>
              <a:t>Fim</a:t>
            </a:r>
            <a:r>
              <a:rPr lang="en-US" sz="2000" dirty="0" smtClean="0">
                <a:solidFill>
                  <a:srgbClr val="000000"/>
                </a:solidFill>
              </a:rPr>
              <a:t> Para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</a:rPr>
              <a:t>escrever</a:t>
            </a:r>
            <a:r>
              <a:rPr lang="en-US" sz="2000" dirty="0" smtClean="0">
                <a:solidFill>
                  <a:srgbClr val="000000"/>
                </a:solidFill>
              </a:rPr>
              <a:t> ‘soma:’, soma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Fim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2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18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90165" y="1429710"/>
            <a:ext cx="8042275" cy="12241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Altere o algoritmo anterior para ler N NÚMEROS</a:t>
            </a:r>
            <a:endParaRPr lang="pt-BR" dirty="0">
              <a:solidFill>
                <a:srgbClr val="0000FF"/>
              </a:solidFill>
            </a:endParaRPr>
          </a:p>
          <a:p>
            <a:pPr marL="349250" lvl="1" indent="0">
              <a:lnSpc>
                <a:spcPct val="90000"/>
              </a:lnSpc>
              <a:buClrTx/>
              <a:buNone/>
            </a:pPr>
            <a:r>
              <a:rPr lang="pt-BR" sz="2400" dirty="0" smtClean="0"/>
              <a:t>	</a:t>
            </a:r>
            <a:endParaRPr lang="pt-BR" dirty="0" smtClean="0"/>
          </a:p>
        </p:txBody>
      </p:sp>
      <p:sp>
        <p:nvSpPr>
          <p:cNvPr id="8" name="TextBox 3"/>
          <p:cNvSpPr txBox="1"/>
          <p:nvPr/>
        </p:nvSpPr>
        <p:spPr>
          <a:xfrm>
            <a:off x="3106148" y="2077782"/>
            <a:ext cx="327345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rgbClr val="FF6600"/>
                </a:solidFill>
              </a:rPr>
              <a:t>somaN</a:t>
            </a:r>
            <a:endParaRPr lang="en-US" sz="2000" dirty="0" smtClean="0">
              <a:solidFill>
                <a:srgbClr val="FF66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Inteiro</a:t>
            </a:r>
            <a:r>
              <a:rPr lang="en-US" sz="2000" dirty="0" smtClean="0">
                <a:solidFill>
                  <a:srgbClr val="FF0000"/>
                </a:solidFill>
              </a:rPr>
              <a:t>     I, N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  Real   </a:t>
            </a:r>
            <a:r>
              <a:rPr lang="en-US" sz="2000" dirty="0" err="1" smtClean="0">
                <a:solidFill>
                  <a:srgbClr val="FF0000"/>
                </a:solidFill>
              </a:rPr>
              <a:t>num</a:t>
            </a:r>
            <a:r>
              <a:rPr lang="en-US" sz="2000" dirty="0" smtClean="0">
                <a:solidFill>
                  <a:srgbClr val="FF0000"/>
                </a:solidFill>
              </a:rPr>
              <a:t>, soma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Inicio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</a:rPr>
              <a:t>ler</a:t>
            </a:r>
            <a:r>
              <a:rPr lang="en-US" sz="2000" dirty="0" smtClean="0">
                <a:solidFill>
                  <a:srgbClr val="000000"/>
                </a:solidFill>
              </a:rPr>
              <a:t> 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 soma </a:t>
            </a:r>
            <a:r>
              <a:rPr lang="pt-BR" sz="2000" dirty="0" smtClean="0">
                <a:solidFill>
                  <a:schemeClr val="tx1"/>
                </a:solidFill>
                <a:sym typeface="Wingdings" charset="0"/>
              </a:rPr>
              <a:t> 0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       </a:t>
            </a:r>
            <a:r>
              <a:rPr lang="x-none" sz="2000" dirty="0" smtClean="0">
                <a:solidFill>
                  <a:srgbClr val="000000"/>
                </a:solidFill>
              </a:rPr>
              <a:t>Para I </a:t>
            </a:r>
            <a:r>
              <a:rPr lang="pt-BR" sz="2000" dirty="0" smtClean="0">
                <a:solidFill>
                  <a:schemeClr val="tx1"/>
                </a:solidFill>
                <a:sym typeface="Wingdings" charset="0"/>
              </a:rPr>
              <a:t> 1 até N faça</a:t>
            </a:r>
          </a:p>
          <a:p>
            <a:r>
              <a:rPr lang="pt-BR" sz="20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2000" dirty="0" smtClean="0">
                <a:solidFill>
                  <a:schemeClr val="tx1"/>
                </a:solidFill>
                <a:sym typeface="Wingdings" charset="0"/>
              </a:rPr>
              <a:t>             </a:t>
            </a:r>
            <a:r>
              <a:rPr lang="en-US" sz="2000" dirty="0" err="1">
                <a:solidFill>
                  <a:srgbClr val="000000"/>
                </a:solidFill>
              </a:rPr>
              <a:t>ler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num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              soma </a:t>
            </a:r>
            <a:r>
              <a:rPr lang="pt-BR" sz="2000" dirty="0" smtClean="0">
                <a:solidFill>
                  <a:schemeClr val="tx1"/>
                </a:solidFill>
                <a:sym typeface="Wingdings" charset="0"/>
              </a:rPr>
              <a:t> soma + num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</a:rPr>
              <a:t>Fim</a:t>
            </a:r>
            <a:r>
              <a:rPr lang="en-US" sz="2000" dirty="0" smtClean="0">
                <a:solidFill>
                  <a:srgbClr val="000000"/>
                </a:solidFill>
              </a:rPr>
              <a:t> Para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</a:rPr>
              <a:t>escrever</a:t>
            </a:r>
            <a:r>
              <a:rPr lang="en-US" sz="2000" dirty="0" smtClean="0">
                <a:solidFill>
                  <a:srgbClr val="000000"/>
                </a:solidFill>
              </a:rPr>
              <a:t> ‘soma:’, soma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Fim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6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19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90165" y="1198968"/>
            <a:ext cx="8042275" cy="12241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Fazer um algoritmo para ler DUAS notas dos alunos da turma de Fundamentos e calcular a média da turma. A turma possui 39 alunos.</a:t>
            </a:r>
            <a:endParaRPr lang="pt-BR" dirty="0">
              <a:solidFill>
                <a:srgbClr val="0000FF"/>
              </a:solidFill>
            </a:endParaRPr>
          </a:p>
          <a:p>
            <a:pPr marL="349250" lvl="1" indent="0">
              <a:lnSpc>
                <a:spcPct val="90000"/>
              </a:lnSpc>
              <a:buClrTx/>
              <a:buNone/>
            </a:pPr>
            <a:r>
              <a:rPr lang="pt-BR" sz="2400" dirty="0" smtClean="0"/>
              <a:t>	</a:t>
            </a:r>
            <a:endParaRPr lang="pt-BR" dirty="0" smtClean="0"/>
          </a:p>
        </p:txBody>
      </p:sp>
      <p:sp>
        <p:nvSpPr>
          <p:cNvPr id="8" name="TextBox 3"/>
          <p:cNvSpPr txBox="1"/>
          <p:nvPr/>
        </p:nvSpPr>
        <p:spPr>
          <a:xfrm>
            <a:off x="2411760" y="2429504"/>
            <a:ext cx="408760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rgbClr val="FF6600"/>
                </a:solidFill>
              </a:rPr>
              <a:t>somaN</a:t>
            </a:r>
            <a:endParaRPr lang="en-US" sz="2000" dirty="0" smtClean="0">
              <a:solidFill>
                <a:srgbClr val="FF66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Inteiro</a:t>
            </a:r>
            <a:r>
              <a:rPr lang="en-US" sz="2000" dirty="0" smtClean="0">
                <a:solidFill>
                  <a:srgbClr val="FF0000"/>
                </a:solidFill>
              </a:rPr>
              <a:t>     I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  Real   N1, N2, soma, media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Inicio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       soma </a:t>
            </a:r>
            <a:r>
              <a:rPr lang="pt-BR" sz="2000" dirty="0" smtClean="0">
                <a:solidFill>
                  <a:schemeClr val="tx1"/>
                </a:solidFill>
                <a:sym typeface="Wingdings" charset="0"/>
              </a:rPr>
              <a:t> 0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       </a:t>
            </a:r>
            <a:r>
              <a:rPr lang="x-none" sz="2000" dirty="0" smtClean="0">
                <a:solidFill>
                  <a:srgbClr val="000000"/>
                </a:solidFill>
              </a:rPr>
              <a:t>Para I </a:t>
            </a:r>
            <a:r>
              <a:rPr lang="pt-BR" sz="2000" dirty="0" smtClean="0">
                <a:solidFill>
                  <a:schemeClr val="tx1"/>
                </a:solidFill>
                <a:sym typeface="Wingdings" charset="0"/>
              </a:rPr>
              <a:t> 1 até 39 faça</a:t>
            </a:r>
          </a:p>
          <a:p>
            <a:r>
              <a:rPr lang="pt-BR" sz="20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2000" dirty="0" smtClean="0">
                <a:solidFill>
                  <a:schemeClr val="tx1"/>
                </a:solidFill>
                <a:sym typeface="Wingdings" charset="0"/>
              </a:rPr>
              <a:t>             </a:t>
            </a:r>
            <a:r>
              <a:rPr lang="en-US" sz="2000" dirty="0" err="1">
                <a:solidFill>
                  <a:srgbClr val="000000"/>
                </a:solidFill>
              </a:rPr>
              <a:t>ler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N1, N2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              soma </a:t>
            </a:r>
            <a:r>
              <a:rPr lang="pt-BR" sz="2000" dirty="0" smtClean="0">
                <a:solidFill>
                  <a:schemeClr val="tx1"/>
                </a:solidFill>
                <a:sym typeface="Wingdings" charset="0"/>
              </a:rPr>
              <a:t> soma + (N1 + N2)/2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</a:rPr>
              <a:t>Fim</a:t>
            </a:r>
            <a:r>
              <a:rPr lang="en-US" sz="2000" dirty="0" smtClean="0">
                <a:solidFill>
                  <a:srgbClr val="000000"/>
                </a:solidFill>
              </a:rPr>
              <a:t> Para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 media = soma/39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</a:rPr>
              <a:t>escrever</a:t>
            </a:r>
            <a:r>
              <a:rPr lang="en-US" sz="2000" dirty="0" smtClean="0">
                <a:solidFill>
                  <a:srgbClr val="000000"/>
                </a:solidFill>
              </a:rPr>
              <a:t> ‘media:’, media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Fim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7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20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EC7EC-A6CE-48E6-A92D-A0D1A793E416}" type="datetime1">
              <a:rPr lang="en-US" smtClean="0"/>
              <a:pPr>
                <a:defRPr/>
              </a:pPr>
              <a:t>9/2/2015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 smtClean="0"/>
              <a:t>Introdução ao Processamento de Dados</a:t>
            </a:r>
          </a:p>
          <a:p>
            <a:pPr>
              <a:defRPr/>
            </a:pPr>
            <a:r>
              <a:rPr lang="pt-BR" altLang="en-US" smtClean="0"/>
              <a:t>Unidade 2: Algoritmos</a:t>
            </a:r>
            <a:endParaRPr lang="pt-BR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8D75B-BE37-4758-A82A-4A7FDE44CAB7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TextBox 3"/>
          <p:cNvSpPr txBox="1"/>
          <p:nvPr/>
        </p:nvSpPr>
        <p:spPr>
          <a:xfrm>
            <a:off x="611560" y="2634608"/>
            <a:ext cx="362150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rgbClr val="FF6600"/>
                </a:solidFill>
              </a:rPr>
              <a:t>somaPar</a:t>
            </a:r>
            <a:endParaRPr lang="en-US" sz="2000" dirty="0" smtClean="0">
              <a:solidFill>
                <a:srgbClr val="FF66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Inteiro</a:t>
            </a:r>
            <a:r>
              <a:rPr lang="en-US" sz="2000" dirty="0" smtClean="0">
                <a:solidFill>
                  <a:srgbClr val="FF0000"/>
                </a:solidFill>
              </a:rPr>
              <a:t>     I , soma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Inicio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       soma </a:t>
            </a:r>
            <a:r>
              <a:rPr lang="pt-BR" sz="2000" dirty="0" smtClean="0">
                <a:solidFill>
                  <a:schemeClr val="tx1"/>
                </a:solidFill>
                <a:sym typeface="Wingdings" charset="0"/>
              </a:rPr>
              <a:t> 0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       </a:t>
            </a:r>
            <a:r>
              <a:rPr lang="x-none" sz="2000" dirty="0" smtClean="0">
                <a:solidFill>
                  <a:srgbClr val="000000"/>
                </a:solidFill>
              </a:rPr>
              <a:t>Para I </a:t>
            </a:r>
            <a:r>
              <a:rPr lang="pt-BR" sz="2000" dirty="0" smtClean="0">
                <a:solidFill>
                  <a:schemeClr val="tx1"/>
                </a:solidFill>
                <a:sym typeface="Wingdings" charset="0"/>
              </a:rPr>
              <a:t> 100 até 200 faça</a:t>
            </a:r>
          </a:p>
          <a:p>
            <a:r>
              <a:rPr lang="pt-BR" sz="20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2000" dirty="0" smtClean="0">
                <a:solidFill>
                  <a:schemeClr val="tx1"/>
                </a:solidFill>
                <a:sym typeface="Wingdings" charset="0"/>
              </a:rPr>
              <a:t>             </a:t>
            </a:r>
            <a:r>
              <a:rPr lang="en-US" sz="2000" dirty="0" smtClean="0">
                <a:solidFill>
                  <a:srgbClr val="000000"/>
                </a:solidFill>
                <a:sym typeface="Wingdings" charset="0"/>
              </a:rPr>
              <a:t>Se (I % 2) == 0 </a:t>
            </a:r>
            <a:r>
              <a:rPr lang="en-US" sz="2000" dirty="0" err="1" smtClean="0">
                <a:solidFill>
                  <a:srgbClr val="000000"/>
                </a:solidFill>
                <a:sym typeface="Wingdings" charset="0"/>
              </a:rPr>
              <a:t>então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                   soma </a:t>
            </a:r>
            <a:r>
              <a:rPr lang="pt-BR" sz="2000" dirty="0" smtClean="0">
                <a:solidFill>
                  <a:schemeClr val="tx1"/>
                </a:solidFill>
                <a:sym typeface="Wingdings" charset="0"/>
              </a:rPr>
              <a:t> soma + </a:t>
            </a:r>
            <a:r>
              <a:rPr lang="pt-BR" sz="2000" dirty="0" err="1" smtClean="0">
                <a:solidFill>
                  <a:schemeClr val="tx1"/>
                </a:solidFill>
                <a:sym typeface="Wingdings" charset="0"/>
              </a:rPr>
              <a:t>I</a:t>
            </a:r>
            <a:endParaRPr lang="pt-BR" sz="2000" dirty="0" smtClean="0">
              <a:solidFill>
                <a:schemeClr val="tx1"/>
              </a:solidFill>
              <a:sym typeface="Wingdings" charset="0"/>
            </a:endParaRPr>
          </a:p>
          <a:p>
            <a:r>
              <a:rPr lang="pt-BR" sz="2000" dirty="0">
                <a:solidFill>
                  <a:schemeClr val="tx1"/>
                </a:solidFill>
                <a:sym typeface="Wingdings" charset="0"/>
              </a:rPr>
              <a:t> </a:t>
            </a:r>
            <a:r>
              <a:rPr lang="pt-BR" sz="2000" dirty="0" smtClean="0">
                <a:solidFill>
                  <a:schemeClr val="tx1"/>
                </a:solidFill>
                <a:sym typeface="Wingdings" charset="0"/>
              </a:rPr>
              <a:t>             Fim se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</a:rPr>
              <a:t>Fim</a:t>
            </a:r>
            <a:r>
              <a:rPr lang="en-US" sz="2000" dirty="0" smtClean="0">
                <a:solidFill>
                  <a:srgbClr val="000000"/>
                </a:solidFill>
              </a:rPr>
              <a:t> Para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</a:rPr>
              <a:t>escrever</a:t>
            </a:r>
            <a:r>
              <a:rPr lang="en-US" sz="2000" dirty="0" smtClean="0">
                <a:solidFill>
                  <a:srgbClr val="000000"/>
                </a:solidFill>
              </a:rPr>
              <a:t> ‘soma pares:’, soma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Fim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5126960" y="2654353"/>
            <a:ext cx="36215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rgbClr val="FF6600"/>
                </a:solidFill>
              </a:rPr>
              <a:t>somaPar</a:t>
            </a:r>
            <a:endParaRPr lang="en-US" sz="2000" dirty="0" smtClean="0">
              <a:solidFill>
                <a:srgbClr val="FF66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Inteiro</a:t>
            </a:r>
            <a:r>
              <a:rPr lang="en-US" sz="2000" dirty="0" smtClean="0">
                <a:solidFill>
                  <a:srgbClr val="FF0000"/>
                </a:solidFill>
              </a:rPr>
              <a:t>     I , soma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Inicio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       soma </a:t>
            </a:r>
            <a:r>
              <a:rPr lang="pt-BR" sz="2000" dirty="0" smtClean="0">
                <a:solidFill>
                  <a:schemeClr val="tx1"/>
                </a:solidFill>
                <a:sym typeface="Wingdings" charset="0"/>
              </a:rPr>
              <a:t> 0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       </a:t>
            </a:r>
            <a:r>
              <a:rPr lang="x-none" sz="2000" dirty="0" smtClean="0">
                <a:solidFill>
                  <a:srgbClr val="000000"/>
                </a:solidFill>
              </a:rPr>
              <a:t>Para I </a:t>
            </a:r>
            <a:r>
              <a:rPr lang="pt-BR" sz="2000" dirty="0" smtClean="0">
                <a:solidFill>
                  <a:schemeClr val="tx1"/>
                </a:solidFill>
                <a:sym typeface="Wingdings" charset="0"/>
              </a:rPr>
              <a:t> 50 até 100 faça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              soma </a:t>
            </a:r>
            <a:r>
              <a:rPr lang="pt-BR" sz="2000" dirty="0" smtClean="0">
                <a:solidFill>
                  <a:schemeClr val="tx1"/>
                </a:solidFill>
                <a:sym typeface="Wingdings" charset="0"/>
              </a:rPr>
              <a:t> soma + 2*</a:t>
            </a:r>
            <a:r>
              <a:rPr lang="pt-BR" sz="2000" dirty="0" err="1" smtClean="0">
                <a:solidFill>
                  <a:schemeClr val="tx1"/>
                </a:solidFill>
                <a:sym typeface="Wingdings" charset="0"/>
              </a:rPr>
              <a:t>I</a:t>
            </a:r>
            <a:endParaRPr lang="pt-BR" sz="2000" dirty="0" smtClean="0">
              <a:solidFill>
                <a:schemeClr val="tx1"/>
              </a:solidFill>
              <a:sym typeface="Wingdings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       </a:t>
            </a:r>
            <a:r>
              <a:rPr lang="en-US" sz="2000" dirty="0" err="1" smtClean="0">
                <a:solidFill>
                  <a:srgbClr val="000000"/>
                </a:solidFill>
              </a:rPr>
              <a:t>Fim</a:t>
            </a:r>
            <a:r>
              <a:rPr lang="en-US" sz="2000" dirty="0" smtClean="0">
                <a:solidFill>
                  <a:srgbClr val="000000"/>
                </a:solidFill>
              </a:rPr>
              <a:t> Para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</a:rPr>
              <a:t>escrever</a:t>
            </a:r>
            <a:r>
              <a:rPr lang="en-US" sz="2000" dirty="0" smtClean="0">
                <a:solidFill>
                  <a:srgbClr val="000000"/>
                </a:solidFill>
              </a:rPr>
              <a:t> ‘soma pares:’, soma</a:t>
            </a:r>
          </a:p>
          <a:p>
            <a:r>
              <a:rPr lang="en-US" sz="2000" dirty="0" err="1" smtClean="0">
                <a:solidFill>
                  <a:srgbClr val="000000"/>
                </a:solidFill>
              </a:rPr>
              <a:t>Fim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6"/>
          <p:cNvCxnSpPr/>
          <p:nvPr/>
        </p:nvCxnSpPr>
        <p:spPr>
          <a:xfrm>
            <a:off x="4696550" y="2675844"/>
            <a:ext cx="0" cy="32849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90165" y="1198968"/>
            <a:ext cx="8042275" cy="12241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Fazer um algoritmo para somar os números PARES entre 100 e 200, inclusive</a:t>
            </a:r>
            <a:endParaRPr lang="pt-BR" dirty="0">
              <a:solidFill>
                <a:srgbClr val="0000FF"/>
              </a:solidFill>
            </a:endParaRPr>
          </a:p>
          <a:p>
            <a:pPr marL="349250" lvl="1" indent="0">
              <a:lnSpc>
                <a:spcPct val="90000"/>
              </a:lnSpc>
              <a:buClrTx/>
              <a:buNone/>
            </a:pPr>
            <a:r>
              <a:rPr lang="pt-BR" sz="2400" dirty="0" smtClean="0"/>
              <a:t>	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150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Introduction">
  <a:themeElements>
    <a:clrScheme name="Introduction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Introduction">
      <a:majorFont>
        <a:latin typeface="Garamond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duction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</Template>
  <TotalTime>5679</TotalTime>
  <Words>694</Words>
  <Application>Microsoft Office PowerPoint</Application>
  <PresentationFormat>Apresentação na tela (4:3)</PresentationFormat>
  <Paragraphs>353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Introduction</vt:lpstr>
      <vt:lpstr>Introdução ao Processamento de Dados  Algoritmos – Estruturas de Repetição  Instituto de Matemática e Estatística (IME) Universidade do Estado do Rio de Janeiro (UERJ)  Semestre 2015.2</vt:lpstr>
      <vt:lpstr>Estrutura de Repetição</vt:lpstr>
      <vt:lpstr>Para-Faça</vt:lpstr>
      <vt:lpstr>Algoritmo 15</vt:lpstr>
      <vt:lpstr>Algoritmo 16</vt:lpstr>
      <vt:lpstr>Algoritmo 17</vt:lpstr>
      <vt:lpstr>Algoritmo 18</vt:lpstr>
      <vt:lpstr>Algoritmo 19</vt:lpstr>
      <vt:lpstr>Algoritmo 20</vt:lpstr>
      <vt:lpstr>Enquanto-Faça</vt:lpstr>
      <vt:lpstr>Algoritmo 21</vt:lpstr>
      <vt:lpstr>Algoritmo 22</vt:lpstr>
      <vt:lpstr>Algoritmo 23</vt:lpstr>
      <vt:lpstr>Algoritmo 23 - Resposta</vt:lpstr>
      <vt:lpstr>Algoritmo 24</vt:lpstr>
      <vt:lpstr>Algoritmo 24 - Resposta</vt:lpstr>
      <vt:lpstr>Repita-Até</vt:lpstr>
      <vt:lpstr>Algoritmo 25</vt:lpstr>
      <vt:lpstr>Algoritmo 25 - Resposta</vt:lpstr>
      <vt:lpstr>Algoritmo 26</vt:lpstr>
      <vt:lpstr>Algoritmo 26 - Resposta</vt:lpstr>
    </vt:vector>
  </TitlesOfParts>
  <Company>CRIARTE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Camera Calibration</dc:title>
  <dc:creator>Raul Queiroz Feitosa</dc:creator>
  <cp:lastModifiedBy>Sergio Kostin</cp:lastModifiedBy>
  <cp:revision>296</cp:revision>
  <dcterms:created xsi:type="dcterms:W3CDTF">2006-06-21T11:01:51Z</dcterms:created>
  <dcterms:modified xsi:type="dcterms:W3CDTF">2015-09-02T21:49:03Z</dcterms:modified>
</cp:coreProperties>
</file>