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56" r:id="rId2"/>
    <p:sldId id="602" r:id="rId3"/>
    <p:sldId id="603" r:id="rId4"/>
    <p:sldId id="604" r:id="rId5"/>
    <p:sldId id="605" r:id="rId6"/>
    <p:sldId id="606" r:id="rId7"/>
    <p:sldId id="607" r:id="rId8"/>
    <p:sldId id="611" r:id="rId9"/>
    <p:sldId id="608" r:id="rId10"/>
    <p:sldId id="609" r:id="rId11"/>
    <p:sldId id="612" r:id="rId12"/>
    <p:sldId id="610" r:id="rId13"/>
    <p:sldId id="613" r:id="rId14"/>
    <p:sldId id="617" r:id="rId15"/>
    <p:sldId id="614" r:id="rId16"/>
    <p:sldId id="619" r:id="rId17"/>
    <p:sldId id="615" r:id="rId18"/>
    <p:sldId id="622" r:id="rId19"/>
    <p:sldId id="624" r:id="rId20"/>
    <p:sldId id="623" r:id="rId21"/>
    <p:sldId id="640" r:id="rId22"/>
    <p:sldId id="625" r:id="rId23"/>
    <p:sldId id="620" r:id="rId24"/>
    <p:sldId id="626" r:id="rId25"/>
    <p:sldId id="627" r:id="rId26"/>
    <p:sldId id="628" r:id="rId27"/>
    <p:sldId id="629" r:id="rId28"/>
    <p:sldId id="630" r:id="rId29"/>
    <p:sldId id="632" r:id="rId30"/>
    <p:sldId id="633" r:id="rId31"/>
    <p:sldId id="634" r:id="rId32"/>
    <p:sldId id="635" r:id="rId33"/>
    <p:sldId id="636" r:id="rId34"/>
    <p:sldId id="638" r:id="rId35"/>
    <p:sldId id="639" r:id="rId36"/>
    <p:sldId id="637" r:id="rId37"/>
    <p:sldId id="641" r:id="rId38"/>
    <p:sldId id="642" r:id="rId39"/>
    <p:sldId id="643" r:id="rId40"/>
    <p:sldId id="644" r:id="rId41"/>
    <p:sldId id="645" r:id="rId42"/>
    <p:sldId id="646" r:id="rId43"/>
    <p:sldId id="647" r:id="rId44"/>
    <p:sldId id="648" r:id="rId45"/>
    <p:sldId id="649" r:id="rId46"/>
    <p:sldId id="650" r:id="rId4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0000"/>
    <a:srgbClr val="333333"/>
    <a:srgbClr val="C0C0C0"/>
    <a:srgbClr val="777777"/>
    <a:srgbClr val="FFFF99"/>
    <a:srgbClr val="EAEAEA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4" autoAdjust="0"/>
    <p:restoredTop sz="95252" autoAdjust="0"/>
  </p:normalViewPr>
  <p:slideViewPr>
    <p:cSldViewPr snapToGrid="0" showGuides="1">
      <p:cViewPr varScale="1">
        <p:scale>
          <a:sx n="93" d="100"/>
          <a:sy n="93" d="100"/>
        </p:scale>
        <p:origin x="-440" y="-112"/>
      </p:cViewPr>
      <p:guideLst>
        <p:guide orient="horz" pos="701"/>
        <p:guide pos="2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241ECBA-96D7-4A7A-8E9C-0290833C37A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1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455C3CB-AB7B-47DE-9A2E-4A23559B5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5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FF839B-3C4D-4C11-BB9C-282D43D9864D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pt-BR" sz="13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aseline="0"/>
            </a:lvl1pPr>
          </a:lstStyle>
          <a:p>
            <a:r>
              <a:rPr lang="pt-BR" altLang="en-US" noProof="0" dirty="0" smtClean="0"/>
              <a:t>Introdução ao Processamento de Dados</a:t>
            </a:r>
            <a:endParaRPr lang="pt-BR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endParaRPr lang="pt-BR" altLang="en-US" noProof="0" dirty="0" smtClean="0"/>
          </a:p>
          <a:p>
            <a:endParaRPr lang="pt-BR" altLang="en-US" noProof="0" dirty="0" smtClean="0"/>
          </a:p>
          <a:p>
            <a:endParaRPr lang="pt-BR" altLang="en-US" noProof="0" dirty="0" smtClean="0"/>
          </a:p>
          <a:p>
            <a:r>
              <a:rPr lang="pt-BR" altLang="en-US" noProof="0" dirty="0" smtClean="0"/>
              <a:t>				Gilson A. O. P. Costa</a:t>
            </a:r>
            <a:endParaRPr lang="pt-BR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0A704-2BFA-4A2A-BB8F-9F64009C34BE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C3ECE-ACE1-4DC9-977B-6EA62016D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2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36B93-78C6-4903-84C3-5F18379E3902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842D1-F820-41A9-BD71-455C34423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19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6CD3-2D04-4E28-848C-C4B77B09113B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1C8A-01D6-4ED4-BA79-F42A22972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74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8D01-777B-4025-904B-99C9C19460D3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BE0E7-D963-44E8-B505-BCA55A9A99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05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6292D-9F53-4755-A7A6-753453559CB7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DE97-326C-4A66-8B14-C096E0EA1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56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EC7EC-A6CE-48E6-A92D-A0D1A793E416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D75B-BE37-4758-A82A-4A7FDE44C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83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C3FDA-4A0D-4ECF-A34D-2423AAC54CB2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7E9FD-BD4B-426A-8DC7-FF7840B85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90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F739A-70D2-464E-BFBB-83E9E04DBECA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89FF6-BA43-4730-90A5-3168EA0361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15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E64D9-DDED-4F02-BC32-69E884E20F95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85FC-22B1-4F88-BEF9-34B09CE66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5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137E1-1310-4FBD-8652-C5B90A204BB1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EE0BD-2D39-45F6-B15F-2E5D3D5E5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3C58A-0B72-451F-BACB-B23D3AED2BE0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D4000-DB3D-4865-BA93-195B43CC8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3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2C71F-8E25-4FA4-90B5-A9E359EB48D7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321D-7A52-4B20-9C9D-23A64ACA2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5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7E0F-BCEF-4C68-B4F7-8069471382E9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C7720-01E5-41E2-BF17-BD83C56B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97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noProof="0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noProof="0" dirty="0" smtClean="0"/>
              <a:t>Clique para editar os estilos do texto mestre</a:t>
            </a:r>
          </a:p>
          <a:p>
            <a:pPr lvl="1"/>
            <a:r>
              <a:rPr lang="pt-BR" altLang="en-US" noProof="0" dirty="0" smtClean="0"/>
              <a:t>Segundo nível</a:t>
            </a:r>
          </a:p>
          <a:p>
            <a:pPr lvl="2"/>
            <a:r>
              <a:rPr lang="pt-BR" altLang="en-US" noProof="0" dirty="0" smtClean="0"/>
              <a:t>Terceiro nível</a:t>
            </a:r>
          </a:p>
          <a:p>
            <a:pPr lvl="3"/>
            <a:r>
              <a:rPr lang="pt-BR" altLang="en-US" noProof="0" dirty="0" smtClean="0"/>
              <a:t>Quarto nível</a:t>
            </a:r>
          </a:p>
          <a:p>
            <a:pPr lvl="4"/>
            <a:r>
              <a:rPr lang="pt-BR" altLang="en-US" noProof="0" dirty="0" smtClean="0"/>
              <a:t>Quinto nível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01A97170-2A58-45A8-BFD3-9A2E11F1A785}" type="datetime1">
              <a:rPr lang="en-US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555AB305-0A5C-4204-A7C9-FC6A457CE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chacuca.com.br/jogos/missionarios-e-canibai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pt-BR" altLang="pt-BR" sz="2400" dirty="0" smtClean="0"/>
              <a:t>Introdução ao Processamento de Dados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Algoritmos</a:t>
            </a:r>
            <a:br>
              <a:rPr lang="pt-BR" altLang="pt-BR" dirty="0" smtClean="0"/>
            </a:b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sz="2400" dirty="0" smtClean="0"/>
              <a:t>Instituto de Matemática e Estatística (IME)</a:t>
            </a:r>
            <a:br>
              <a:rPr lang="pt-BR" altLang="pt-BR" sz="2400" dirty="0" smtClean="0"/>
            </a:br>
            <a:r>
              <a:rPr lang="pt-BR" altLang="pt-BR" sz="2400" dirty="0" smtClean="0"/>
              <a:t>Universidade do Estado do Rio de Janeiro (UERJ)</a:t>
            </a:r>
            <a:br>
              <a:rPr lang="pt-BR" altLang="pt-BR" sz="2400" dirty="0" smtClean="0"/>
            </a:br>
            <a:r>
              <a:rPr lang="pt-BR" altLang="pt-BR" sz="2400" dirty="0"/>
              <a:t/>
            </a:r>
            <a:br>
              <a:rPr lang="pt-BR" altLang="pt-BR" sz="2400" dirty="0"/>
            </a:br>
            <a:r>
              <a:rPr lang="pt-BR" altLang="pt-BR" sz="2400" dirty="0" smtClean="0"/>
              <a:t>Semestre 2015.2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Chapin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1042988"/>
          </a:xfrm>
        </p:spPr>
        <p:txBody>
          <a:bodyPr/>
          <a:lstStyle/>
          <a:p>
            <a:r>
              <a:rPr lang="pt-BR" dirty="0" smtClean="0"/>
              <a:t>Ler duas notas e dizer se aluno foi aprovado ou reprovado.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7" name="Group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717511"/>
              </p:ext>
            </p:extLst>
          </p:nvPr>
        </p:nvGraphicFramePr>
        <p:xfrm>
          <a:off x="457200" y="2290768"/>
          <a:ext cx="8229600" cy="3338514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56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ＭＳ Ｐゴシック" charset="0"/>
                        </a:rPr>
                        <a:t>Inicio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ＭＳ Ｐゴシック" charset="0"/>
                        </a:rPr>
                        <a:t>Ler A,B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ＭＳ Ｐゴシック" charset="0"/>
                        </a:rPr>
                        <a:t>C</a:t>
                      </a: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(A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+</a:t>
                      </a: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B)/2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ＭＳ Ｐゴシック" charset="0"/>
                        </a:rPr>
                        <a:t>sim                      C&gt;=7                      não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ＭＳ Ｐゴシック" charset="0"/>
                        </a:rPr>
                        <a:t>Aprovado                      Reprovado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charset="0"/>
                          <a:ea typeface="ＭＳ Ｐゴシック" charset="0"/>
                        </a:rPr>
                        <a:t>Fim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upo 10"/>
          <p:cNvGrpSpPr/>
          <p:nvPr/>
        </p:nvGrpSpPr>
        <p:grpSpPr>
          <a:xfrm>
            <a:off x="468313" y="3951273"/>
            <a:ext cx="8164513" cy="549278"/>
            <a:chOff x="468313" y="3951273"/>
            <a:chExt cx="8164513" cy="549278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468313" y="3951273"/>
              <a:ext cx="4132262" cy="549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V="1">
              <a:off x="4614863" y="3965560"/>
              <a:ext cx="4017963" cy="534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4629150" y="4514827"/>
            <a:ext cx="0" cy="5572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8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84648"/>
              </p:ext>
            </p:extLst>
          </p:nvPr>
        </p:nvGraphicFramePr>
        <p:xfrm>
          <a:off x="472888" y="2661351"/>
          <a:ext cx="8156765" cy="34346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5782"/>
                <a:gridCol w="1876082"/>
                <a:gridCol w="4914901"/>
              </a:tblGrid>
              <a:tr h="49066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Forma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Nome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6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Seta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Indica que o controle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passa para a forma apontada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64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Terminal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Representa o começo ou término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algoritmo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64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Entrada/Saída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Representa entrada ou saída de dados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64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Processo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Representa uma ação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/cálculo/processo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6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Decisão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Representa uma decisão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64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Proc.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Predefinido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Representa um outro fluxograma (aninhado)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104298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pt-BR" dirty="0" smtClean="0"/>
              <a:t>Representação </a:t>
            </a:r>
            <a:r>
              <a:rPr lang="pt-BR" dirty="0"/>
              <a:t>esquemática de um </a:t>
            </a:r>
            <a:r>
              <a:rPr lang="pt-BR" dirty="0" smtClean="0"/>
              <a:t>algoritmo.</a:t>
            </a:r>
          </a:p>
          <a:p>
            <a:pPr>
              <a:spcBef>
                <a:spcPts val="300"/>
              </a:spcBef>
            </a:pPr>
            <a:r>
              <a:rPr lang="pt-BR" dirty="0" smtClean="0"/>
              <a:t>Grafo dirigido composto por formas que representam diferentes ações (formas básicas):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4" name="Rectangle 11"/>
          <p:cNvSpPr/>
          <p:nvPr/>
        </p:nvSpPr>
        <p:spPr>
          <a:xfrm>
            <a:off x="762879" y="4227015"/>
            <a:ext cx="861346" cy="296330"/>
          </a:xfrm>
          <a:prstGeom prst="parallelogram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600" dirty="0">
              <a:solidFill>
                <a:srgbClr val="000000"/>
              </a:solidFill>
            </a:endParaRPr>
          </a:p>
        </p:txBody>
      </p:sp>
      <p:sp>
        <p:nvSpPr>
          <p:cNvPr id="26" name="Rectangle 47"/>
          <p:cNvSpPr/>
          <p:nvPr/>
        </p:nvSpPr>
        <p:spPr>
          <a:xfrm>
            <a:off x="809807" y="4713111"/>
            <a:ext cx="767490" cy="2963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600" dirty="0">
              <a:solidFill>
                <a:srgbClr val="000000"/>
              </a:solidFill>
            </a:endParaRPr>
          </a:p>
        </p:txBody>
      </p:sp>
      <p:sp>
        <p:nvSpPr>
          <p:cNvPr id="27" name="Diamond 12"/>
          <p:cNvSpPr/>
          <p:nvPr/>
        </p:nvSpPr>
        <p:spPr>
          <a:xfrm>
            <a:off x="746908" y="5181226"/>
            <a:ext cx="893289" cy="339296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600" dirty="0">
              <a:solidFill>
                <a:srgbClr val="000000"/>
              </a:solidFill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874569" y="3414270"/>
            <a:ext cx="61573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"/>
          <p:cNvSpPr/>
          <p:nvPr/>
        </p:nvSpPr>
        <p:spPr>
          <a:xfrm>
            <a:off x="822551" y="3725332"/>
            <a:ext cx="742002" cy="30418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1" name="Rectangle 47"/>
          <p:cNvSpPr/>
          <p:nvPr/>
        </p:nvSpPr>
        <p:spPr>
          <a:xfrm>
            <a:off x="809807" y="5689599"/>
            <a:ext cx="767490" cy="296330"/>
          </a:xfrm>
          <a:prstGeom prst="flowChartPredefined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4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1042988"/>
          </a:xfrm>
        </p:spPr>
        <p:txBody>
          <a:bodyPr/>
          <a:lstStyle/>
          <a:p>
            <a:r>
              <a:rPr lang="pt-BR" dirty="0" smtClean="0"/>
              <a:t>Ler duas notas e dizer se </a:t>
            </a:r>
            <a:br>
              <a:rPr lang="pt-BR" dirty="0" smtClean="0"/>
            </a:br>
            <a:r>
              <a:rPr lang="pt-BR" dirty="0" smtClean="0"/>
              <a:t>aluno foi aprovado ou </a:t>
            </a:r>
            <a:br>
              <a:rPr lang="pt-BR" dirty="0" smtClean="0"/>
            </a:br>
            <a:r>
              <a:rPr lang="pt-BR" dirty="0" smtClean="0"/>
              <a:t>reprovado.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2" name="Oval 1"/>
          <p:cNvSpPr/>
          <p:nvPr/>
        </p:nvSpPr>
        <p:spPr>
          <a:xfrm>
            <a:off x="5689311" y="887305"/>
            <a:ext cx="1076630" cy="3600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5608200" y="1619569"/>
            <a:ext cx="1249796" cy="432048"/>
          </a:xfrm>
          <a:prstGeom prst="parallelogram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Ler A</a:t>
            </a:r>
            <a:endParaRPr lang="pt-BR" sz="1600" dirty="0">
              <a:solidFill>
                <a:srgbClr val="000000"/>
              </a:solidFill>
            </a:endParaRPr>
          </a:p>
        </p:txBody>
      </p:sp>
      <p:sp>
        <p:nvSpPr>
          <p:cNvPr id="15" name="Rectangle 47"/>
          <p:cNvSpPr/>
          <p:nvPr/>
        </p:nvSpPr>
        <p:spPr>
          <a:xfrm>
            <a:off x="5594280" y="3211977"/>
            <a:ext cx="1281543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C</a:t>
            </a:r>
            <a:r>
              <a:rPr lang="pt-BR" sz="16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pt-BR" sz="1600" dirty="0" smtClean="0">
                <a:solidFill>
                  <a:srgbClr val="000000"/>
                </a:solidFill>
              </a:rPr>
              <a:t>(A+B)/2</a:t>
            </a:r>
            <a:endParaRPr lang="pt-BR" sz="1600" dirty="0">
              <a:solidFill>
                <a:srgbClr val="000000"/>
              </a:solidFill>
            </a:endParaRPr>
          </a:p>
        </p:txBody>
      </p:sp>
      <p:sp>
        <p:nvSpPr>
          <p:cNvPr id="17" name="Diamond 12"/>
          <p:cNvSpPr/>
          <p:nvPr/>
        </p:nvSpPr>
        <p:spPr>
          <a:xfrm>
            <a:off x="5586413" y="4010761"/>
            <a:ext cx="1296145" cy="72008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C ≥ 7</a:t>
            </a:r>
            <a:endParaRPr lang="pt-BR" sz="1600" dirty="0">
              <a:solidFill>
                <a:srgbClr val="000000"/>
              </a:solidFill>
            </a:endParaRPr>
          </a:p>
        </p:txBody>
      </p:sp>
      <p:sp>
        <p:nvSpPr>
          <p:cNvPr id="19" name="Rectangle 59"/>
          <p:cNvSpPr/>
          <p:nvPr/>
        </p:nvSpPr>
        <p:spPr>
          <a:xfrm>
            <a:off x="7585723" y="4877753"/>
            <a:ext cx="1191475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rgbClr val="FF0000"/>
                </a:solidFill>
              </a:rPr>
              <a:t>Aprovado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20" name="Oval 61"/>
          <p:cNvSpPr/>
          <p:nvPr/>
        </p:nvSpPr>
        <p:spPr>
          <a:xfrm>
            <a:off x="5689311" y="5610017"/>
            <a:ext cx="1076630" cy="3600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chemeClr val="tx1"/>
                </a:solidFill>
              </a:rPr>
              <a:t>Fim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5" name="Rectangle 65"/>
          <p:cNvSpPr/>
          <p:nvPr/>
        </p:nvSpPr>
        <p:spPr>
          <a:xfrm>
            <a:off x="3937735" y="4868465"/>
            <a:ext cx="1191475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rgbClr val="FF0000"/>
                </a:solidFill>
              </a:rPr>
              <a:t>Reprovado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4708591" y="4050926"/>
            <a:ext cx="559769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chemeClr val="tx1"/>
                </a:solidFill>
              </a:rPr>
              <a:t>Não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1" name="TextBox 70"/>
          <p:cNvSpPr txBox="1">
            <a:spLocks noChangeArrowheads="1"/>
          </p:cNvSpPr>
          <p:nvPr/>
        </p:nvSpPr>
        <p:spPr bwMode="auto">
          <a:xfrm>
            <a:off x="7177154" y="4066801"/>
            <a:ext cx="537327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chemeClr val="tx1"/>
                </a:solidFill>
              </a:rPr>
              <a:t>Sim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>
            <a:stCxn id="12" idx="4"/>
          </p:cNvCxnSpPr>
          <p:nvPr/>
        </p:nvCxnSpPr>
        <p:spPr>
          <a:xfrm>
            <a:off x="6227626" y="1247345"/>
            <a:ext cx="5472" cy="372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15" idx="0"/>
          </p:cNvCxnSpPr>
          <p:nvPr/>
        </p:nvCxnSpPr>
        <p:spPr>
          <a:xfrm>
            <a:off x="6233098" y="2864425"/>
            <a:ext cx="1954" cy="34755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5" idx="2"/>
            <a:endCxn id="17" idx="0"/>
          </p:cNvCxnSpPr>
          <p:nvPr/>
        </p:nvCxnSpPr>
        <p:spPr>
          <a:xfrm flipH="1">
            <a:off x="6234486" y="3644025"/>
            <a:ext cx="566" cy="3667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17" idx="1"/>
            <a:endCxn id="25" idx="0"/>
          </p:cNvCxnSpPr>
          <p:nvPr/>
        </p:nvCxnSpPr>
        <p:spPr>
          <a:xfrm rot="10800000" flipV="1">
            <a:off x="4533473" y="4370801"/>
            <a:ext cx="1052940" cy="49766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17" idx="3"/>
            <a:endCxn id="19" idx="0"/>
          </p:cNvCxnSpPr>
          <p:nvPr/>
        </p:nvCxnSpPr>
        <p:spPr>
          <a:xfrm>
            <a:off x="6882558" y="4370801"/>
            <a:ext cx="1298903" cy="50695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25" idx="2"/>
            <a:endCxn id="20" idx="2"/>
          </p:cNvCxnSpPr>
          <p:nvPr/>
        </p:nvCxnSpPr>
        <p:spPr>
          <a:xfrm rot="16200000" flipH="1">
            <a:off x="4866630" y="4967356"/>
            <a:ext cx="489524" cy="115583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do 43"/>
          <p:cNvCxnSpPr>
            <a:stCxn id="19" idx="2"/>
            <a:endCxn id="20" idx="6"/>
          </p:cNvCxnSpPr>
          <p:nvPr/>
        </p:nvCxnSpPr>
        <p:spPr>
          <a:xfrm rot="5400000">
            <a:off x="7233583" y="4842159"/>
            <a:ext cx="480236" cy="141552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1"/>
          <p:cNvSpPr/>
          <p:nvPr/>
        </p:nvSpPr>
        <p:spPr>
          <a:xfrm>
            <a:off x="5613843" y="2426731"/>
            <a:ext cx="1249796" cy="432048"/>
          </a:xfrm>
          <a:prstGeom prst="parallelogram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Ler B</a:t>
            </a:r>
            <a:endParaRPr lang="pt-BR" sz="1600" dirty="0">
              <a:solidFill>
                <a:srgbClr val="000000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>
            <a:off x="6233269" y="2065796"/>
            <a:ext cx="5472" cy="372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45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1042988"/>
          </a:xfrm>
        </p:spPr>
        <p:txBody>
          <a:bodyPr/>
          <a:lstStyle/>
          <a:p>
            <a:r>
              <a:rPr lang="pt-BR" dirty="0" smtClean="0"/>
              <a:t>Escrever o módulo</a:t>
            </a:r>
            <a:br>
              <a:rPr lang="pt-BR" dirty="0" smtClean="0"/>
            </a:br>
            <a:r>
              <a:rPr lang="pt-BR" dirty="0" smtClean="0"/>
              <a:t>(valor absoluto) de um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número.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2" name="Oval 1"/>
          <p:cNvSpPr/>
          <p:nvPr/>
        </p:nvSpPr>
        <p:spPr>
          <a:xfrm>
            <a:off x="5696170" y="1744585"/>
            <a:ext cx="1076630" cy="3600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5609587" y="2476849"/>
            <a:ext cx="1249796" cy="432048"/>
          </a:xfrm>
          <a:prstGeom prst="parallelogram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Ler A</a:t>
            </a:r>
            <a:endParaRPr lang="pt-BR" sz="1600" dirty="0">
              <a:solidFill>
                <a:srgbClr val="000000"/>
              </a:solidFill>
            </a:endParaRPr>
          </a:p>
        </p:txBody>
      </p:sp>
      <p:sp>
        <p:nvSpPr>
          <p:cNvPr id="17" name="Diamond 12"/>
          <p:cNvSpPr/>
          <p:nvPr/>
        </p:nvSpPr>
        <p:spPr>
          <a:xfrm>
            <a:off x="5586413" y="3339225"/>
            <a:ext cx="1296145" cy="72008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A ≥ 0</a:t>
            </a:r>
            <a:endParaRPr lang="pt-BR" sz="1600" dirty="0">
              <a:solidFill>
                <a:srgbClr val="000000"/>
              </a:solidFill>
            </a:endParaRPr>
          </a:p>
        </p:txBody>
      </p:sp>
      <p:sp>
        <p:nvSpPr>
          <p:cNvPr id="20" name="Oval 61"/>
          <p:cNvSpPr/>
          <p:nvPr/>
        </p:nvSpPr>
        <p:spPr>
          <a:xfrm>
            <a:off x="5696170" y="5552865"/>
            <a:ext cx="1076630" cy="3600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chemeClr val="tx1"/>
                </a:solidFill>
              </a:rPr>
              <a:t>Fim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5" name="Rectangle 65"/>
          <p:cNvSpPr/>
          <p:nvPr/>
        </p:nvSpPr>
        <p:spPr>
          <a:xfrm>
            <a:off x="3937735" y="4054049"/>
            <a:ext cx="1191475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 smtClean="0">
                <a:solidFill>
                  <a:srgbClr val="000000"/>
                </a:solidFill>
                <a:sym typeface="Wingdings"/>
              </a:rPr>
              <a:t>A</a:t>
            </a:r>
            <a:r>
              <a:rPr lang="pt-BR" sz="16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pt-BR" sz="1600" dirty="0" smtClean="0">
                <a:solidFill>
                  <a:srgbClr val="000000"/>
                </a:solidFill>
              </a:rPr>
              <a:t>A </a:t>
            </a:r>
            <a:r>
              <a:rPr lang="pt-B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1600" dirty="0" smtClean="0">
                <a:solidFill>
                  <a:srgbClr val="000000"/>
                </a:solidFill>
              </a:rPr>
              <a:t> -1</a:t>
            </a:r>
            <a:endParaRPr lang="pt-BR" sz="1600" dirty="0">
              <a:solidFill>
                <a:srgbClr val="000000"/>
              </a:solidFill>
            </a:endParaRP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4708591" y="3379390"/>
            <a:ext cx="559769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chemeClr val="tx1"/>
                </a:solidFill>
              </a:rPr>
              <a:t>Não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1" name="TextBox 70"/>
          <p:cNvSpPr txBox="1">
            <a:spLocks noChangeArrowheads="1"/>
          </p:cNvSpPr>
          <p:nvPr/>
        </p:nvSpPr>
        <p:spPr bwMode="auto">
          <a:xfrm>
            <a:off x="7177154" y="3395265"/>
            <a:ext cx="537327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chemeClr val="tx1"/>
                </a:solidFill>
              </a:rPr>
              <a:t>Sim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6233792" y="2104625"/>
            <a:ext cx="1387" cy="372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17" idx="1"/>
            <a:endCxn id="25" idx="0"/>
          </p:cNvCxnSpPr>
          <p:nvPr/>
        </p:nvCxnSpPr>
        <p:spPr>
          <a:xfrm rot="10800000" flipV="1">
            <a:off x="4533473" y="3699265"/>
            <a:ext cx="1052940" cy="35478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6231749" y="2923076"/>
            <a:ext cx="5472" cy="372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1"/>
          <p:cNvSpPr/>
          <p:nvPr/>
        </p:nvSpPr>
        <p:spPr>
          <a:xfrm>
            <a:off x="5609587" y="4672433"/>
            <a:ext cx="1249796" cy="432048"/>
          </a:xfrm>
          <a:prstGeom prst="parallelogram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pt-BR" sz="1600" dirty="0" smtClean="0">
                <a:solidFill>
                  <a:srgbClr val="000000"/>
                </a:solidFill>
              </a:rPr>
              <a:t>Escrever A</a:t>
            </a:r>
            <a:endParaRPr lang="pt-BR" sz="1600" dirty="0">
              <a:solidFill>
                <a:srgbClr val="000000"/>
              </a:solidFill>
            </a:endParaRPr>
          </a:p>
        </p:txBody>
      </p:sp>
      <p:cxnSp>
        <p:nvCxnSpPr>
          <p:cNvPr id="9" name="Conector angulado 8"/>
          <p:cNvCxnSpPr>
            <a:stCxn id="25" idx="2"/>
            <a:endCxn id="26" idx="5"/>
          </p:cNvCxnSpPr>
          <p:nvPr/>
        </p:nvCxnSpPr>
        <p:spPr>
          <a:xfrm rot="16200000" flipH="1">
            <a:off x="4897353" y="4122217"/>
            <a:ext cx="402360" cy="113012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17" idx="3"/>
            <a:endCxn id="26" idx="2"/>
          </p:cNvCxnSpPr>
          <p:nvPr/>
        </p:nvCxnSpPr>
        <p:spPr>
          <a:xfrm flipH="1">
            <a:off x="6805377" y="3699265"/>
            <a:ext cx="77181" cy="1189192"/>
          </a:xfrm>
          <a:prstGeom prst="bentConnector3">
            <a:avLst>
              <a:gd name="adj1" fmla="val -1369864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6" idx="4"/>
            <a:endCxn id="20" idx="0"/>
          </p:cNvCxnSpPr>
          <p:nvPr/>
        </p:nvCxnSpPr>
        <p:spPr>
          <a:xfrm>
            <a:off x="6234485" y="5104481"/>
            <a:ext cx="0" cy="4483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5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 smtClean="0"/>
              <a:t>Forma </a:t>
            </a:r>
            <a:r>
              <a:rPr lang="pt-BR" dirty="0"/>
              <a:t>genérica de escrever um algoritmo, utilizando uma linguagem </a:t>
            </a:r>
            <a:r>
              <a:rPr lang="pt-BR" dirty="0" smtClean="0"/>
              <a:t>simples, próxima da natural.</a:t>
            </a:r>
          </a:p>
          <a:p>
            <a:r>
              <a:rPr lang="pt-BR" dirty="0" smtClean="0"/>
              <a:t>Não há necessidade </a:t>
            </a:r>
            <a:r>
              <a:rPr lang="pt-BR" dirty="0"/>
              <a:t>de conhecer a sintaxe de nenhuma linguagem de programação. </a:t>
            </a:r>
            <a:endParaRPr lang="pt-BR" dirty="0" smtClean="0"/>
          </a:p>
          <a:p>
            <a:r>
              <a:rPr lang="pt-BR" dirty="0" smtClean="0"/>
              <a:t>Não </a:t>
            </a:r>
            <a:r>
              <a:rPr lang="pt-BR" dirty="0"/>
              <a:t>pode ser executado num sistema real (computador</a:t>
            </a:r>
            <a:r>
              <a:rPr lang="pt-BR" dirty="0" smtClean="0"/>
              <a:t>), de </a:t>
            </a:r>
            <a:r>
              <a:rPr lang="pt-BR" dirty="0"/>
              <a:t>outra forma deixaria de ser </a:t>
            </a:r>
            <a:r>
              <a:rPr lang="pt-BR" dirty="0" err="1"/>
              <a:t>pseudo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99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 smtClean="0"/>
              <a:t>Há algumas propostas mais rígidas, em termos de sintaxe</a:t>
            </a:r>
            <a:r>
              <a:rPr lang="pt-BR" dirty="0"/>
              <a:t>,</a:t>
            </a:r>
            <a:r>
              <a:rPr lang="pt-BR" dirty="0" smtClean="0"/>
              <a:t> de português estruturado: </a:t>
            </a:r>
            <a:r>
              <a:rPr lang="pt-BR" dirty="0" err="1" smtClean="0"/>
              <a:t>Portugol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smtClean="0"/>
              <a:t>G-</a:t>
            </a:r>
            <a:r>
              <a:rPr lang="pt-BR" dirty="0" err="1" smtClean="0"/>
              <a:t>Portugol</a:t>
            </a:r>
            <a:r>
              <a:rPr lang="pt-BR" dirty="0" smtClean="0"/>
              <a:t>, </a:t>
            </a:r>
            <a:r>
              <a:rPr lang="pt-BR" dirty="0" err="1" smtClean="0"/>
              <a:t>Portugol</a:t>
            </a:r>
            <a:r>
              <a:rPr lang="pt-BR" dirty="0" smtClean="0"/>
              <a:t> Viana.</a:t>
            </a:r>
          </a:p>
          <a:p>
            <a:r>
              <a:rPr lang="pt-BR" dirty="0" smtClean="0"/>
              <a:t>Formalismos não se justificam neste curso: nos concentraremos posteriormente na sintaxe da linguagem Pascal.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59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Qualidades do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/>
              <a:t>Clareza: refere-se à facilidade de </a:t>
            </a:r>
            <a:r>
              <a:rPr lang="pt-BR" dirty="0" smtClean="0"/>
              <a:t>leitura, entendimento do que cada etapa faz.</a:t>
            </a:r>
            <a:endParaRPr lang="pt-BR" dirty="0"/>
          </a:p>
          <a:p>
            <a:r>
              <a:rPr lang="pt-BR" dirty="0" smtClean="0"/>
              <a:t>Integridade</a:t>
            </a:r>
            <a:r>
              <a:rPr lang="pt-BR" dirty="0"/>
              <a:t>: </a:t>
            </a:r>
            <a:r>
              <a:rPr lang="pt-BR" dirty="0" smtClean="0"/>
              <a:t>precisão da descrição/especificação das informações/dados manipulados. </a:t>
            </a:r>
          </a:p>
          <a:p>
            <a:r>
              <a:rPr lang="pt-BR" dirty="0" smtClean="0"/>
              <a:t>Elegância/Simplicidade: composto de um número de etapas pequeno, mas completo.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05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Qualidades do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 smtClean="0"/>
              <a:t>Modularidade: refere-se </a:t>
            </a:r>
            <a:r>
              <a:rPr lang="pt-BR" dirty="0" err="1" smtClean="0"/>
              <a:t>ap</a:t>
            </a:r>
            <a:r>
              <a:rPr lang="pt-BR" dirty="0" smtClean="0"/>
              <a:t> </a:t>
            </a:r>
            <a:r>
              <a:rPr lang="pt-BR" dirty="0" err="1" smtClean="0"/>
              <a:t>particionamento</a:t>
            </a:r>
            <a:r>
              <a:rPr lang="pt-BR" dirty="0" smtClean="0"/>
              <a:t> do problema em pequenos grupos de ações/etapas, que contribuem para um objetivo particular (sub-rotinas, funções). </a:t>
            </a:r>
          </a:p>
          <a:p>
            <a:r>
              <a:rPr lang="pt-BR" dirty="0" smtClean="0"/>
              <a:t>Generalidade</a:t>
            </a:r>
            <a:r>
              <a:rPr lang="pt-BR" dirty="0"/>
              <a:t>: é interessante que </a:t>
            </a:r>
            <a:r>
              <a:rPr lang="pt-BR" dirty="0" smtClean="0"/>
              <a:t>seja </a:t>
            </a:r>
            <a:r>
              <a:rPr lang="pt-BR" dirty="0"/>
              <a:t>tão genérico quanto </a:t>
            </a:r>
            <a:r>
              <a:rPr lang="pt-BR" dirty="0" smtClean="0"/>
              <a:t>possível, </a:t>
            </a:r>
            <a:r>
              <a:rPr lang="pt-BR" dirty="0"/>
              <a:t>de forma a permitir a </a:t>
            </a:r>
            <a:r>
              <a:rPr lang="pt-BR" dirty="0" smtClean="0"/>
              <a:t>reutilização ou adaptação </a:t>
            </a:r>
            <a:r>
              <a:rPr lang="pt-BR" dirty="0"/>
              <a:t>de seus componentes em outros projetos.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3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Tipos básicos de dados:</a:t>
            </a:r>
            <a:endParaRPr lang="pt-BR" dirty="0"/>
          </a:p>
          <a:p>
            <a:r>
              <a:rPr lang="pt-BR" dirty="0" smtClean="0"/>
              <a:t>Numéricos </a:t>
            </a:r>
            <a:endParaRPr lang="pt-BR" dirty="0"/>
          </a:p>
          <a:p>
            <a:pPr lvl="1"/>
            <a:r>
              <a:rPr lang="pt-BR" dirty="0"/>
              <a:t>Inteiros</a:t>
            </a:r>
          </a:p>
          <a:p>
            <a:pPr lvl="1"/>
            <a:r>
              <a:rPr lang="pt-BR" dirty="0"/>
              <a:t>Reais</a:t>
            </a:r>
          </a:p>
          <a:p>
            <a:r>
              <a:rPr lang="pt-BR" dirty="0"/>
              <a:t>Alfanuméricos</a:t>
            </a:r>
          </a:p>
          <a:p>
            <a:pPr lvl="1"/>
            <a:r>
              <a:rPr lang="pt-BR" dirty="0" smtClean="0"/>
              <a:t>Caractere: um </a:t>
            </a:r>
            <a:r>
              <a:rPr lang="pt-BR" dirty="0"/>
              <a:t>único </a:t>
            </a:r>
            <a:r>
              <a:rPr lang="pt-BR" dirty="0" smtClean="0"/>
              <a:t>caractere</a:t>
            </a:r>
            <a:endParaRPr lang="pt-BR" dirty="0"/>
          </a:p>
          <a:p>
            <a:pPr lvl="1"/>
            <a:r>
              <a:rPr lang="pt-BR" dirty="0" smtClean="0"/>
              <a:t>Cadeia (</a:t>
            </a:r>
            <a:r>
              <a:rPr lang="pt-BR" dirty="0" err="1" smtClean="0"/>
              <a:t>String</a:t>
            </a:r>
            <a:r>
              <a:rPr lang="pt-BR" dirty="0" smtClean="0"/>
              <a:t>): uma cadeia </a:t>
            </a:r>
            <a:r>
              <a:rPr lang="pt-BR" dirty="0"/>
              <a:t>de caracteres</a:t>
            </a:r>
          </a:p>
          <a:p>
            <a:r>
              <a:rPr lang="pt-BR" dirty="0"/>
              <a:t>Lógicos ou Booleanos </a:t>
            </a:r>
          </a:p>
          <a:p>
            <a:pPr lvl="1"/>
            <a:r>
              <a:rPr lang="pt-BR" dirty="0" smtClean="0"/>
              <a:t>Verdadeiro ou Falso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04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/>
              <a:t>Conceito familiar ao da matemática.</a:t>
            </a:r>
          </a:p>
          <a:p>
            <a:r>
              <a:rPr lang="pt-BR" dirty="0" smtClean="0"/>
              <a:t>Uma </a:t>
            </a:r>
            <a:r>
              <a:rPr lang="pt-BR" dirty="0"/>
              <a:t>variável é uma entidade que possui um </a:t>
            </a:r>
            <a:r>
              <a:rPr lang="pt-BR" dirty="0" smtClean="0"/>
              <a:t>valor e é identificada por um nome particular.</a:t>
            </a:r>
          </a:p>
          <a:p>
            <a:r>
              <a:rPr lang="pt-BR" dirty="0"/>
              <a:t>Pode receber muitos valores </a:t>
            </a:r>
            <a:r>
              <a:rPr lang="pt-BR" dirty="0" smtClean="0"/>
              <a:t>distintos no decorrer de um programa, </a:t>
            </a:r>
            <a:r>
              <a:rPr lang="pt-BR" dirty="0"/>
              <a:t>mas num dado instante </a:t>
            </a:r>
            <a:r>
              <a:rPr lang="pt-BR" dirty="0" smtClean="0"/>
              <a:t>tem apenas </a:t>
            </a:r>
            <a:r>
              <a:rPr lang="pt-BR" dirty="0"/>
              <a:t>um valor.</a:t>
            </a:r>
          </a:p>
          <a:p>
            <a:r>
              <a:rPr lang="pt-BR" dirty="0" smtClean="0"/>
              <a:t>Geralmente só </a:t>
            </a:r>
            <a:r>
              <a:rPr lang="pt-BR" dirty="0"/>
              <a:t>pode ser de um tipo de </a:t>
            </a:r>
            <a:r>
              <a:rPr lang="pt-BR" dirty="0" smtClean="0"/>
              <a:t>dado (caso da linguagem Pascal).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42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</a:t>
            </a:r>
            <a:r>
              <a:rPr lang="pt-BR" dirty="0"/>
              <a:t>d</a:t>
            </a:r>
            <a:r>
              <a:rPr lang="pt-BR" dirty="0" smtClean="0"/>
              <a:t>e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“</a:t>
            </a:r>
            <a:r>
              <a:rPr lang="pt-BR" dirty="0"/>
              <a:t>Uma sequência de passos finitos, bem definidos, para a solução de um problema.”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35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/>
              <a:t>Por exemplo, comprimento dos lados de um triângulo: A, B e C </a:t>
            </a:r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regras para se dar nome a uma </a:t>
            </a:r>
            <a:r>
              <a:rPr lang="pt-BR" dirty="0" smtClean="0"/>
              <a:t>variável:</a:t>
            </a:r>
            <a:endParaRPr lang="pt-BR" dirty="0"/>
          </a:p>
          <a:p>
            <a:pPr lvl="1"/>
            <a:r>
              <a:rPr lang="pt-BR" dirty="0"/>
              <a:t>Uma única </a:t>
            </a:r>
            <a:r>
              <a:rPr lang="pt-BR" dirty="0" smtClean="0"/>
              <a:t>letra, </a:t>
            </a:r>
            <a:r>
              <a:rPr lang="pt-BR" dirty="0"/>
              <a:t>ou</a:t>
            </a:r>
          </a:p>
          <a:p>
            <a:pPr lvl="1"/>
            <a:r>
              <a:rPr lang="pt-BR" dirty="0"/>
              <a:t>Inicia com uma letra </a:t>
            </a:r>
            <a:r>
              <a:rPr lang="pt-BR" dirty="0" smtClean="0"/>
              <a:t>que pode </a:t>
            </a:r>
            <a:r>
              <a:rPr lang="pt-BR" dirty="0"/>
              <a:t>ser seguida de dígitos ou letras, em qualquer quantidade</a:t>
            </a:r>
          </a:p>
          <a:p>
            <a:pPr lvl="1"/>
            <a:r>
              <a:rPr lang="pt-BR" dirty="0" smtClean="0"/>
              <a:t>Não deve possuir caracteres que tenham funções específicas: + - * / = % “ ‘ ! </a:t>
            </a:r>
            <a:r>
              <a:rPr lang="pt-BR" dirty="0"/>
              <a:t>~</a:t>
            </a:r>
            <a:r>
              <a:rPr lang="pt-BR" dirty="0" smtClean="0"/>
              <a:t> ? ; , ( ) . </a:t>
            </a:r>
          </a:p>
          <a:p>
            <a:pPr lvl="1"/>
            <a:r>
              <a:rPr lang="pt-BR" dirty="0" smtClean="0"/>
              <a:t>Não deve possuir espaços </a:t>
            </a:r>
          </a:p>
          <a:p>
            <a:pPr marL="714375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5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 smtClean="0"/>
              <a:t>Existem </a:t>
            </a:r>
            <a:r>
              <a:rPr lang="pt-BR" dirty="0"/>
              <a:t>regras para se dar nome a uma </a:t>
            </a:r>
            <a:r>
              <a:rPr lang="pt-BR" dirty="0" smtClean="0"/>
              <a:t>variável:</a:t>
            </a:r>
            <a:endParaRPr lang="pt-BR" dirty="0"/>
          </a:p>
          <a:p>
            <a:pPr lvl="1"/>
            <a:r>
              <a:rPr lang="pt-BR" dirty="0" smtClean="0"/>
              <a:t>Sublinhado _ funciona </a:t>
            </a:r>
            <a:r>
              <a:rPr lang="pt-BR" dirty="0"/>
              <a:t>como uma </a:t>
            </a:r>
            <a:r>
              <a:rPr lang="pt-BR" dirty="0" smtClean="0"/>
              <a:t>letra (ok)</a:t>
            </a:r>
          </a:p>
          <a:p>
            <a:pPr lvl="1"/>
            <a:r>
              <a:rPr lang="pt-BR" dirty="0" smtClean="0"/>
              <a:t>Geralmente só se aceitam letras presentes na língua inglesa</a:t>
            </a:r>
          </a:p>
          <a:p>
            <a:pPr lvl="1"/>
            <a:r>
              <a:rPr lang="pt-BR" dirty="0" smtClean="0"/>
              <a:t>Não pode ser um nome “reservado” numa linguagem, e.g., real, cadeia, inteiro, inicio, fim, se, não, verdadeiro, falso, ...</a:t>
            </a:r>
            <a:endParaRPr lang="pt-BR" dirty="0"/>
          </a:p>
          <a:p>
            <a:pPr marL="714375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1014430"/>
          </a:xfrm>
        </p:spPr>
        <p:txBody>
          <a:bodyPr/>
          <a:lstStyle/>
          <a:p>
            <a:r>
              <a:rPr lang="pt-BR" dirty="0" smtClean="0"/>
              <a:t>Quais os nomes de variáveis válidos?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84213" y="2224063"/>
            <a:ext cx="75596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sz="2400" dirty="0" smtClean="0">
                <a:solidFill>
                  <a:srgbClr val="0000FF"/>
                </a:solidFill>
                <a:latin typeface="+mn-lt"/>
              </a:rPr>
              <a:t>A                     5B                  A32B                               x-y</a:t>
            </a:r>
          </a:p>
          <a:p>
            <a:pPr algn="ctr"/>
            <a:endParaRPr lang="pt-BR" sz="2400" dirty="0" smtClean="0">
              <a:solidFill>
                <a:srgbClr val="0000FF"/>
              </a:solidFill>
              <a:latin typeface="+mn-lt"/>
            </a:endParaRPr>
          </a:p>
          <a:p>
            <a:pPr algn="ctr"/>
            <a:r>
              <a:rPr lang="pt-BR" sz="2400" dirty="0" smtClean="0">
                <a:solidFill>
                  <a:srgbClr val="0000FF"/>
                </a:solidFill>
                <a:latin typeface="+mn-lt"/>
              </a:rPr>
              <a:t>A:B                 KM/H            </a:t>
            </a:r>
            <a:r>
              <a:rPr lang="pt-BR" sz="2400" dirty="0" err="1" smtClean="0">
                <a:solidFill>
                  <a:srgbClr val="0000FF"/>
                </a:solidFill>
                <a:latin typeface="+mn-lt"/>
              </a:rPr>
              <a:t>Caixa_Preta</a:t>
            </a:r>
            <a:r>
              <a:rPr lang="pt-BR" sz="2400" dirty="0" smtClean="0">
                <a:solidFill>
                  <a:srgbClr val="0000FF"/>
                </a:solidFill>
                <a:latin typeface="+mn-lt"/>
              </a:rPr>
              <a:t>                     b*d</a:t>
            </a:r>
          </a:p>
          <a:p>
            <a:pPr algn="ctr"/>
            <a:endParaRPr lang="pt-BR" sz="2400" dirty="0" smtClean="0">
              <a:solidFill>
                <a:srgbClr val="0000FF"/>
              </a:solidFill>
              <a:latin typeface="+mn-lt"/>
            </a:endParaRPr>
          </a:p>
          <a:p>
            <a:pPr algn="ctr"/>
            <a:r>
              <a:rPr lang="pt-BR" sz="2400" dirty="0" smtClean="0">
                <a:solidFill>
                  <a:srgbClr val="0000FF"/>
                </a:solidFill>
                <a:latin typeface="+mn-lt"/>
              </a:rPr>
              <a:t>E(2)                _NUM           Caixa Preta                       A1  </a:t>
            </a:r>
          </a:p>
          <a:p>
            <a:pPr algn="ctr"/>
            <a:endParaRPr lang="pt-BR" sz="2400" dirty="0" smtClean="0">
              <a:solidFill>
                <a:srgbClr val="0000FF"/>
              </a:solidFill>
              <a:latin typeface="+mn-lt"/>
            </a:endParaRPr>
          </a:p>
          <a:p>
            <a:pPr algn="ctr"/>
            <a:r>
              <a:rPr lang="pt-BR" sz="2400" dirty="0" smtClean="0">
                <a:solidFill>
                  <a:srgbClr val="0000FF"/>
                </a:solidFill>
                <a:latin typeface="+mn-lt"/>
              </a:rPr>
              <a:t>Endereço         A111111         média                              ação     </a:t>
            </a:r>
            <a:endParaRPr lang="pt-BR" sz="24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42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Estruturada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Possui </a:t>
            </a:r>
            <a:r>
              <a:rPr lang="pt-BR" dirty="0" smtClean="0"/>
              <a:t>três </a:t>
            </a:r>
            <a:r>
              <a:rPr lang="pt-BR" dirty="0"/>
              <a:t>tipos de comandos básicos:</a:t>
            </a:r>
          </a:p>
          <a:p>
            <a:r>
              <a:rPr lang="pt-BR" dirty="0"/>
              <a:t>Sequência </a:t>
            </a:r>
            <a:r>
              <a:rPr lang="pt-BR" dirty="0" smtClean="0"/>
              <a:t>simples</a:t>
            </a:r>
            <a:endParaRPr lang="pt-BR" dirty="0"/>
          </a:p>
          <a:p>
            <a:pPr marL="714375"/>
            <a:r>
              <a:rPr lang="pt-BR" dirty="0"/>
              <a:t>Atribuição</a:t>
            </a:r>
          </a:p>
          <a:p>
            <a:pPr marL="714375"/>
            <a:r>
              <a:rPr lang="pt-BR" dirty="0"/>
              <a:t>Entrada e Saída</a:t>
            </a:r>
          </a:p>
          <a:p>
            <a:r>
              <a:rPr lang="pt-BR" dirty="0" smtClean="0"/>
              <a:t>Decisão</a:t>
            </a:r>
            <a:endParaRPr lang="pt-BR" dirty="0"/>
          </a:p>
          <a:p>
            <a:r>
              <a:rPr lang="pt-BR" dirty="0"/>
              <a:t>Repetição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5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 smtClean="0"/>
              <a:t>Especifica o valor que será </a:t>
            </a:r>
            <a:r>
              <a:rPr lang="pt-BR" dirty="0"/>
              <a:t>dado </a:t>
            </a:r>
            <a:r>
              <a:rPr lang="pt-BR" dirty="0" smtClean="0"/>
              <a:t>a </a:t>
            </a:r>
            <a:r>
              <a:rPr lang="pt-BR" dirty="0"/>
              <a:t>uma variável</a:t>
            </a:r>
          </a:p>
          <a:p>
            <a:r>
              <a:rPr lang="pt-BR" dirty="0"/>
              <a:t>Sintaxe</a:t>
            </a:r>
            <a:r>
              <a:rPr lang="pt-BR" dirty="0" smtClean="0"/>
              <a:t>: </a:t>
            </a:r>
            <a:r>
              <a:rPr lang="pt-BR" dirty="0" smtClean="0">
                <a:sym typeface="Symbol"/>
              </a:rPr>
              <a:t></a:t>
            </a:r>
            <a:endParaRPr lang="pt-BR" dirty="0"/>
          </a:p>
          <a:p>
            <a:r>
              <a:rPr lang="pt-BR" dirty="0" smtClean="0"/>
              <a:t>Exemplos:</a:t>
            </a:r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3   </a:t>
            </a:r>
          </a:p>
          <a:p>
            <a:pPr marL="990600" lvl="1"/>
            <a:r>
              <a:rPr lang="pt-BR" dirty="0"/>
              <a:t>Significa: </a:t>
            </a:r>
            <a:r>
              <a:rPr lang="pt-BR" dirty="0" smtClean="0"/>
              <a:t>variável </a:t>
            </a:r>
            <a:r>
              <a:rPr lang="pt-BR" dirty="0"/>
              <a:t>A recebe o valor 3</a:t>
            </a:r>
          </a:p>
          <a:p>
            <a:pPr lvl="1"/>
            <a:r>
              <a:rPr lang="pt-BR" dirty="0"/>
              <a:t>X </a:t>
            </a:r>
            <a:r>
              <a:rPr lang="pt-BR" dirty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4 + 5</a:t>
            </a:r>
          </a:p>
          <a:p>
            <a:pPr marL="990600" lvl="1"/>
            <a:r>
              <a:rPr lang="pt-BR" dirty="0"/>
              <a:t>Significa: X recebe a soma de 4 + 5</a:t>
            </a:r>
          </a:p>
          <a:p>
            <a:pPr lvl="1"/>
            <a:r>
              <a:rPr lang="pt-BR" dirty="0"/>
              <a:t>b </a:t>
            </a:r>
            <a:r>
              <a:rPr lang="pt-BR" dirty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b + 1</a:t>
            </a:r>
          </a:p>
          <a:p>
            <a:pPr marL="990600" lvl="1"/>
            <a:r>
              <a:rPr lang="pt-BR" dirty="0"/>
              <a:t>Significa: b recebe o conteúdo </a:t>
            </a:r>
            <a:r>
              <a:rPr lang="pt-BR" dirty="0" smtClean="0"/>
              <a:t>do </a:t>
            </a:r>
            <a:r>
              <a:rPr lang="pt-BR" dirty="0"/>
              <a:t>próprio </a:t>
            </a:r>
            <a:r>
              <a:rPr lang="pt-BR" dirty="0" smtClean="0"/>
              <a:t>b, mais </a:t>
            </a:r>
            <a:r>
              <a:rPr lang="pt-BR" dirty="0"/>
              <a:t>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00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pPr marL="182563" indent="0">
              <a:buNone/>
            </a:pPr>
            <a:r>
              <a:rPr lang="pt-BR" dirty="0" smtClean="0"/>
              <a:t>+	soma</a:t>
            </a:r>
            <a:endParaRPr lang="pt-BR" dirty="0"/>
          </a:p>
          <a:p>
            <a:pPr marL="182563" indent="0">
              <a:buNone/>
            </a:pPr>
            <a:r>
              <a:rPr lang="pt-BR" dirty="0" smtClean="0"/>
              <a:t>- 	subtração</a:t>
            </a:r>
            <a:endParaRPr lang="pt-BR" dirty="0"/>
          </a:p>
          <a:p>
            <a:pPr marL="182563" indent="0">
              <a:buNone/>
            </a:pPr>
            <a:r>
              <a:rPr lang="pt-BR" dirty="0" smtClean="0"/>
              <a:t>*	multiplicação</a:t>
            </a:r>
            <a:endParaRPr lang="pt-BR" dirty="0"/>
          </a:p>
          <a:p>
            <a:pPr marL="182563" indent="0">
              <a:buNone/>
            </a:pPr>
            <a:r>
              <a:rPr lang="pt-BR" dirty="0" smtClean="0"/>
              <a:t>/	divisão </a:t>
            </a:r>
            <a:r>
              <a:rPr lang="pt-BR" dirty="0"/>
              <a:t>real</a:t>
            </a:r>
          </a:p>
          <a:p>
            <a:pPr marL="182563" indent="0">
              <a:buNone/>
            </a:pPr>
            <a:r>
              <a:rPr lang="pt-BR" dirty="0" smtClean="0"/>
              <a:t>//	divisão </a:t>
            </a:r>
            <a:r>
              <a:rPr lang="pt-BR" dirty="0"/>
              <a:t>inteira</a:t>
            </a:r>
          </a:p>
          <a:p>
            <a:pPr marL="182563" indent="0">
              <a:buNone/>
            </a:pPr>
            <a:r>
              <a:rPr lang="pt-BR" dirty="0" smtClean="0"/>
              <a:t>%	resto inteiro da </a:t>
            </a:r>
            <a:r>
              <a:rPr lang="pt-BR" dirty="0"/>
              <a:t>divisão</a:t>
            </a:r>
          </a:p>
          <a:p>
            <a:pPr marL="182563" indent="0">
              <a:buNone/>
            </a:pPr>
            <a:r>
              <a:rPr lang="pt-BR" dirty="0"/>
              <a:t>( </a:t>
            </a:r>
            <a:r>
              <a:rPr lang="pt-BR" dirty="0" smtClean="0"/>
              <a:t>)	</a:t>
            </a:r>
            <a:r>
              <a:rPr lang="pt-BR" dirty="0" err="1" smtClean="0"/>
              <a:t>aninhamento</a:t>
            </a:r>
            <a:r>
              <a:rPr lang="pt-BR" dirty="0" smtClean="0"/>
              <a:t>/precedência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94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Exemplos:</a:t>
            </a:r>
            <a:endParaRPr lang="pt-BR" dirty="0"/>
          </a:p>
          <a:p>
            <a:r>
              <a:rPr lang="pt-BR" dirty="0"/>
              <a:t>A </a:t>
            </a:r>
            <a:r>
              <a:rPr lang="pt-BR" dirty="0" smtClean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4 </a:t>
            </a:r>
          </a:p>
          <a:p>
            <a:r>
              <a:rPr lang="pt-BR" dirty="0"/>
              <a:t>C </a:t>
            </a:r>
            <a:r>
              <a:rPr lang="pt-BR" dirty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A + 5</a:t>
            </a:r>
          </a:p>
          <a:p>
            <a:r>
              <a:rPr lang="pt-BR" dirty="0" err="1"/>
              <a:t>mult</a:t>
            </a:r>
            <a:r>
              <a:rPr lang="pt-BR" dirty="0"/>
              <a:t> </a:t>
            </a:r>
            <a:r>
              <a:rPr lang="pt-BR" dirty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A * 2</a:t>
            </a:r>
          </a:p>
          <a:p>
            <a:r>
              <a:rPr lang="pt-BR" dirty="0"/>
              <a:t>N1 </a:t>
            </a:r>
            <a:r>
              <a:rPr lang="pt-BR" dirty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9 / 2</a:t>
            </a:r>
          </a:p>
          <a:p>
            <a:r>
              <a:rPr lang="pt-BR" dirty="0" smtClean="0"/>
              <a:t>N2 </a:t>
            </a:r>
            <a:r>
              <a:rPr lang="pt-BR" dirty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9 // 2</a:t>
            </a:r>
          </a:p>
          <a:p>
            <a:r>
              <a:rPr lang="pt-BR" dirty="0" smtClean="0"/>
              <a:t>N3 </a:t>
            </a:r>
            <a:r>
              <a:rPr lang="pt-BR" dirty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9 % 2</a:t>
            </a:r>
          </a:p>
          <a:p>
            <a:r>
              <a:rPr lang="pt-BR" dirty="0" smtClean="0"/>
              <a:t>N4 </a:t>
            </a:r>
            <a:r>
              <a:rPr lang="pt-BR" dirty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(9 + 4) // 2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4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60080" cy="4530725"/>
          </a:xfrm>
        </p:spPr>
        <p:txBody>
          <a:bodyPr/>
          <a:lstStyle/>
          <a:p>
            <a:r>
              <a:rPr lang="pt-BR" dirty="0"/>
              <a:t>Resultado da operação é um valor lógico: verdadeiro ou </a:t>
            </a:r>
            <a:r>
              <a:rPr lang="pt-BR" dirty="0" smtClean="0"/>
              <a:t>falso</a:t>
            </a:r>
          </a:p>
          <a:p>
            <a:endParaRPr lang="pt-BR" sz="1100" dirty="0"/>
          </a:p>
          <a:p>
            <a:pPr marL="898525" indent="0">
              <a:buNone/>
            </a:pPr>
            <a:r>
              <a:rPr lang="pt-BR" sz="2800" dirty="0" smtClean="0"/>
              <a:t>= = 	igual</a:t>
            </a:r>
            <a:endParaRPr lang="pt-BR" sz="2800" dirty="0"/>
          </a:p>
          <a:p>
            <a:pPr marL="898525" indent="0">
              <a:buNone/>
            </a:pPr>
            <a:r>
              <a:rPr lang="pt-BR" sz="2800" dirty="0" smtClean="0"/>
              <a:t>!=	diferente</a:t>
            </a:r>
            <a:endParaRPr lang="pt-BR" sz="2800" dirty="0"/>
          </a:p>
          <a:p>
            <a:pPr marL="898525" indent="0">
              <a:buNone/>
            </a:pPr>
            <a:r>
              <a:rPr lang="pt-BR" sz="2800" dirty="0" smtClean="0"/>
              <a:t>&gt; 	maior</a:t>
            </a:r>
            <a:endParaRPr lang="pt-BR" sz="2800" dirty="0"/>
          </a:p>
          <a:p>
            <a:pPr marL="898525" indent="0">
              <a:buNone/>
            </a:pPr>
            <a:r>
              <a:rPr lang="pt-BR" sz="2800" dirty="0"/>
              <a:t>&gt;= </a:t>
            </a:r>
            <a:r>
              <a:rPr lang="pt-BR" sz="2800" dirty="0" smtClean="0"/>
              <a:t>	maior </a:t>
            </a:r>
            <a:r>
              <a:rPr lang="pt-BR" sz="2800" dirty="0"/>
              <a:t>ou </a:t>
            </a:r>
            <a:r>
              <a:rPr lang="pt-BR" sz="2800" dirty="0" smtClean="0"/>
              <a:t>igual</a:t>
            </a:r>
            <a:endParaRPr lang="pt-BR" sz="2800" dirty="0"/>
          </a:p>
          <a:p>
            <a:pPr marL="898525" indent="0">
              <a:buNone/>
            </a:pPr>
            <a:r>
              <a:rPr lang="pt-BR" sz="2800" dirty="0" smtClean="0"/>
              <a:t>&lt;	menor</a:t>
            </a:r>
            <a:endParaRPr lang="pt-BR" sz="2800" dirty="0"/>
          </a:p>
          <a:p>
            <a:pPr marL="898525" indent="0">
              <a:buNone/>
            </a:pPr>
            <a:r>
              <a:rPr lang="pt-BR" sz="2800" dirty="0" smtClean="0"/>
              <a:t>&lt;=	menor </a:t>
            </a:r>
            <a:r>
              <a:rPr lang="pt-BR" sz="2800" dirty="0"/>
              <a:t>ou </a:t>
            </a:r>
            <a:r>
              <a:rPr lang="pt-BR" sz="2800" dirty="0" smtClean="0"/>
              <a:t>igual </a:t>
            </a:r>
          </a:p>
          <a:p>
            <a:pPr marL="898525" indent="0">
              <a:buNone/>
            </a:pP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27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Exemplos:</a:t>
            </a:r>
            <a:endParaRPr lang="pt-BR" dirty="0"/>
          </a:p>
          <a:p>
            <a:r>
              <a:rPr lang="pt-BR" dirty="0"/>
              <a:t>5 &gt; 4</a:t>
            </a:r>
          </a:p>
          <a:p>
            <a:r>
              <a:rPr lang="pt-BR" dirty="0"/>
              <a:t>A </a:t>
            </a:r>
            <a:r>
              <a:rPr lang="pt-BR" dirty="0" smtClean="0">
                <a:sym typeface="Symbol"/>
              </a:rPr>
              <a:t></a:t>
            </a:r>
            <a:r>
              <a:rPr lang="pt-BR" dirty="0" smtClean="0"/>
              <a:t> </a:t>
            </a:r>
            <a:r>
              <a:rPr lang="pt-BR" dirty="0"/>
              <a:t>5 &gt; 4</a:t>
            </a:r>
          </a:p>
          <a:p>
            <a:r>
              <a:rPr lang="pt-BR" dirty="0" smtClean="0"/>
              <a:t>(5 </a:t>
            </a:r>
            <a:r>
              <a:rPr lang="pt-BR" dirty="0"/>
              <a:t>+ </a:t>
            </a:r>
            <a:r>
              <a:rPr lang="pt-BR" dirty="0" smtClean="0"/>
              <a:t>6) </a:t>
            </a:r>
            <a:r>
              <a:rPr lang="pt-BR" dirty="0"/>
              <a:t>&gt; </a:t>
            </a:r>
            <a:r>
              <a:rPr lang="pt-BR" dirty="0" smtClean="0"/>
              <a:t>(7 </a:t>
            </a:r>
            <a:r>
              <a:rPr lang="pt-BR" dirty="0"/>
              <a:t>+ </a:t>
            </a:r>
            <a:r>
              <a:rPr lang="pt-BR" dirty="0" smtClean="0"/>
              <a:t>8)</a:t>
            </a:r>
            <a:endParaRPr lang="pt-BR" dirty="0"/>
          </a:p>
          <a:p>
            <a:r>
              <a:rPr lang="pt-BR" dirty="0" smtClean="0"/>
              <a:t>(5 </a:t>
            </a:r>
            <a:r>
              <a:rPr lang="pt-BR" dirty="0"/>
              <a:t>* </a:t>
            </a:r>
            <a:r>
              <a:rPr lang="pt-BR" dirty="0" smtClean="0"/>
              <a:t>2) </a:t>
            </a:r>
            <a:r>
              <a:rPr lang="pt-BR" dirty="0"/>
              <a:t>&gt;= </a:t>
            </a:r>
            <a:r>
              <a:rPr lang="pt-BR" dirty="0" smtClean="0"/>
              <a:t>((</a:t>
            </a:r>
            <a:r>
              <a:rPr lang="pt-BR" dirty="0"/>
              <a:t>4 * 5) / </a:t>
            </a:r>
            <a:r>
              <a:rPr lang="pt-BR" dirty="0" smtClean="0"/>
              <a:t>2)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29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60080" cy="4530725"/>
          </a:xfrm>
        </p:spPr>
        <p:txBody>
          <a:bodyPr/>
          <a:lstStyle/>
          <a:p>
            <a:r>
              <a:rPr lang="pt-BR" dirty="0"/>
              <a:t>Resultado da operação é um valor lógico: verdadeiro ou </a:t>
            </a:r>
            <a:r>
              <a:rPr lang="pt-BR" dirty="0" smtClean="0"/>
              <a:t>falso</a:t>
            </a:r>
          </a:p>
          <a:p>
            <a:endParaRPr lang="pt-BR" sz="1200" dirty="0"/>
          </a:p>
          <a:p>
            <a:pPr marL="898525" indent="0">
              <a:buNone/>
            </a:pPr>
            <a:r>
              <a:rPr lang="pt-BR" sz="3200" dirty="0"/>
              <a:t>e</a:t>
            </a:r>
          </a:p>
          <a:p>
            <a:pPr marL="898525" indent="0">
              <a:buNone/>
            </a:pPr>
            <a:r>
              <a:rPr lang="pt-BR" sz="3200" dirty="0"/>
              <a:t>ou</a:t>
            </a:r>
            <a:br>
              <a:rPr lang="pt-BR" sz="3200" dirty="0"/>
            </a:br>
            <a:r>
              <a:rPr lang="pt-BR" sz="3200" dirty="0"/>
              <a:t>não</a:t>
            </a:r>
          </a:p>
          <a:p>
            <a:endParaRPr lang="pt-BR" dirty="0" smtClean="0"/>
          </a:p>
          <a:p>
            <a:r>
              <a:rPr lang="pt-BR" dirty="0" smtClean="0"/>
              <a:t>Só fazem sentido se aplicados a dados (variáveis) com valor lógico (verdadeiro ou falso)</a:t>
            </a:r>
          </a:p>
          <a:p>
            <a:pPr marL="898525" indent="0">
              <a:buNone/>
            </a:pP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06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de um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um computador possa desempenhar uma tarefa é necessário:</a:t>
            </a:r>
          </a:p>
          <a:p>
            <a:pPr marL="800100"/>
            <a:r>
              <a:rPr lang="pt-BR" dirty="0"/>
              <a:t>que ela seja detalhada passo a passo</a:t>
            </a:r>
          </a:p>
          <a:p>
            <a:pPr marL="800100"/>
            <a:r>
              <a:rPr lang="pt-BR" dirty="0"/>
              <a:t>numa forma compreensível pela máquina, utilizando aquilo que se chama de programa. </a:t>
            </a:r>
          </a:p>
          <a:p>
            <a:r>
              <a:rPr lang="pt-BR" dirty="0"/>
              <a:t>Neste sentido, um programa de computador nada mais é que um algoritmo escrito numa LINGUAGEM compreensível pelo computador.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99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60080" cy="790592"/>
          </a:xfrm>
        </p:spPr>
        <p:txBody>
          <a:bodyPr/>
          <a:lstStyle/>
          <a:p>
            <a:r>
              <a:rPr lang="pt-BR" dirty="0" smtClean="0"/>
              <a:t>Tabela verdade:</a:t>
            </a:r>
          </a:p>
          <a:p>
            <a:pPr marL="898525" indent="0">
              <a:buNone/>
            </a:pP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68470"/>
              </p:ext>
            </p:extLst>
          </p:nvPr>
        </p:nvGraphicFramePr>
        <p:xfrm>
          <a:off x="166688" y="1583690"/>
          <a:ext cx="883920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4415760" imgH="1590840" progId="Word.Document.12">
                  <p:embed/>
                </p:oleObj>
              </mc:Choice>
              <mc:Fallback>
                <p:oleObj name="Document" r:id="rId3" imgW="4415760" imgH="1590840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583690"/>
                        <a:ext cx="8839200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49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Exemplos:</a:t>
            </a:r>
            <a:endParaRPr lang="pt-BR" dirty="0"/>
          </a:p>
          <a:p>
            <a:r>
              <a:rPr lang="pt-BR" dirty="0" smtClean="0"/>
              <a:t>(5 </a:t>
            </a:r>
            <a:r>
              <a:rPr lang="pt-BR" dirty="0"/>
              <a:t>&gt; </a:t>
            </a:r>
            <a:r>
              <a:rPr lang="pt-BR" dirty="0" smtClean="0"/>
              <a:t>4) </a:t>
            </a:r>
            <a:r>
              <a:rPr lang="pt-BR" dirty="0"/>
              <a:t>e </a:t>
            </a:r>
            <a:r>
              <a:rPr lang="pt-BR" dirty="0" smtClean="0"/>
              <a:t>(4 </a:t>
            </a:r>
            <a:r>
              <a:rPr lang="pt-BR" dirty="0"/>
              <a:t>&gt; </a:t>
            </a:r>
            <a:r>
              <a:rPr lang="pt-BR" dirty="0" smtClean="0"/>
              <a:t>4)</a:t>
            </a:r>
            <a:endParaRPr lang="pt-BR" dirty="0"/>
          </a:p>
          <a:p>
            <a:r>
              <a:rPr lang="pt-BR" dirty="0"/>
              <a:t>A </a:t>
            </a:r>
            <a:r>
              <a:rPr lang="pt-BR" dirty="0" smtClean="0">
                <a:sym typeface="Symbol"/>
              </a:rPr>
              <a:t></a:t>
            </a:r>
            <a:r>
              <a:rPr lang="pt-BR" dirty="0" smtClean="0"/>
              <a:t> (5 </a:t>
            </a:r>
            <a:r>
              <a:rPr lang="pt-BR" dirty="0"/>
              <a:t>&gt; </a:t>
            </a:r>
            <a:r>
              <a:rPr lang="pt-BR" dirty="0" smtClean="0"/>
              <a:t>4) </a:t>
            </a:r>
            <a:r>
              <a:rPr lang="pt-BR" dirty="0"/>
              <a:t>e </a:t>
            </a:r>
            <a:r>
              <a:rPr lang="pt-BR" dirty="0" smtClean="0"/>
              <a:t>(4 </a:t>
            </a:r>
            <a:r>
              <a:rPr lang="pt-BR" dirty="0"/>
              <a:t>&gt; </a:t>
            </a:r>
            <a:r>
              <a:rPr lang="pt-BR" dirty="0" smtClean="0"/>
              <a:t>4)</a:t>
            </a:r>
          </a:p>
          <a:p>
            <a:r>
              <a:rPr lang="pt-BR" dirty="0" smtClean="0"/>
              <a:t>B </a:t>
            </a:r>
            <a:r>
              <a:rPr lang="pt-BR" dirty="0" smtClean="0">
                <a:sym typeface="Symbol"/>
              </a:rPr>
              <a:t> não A</a:t>
            </a:r>
          </a:p>
          <a:p>
            <a:r>
              <a:rPr lang="pt-BR" dirty="0" smtClean="0"/>
              <a:t>C </a:t>
            </a:r>
            <a:r>
              <a:rPr lang="pt-BR" dirty="0">
                <a:sym typeface="Symbol"/>
              </a:rPr>
              <a:t> </a:t>
            </a:r>
            <a:r>
              <a:rPr lang="pt-BR" dirty="0" smtClean="0">
                <a:sym typeface="Symbol"/>
              </a:rPr>
              <a:t>B ou A</a:t>
            </a:r>
            <a:endParaRPr lang="pt-BR" dirty="0"/>
          </a:p>
          <a:p>
            <a:r>
              <a:rPr lang="pt-BR" dirty="0" smtClean="0"/>
              <a:t>não ((</a:t>
            </a:r>
            <a:r>
              <a:rPr lang="pt-BR" dirty="0"/>
              <a:t>5 + </a:t>
            </a:r>
            <a:r>
              <a:rPr lang="pt-BR" dirty="0" smtClean="0"/>
              <a:t>6) </a:t>
            </a:r>
            <a:r>
              <a:rPr lang="pt-BR" dirty="0"/>
              <a:t>&gt; </a:t>
            </a:r>
            <a:r>
              <a:rPr lang="pt-BR" dirty="0" smtClean="0"/>
              <a:t>(7 </a:t>
            </a:r>
            <a:r>
              <a:rPr lang="pt-BR" dirty="0"/>
              <a:t>+ 8</a:t>
            </a:r>
            <a:r>
              <a:rPr lang="pt-BR" dirty="0" smtClean="0"/>
              <a:t>))</a:t>
            </a:r>
            <a:endParaRPr lang="pt-BR" dirty="0"/>
          </a:p>
          <a:p>
            <a:r>
              <a:rPr lang="pt-BR" dirty="0" smtClean="0"/>
              <a:t>((5 </a:t>
            </a:r>
            <a:r>
              <a:rPr lang="pt-BR" dirty="0"/>
              <a:t>* </a:t>
            </a:r>
            <a:r>
              <a:rPr lang="pt-BR" dirty="0" smtClean="0"/>
              <a:t>2) </a:t>
            </a:r>
            <a:r>
              <a:rPr lang="pt-BR" dirty="0"/>
              <a:t>&gt; </a:t>
            </a:r>
            <a:r>
              <a:rPr lang="pt-BR" dirty="0" smtClean="0"/>
              <a:t>((</a:t>
            </a:r>
            <a:r>
              <a:rPr lang="pt-BR" dirty="0"/>
              <a:t>4 * </a:t>
            </a:r>
            <a:r>
              <a:rPr lang="pt-BR" dirty="0" smtClean="0"/>
              <a:t>5) </a:t>
            </a:r>
            <a:r>
              <a:rPr lang="pt-BR" dirty="0"/>
              <a:t>/ </a:t>
            </a:r>
            <a:r>
              <a:rPr lang="pt-BR" dirty="0" smtClean="0"/>
              <a:t>2)) </a:t>
            </a:r>
            <a:r>
              <a:rPr lang="pt-BR" dirty="0"/>
              <a:t>ou </a:t>
            </a:r>
            <a:r>
              <a:rPr lang="pt-BR" dirty="0" smtClean="0"/>
              <a:t>não A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1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0640" y="1920241"/>
            <a:ext cx="7376160" cy="29718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algoritmo </a:t>
            </a:r>
            <a:r>
              <a:rPr lang="pt-BR" i="1" dirty="0" smtClean="0">
                <a:solidFill>
                  <a:srgbClr val="0070C0"/>
                </a:solidFill>
              </a:rPr>
              <a:t>nome</a:t>
            </a:r>
          </a:p>
          <a:p>
            <a:pPr marL="0" indent="0">
              <a:buNone/>
            </a:pPr>
            <a:r>
              <a:rPr lang="pt-BR" i="1" dirty="0">
                <a:solidFill>
                  <a:srgbClr val="C00000"/>
                </a:solidFill>
              </a:rPr>
              <a:t>	</a:t>
            </a:r>
            <a:r>
              <a:rPr lang="pt-BR" i="1" dirty="0" smtClean="0">
                <a:solidFill>
                  <a:srgbClr val="C00000"/>
                </a:solidFill>
              </a:rPr>
              <a:t>declaração </a:t>
            </a:r>
            <a:r>
              <a:rPr lang="pt-BR" i="1" dirty="0">
                <a:solidFill>
                  <a:srgbClr val="C00000"/>
                </a:solidFill>
              </a:rPr>
              <a:t>das variáveis</a:t>
            </a:r>
          </a:p>
          <a:p>
            <a:pPr marL="0" indent="0">
              <a:buNone/>
            </a:pPr>
            <a:r>
              <a:rPr lang="pt-BR" dirty="0" smtClean="0"/>
              <a:t>inicio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comandos</a:t>
            </a:r>
            <a:endParaRPr lang="pt-BR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62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/>
              <a:t>É realizada na área de declaração de variáveis</a:t>
            </a:r>
          </a:p>
          <a:p>
            <a:r>
              <a:rPr lang="pt-BR" dirty="0"/>
              <a:t>Coloca-se o </a:t>
            </a:r>
            <a:r>
              <a:rPr lang="pt-BR" dirty="0" smtClean="0"/>
              <a:t>tipo da </a:t>
            </a:r>
            <a:r>
              <a:rPr lang="pt-BR" dirty="0"/>
              <a:t>variável, seguido de uma ou mais variáveis separadas por vírgulas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23160" y="2926081"/>
            <a:ext cx="52425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kern="0" dirty="0" smtClean="0"/>
              <a:t>algoritmo </a:t>
            </a:r>
            <a:r>
              <a:rPr lang="pt-BR" kern="0" dirty="0" smtClean="0">
                <a:solidFill>
                  <a:srgbClr val="0070C0"/>
                </a:solidFill>
              </a:rPr>
              <a:t>primeiro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i="1" kern="0" dirty="0" smtClean="0">
                <a:solidFill>
                  <a:srgbClr val="C00000"/>
                </a:solidFill>
              </a:rPr>
              <a:t>	</a:t>
            </a:r>
            <a:r>
              <a:rPr lang="pt-BR" kern="0" dirty="0" smtClean="0">
                <a:solidFill>
                  <a:srgbClr val="C00000"/>
                </a:solidFill>
              </a:rPr>
              <a:t>inteiro num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kern="0" dirty="0">
                <a:solidFill>
                  <a:srgbClr val="C00000"/>
                </a:solidFill>
              </a:rPr>
              <a:t>	</a:t>
            </a:r>
            <a:r>
              <a:rPr lang="pt-BR" kern="0" dirty="0" smtClean="0">
                <a:solidFill>
                  <a:srgbClr val="C00000"/>
                </a:solidFill>
              </a:rPr>
              <a:t>real R1, R2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kern="0" dirty="0" smtClean="0"/>
              <a:t>inicio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kern="0" dirty="0" smtClean="0"/>
              <a:t>	</a:t>
            </a:r>
            <a:endParaRPr lang="pt-BR" i="1" kern="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kern="0" dirty="0"/>
              <a:t>f</a:t>
            </a:r>
            <a:r>
              <a:rPr lang="pt-BR" kern="0" dirty="0" smtClean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18219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Exercício:</a:t>
            </a:r>
          </a:p>
          <a:p>
            <a:r>
              <a:rPr lang="pt-BR" dirty="0"/>
              <a:t>Criar um algoritmo com variáveis para guardar o nome </a:t>
            </a:r>
            <a:r>
              <a:rPr lang="pt-BR" dirty="0" smtClean="0"/>
              <a:t>de um aluno</a:t>
            </a:r>
            <a:r>
              <a:rPr lang="pt-BR" dirty="0"/>
              <a:t>, sua </a:t>
            </a:r>
            <a:r>
              <a:rPr lang="pt-BR" dirty="0" smtClean="0"/>
              <a:t>idade e duas </a:t>
            </a:r>
            <a:r>
              <a:rPr lang="pt-BR" dirty="0"/>
              <a:t>notas. </a:t>
            </a:r>
          </a:p>
          <a:p>
            <a:r>
              <a:rPr lang="pt-BR" dirty="0" smtClean="0"/>
              <a:t>Além </a:t>
            </a:r>
            <a:r>
              <a:rPr lang="pt-BR" dirty="0"/>
              <a:t>disso, criar uma variável que indica se o aluno foi aprovado ou </a:t>
            </a:r>
            <a:r>
              <a:rPr lang="pt-BR" dirty="0" smtClean="0"/>
              <a:t>não.</a:t>
            </a:r>
            <a:endParaRPr lang="pt-BR" dirty="0"/>
          </a:p>
          <a:p>
            <a:r>
              <a:rPr lang="pt-BR" dirty="0"/>
              <a:t>Atribuir valores iniciais a essas </a:t>
            </a:r>
            <a:r>
              <a:rPr lang="pt-BR" dirty="0" smtClean="0"/>
              <a:t>variáveis.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12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Exercício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23160" y="1615441"/>
            <a:ext cx="52425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smtClean="0">
                <a:solidFill>
                  <a:srgbClr val="0070C0"/>
                </a:solidFill>
              </a:rPr>
              <a:t>segundo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i="1" kern="0" dirty="0" smtClean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cadeia nome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inteiro idade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real P1, P2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logico aprovado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nome </a:t>
            </a:r>
            <a:r>
              <a:rPr lang="pt-BR" sz="2400" kern="0" dirty="0" smtClean="0">
                <a:sym typeface="Symbol"/>
              </a:rPr>
              <a:t> ‘Sebastião da Silva’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idade  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P1 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	P2  8.5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	aprovado  verdadeiro</a:t>
            </a:r>
            <a:endParaRPr lang="pt-BR" sz="2400" i="1" kern="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/>
              <a:t>f</a:t>
            </a:r>
            <a:r>
              <a:rPr lang="pt-BR" sz="2400" kern="0" dirty="0" smtClean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323977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Entrada e Saída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 smtClean="0"/>
              <a:t>É necessário que haja comandos para ler os dados de entrada, fornecidos pelo usuário</a:t>
            </a:r>
          </a:p>
          <a:p>
            <a:r>
              <a:rPr lang="pt-BR" dirty="0" smtClean="0"/>
              <a:t>Os </a:t>
            </a:r>
            <a:r>
              <a:rPr lang="pt-BR" dirty="0"/>
              <a:t>cálculos </a:t>
            </a:r>
            <a:r>
              <a:rPr lang="pt-BR" dirty="0" smtClean="0"/>
              <a:t>são </a:t>
            </a:r>
            <a:r>
              <a:rPr lang="pt-BR" dirty="0"/>
              <a:t>de pouco valor se </a:t>
            </a:r>
            <a:r>
              <a:rPr lang="pt-BR" dirty="0" smtClean="0"/>
              <a:t>o usuário não pode </a:t>
            </a:r>
            <a:r>
              <a:rPr lang="pt-BR" dirty="0"/>
              <a:t>ver </a:t>
            </a:r>
            <a:r>
              <a:rPr lang="pt-BR" dirty="0" smtClean="0"/>
              <a:t>seus resultados</a:t>
            </a:r>
            <a:endParaRPr lang="pt-BR" dirty="0"/>
          </a:p>
          <a:p>
            <a:r>
              <a:rPr lang="pt-BR" dirty="0"/>
              <a:t>Para </a:t>
            </a:r>
            <a:r>
              <a:rPr lang="pt-BR" dirty="0" smtClean="0"/>
              <a:t>a entrada de dados usaremos </a:t>
            </a:r>
            <a:r>
              <a:rPr lang="pt-BR" dirty="0"/>
              <a:t>o </a:t>
            </a:r>
            <a:r>
              <a:rPr lang="pt-BR" dirty="0" smtClean="0"/>
              <a:t>comando </a:t>
            </a:r>
            <a:r>
              <a:rPr lang="pt-BR" b="1" i="1" dirty="0" smtClean="0"/>
              <a:t>ler</a:t>
            </a:r>
            <a:endParaRPr lang="pt-BR" dirty="0"/>
          </a:p>
          <a:p>
            <a:pPr lvl="1"/>
            <a:r>
              <a:rPr lang="pt-BR" dirty="0" smtClean="0"/>
              <a:t>Exemplo: </a:t>
            </a:r>
            <a:r>
              <a:rPr lang="pt-BR" dirty="0"/>
              <a:t>ler </a:t>
            </a:r>
            <a:r>
              <a:rPr lang="pt-BR" dirty="0" err="1"/>
              <a:t>a,b</a:t>
            </a:r>
            <a:endParaRPr lang="pt-BR" dirty="0"/>
          </a:p>
          <a:p>
            <a:r>
              <a:rPr lang="pt-BR" dirty="0"/>
              <a:t>Para mostrar os resultados </a:t>
            </a:r>
            <a:r>
              <a:rPr lang="pt-BR" dirty="0" smtClean="0"/>
              <a:t>usaremos </a:t>
            </a:r>
            <a:r>
              <a:rPr lang="pt-BR" dirty="0"/>
              <a:t>o </a:t>
            </a:r>
            <a:r>
              <a:rPr lang="pt-BR" dirty="0" smtClean="0"/>
              <a:t>comando </a:t>
            </a:r>
            <a:r>
              <a:rPr lang="pt-BR" b="1" i="1" dirty="0" smtClean="0"/>
              <a:t>escrever</a:t>
            </a:r>
            <a:endParaRPr lang="pt-BR" b="1" i="1" dirty="0"/>
          </a:p>
          <a:p>
            <a:pPr lvl="1"/>
            <a:r>
              <a:rPr lang="pt-BR" dirty="0" smtClean="0"/>
              <a:t>Exemplo: escrever </a:t>
            </a:r>
            <a:r>
              <a:rPr lang="pt-BR" dirty="0"/>
              <a:t>‘resposta:’, </a:t>
            </a:r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20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r>
              <a:rPr lang="pt-BR" dirty="0" smtClean="0"/>
              <a:t>Escrever um algoritmo para ler o valor de dois números e escrever a soma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23160" y="2270761"/>
            <a:ext cx="52425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smtClean="0">
                <a:solidFill>
                  <a:srgbClr val="0070C0"/>
                </a:solidFill>
              </a:rPr>
              <a:t>soma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real a1, a2, resultado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</a:t>
            </a:r>
            <a:r>
              <a:rPr lang="pt-BR" sz="2400" kern="0" dirty="0" smtClean="0"/>
              <a:t>a1</a:t>
            </a:r>
            <a:endParaRPr lang="pt-BR" sz="2400" kern="0" dirty="0" smtClean="0"/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ler </a:t>
            </a:r>
            <a:r>
              <a:rPr lang="pt-BR" sz="2400" kern="0" dirty="0" smtClean="0">
                <a:sym typeface="Symbol"/>
              </a:rPr>
              <a:t>a2</a:t>
            </a:r>
            <a:endParaRPr lang="pt-BR" sz="2400" kern="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resultado  </a:t>
            </a:r>
            <a:r>
              <a:rPr lang="pt-BR" sz="2400" kern="0" dirty="0">
                <a:sym typeface="Symbol"/>
              </a:rPr>
              <a:t>a</a:t>
            </a:r>
            <a:r>
              <a:rPr lang="pt-BR" sz="2400" kern="0" dirty="0" smtClean="0">
                <a:sym typeface="Symbol"/>
              </a:rPr>
              <a:t>1 </a:t>
            </a:r>
            <a:r>
              <a:rPr lang="pt-BR" sz="2400" kern="0" dirty="0" smtClean="0">
                <a:sym typeface="Symbol"/>
              </a:rPr>
              <a:t>+ </a:t>
            </a:r>
            <a:r>
              <a:rPr lang="pt-BR" sz="2400" kern="0" dirty="0" smtClean="0">
                <a:sym typeface="Symbol"/>
              </a:rPr>
              <a:t>a2</a:t>
            </a:r>
            <a:endParaRPr lang="pt-BR" sz="2400" kern="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	escrever ‘soma:’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resultado</a:t>
            </a:r>
            <a:endParaRPr lang="pt-BR" sz="2400" kern="0" dirty="0" smtClean="0"/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/>
              <a:t>f</a:t>
            </a:r>
            <a:r>
              <a:rPr lang="pt-BR" sz="2400" kern="0" dirty="0" smtClean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1310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r>
              <a:rPr lang="pt-BR" dirty="0" smtClean="0"/>
              <a:t>Alternativamente (sintaxe também válida):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23160" y="2270761"/>
            <a:ext cx="52425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smtClean="0">
                <a:solidFill>
                  <a:srgbClr val="0070C0"/>
                </a:solidFill>
              </a:rPr>
              <a:t>soma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real a1, a2, resultado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</a:t>
            </a:r>
            <a:r>
              <a:rPr lang="pt-BR" sz="2400" kern="0" dirty="0" smtClean="0"/>
              <a:t>a1,a2</a:t>
            </a:r>
            <a:endParaRPr lang="pt-BR" sz="2400" kern="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resultado  </a:t>
            </a:r>
            <a:r>
              <a:rPr lang="pt-BR" sz="2400" kern="0" dirty="0" smtClean="0">
                <a:sym typeface="Symbol"/>
              </a:rPr>
              <a:t>a1</a:t>
            </a:r>
            <a:r>
              <a:rPr lang="pt-BR" sz="2400" kern="0" dirty="0" smtClean="0">
                <a:sym typeface="Symbol"/>
              </a:rPr>
              <a:t> </a:t>
            </a:r>
            <a:r>
              <a:rPr lang="pt-BR" sz="2400" kern="0" dirty="0" smtClean="0">
                <a:sym typeface="Symbol"/>
              </a:rPr>
              <a:t>+ </a:t>
            </a:r>
            <a:r>
              <a:rPr lang="pt-BR" sz="2400" kern="0" dirty="0" smtClean="0">
                <a:sym typeface="Symbol"/>
              </a:rPr>
              <a:t>a2</a:t>
            </a:r>
            <a:endParaRPr lang="pt-BR" sz="2400" kern="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	escrever ‘soma:</a:t>
            </a:r>
            <a:r>
              <a:rPr lang="pt-BR" sz="2400" kern="0" dirty="0" smtClean="0">
                <a:sym typeface="Symbol"/>
              </a:rPr>
              <a:t>’, resultado</a:t>
            </a:r>
            <a:endParaRPr lang="pt-BR" sz="2400" kern="0" dirty="0" smtClean="0"/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/>
              <a:t>f</a:t>
            </a:r>
            <a:r>
              <a:rPr lang="pt-BR" sz="2400" kern="0" dirty="0" smtClean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237909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r>
              <a:rPr lang="pt-BR" dirty="0" smtClean="0"/>
              <a:t>Criar um </a:t>
            </a:r>
            <a:r>
              <a:rPr lang="pt-BR" dirty="0"/>
              <a:t>algoritmo para ler três números e </a:t>
            </a:r>
            <a:r>
              <a:rPr lang="pt-BR" dirty="0" smtClean="0"/>
              <a:t>escrever </a:t>
            </a:r>
            <a:r>
              <a:rPr lang="pt-BR" dirty="0"/>
              <a:t>a média aritmética desses números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23160" y="2742265"/>
            <a:ext cx="52425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err="1" smtClean="0">
                <a:solidFill>
                  <a:srgbClr val="0070C0"/>
                </a:solidFill>
              </a:rPr>
              <a:t>media_aritmetica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real n1, n2, n3, media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n1, n2, n3</a:t>
            </a:r>
            <a:endParaRPr lang="pt-BR" sz="2400" kern="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media  (n1 + n2 + n3)/3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	escrever ‘media:’, media</a:t>
            </a:r>
            <a:endParaRPr lang="pt-BR" sz="2400" kern="0" dirty="0" smtClean="0"/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/>
              <a:t>f</a:t>
            </a:r>
            <a:r>
              <a:rPr lang="pt-BR" sz="2400" kern="0" dirty="0" smtClean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172159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de um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 algoritmo pode ser descrito através de:</a:t>
            </a:r>
          </a:p>
          <a:p>
            <a:r>
              <a:rPr lang="pt-BR" dirty="0"/>
              <a:t>Descrição Narrativa</a:t>
            </a:r>
          </a:p>
          <a:p>
            <a:r>
              <a:rPr lang="pt-BR" dirty="0"/>
              <a:t>Diagrama de </a:t>
            </a:r>
            <a:r>
              <a:rPr lang="pt-BR" dirty="0" err="1"/>
              <a:t>Chapin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Fluxograma</a:t>
            </a:r>
            <a:endParaRPr lang="pt-BR" dirty="0"/>
          </a:p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0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r>
              <a:rPr lang="pt-BR" dirty="0" smtClean="0"/>
              <a:t>Criar um </a:t>
            </a:r>
            <a:r>
              <a:rPr lang="pt-BR" dirty="0"/>
              <a:t>algoritmo para ler </a:t>
            </a:r>
            <a:r>
              <a:rPr lang="pt-BR" dirty="0" smtClean="0"/>
              <a:t>temperatura em Celsius e escrever em </a:t>
            </a:r>
            <a:r>
              <a:rPr lang="pt-BR" dirty="0" err="1" smtClean="0"/>
              <a:t>Farenheit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23160" y="2742265"/>
            <a:ext cx="52425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err="1" smtClean="0"/>
              <a:t>conversao_temperatura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real c, f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c</a:t>
            </a:r>
            <a:endParaRPr lang="pt-BR" sz="2400" kern="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f  (c/5)*9 + 32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	escrever ‘temp. em </a:t>
            </a:r>
            <a:r>
              <a:rPr lang="pt-BR" sz="2400" kern="0" dirty="0" err="1" smtClean="0">
                <a:sym typeface="Symbol"/>
              </a:rPr>
              <a:t>Farenheit</a:t>
            </a:r>
            <a:r>
              <a:rPr lang="pt-BR" sz="2400" kern="0" dirty="0" smtClean="0">
                <a:sym typeface="Symbol"/>
              </a:rPr>
              <a:t>:’, f</a:t>
            </a:r>
            <a:endParaRPr lang="pt-BR" sz="2400" kern="0" dirty="0" smtClean="0"/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/>
              <a:t>f</a:t>
            </a:r>
            <a:r>
              <a:rPr lang="pt-BR" sz="2400" kern="0" dirty="0" smtClean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108592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 algoritmo para ler dois valores </a:t>
            </a:r>
            <a:r>
              <a:rPr lang="pt-BR" dirty="0" smtClean="0"/>
              <a:t>inteiros e </a:t>
            </a:r>
            <a:r>
              <a:rPr lang="pt-BR" dirty="0"/>
              <a:t>trocar o conteúdo desses </a:t>
            </a:r>
            <a:r>
              <a:rPr lang="pt-BR" dirty="0" smtClean="0"/>
              <a:t>valores (imprimir os valores antes e depois da troca)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23160" y="2485081"/>
            <a:ext cx="52425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troca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 inteiro a, b, </a:t>
            </a:r>
            <a:r>
              <a:rPr lang="pt-BR" sz="2400" kern="0" dirty="0" err="1" smtClean="0">
                <a:solidFill>
                  <a:srgbClr val="C00000"/>
                </a:solidFill>
              </a:rPr>
              <a:t>aux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a, b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‘a:’ a, ‘ b:’,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err="1" smtClean="0">
                <a:sym typeface="Symbol"/>
              </a:rPr>
              <a:t>aux</a:t>
            </a:r>
            <a:r>
              <a:rPr lang="pt-BR" sz="2400" kern="0" dirty="0" smtClean="0">
                <a:sym typeface="Symbol"/>
              </a:rPr>
              <a:t> 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a</a:t>
            </a:r>
            <a:r>
              <a:rPr lang="pt-BR" sz="2400" kern="0" dirty="0" smtClean="0">
                <a:sym typeface="Symbol"/>
              </a:rPr>
              <a:t> </a:t>
            </a:r>
            <a:r>
              <a:rPr lang="pt-BR" sz="2400" kern="0" dirty="0">
                <a:sym typeface="Symbol"/>
              </a:rPr>
              <a:t> </a:t>
            </a:r>
            <a:r>
              <a:rPr lang="pt-BR" sz="2400" kern="0" dirty="0" smtClean="0">
                <a:sym typeface="Symbol"/>
              </a:rPr>
              <a:t>b</a:t>
            </a:r>
            <a:endParaRPr lang="pt-BR" sz="2400" kern="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b</a:t>
            </a:r>
            <a:r>
              <a:rPr lang="pt-BR" sz="2400" kern="0" dirty="0" smtClean="0">
                <a:sym typeface="Symbol"/>
              </a:rPr>
              <a:t> </a:t>
            </a:r>
            <a:r>
              <a:rPr lang="pt-BR" sz="2400" kern="0" dirty="0">
                <a:sym typeface="Symbol"/>
              </a:rPr>
              <a:t> </a:t>
            </a:r>
            <a:r>
              <a:rPr lang="pt-BR" sz="2400" kern="0" dirty="0" err="1" smtClean="0">
                <a:sym typeface="Symbol"/>
              </a:rPr>
              <a:t>aux</a:t>
            </a:r>
            <a:endParaRPr lang="pt-BR" sz="2400" kern="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escrever ‘a:’ a, ‘ b:’, b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3191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 algoritmo para ler </a:t>
            </a:r>
            <a:r>
              <a:rPr lang="pt-BR" dirty="0" smtClean="0"/>
              <a:t>o valor do tempo em segundos e imprimir e hora, minuto e segundos, </a:t>
            </a:r>
            <a:r>
              <a:rPr lang="pt-BR" dirty="0" err="1" smtClean="0"/>
              <a:t>e.g</a:t>
            </a:r>
            <a:r>
              <a:rPr lang="pt-BR" dirty="0" smtClean="0"/>
              <a:t>, 4000s = 1h 6min 40s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23160" y="2485081"/>
            <a:ext cx="52425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err="1" smtClean="0"/>
              <a:t>converte_segundos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 inteiro tempo, h, min, </a:t>
            </a:r>
            <a:r>
              <a:rPr lang="pt-BR" sz="2400" kern="0" dirty="0" err="1" smtClean="0">
                <a:solidFill>
                  <a:srgbClr val="C00000"/>
                </a:solidFill>
              </a:rPr>
              <a:t>seg</a:t>
            </a:r>
            <a:r>
              <a:rPr lang="pt-BR" sz="2400" kern="0" dirty="0" smtClean="0">
                <a:solidFill>
                  <a:srgbClr val="C00000"/>
                </a:solidFill>
              </a:rPr>
              <a:t>, resto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tempo</a:t>
            </a:r>
            <a:endParaRPr lang="pt-BR" sz="2400" kern="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h  tempo // 3600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resto </a:t>
            </a:r>
            <a:r>
              <a:rPr lang="pt-BR" sz="2400" kern="0" dirty="0">
                <a:sym typeface="Symbol"/>
              </a:rPr>
              <a:t> </a:t>
            </a:r>
            <a:r>
              <a:rPr lang="pt-BR" sz="2400" kern="0" dirty="0" smtClean="0">
                <a:sym typeface="Symbol"/>
              </a:rPr>
              <a:t>tempo % 3600</a:t>
            </a:r>
            <a:endParaRPr lang="pt-BR" sz="2400" kern="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min  resto //60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smtClean="0">
                <a:sym typeface="Symbol"/>
              </a:rPr>
              <a:t> </a:t>
            </a: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s  resto </a:t>
            </a:r>
            <a:r>
              <a:rPr lang="pt-BR" sz="2400" kern="0" dirty="0">
                <a:sym typeface="Symbol"/>
              </a:rPr>
              <a:t>% </a:t>
            </a:r>
            <a:r>
              <a:rPr lang="pt-BR" sz="2400" kern="0" dirty="0" smtClean="0">
                <a:sym typeface="Symbol"/>
              </a:rPr>
              <a:t>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escrever </a:t>
            </a:r>
            <a:r>
              <a:rPr lang="pt-BR" sz="2400" kern="0" dirty="0" smtClean="0">
                <a:sym typeface="Symbol"/>
              </a:rPr>
              <a:t>h, ‘h ’, min, ‘min ’, s, ‘s’</a:t>
            </a:r>
            <a:endParaRPr lang="pt-BR" sz="2400" kern="0" dirty="0">
              <a:sym typeface="Symbol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10892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Simulação (Chinês)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r>
              <a:rPr lang="pt-BR" dirty="0"/>
              <a:t>Para verificar se um algoritmo funciona </a:t>
            </a:r>
            <a:r>
              <a:rPr lang="pt-BR" dirty="0" smtClean="0"/>
              <a:t>deve-se </a:t>
            </a:r>
            <a:r>
              <a:rPr lang="pt-BR" dirty="0"/>
              <a:t>simular </a:t>
            </a:r>
            <a:r>
              <a:rPr lang="pt-BR" dirty="0" smtClean="0"/>
              <a:t>sua execução com dados, de forma que os resultados </a:t>
            </a:r>
            <a:r>
              <a:rPr lang="pt-BR" dirty="0"/>
              <a:t>são previamente conhecidos</a:t>
            </a:r>
          </a:p>
          <a:p>
            <a:r>
              <a:rPr lang="pt-BR" dirty="0"/>
              <a:t>Por exemplo, simule o funcionamento do algoritmo anterior para </a:t>
            </a:r>
            <a:r>
              <a:rPr lang="pt-BR" dirty="0" smtClean="0"/>
              <a:t>tempo </a:t>
            </a:r>
            <a:r>
              <a:rPr lang="pt-BR" dirty="0"/>
              <a:t>= 10000</a:t>
            </a:r>
          </a:p>
          <a:p>
            <a:r>
              <a:rPr lang="pt-BR" dirty="0" smtClean="0"/>
              <a:t>Dica: crie uma tabela </a:t>
            </a:r>
            <a:r>
              <a:rPr lang="pt-BR" dirty="0"/>
              <a:t>e vá acompanhando </a:t>
            </a:r>
            <a:r>
              <a:rPr lang="pt-BR" dirty="0" smtClean="0"/>
              <a:t>os valores que cada variável recebe depois de cada comando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26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funções disponíveis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r>
              <a:rPr lang="pt-BR" dirty="0"/>
              <a:t>Existem várias funções disponíveis, como por </a:t>
            </a:r>
            <a:r>
              <a:rPr lang="pt-BR" dirty="0" err="1"/>
              <a:t>esxemplo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SQRT (X) – </a:t>
            </a:r>
            <a:r>
              <a:rPr lang="pt-BR" dirty="0" smtClean="0"/>
              <a:t>Calcula </a:t>
            </a:r>
            <a:r>
              <a:rPr lang="pt-BR" dirty="0"/>
              <a:t>a raiz quadrada de X</a:t>
            </a:r>
          </a:p>
          <a:p>
            <a:pPr lvl="1"/>
            <a:r>
              <a:rPr lang="pt-BR" dirty="0"/>
              <a:t>SQR (X) – Eleva ao quadrado o valor de X</a:t>
            </a:r>
          </a:p>
          <a:p>
            <a:pPr lvl="1"/>
            <a:r>
              <a:rPr lang="pt-BR" dirty="0"/>
              <a:t>SIN (X) – </a:t>
            </a:r>
            <a:r>
              <a:rPr lang="pt-BR" dirty="0" smtClean="0"/>
              <a:t>Calcula </a:t>
            </a:r>
            <a:r>
              <a:rPr lang="pt-BR" dirty="0"/>
              <a:t>o seno de X</a:t>
            </a:r>
          </a:p>
          <a:p>
            <a:pPr lvl="1"/>
            <a:r>
              <a:rPr lang="pt-BR" dirty="0"/>
              <a:t>COS (X) – </a:t>
            </a:r>
            <a:r>
              <a:rPr lang="pt-BR" dirty="0" smtClean="0"/>
              <a:t>Calcula </a:t>
            </a:r>
            <a:r>
              <a:rPr lang="pt-BR" dirty="0"/>
              <a:t>o cosseno de X</a:t>
            </a:r>
          </a:p>
          <a:p>
            <a:pPr lvl="1"/>
            <a:r>
              <a:rPr lang="pt-BR" dirty="0"/>
              <a:t>RAND (X) – Produz um número aleatório de 0 até o valor de X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0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 algoritmo para ler os valores de A, B e C e imprimir as raízes da equação do segundo </a:t>
            </a:r>
            <a:r>
              <a:rPr lang="pt-BR" dirty="0" smtClean="0"/>
              <a:t>grau correspondente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23160" y="2485081"/>
            <a:ext cx="52425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</a:t>
            </a:r>
            <a:r>
              <a:rPr lang="pt-BR" sz="2400" kern="0" dirty="0" err="1" smtClean="0"/>
              <a:t>raizes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>
                <a:solidFill>
                  <a:srgbClr val="C00000"/>
                </a:solidFill>
              </a:rPr>
              <a:t>	 real A, B, C, delta, R1, R2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A, B, C</a:t>
            </a:r>
            <a:endParaRPr lang="pt-BR" sz="2400" kern="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delta  SQRT(SQR(B)-4*A*C)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R1 </a:t>
            </a:r>
            <a:r>
              <a:rPr lang="pt-BR" sz="2400" kern="0" dirty="0">
                <a:sym typeface="Symbol"/>
              </a:rPr>
              <a:t> </a:t>
            </a:r>
            <a:r>
              <a:rPr lang="pt-BR" sz="2400" kern="0" dirty="0" smtClean="0">
                <a:sym typeface="Symbol"/>
              </a:rPr>
              <a:t>(-</a:t>
            </a:r>
            <a:r>
              <a:rPr lang="pt-BR" sz="2400" kern="0" dirty="0" err="1" smtClean="0">
                <a:sym typeface="Symbol"/>
              </a:rPr>
              <a:t>B+delta</a:t>
            </a:r>
            <a:r>
              <a:rPr lang="pt-BR" sz="2400" kern="0" dirty="0" smtClean="0">
                <a:sym typeface="Symbol"/>
              </a:rPr>
              <a:t>)/(2*A)</a:t>
            </a:r>
            <a:endParaRPr lang="pt-BR" sz="2400" kern="0" dirty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R2 </a:t>
            </a:r>
            <a:r>
              <a:rPr lang="pt-BR" sz="2400" kern="0" dirty="0">
                <a:sym typeface="Symbol"/>
              </a:rPr>
              <a:t> (-</a:t>
            </a:r>
            <a:r>
              <a:rPr lang="pt-BR" sz="2400" kern="0" dirty="0" smtClean="0">
                <a:sym typeface="Symbol"/>
              </a:rPr>
              <a:t>B-delta</a:t>
            </a:r>
            <a:r>
              <a:rPr lang="pt-BR" sz="2400" kern="0" dirty="0">
                <a:sym typeface="Symbol"/>
              </a:rPr>
              <a:t>)/(2*A)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smtClean="0">
                <a:sym typeface="Symbol"/>
              </a:rPr>
              <a:t>escrever ‘R1:’, R1,</a:t>
            </a:r>
            <a:r>
              <a:rPr lang="pt-BR" sz="2400" kern="0" dirty="0">
                <a:sym typeface="Symbol"/>
              </a:rPr>
              <a:t> </a:t>
            </a:r>
            <a:r>
              <a:rPr lang="pt-BR" sz="2400" kern="0" dirty="0" smtClean="0">
                <a:sym typeface="Symbol"/>
              </a:rPr>
              <a:t>‘ R2:’, R2 </a:t>
            </a:r>
            <a:endParaRPr lang="pt-BR" sz="2400" kern="0" dirty="0">
              <a:sym typeface="Symbol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68217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9"/>
            <a:ext cx="8229600" cy="958232"/>
          </a:xfrm>
        </p:spPr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 algoritmo para ler </a:t>
            </a:r>
            <a:r>
              <a:rPr lang="pt-BR" dirty="0" smtClean="0"/>
              <a:t>valores em hora, minuto e segundo e transformar tudo para segundos.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23160" y="2485081"/>
            <a:ext cx="6049328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algoritmo converte_segundos2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>
                <a:solidFill>
                  <a:srgbClr val="C00000"/>
                </a:solidFill>
              </a:rPr>
              <a:t>	</a:t>
            </a:r>
            <a:r>
              <a:rPr lang="pt-BR" sz="2400" kern="0" dirty="0" smtClean="0">
                <a:solidFill>
                  <a:srgbClr val="C00000"/>
                </a:solidFill>
              </a:rPr>
              <a:t> inteiro h, min, </a:t>
            </a:r>
            <a:r>
              <a:rPr lang="pt-BR" sz="2400" kern="0" dirty="0" err="1" smtClean="0">
                <a:solidFill>
                  <a:srgbClr val="C00000"/>
                </a:solidFill>
              </a:rPr>
              <a:t>seg</a:t>
            </a:r>
            <a:r>
              <a:rPr lang="pt-BR" sz="2400" kern="0" dirty="0" smtClean="0">
                <a:solidFill>
                  <a:srgbClr val="C00000"/>
                </a:solidFill>
              </a:rPr>
              <a:t>, </a:t>
            </a:r>
            <a:r>
              <a:rPr lang="pt-BR" sz="2400" kern="0" dirty="0" err="1" smtClean="0">
                <a:solidFill>
                  <a:srgbClr val="C00000"/>
                </a:solidFill>
              </a:rPr>
              <a:t>total_seg</a:t>
            </a:r>
            <a:endParaRPr lang="pt-BR" sz="2400" kern="0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inicio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	ler h, min, </a:t>
            </a:r>
            <a:r>
              <a:rPr lang="pt-BR" sz="2400" kern="0" dirty="0" err="1" smtClean="0"/>
              <a:t>seg</a:t>
            </a:r>
            <a:endParaRPr lang="pt-BR" sz="2400" kern="0" dirty="0" smtClean="0"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r>
              <a:rPr lang="pt-BR" sz="2400" kern="0" dirty="0" err="1" smtClean="0">
                <a:sym typeface="Symbol"/>
              </a:rPr>
              <a:t>total_seg</a:t>
            </a:r>
            <a:r>
              <a:rPr lang="pt-BR" sz="2400" kern="0" dirty="0" smtClean="0">
                <a:sym typeface="Symbol"/>
              </a:rPr>
              <a:t>  h*3600+min*60+seg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escrever </a:t>
            </a:r>
            <a:r>
              <a:rPr lang="pt-BR" sz="2400" kern="0" dirty="0" smtClean="0">
                <a:sym typeface="Symbol"/>
              </a:rPr>
              <a:t>‘tempo: ’, </a:t>
            </a:r>
            <a:r>
              <a:rPr lang="pt-BR" sz="2400" kern="0" dirty="0" err="1" smtClean="0">
                <a:sym typeface="Symbol"/>
              </a:rPr>
              <a:t>total_seg</a:t>
            </a:r>
            <a:r>
              <a:rPr lang="pt-BR" sz="2400" kern="0" dirty="0" smtClean="0">
                <a:sym typeface="Symbol"/>
              </a:rPr>
              <a:t>, ‘ </a:t>
            </a:r>
            <a:r>
              <a:rPr lang="pt-BR" sz="2400" kern="0" dirty="0" err="1" smtClean="0">
                <a:sym typeface="Symbol"/>
              </a:rPr>
              <a:t>seg</a:t>
            </a:r>
            <a:r>
              <a:rPr lang="pt-BR" sz="2400" kern="0" dirty="0" smtClean="0">
                <a:sym typeface="Symbol"/>
              </a:rPr>
              <a:t>’</a:t>
            </a:r>
            <a:endParaRPr lang="pt-BR" sz="2400" kern="0" dirty="0">
              <a:sym typeface="Symbol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pt-BR" sz="2400" kern="0" dirty="0" smtClean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09085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Narrativa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Consiste </a:t>
            </a:r>
            <a:r>
              <a:rPr lang="pt-BR" dirty="0"/>
              <a:t>em descrever, de forma narrativa, cada um dos passos para a resolução de problemas</a:t>
            </a:r>
          </a:p>
          <a:p>
            <a:r>
              <a:rPr lang="pt-BR" dirty="0"/>
              <a:t>Exemplo: Troca de um pneu 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Afrouxar os parafusos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Suspender o carro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Retirar os parafusos e o pneu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Colocar o pneu reserva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Colocar e apertar ligeiramente os parafusos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Abaixar o carro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Terminar de apertar os parafusos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54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Narrativa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a descrição narrativa para resolver qualquer problema</a:t>
            </a:r>
          </a:p>
          <a:p>
            <a:r>
              <a:rPr lang="pt-BR" dirty="0" smtClean="0"/>
              <a:t>Exercícios:</a:t>
            </a:r>
            <a:endParaRPr lang="pt-BR" dirty="0"/>
          </a:p>
          <a:p>
            <a:pPr lvl="2"/>
            <a:r>
              <a:rPr lang="pt-BR" dirty="0"/>
              <a:t>Fazer um algoritmo usando descrição narrativa para resolver o problema de atravessar um rio com um LOBO, uma OVELHA e um </a:t>
            </a:r>
            <a:r>
              <a:rPr lang="pt-BR" dirty="0" smtClean="0"/>
              <a:t>ALFACE.</a:t>
            </a:r>
            <a:endParaRPr lang="pt-BR" dirty="0"/>
          </a:p>
          <a:p>
            <a:pPr lvl="2"/>
            <a:r>
              <a:rPr lang="pt-BR" dirty="0" smtClean="0"/>
              <a:t>Se o LOBO ficar sozinho com a OVELHA ele a devora, se a OVELHA ficar sozinha com o ALFACE, ela o devora!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36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Narrativa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/>
              <a:t>Problema do LOBO, OVELHA e </a:t>
            </a:r>
            <a:r>
              <a:rPr lang="pt-BR" dirty="0" smtClean="0"/>
              <a:t>ALFACE:</a:t>
            </a:r>
            <a:endParaRPr lang="pt-BR" dirty="0"/>
          </a:p>
          <a:p>
            <a:pPr marL="858837" lvl="1" indent="-514350">
              <a:buSzPct val="100000"/>
              <a:buFont typeface="+mj-lt"/>
              <a:buAutoNum type="arabicParenR"/>
            </a:pPr>
            <a:r>
              <a:rPr lang="pt-BR" dirty="0"/>
              <a:t>Atravessar a ovelha para a margem 2</a:t>
            </a:r>
          </a:p>
          <a:p>
            <a:pPr marL="858837" lvl="1" indent="-514350">
              <a:buSzPct val="100000"/>
              <a:buFont typeface="+mj-lt"/>
              <a:buAutoNum type="arabicParenR"/>
            </a:pPr>
            <a:r>
              <a:rPr lang="pt-BR" dirty="0"/>
              <a:t>Voltar vazio para a margem 1</a:t>
            </a:r>
          </a:p>
          <a:p>
            <a:pPr marL="858837" lvl="1" indent="-514350">
              <a:buSzPct val="100000"/>
              <a:buFont typeface="+mj-lt"/>
              <a:buAutoNum type="arabicParenR"/>
            </a:pPr>
            <a:r>
              <a:rPr lang="pt-BR" dirty="0"/>
              <a:t>Atravessar o Lobo para margem 2</a:t>
            </a:r>
          </a:p>
          <a:p>
            <a:pPr marL="858837" lvl="1" indent="-514350">
              <a:buSzPct val="100000"/>
              <a:buFont typeface="+mj-lt"/>
              <a:buAutoNum type="arabicParenR"/>
            </a:pPr>
            <a:r>
              <a:rPr lang="pt-BR" dirty="0"/>
              <a:t>Voltar com a ovelha para a margem 1</a:t>
            </a:r>
          </a:p>
          <a:p>
            <a:pPr marL="858837" lvl="1" indent="-514350">
              <a:buSzPct val="100000"/>
              <a:buFont typeface="+mj-lt"/>
              <a:buAutoNum type="arabicParenR"/>
            </a:pPr>
            <a:r>
              <a:rPr lang="pt-BR" dirty="0"/>
              <a:t>Atravessar o alface para a margem 2</a:t>
            </a:r>
          </a:p>
          <a:p>
            <a:pPr marL="858837" lvl="1" indent="-514350">
              <a:buSzPct val="100000"/>
              <a:buFont typeface="+mj-lt"/>
              <a:buAutoNum type="arabicParenR"/>
            </a:pPr>
            <a:r>
              <a:rPr lang="pt-BR" dirty="0"/>
              <a:t>Voltar vazio para a margem 1</a:t>
            </a:r>
          </a:p>
          <a:p>
            <a:pPr marL="858837" lvl="1" indent="-514350">
              <a:buSzPct val="100000"/>
              <a:buFont typeface="+mj-lt"/>
              <a:buAutoNum type="arabicParenR"/>
            </a:pPr>
            <a:r>
              <a:rPr lang="pt-BR" dirty="0"/>
              <a:t>Atravessar a ovelha para a margem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54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Narrativa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a descrição narrativa para resolver qualquer problema</a:t>
            </a:r>
          </a:p>
          <a:p>
            <a:r>
              <a:rPr lang="pt-BR" dirty="0" smtClean="0"/>
              <a:t>Exercícios:</a:t>
            </a:r>
            <a:endParaRPr lang="pt-BR" dirty="0"/>
          </a:p>
          <a:p>
            <a:pPr lvl="2"/>
            <a:r>
              <a:rPr lang="pt-BR" dirty="0" smtClean="0"/>
              <a:t>Fazer </a:t>
            </a:r>
            <a:r>
              <a:rPr lang="pt-BR" dirty="0"/>
              <a:t>um algoritmo usando descrição narrativa para atravessar 3 padres e 3 canibais. </a:t>
            </a:r>
            <a:endParaRPr lang="pt-BR" dirty="0" smtClean="0"/>
          </a:p>
          <a:p>
            <a:pPr lvl="2"/>
            <a:r>
              <a:rPr lang="pt-BR" dirty="0" smtClean="0"/>
              <a:t>Se </a:t>
            </a:r>
            <a:r>
              <a:rPr lang="pt-BR" dirty="0"/>
              <a:t>em algum momento </a:t>
            </a:r>
            <a:r>
              <a:rPr lang="pt-BR" dirty="0" smtClean="0"/>
              <a:t>houver </a:t>
            </a:r>
            <a:r>
              <a:rPr lang="pt-BR" dirty="0"/>
              <a:t>mais canibais do que </a:t>
            </a:r>
            <a:r>
              <a:rPr lang="pt-BR" dirty="0" smtClean="0"/>
              <a:t>padres, os canibais são jantados.</a:t>
            </a:r>
          </a:p>
          <a:p>
            <a:pPr lvl="2"/>
            <a:r>
              <a:rPr lang="pt-BR" dirty="0" smtClean="0"/>
              <a:t>Jogo “Missionários e Canibais</a:t>
            </a:r>
            <a:r>
              <a:rPr lang="pt-BR" dirty="0"/>
              <a:t>”. (</a:t>
            </a:r>
            <a:r>
              <a:rPr lang="pt-BR" dirty="0">
                <a:hlinkClick r:id="rId2"/>
              </a:rPr>
              <a:t>http://rachacuca.com.br/jogos/missionarios-e-canibais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67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Narrativa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4408"/>
            <a:ext cx="8229600" cy="4530725"/>
          </a:xfrm>
        </p:spPr>
        <p:txBody>
          <a:bodyPr/>
          <a:lstStyle/>
          <a:p>
            <a:r>
              <a:rPr lang="pt-BR" dirty="0"/>
              <a:t>Problema dos PADRES e CANIBAIS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Atravessar 1 padre e 1 canibal a margem 2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Voltar com 1 padre para a margem 1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Atravessar 2 canibais para margem 2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Voltar com 1 canibal para a margem 1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Atravessar 2 padres para a margem 2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Voltar com 1 padre e 1 canibal para margem 1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Atravessar 2 padres para a margem 2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Voltar com 1 canibal para a margem 1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Atravessar 2 canibais para a margem 2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Voltar 1 canibal para a margem 1</a:t>
            </a:r>
          </a:p>
          <a:p>
            <a:pPr marL="1128712" lvl="2" indent="-457200">
              <a:buSzPct val="100000"/>
              <a:buFont typeface="+mj-lt"/>
              <a:buAutoNum type="arabicParenR"/>
            </a:pPr>
            <a:r>
              <a:rPr lang="pt-BR" dirty="0"/>
              <a:t>Atravessar 2 canibais para a margem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9/5/16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42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Introduction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Introduction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duction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5532</TotalTime>
  <Words>2253</Words>
  <Application>Microsoft Macintosh PowerPoint</Application>
  <PresentationFormat>On-screen Show (4:3)</PresentationFormat>
  <Paragraphs>538</Paragraphs>
  <Slides>46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Introduction</vt:lpstr>
      <vt:lpstr>Document</vt:lpstr>
      <vt:lpstr>Introdução ao Processamento de Dados  Algoritmos  Instituto de Matemática e Estatística (IME) Universidade do Estado do Rio de Janeiro (UERJ)  Semestre 2015.2</vt:lpstr>
      <vt:lpstr>Definição de Algoritmo</vt:lpstr>
      <vt:lpstr>Características de um Algoritmo</vt:lpstr>
      <vt:lpstr>Características de um Algoritmo</vt:lpstr>
      <vt:lpstr>Descrição Narrativa</vt:lpstr>
      <vt:lpstr>Descrição Narrativa</vt:lpstr>
      <vt:lpstr>Descrição Narrativa</vt:lpstr>
      <vt:lpstr>Descrição Narrativa</vt:lpstr>
      <vt:lpstr>Descrição Narrativa</vt:lpstr>
      <vt:lpstr>Diagrama de Chapin</vt:lpstr>
      <vt:lpstr>Fluxograma</vt:lpstr>
      <vt:lpstr>Fluxograma</vt:lpstr>
      <vt:lpstr>Fluxograma</vt:lpstr>
      <vt:lpstr>Pseudocódigo</vt:lpstr>
      <vt:lpstr>Pseudocódigo</vt:lpstr>
      <vt:lpstr>Qualidades do Algoritmo</vt:lpstr>
      <vt:lpstr>Qualidades do Algoritmo</vt:lpstr>
      <vt:lpstr>Tipos de Dados</vt:lpstr>
      <vt:lpstr>Variáveis</vt:lpstr>
      <vt:lpstr>Variáveis</vt:lpstr>
      <vt:lpstr>Variáveis</vt:lpstr>
      <vt:lpstr>Variáveis</vt:lpstr>
      <vt:lpstr>Programação Estruturada</vt:lpstr>
      <vt:lpstr>Atribuição</vt:lpstr>
      <vt:lpstr>Operadores Aritméticos</vt:lpstr>
      <vt:lpstr>Operadores Aritméticos</vt:lpstr>
      <vt:lpstr>Operadores Relacionais</vt:lpstr>
      <vt:lpstr>Operadores Relacionais</vt:lpstr>
      <vt:lpstr>Operadores Lógicos</vt:lpstr>
      <vt:lpstr>Operadores Lógicos</vt:lpstr>
      <vt:lpstr>Operadores Lógicos</vt:lpstr>
      <vt:lpstr>Estrutura de um Algoritmo</vt:lpstr>
      <vt:lpstr>Declaração de Variáveis</vt:lpstr>
      <vt:lpstr>Declaração de Variáveis</vt:lpstr>
      <vt:lpstr>Declaração de Variáveis</vt:lpstr>
      <vt:lpstr>Comandos de Entrada e Saída</vt:lpstr>
      <vt:lpstr>Exercício 1</vt:lpstr>
      <vt:lpstr>Exercício 1</vt:lpstr>
      <vt:lpstr>Exercício 2</vt:lpstr>
      <vt:lpstr>Exercício 3</vt:lpstr>
      <vt:lpstr>Exercício 4</vt:lpstr>
      <vt:lpstr>Exercício 5</vt:lpstr>
      <vt:lpstr>Simulação (Chinês)</vt:lpstr>
      <vt:lpstr>Outras funções disponíveis</vt:lpstr>
      <vt:lpstr>Exercício 6</vt:lpstr>
      <vt:lpstr>Exercício 7</vt:lpstr>
    </vt:vector>
  </TitlesOfParts>
  <Company>CRIARTE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Camera Calibration</dc:title>
  <dc:creator>Raul Queiroz Feitosa</dc:creator>
  <cp:lastModifiedBy>Popov popov</cp:lastModifiedBy>
  <cp:revision>286</cp:revision>
  <dcterms:created xsi:type="dcterms:W3CDTF">2006-06-21T11:01:51Z</dcterms:created>
  <dcterms:modified xsi:type="dcterms:W3CDTF">2016-09-05T12:11:52Z</dcterms:modified>
</cp:coreProperties>
</file>