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92960"/>
            <a:ext cx="5767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Introdução ao Processamento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" name="Imagem 7" descr=""/>
          <p:cNvPicPr/>
          <p:nvPr/>
        </p:nvPicPr>
        <p:blipFill>
          <a:blip r:embed="rId2"/>
          <a:stretch/>
        </p:blipFill>
        <p:spPr>
          <a:xfrm>
            <a:off x="6624000" y="6165360"/>
            <a:ext cx="2483640" cy="6274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6492960"/>
            <a:ext cx="5767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Introdução ao Processamento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Imagem 7" descr=""/>
          <p:cNvPicPr/>
          <p:nvPr/>
        </p:nvPicPr>
        <p:blipFill>
          <a:blip r:embed="rId2"/>
          <a:stretch/>
        </p:blipFill>
        <p:spPr>
          <a:xfrm>
            <a:off x="6624000" y="6165360"/>
            <a:ext cx="2483640" cy="627480"/>
          </a:xfrm>
          <a:prstGeom prst="rect">
            <a:avLst/>
          </a:prstGeom>
          <a:ln>
            <a:noFill/>
          </a:ln>
        </p:spPr>
      </p:pic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spectrum.ieee.org/computing/software/the-2015-top-ten-programming-language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INTRODUÇÃO AO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Python pode ser usado no modo INTERATIVO ou PROGRAMADO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modo INTERATIVO os comandos digitados seguidos de [ENTER] serão executados imediatamente possibilitando que o Python seja usado como se fosse uma calculadora.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modo PROGRAMADO os comandos serão: digitados, salvos em um arquivo e depois compilados e executados.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0B91EEC-DA84-4F21-9AC6-959BFB6BF35F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Identificadores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identificador é qualquer nome aceito pela linguagem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Variáveis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Palavras reservadas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é Case Sensitive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Diferencia maiúscula de minúscula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AB, Ab, aB e ab são variáveis DIFERENTES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Podem ter qualquer tamanho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São formadas por letras, números e sublinhado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Iniciam SEMPRE por uma letra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4D2571F-A559-4329-8BE0-42E581B9DC94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Variáveis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 variável é um identificador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Podem ter qualquer quantidade de caracteres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notaAlunoUERJPrimeiroSemestre2013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São usadas para armazenar os dados do programa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NÃO PRECISAM SER DECLARADAS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Tipagem dinâmica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partir da atribuição de um valor elas passam a ser do TIPO do valor atribuído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Tipagem forte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27B3D2B-284E-4C18-B7DE-9B3B9D8D812D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Tipos Simples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Inteiros – int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Inteiros longos – long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Reais – float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Números complexos – complex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Literais – str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Lógicos – bool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4209A2F-3F20-4F15-9452-F0830E5A910E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Indentação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 blocos de comandos são delimitados em Python pela indentação (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recuo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derivado da palavra em inglês </a:t>
            </a:r>
            <a:r>
              <a:rPr b="0" i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indentation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também grafado nas formas 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indentação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endentação)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b="1" lang="pt-BR" sz="32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INDENTAÇÃO É OBRIGATÓRIA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número de espaços no recuo é variável, mas todas as instruções dentro do bloco têm de ser recuado na mesma quantidade.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2D72FAD-1E19-4A4A-9DB7-31EB4E2782CB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Comentários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São muito importantes para dar clareza aos programas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São ignorados pelo compilador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 seja, é como se não existissem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São precedidos pelo caractere # (tralha ou hash)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# testando comentário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+ 2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+ 2 # ignora o que vem depois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280D801-4BB0-4A06-8109-5A07774A485D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Operadores Aritméticos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SOMAR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SUBTRAIR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MULTIPLICAÇÃO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DIVISÃO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DIVISÃO INTEIRA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RESTO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**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EXPONENCIAÇÃO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33E8857-74D0-4D93-9774-6EB0CB607479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Operadores Aritméticos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0" lang="pt-BR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Testar no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›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+ 3 - 2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›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* 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›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/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›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//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›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7 %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›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** 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›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+= 1   </a:t>
            </a:r>
            <a:r>
              <a:rPr b="0" lang="pt-BR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 a = a + 1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9D2421D-9F9F-47FE-A351-1AD67B67DBA0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Precedência de operadores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**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*, /, //, %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+, -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 caso de mesma hierarquia resolve-se da esquerda para direita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4 + (3**2)//3 - 4%3 * 5 - 2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BF733BC-1399-4BCF-ACDA-451BAB25F06D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Operadores relacionais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==, !=, &gt;, &gt;=, &lt;, &lt;=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 relação retorna sempre um valor lógico </a:t>
            </a:r>
            <a:r>
              <a:rPr b="1" i="1" lang="pt-BR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ou </a:t>
            </a:r>
            <a:r>
              <a:rPr b="1" i="1" lang="pt-BR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Testar no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›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= 2; b= 3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›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== 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›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!= 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›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&gt; 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67C9FE5-8F50-48F3-89B6-C36FDAA2EA7D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Apresentar o histórico e as características básicas da linguagem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e executar pequenos programas em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Fornecer ao alunos uma visão geral da linguagem de programação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C6F0087-5FBA-4332-A0C3-535DF225722D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Operadores lógicos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 operação lógica retorna sempre um valor lógico </a:t>
            </a:r>
            <a:r>
              <a:rPr b="1" i="1" lang="pt-BR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ou </a:t>
            </a:r>
            <a:r>
              <a:rPr b="1" i="1" lang="pt-BR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Testar no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›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= 2; b= 3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›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== b 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!= 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›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== b 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!= 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›"/>
            </a:pP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 == b 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!= b)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84756DF6-CDA8-4485-8619-DF033DBD179E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Entrada / Saída (dados numéricos)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 comandos de </a:t>
            </a:r>
            <a:r>
              <a:rPr b="0" lang="pt-BR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entrada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</a:t>
            </a:r>
            <a:r>
              <a:rPr b="0" lang="pt-BR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saída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são usados para </a:t>
            </a:r>
            <a:r>
              <a:rPr b="0" lang="pt-BR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enviar dados para o programa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</a:t>
            </a:r>
            <a:r>
              <a:rPr b="0" lang="pt-BR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mostrar os resultados do programa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SINTAXE DO COMANDO DE ENTRADA: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VARIAVEL = input(‘mensagem’)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Entrada de dados numéricos. Testar no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 = input(‘Entre com numero’)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EB1120E-9CDF-45AE-951D-3E7593466E66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Entrada / Saída (strings)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SINTAXE DO COMANDO DE ENTRADA: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VARIAVEL = raw_input(‘mensagem’)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Entrada de dados alfabéticos. Testar no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 = raw_input(‘Entre com numero’)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o usuário digitar 1, qual o valor de a?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‘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1’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F806414-ACE6-41F0-89AC-0AB88A395E59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Entrada / Saída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SINTAXE DO COMANDO DE SAÍDA: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 VARIAVEL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 VARIAVEL, CONSTANTE, 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Testar no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a = 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print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&gt;&gt;&gt; print ‘num: ‘,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AAC99D0-B8C8-4B4E-AE9C-47F47C39BE34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 em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Basta digitar os comandos em linhas distintas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Não esquecer a indentação quando houver comandos dentro de outros comandos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NÃO se declara variáveis em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A3EC70F-B0E2-46E4-8E19-A734F69C4BA6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Exercício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60020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Fazer um programa para ler 2 números e imprimir a soma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2535480" y="3069000"/>
            <a:ext cx="385380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= input('N1: ')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= input('N2: ')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= a + 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'soma: ',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39E7E86-83B5-4C6D-9946-5507D80005CF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Exercício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1600200"/>
            <a:ext cx="822888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Fazer um programa para ler 4 números e imprimir a média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756800" y="2781000"/>
            <a:ext cx="5888160" cy="30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= input('N1: ')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 = input('N2: ')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= input('N3: ')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 = input('N4: ')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 = (a+b+c+d)/float(4)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'soma: ', result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1300673-4047-4DBD-A721-5EC04F883983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Exercício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95640" y="1340640"/>
            <a:ext cx="8228880" cy="19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Fazer um algoritmo para ler o valor do tempo em segundos e imprimir em hora, minuto e segundos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4000s = 1h 6min 40s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38480" y="3645000"/>
            <a:ext cx="849744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totalSeg = input('tempo em segundos: ')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hora       = totalSeg // 3600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minuto   = (totalSeg % 3600)  //  60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segundo = (totalSeg % 3600)  %  60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 hora,':',minuto,':',segundo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FF3DC37-BBB2-4CC7-A7FC-ADABC79571F7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Histórico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95640" y="13406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Foi concebida no final de 1989 pelo holandês 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Guido Van Rossum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código só foi publicado em 1991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versão 1.0 foi lançada em 1994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é interpretada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Permite as metodologias de programação: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Estruturada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Orientada a objetos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Funcional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5ABFDF0-7631-4330-B4EB-9A0ECB54EBD5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Principais usos da linguagem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67640" y="17006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Quarta linguagem mais popular do mundo (</a:t>
            </a:r>
            <a:r>
              <a:rPr b="0" lang="pt-BR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http://spectrum.ieee.org/computing/software/the-2015-top-ten-programming-languages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 a linguagem escolhida como a mais adequada para o ensino introdutório de computação na maior parte das principais universidades dos EUA (http://cacm.acm.org/blogs/blog-cacm/176450-python-is-now-the-most-popular-introductory-teaching-language-at-top-u-s-universities/fulltext)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 das linguagens mais propícia para a construção de protótipos de sistemas.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Muito utilizada para Machine Learning, Finanças, Computação Científica, Programação Web, etc.. Enfim, há uma vasta gama de aplicações utilizando Python atualmente.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Linguagem escolhida para IPD!!!!!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7A952D1C-156E-4C4E-B524-8E8F8EF08426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Versões do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principais versões são (https://www.python.org/downloads/)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2.7.x (última versão 2.7.12)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3.5.x (última versão 3.5.12)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Vamos usar a versão 2.7.x por ser um pouco mais simples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quiser saber quando usar cada uma delas acesse a página: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http://wiki.python.org/moin/Python2orPython3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1868CD0F-25A9-4917-934E-4AFAA50EECD9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Criando e executando um programa em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88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no icone do </a:t>
            </a:r>
            <a:r>
              <a:rPr b="1" lang="pt-BR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IDLE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inicie uma nova Janela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Imagem 7" descr=""/>
          <p:cNvPicPr/>
          <p:nvPr/>
        </p:nvPicPr>
        <p:blipFill>
          <a:blip r:embed="rId1"/>
          <a:stretch/>
        </p:blipFill>
        <p:spPr>
          <a:xfrm>
            <a:off x="899640" y="2205000"/>
            <a:ext cx="6984000" cy="352764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03E3B51-BC41-4B20-A01F-70F9B938D972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Criando e executando um programa em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880" cy="18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Digite os comandos do programa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Salve este arquivo com o nome: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NOME_PROGRAMA.py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Executar o programa pressionando F5 ou selecionando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Imagem 13" descr=""/>
          <p:cNvPicPr/>
          <p:nvPr/>
        </p:nvPicPr>
        <p:blipFill>
          <a:blip r:embed="rId1"/>
          <a:stretch/>
        </p:blipFill>
        <p:spPr>
          <a:xfrm>
            <a:off x="899640" y="3573000"/>
            <a:ext cx="7389360" cy="226188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3920CEBC-D59B-4C42-90FE-FAB3BCAF4B82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Criando e executando um programa em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Digite os comandos do programa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Salve este arquivo com o nome: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NOME_PROGRAMA.py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Executar o programa pressionando F5 ou selecionando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6432CFD-A30F-4FF8-9687-335F43C32B4B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Programas, em geral, são mais curtos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Sintaxe clara e concisa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Possui várias bibliotecas prontas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Código livre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Case-sensitive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Tipagem forte e dinâmica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Possui modo Interativo e Programado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932000" y="64929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A5DC80E-9C72-4F72-9D3E-24947209BAAC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Application>LibreOffice/5.1.4.2$Linux_X86_64 LibreOffice_project/10m0$Build-2</Application>
  <Words>1031</Words>
  <Paragraphs>205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2016-09-07T19:40:02Z</dcterms:created>
  <dc:creator>Sergio Kostin</dc:creator>
  <dc:description/>
  <dc:language>pt-BR</dc:language>
  <cp:lastModifiedBy/>
  <dcterms:modified xsi:type="dcterms:W3CDTF">2016-09-16T12:00:26Z</dcterms:modified>
  <cp:revision>19</cp:revision>
  <dc:subject/>
  <dc:title>IPD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