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 txBox="1">
            <a:spLocks/>
          </p:cNvSpPr>
          <p:nvPr userDrawn="1"/>
        </p:nvSpPr>
        <p:spPr>
          <a:xfrm>
            <a:off x="0" y="6492875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Introdução ao Processamento de Dados</a:t>
            </a:r>
          </a:p>
        </p:txBody>
      </p:sp>
      <p:pic>
        <p:nvPicPr>
          <p:cNvPr id="8" name="Imagem 7" descr="logo_s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23992" y="6165304"/>
            <a:ext cx="2484512" cy="628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39552" y="2130425"/>
            <a:ext cx="7918648" cy="1470025"/>
          </a:xfrm>
          <a:prstGeom prst="rect">
            <a:avLst/>
          </a:prstGeom>
        </p:spPr>
        <p:txBody>
          <a:bodyPr/>
          <a:lstStyle/>
          <a:p>
            <a:r>
              <a:rPr lang="pt-BR" b="1" dirty="0" smtClean="0"/>
              <a:t>PYTHON – SELEÇÃO E REPETIÇÃO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3059832" y="1268760"/>
            <a:ext cx="277101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idade = input('Idade: ')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0: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'ERRO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3: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'BEBE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11: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'CRIANÇA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17: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'TEEN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30: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'JOVEM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64: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'ADULTO ', idade</a:t>
            </a:r>
          </a:p>
          <a:p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'SENIOR ', idade</a:t>
            </a:r>
          </a:p>
          <a:p>
            <a:endParaRPr lang="it-IT" sz="2000" i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1252735"/>
          </a:xfrm>
        </p:spPr>
        <p:txBody>
          <a:bodyPr/>
          <a:lstStyle/>
          <a:p>
            <a:r>
              <a:rPr lang="pt-BR" sz="2000" dirty="0" smtClean="0"/>
              <a:t>Fazer um algoritmo para ler o peso de 8 bolas. Assumindo que todas tem o peso igual e apenas uma de peso DIFERENTE, imprimir a bola de peso DIFERENTE.</a:t>
            </a:r>
          </a:p>
          <a:p>
            <a:endParaRPr lang="pt-B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204864"/>
            <a:ext cx="17219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 = input('b1: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 = input('b2: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b3 = input('b3: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b4 = input('b4: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b5 = input('b5: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b6 = input('b6: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b7 = input('b7: ')</a:t>
            </a:r>
          </a:p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b8 = input('b8: ')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779912" y="2276872"/>
            <a:ext cx="20938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b1+b2+b3 == b4+b5+b6: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b7 != b1: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'b7 ', b7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'b8 ', b8</a:t>
            </a:r>
          </a:p>
          <a:p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b1+b2 == b3+b4: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b5 != b1: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'b5 ', b5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'b6 ', b6</a:t>
            </a:r>
          </a:p>
          <a:p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b1 == b2: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b3 != b1: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'b3 ', b3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'b4 ', b4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b1 != b8: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'b1 ', b1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'b2 ', b2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São usadas para repetir um conjunto de instruções</a:t>
            </a:r>
          </a:p>
          <a:p>
            <a:r>
              <a:rPr lang="pt-BR" sz="2800" dirty="0" smtClean="0"/>
              <a:t>O principal comando de repetição do PYTHON é o COMANDO </a:t>
            </a:r>
            <a:r>
              <a:rPr lang="pt-BR" sz="2800" dirty="0" err="1" smtClean="0"/>
              <a:t>while</a:t>
            </a:r>
            <a:endParaRPr lang="pt-BR" sz="2800" dirty="0" smtClean="0"/>
          </a:p>
          <a:p>
            <a:pPr lvl="1"/>
            <a:r>
              <a:rPr lang="pt-BR" sz="2400" dirty="0" smtClean="0"/>
              <a:t>Repete um conjunto de instruções enquanto uma condição for verdadeira</a:t>
            </a:r>
          </a:p>
          <a:p>
            <a:pPr lvl="1"/>
            <a:r>
              <a:rPr lang="pt-BR" sz="2400" dirty="0" smtClean="0"/>
              <a:t>A condição é testada antes de executar os comandos</a:t>
            </a:r>
          </a:p>
          <a:p>
            <a:pPr lvl="1"/>
            <a:r>
              <a:rPr lang="pt-BR" sz="2400" dirty="0" smtClean="0"/>
              <a:t>É responsabilidade do programador garantir que a condição irá se tornar falsa durante a execução da repetição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i="1" dirty="0" err="1" smtClean="0"/>
              <a:t>while</a:t>
            </a:r>
            <a:r>
              <a:rPr lang="pt-BR" i="1" dirty="0" smtClean="0"/>
              <a:t> </a:t>
            </a:r>
            <a:r>
              <a:rPr lang="pt-BR" i="1" dirty="0" smtClean="0">
                <a:solidFill>
                  <a:srgbClr val="FF0000"/>
                </a:solidFill>
              </a:rPr>
              <a:t>CONDIÇÃO</a:t>
            </a:r>
            <a:r>
              <a:rPr lang="pt-BR" i="1" dirty="0" smtClean="0"/>
              <a:t>:</a:t>
            </a:r>
          </a:p>
          <a:p>
            <a:pPr marL="349250" lvl="1" indent="0">
              <a:buNone/>
            </a:pPr>
            <a:r>
              <a:rPr lang="pt-BR" i="1" dirty="0" smtClean="0"/>
              <a:t>		</a:t>
            </a:r>
            <a:r>
              <a:rPr lang="pt-BR" b="1" i="1" dirty="0" smtClean="0">
                <a:solidFill>
                  <a:schemeClr val="tx2"/>
                </a:solidFill>
              </a:rPr>
              <a:t>COMANDOS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3466728" cy="4525963"/>
          </a:xfrm>
        </p:spPr>
        <p:txBody>
          <a:bodyPr/>
          <a:lstStyle/>
          <a:p>
            <a:r>
              <a:rPr lang="pt-BR" sz="2400" dirty="0" smtClean="0"/>
              <a:t>Fazer um programa em PYTHON para ler o nome, sexo e duas notas dos alunos de uma turma até que seja digitado o nome FIM. Imprimir a média pessoal APENAS das alunas. Imprimir também a média aritmética dos homens.</a:t>
            </a:r>
          </a:p>
          <a:p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052736"/>
            <a:ext cx="43838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cont</a:t>
            </a:r>
            <a:r>
              <a:rPr lang="en-US" sz="2000" i="1" dirty="0" smtClean="0"/>
              <a:t> </a:t>
            </a:r>
            <a:r>
              <a:rPr lang="en-US" sz="2000" i="1" dirty="0"/>
              <a:t>= 0</a:t>
            </a:r>
          </a:p>
          <a:p>
            <a:r>
              <a:rPr lang="en-US" sz="2000" i="1" dirty="0"/>
              <a:t>soma = 0</a:t>
            </a:r>
          </a:p>
          <a:p>
            <a:r>
              <a:rPr lang="en-US" sz="2000" i="1" dirty="0" err="1"/>
              <a:t>nome</a:t>
            </a:r>
            <a:r>
              <a:rPr lang="en-US" sz="2000" i="1" dirty="0"/>
              <a:t> = </a:t>
            </a:r>
            <a:r>
              <a:rPr lang="en-US" sz="2000" i="1" dirty="0" err="1"/>
              <a:t>raw_input</a:t>
            </a:r>
            <a:r>
              <a:rPr lang="en-US" sz="2000" i="1" dirty="0"/>
              <a:t>('</a:t>
            </a:r>
            <a:r>
              <a:rPr lang="en-US" sz="2000" i="1" dirty="0" err="1"/>
              <a:t>nome</a:t>
            </a:r>
            <a:r>
              <a:rPr lang="en-US" sz="2000" i="1" dirty="0"/>
              <a:t>: ')</a:t>
            </a:r>
          </a:p>
          <a:p>
            <a:r>
              <a:rPr lang="en-US" sz="2000" i="1" dirty="0"/>
              <a:t>while </a:t>
            </a:r>
            <a:r>
              <a:rPr lang="en-US" sz="2000" i="1" dirty="0" err="1"/>
              <a:t>nome</a:t>
            </a:r>
            <a:r>
              <a:rPr lang="en-US" sz="2000" i="1" dirty="0"/>
              <a:t> != '</a:t>
            </a:r>
            <a:r>
              <a:rPr lang="en-US" sz="2000" i="1" dirty="0" err="1"/>
              <a:t>fim</a:t>
            </a:r>
            <a:r>
              <a:rPr lang="en-US" sz="2000" i="1" dirty="0"/>
              <a:t>':</a:t>
            </a:r>
          </a:p>
          <a:p>
            <a:r>
              <a:rPr lang="en-US" sz="2000" i="1" dirty="0"/>
              <a:t>    </a:t>
            </a:r>
            <a:r>
              <a:rPr lang="en-US" sz="2000" i="1" dirty="0" err="1"/>
              <a:t>sexo</a:t>
            </a:r>
            <a:r>
              <a:rPr lang="en-US" sz="2000" i="1" dirty="0"/>
              <a:t> = </a:t>
            </a:r>
            <a:r>
              <a:rPr lang="en-US" sz="2000" i="1" dirty="0" err="1"/>
              <a:t>raw_input</a:t>
            </a:r>
            <a:r>
              <a:rPr lang="en-US" sz="2000" i="1" dirty="0"/>
              <a:t>('</a:t>
            </a:r>
            <a:r>
              <a:rPr lang="en-US" sz="2000" i="1" dirty="0" err="1"/>
              <a:t>sexo</a:t>
            </a:r>
            <a:r>
              <a:rPr lang="en-US" sz="2000" i="1" dirty="0"/>
              <a:t>: ')</a:t>
            </a:r>
          </a:p>
          <a:p>
            <a:r>
              <a:rPr lang="en-US" sz="2000" i="1" dirty="0"/>
              <a:t>    n1 = input('n1: ')</a:t>
            </a:r>
          </a:p>
          <a:p>
            <a:r>
              <a:rPr lang="en-US" sz="2000" i="1" dirty="0"/>
              <a:t>    n2 = input('n2: ')</a:t>
            </a:r>
          </a:p>
          <a:p>
            <a:r>
              <a:rPr lang="en-US" sz="2000" i="1" dirty="0"/>
              <a:t>    </a:t>
            </a:r>
            <a:r>
              <a:rPr lang="en-US" sz="2000" i="1" dirty="0" err="1"/>
              <a:t>mediaPessoal</a:t>
            </a:r>
            <a:r>
              <a:rPr lang="en-US" sz="2000" i="1" dirty="0"/>
              <a:t> = (n1+n2)/float(2)</a:t>
            </a:r>
          </a:p>
          <a:p>
            <a:r>
              <a:rPr lang="en-US" sz="2000" i="1" dirty="0"/>
              <a:t>    if </a:t>
            </a:r>
            <a:r>
              <a:rPr lang="en-US" sz="2000" i="1" dirty="0" err="1"/>
              <a:t>sexo</a:t>
            </a:r>
            <a:r>
              <a:rPr lang="en-US" sz="2000" i="1" dirty="0"/>
              <a:t> == 'f':</a:t>
            </a:r>
          </a:p>
          <a:p>
            <a:r>
              <a:rPr lang="en-US" sz="2000" i="1" dirty="0"/>
              <a:t>        print 'media f:', </a:t>
            </a:r>
            <a:r>
              <a:rPr lang="en-US" sz="2000" i="1" dirty="0" err="1"/>
              <a:t>mediaPessoal</a:t>
            </a:r>
            <a:endParaRPr lang="en-US" sz="2000" i="1" dirty="0"/>
          </a:p>
          <a:p>
            <a:r>
              <a:rPr lang="en-US" sz="2000" i="1" dirty="0"/>
              <a:t>    else:</a:t>
            </a:r>
          </a:p>
          <a:p>
            <a:r>
              <a:rPr lang="en-US" sz="2000" i="1" dirty="0"/>
              <a:t>        </a:t>
            </a:r>
            <a:r>
              <a:rPr lang="en-US" sz="2000" i="1" dirty="0" err="1"/>
              <a:t>cont</a:t>
            </a:r>
            <a:r>
              <a:rPr lang="en-US" sz="2000" i="1" dirty="0"/>
              <a:t> += 1</a:t>
            </a:r>
          </a:p>
          <a:p>
            <a:r>
              <a:rPr lang="en-US" sz="2000" i="1" dirty="0"/>
              <a:t>        soma = soma + </a:t>
            </a:r>
            <a:r>
              <a:rPr lang="en-US" sz="2000" i="1" dirty="0" err="1"/>
              <a:t>mediaPessoal</a:t>
            </a:r>
            <a:endParaRPr lang="en-US" sz="2000" i="1" dirty="0"/>
          </a:p>
          <a:p>
            <a:r>
              <a:rPr lang="en-US" sz="2000" i="1" dirty="0"/>
              <a:t>    </a:t>
            </a:r>
            <a:r>
              <a:rPr lang="en-US" sz="2000" i="1" dirty="0" err="1"/>
              <a:t>nome</a:t>
            </a:r>
            <a:r>
              <a:rPr lang="en-US" sz="2000" i="1" dirty="0"/>
              <a:t> = </a:t>
            </a:r>
            <a:r>
              <a:rPr lang="en-US" sz="2000" i="1" dirty="0" err="1"/>
              <a:t>raw_input</a:t>
            </a:r>
            <a:r>
              <a:rPr lang="en-US" sz="2000" i="1" dirty="0"/>
              <a:t>('</a:t>
            </a:r>
            <a:r>
              <a:rPr lang="en-US" sz="2000" i="1" dirty="0" err="1"/>
              <a:t>nome</a:t>
            </a:r>
            <a:r>
              <a:rPr lang="en-US" sz="2000" i="1" dirty="0"/>
              <a:t>: ')</a:t>
            </a:r>
          </a:p>
          <a:p>
            <a:endParaRPr lang="en-US" sz="2000" i="1" dirty="0"/>
          </a:p>
          <a:p>
            <a:r>
              <a:rPr lang="en-US" sz="2000" i="1" dirty="0"/>
              <a:t>print 'media </a:t>
            </a:r>
            <a:r>
              <a:rPr lang="en-US" sz="2000" i="1" dirty="0" err="1"/>
              <a:t>homens</a:t>
            </a:r>
            <a:r>
              <a:rPr lang="en-US" sz="2000" i="1" dirty="0"/>
              <a:t>: ', soma/float(</a:t>
            </a:r>
            <a:r>
              <a:rPr lang="en-US" sz="2000" i="1" dirty="0" err="1"/>
              <a:t>cont</a:t>
            </a:r>
            <a:r>
              <a:rPr lang="en-US" sz="2000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 numCol="1"/>
          <a:lstStyle/>
          <a:p>
            <a:r>
              <a:rPr lang="pt-BR" sz="2800" dirty="0" smtClean="0"/>
              <a:t>Faça um programa que mostre os números ENTRE 100 e 200 que divididos por 7 dão resto 4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556792"/>
            <a:ext cx="36022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101</a:t>
            </a:r>
          </a:p>
          <a:p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200:</a:t>
            </a:r>
          </a:p>
          <a:p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7 == 4:</a:t>
            </a:r>
          </a:p>
          <a:p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 ' ',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endParaRPr lang="it-IT" sz="3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3600" i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i="1" dirty="0" smtClean="0"/>
              <a:t>for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Quando queremos percorrer os ITENS ou ELEMENTOS de uma lista OU quando sabemos a quantidade de repetições a ser executada podemos utilizar o for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800" dirty="0" smtClean="0"/>
              <a:t>SINTAXE:</a:t>
            </a:r>
          </a:p>
          <a:p>
            <a:pPr marL="336550" lvl="1" indent="0">
              <a:buNone/>
            </a:pPr>
            <a:r>
              <a:rPr lang="pt-BR" sz="2400" b="1" i="1" dirty="0" smtClean="0"/>
              <a:t>for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variavel</a:t>
            </a:r>
            <a:r>
              <a:rPr lang="pt-BR" sz="2400" b="1" i="1" dirty="0" smtClean="0"/>
              <a:t> in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objeto_sequencial</a:t>
            </a:r>
            <a:r>
              <a:rPr lang="pt-BR" sz="2400" b="1" i="1" dirty="0" smtClean="0"/>
              <a:t>:</a:t>
            </a:r>
          </a:p>
          <a:p>
            <a:pPr marL="336550" lvl="1" indent="0">
              <a:buNone/>
            </a:pPr>
            <a:r>
              <a:rPr lang="pt-BR" sz="2400" b="1" i="1" dirty="0" smtClean="0"/>
              <a:t>	</a:t>
            </a:r>
            <a:r>
              <a:rPr lang="pt-BR" sz="2400" b="1" i="1" dirty="0" smtClean="0">
                <a:solidFill>
                  <a:srgbClr val="00B050"/>
                </a:solidFill>
              </a:rPr>
              <a:t>Comando1</a:t>
            </a:r>
          </a:p>
          <a:p>
            <a:pPr marL="336550" lvl="1" indent="0">
              <a:buNone/>
            </a:pPr>
            <a:r>
              <a:rPr lang="pt-BR" sz="2400" b="1" i="1" dirty="0" smtClean="0">
                <a:solidFill>
                  <a:srgbClr val="00B050"/>
                </a:solidFill>
              </a:rPr>
              <a:t>	...		</a:t>
            </a:r>
          </a:p>
          <a:p>
            <a:pPr marL="336550" lvl="1" indent="0">
              <a:buNone/>
            </a:pPr>
            <a:r>
              <a:rPr lang="pt-BR" sz="2400" b="1" i="1" dirty="0" smtClean="0">
                <a:solidFill>
                  <a:srgbClr val="00B050"/>
                </a:solidFill>
              </a:rPr>
              <a:t>	Comando n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for</a:t>
            </a:r>
            <a:r>
              <a:rPr lang="pt-BR" dirty="0" smtClean="0"/>
              <a:t> utilizando </a:t>
            </a:r>
            <a:r>
              <a:rPr lang="pt-BR" i="1" dirty="0" smtClean="0"/>
              <a:t>range()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b="1" i="1" dirty="0" smtClean="0">
                <a:solidFill>
                  <a:srgbClr val="00B050"/>
                </a:solidFill>
              </a:rPr>
              <a:t>range</a:t>
            </a:r>
            <a:r>
              <a:rPr lang="pt-BR" dirty="0" smtClean="0"/>
              <a:t> gera uma lista sequencial de elementos com início, fim e uma razão</a:t>
            </a:r>
          </a:p>
          <a:p>
            <a:r>
              <a:rPr lang="pt-BR" dirty="0" smtClean="0"/>
              <a:t>SINTAXE:</a:t>
            </a:r>
          </a:p>
          <a:p>
            <a:pPr marL="336550" lvl="1" indent="0">
              <a:buNone/>
            </a:pPr>
            <a:r>
              <a:rPr lang="pt-BR" b="1" i="1" dirty="0" smtClean="0">
                <a:solidFill>
                  <a:srgbClr val="00B050"/>
                </a:solidFill>
              </a:rPr>
              <a:t>range</a:t>
            </a:r>
            <a:r>
              <a:rPr lang="pt-BR" b="1" i="1" dirty="0" smtClean="0"/>
              <a:t>(</a:t>
            </a:r>
            <a:r>
              <a:rPr lang="pt-BR" b="1" i="1" dirty="0" smtClean="0">
                <a:solidFill>
                  <a:srgbClr val="FF0000"/>
                </a:solidFill>
              </a:rPr>
              <a:t>inicio</a:t>
            </a:r>
            <a:r>
              <a:rPr lang="pt-BR" b="1" i="1" dirty="0" smtClean="0"/>
              <a:t>,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smtClean="0">
                <a:solidFill>
                  <a:srgbClr val="0070C0"/>
                </a:solidFill>
              </a:rPr>
              <a:t>fim</a:t>
            </a:r>
            <a:r>
              <a:rPr lang="pt-BR" b="1" i="1" dirty="0" smtClean="0"/>
              <a:t>,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smtClean="0"/>
              <a:t>passo)</a:t>
            </a:r>
          </a:p>
          <a:p>
            <a:r>
              <a:rPr lang="pt-BR" dirty="0" smtClean="0"/>
              <a:t>É importante ressaltar que o intervalo é </a:t>
            </a:r>
            <a:r>
              <a:rPr lang="pt-BR" b="1" dirty="0" smtClean="0">
                <a:solidFill>
                  <a:srgbClr val="FF0000"/>
                </a:solidFill>
              </a:rPr>
              <a:t>FECHADO NO INÍCIO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00B0F0"/>
                </a:solidFill>
              </a:rPr>
              <a:t>ABERTO NO FIM</a:t>
            </a:r>
          </a:p>
          <a:p>
            <a:r>
              <a:rPr lang="pt-BR" dirty="0" smtClean="0"/>
              <a:t>O passo é opcional</a:t>
            </a:r>
          </a:p>
          <a:p>
            <a:pPr lvl="1"/>
            <a:r>
              <a:rPr lang="pt-BR" dirty="0" smtClean="0"/>
              <a:t>Caso não seja colocado a sequencia irá de 1 em 1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range() - </a:t>
            </a:r>
            <a:r>
              <a:rPr lang="pt-BR" dirty="0" smtClean="0"/>
              <a:t>exemplos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Exemplos:</a:t>
            </a:r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lvl="1" indent="0">
              <a:buNone/>
            </a:pPr>
            <a:endParaRPr lang="pt-BR" sz="2000" dirty="0" smtClean="0"/>
          </a:p>
          <a:p>
            <a:pPr marL="336550" lvl="1" indent="0">
              <a:buNone/>
            </a:pPr>
            <a:r>
              <a:rPr lang="pt-BR" sz="2000" dirty="0" smtClean="0"/>
              <a:t>&gt;&gt;&gt; range(1, 5)</a:t>
            </a:r>
          </a:p>
          <a:p>
            <a:pPr marL="336550" lvl="1" indent="0">
              <a:buNone/>
            </a:pPr>
            <a:r>
              <a:rPr lang="pt-BR" sz="2000" dirty="0" smtClean="0">
                <a:solidFill>
                  <a:srgbClr val="0000FF"/>
                </a:solidFill>
              </a:rPr>
              <a:t>[</a:t>
            </a:r>
            <a:r>
              <a:rPr lang="pt-BR" sz="2000" dirty="0" smtClean="0">
                <a:solidFill>
                  <a:srgbClr val="0000FF"/>
                </a:solidFill>
              </a:rPr>
              <a:t>1, 2, 3, 4]</a:t>
            </a:r>
          </a:p>
          <a:p>
            <a:pPr marL="336550" lvl="1" indent="0">
              <a:buNone/>
            </a:pPr>
            <a:endParaRPr lang="pt-BR" sz="2000" dirty="0" smtClean="0"/>
          </a:p>
          <a:p>
            <a:pPr marL="336550" lvl="1" indent="0">
              <a:buNone/>
            </a:pPr>
            <a:r>
              <a:rPr lang="pt-BR" sz="2000" dirty="0" smtClean="0"/>
              <a:t>&gt;&gt;&gt; range(1,1)</a:t>
            </a:r>
          </a:p>
          <a:p>
            <a:pPr marL="336550" lvl="1" indent="0">
              <a:buNone/>
            </a:pPr>
            <a:r>
              <a:rPr lang="pt-BR" sz="2000" dirty="0" smtClean="0">
                <a:solidFill>
                  <a:srgbClr val="0000FF"/>
                </a:solidFill>
              </a:rPr>
              <a:t>[]</a:t>
            </a:r>
            <a:endParaRPr lang="pt-BR" sz="2000" dirty="0" smtClean="0">
              <a:solidFill>
                <a:srgbClr val="0000FF"/>
              </a:solidFill>
            </a:endParaRPr>
          </a:p>
          <a:p>
            <a:pPr marL="336550" lvl="1" indent="0">
              <a:buNone/>
            </a:pPr>
            <a:endParaRPr lang="pt-BR" sz="2000" dirty="0" smtClean="0"/>
          </a:p>
          <a:p>
            <a:pPr marL="336550" lvl="1" indent="0">
              <a:buNone/>
            </a:pPr>
            <a:r>
              <a:rPr lang="pt-BR" sz="2000" dirty="0" smtClean="0"/>
              <a:t>&gt;&gt;&gt; range(10, 20, 2)</a:t>
            </a:r>
          </a:p>
          <a:p>
            <a:pPr marL="336550" lvl="1" indent="0">
              <a:buNone/>
            </a:pPr>
            <a:r>
              <a:rPr lang="pt-BR" sz="2000" smtClean="0">
                <a:solidFill>
                  <a:srgbClr val="0000FF"/>
                </a:solidFill>
              </a:rPr>
              <a:t>[</a:t>
            </a:r>
            <a:r>
              <a:rPr lang="pt-BR" sz="2000" dirty="0" smtClean="0">
                <a:solidFill>
                  <a:srgbClr val="0000FF"/>
                </a:solidFill>
              </a:rPr>
              <a:t>10, 12, 14, 16, 18]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/>
          <a:lstStyle/>
          <a:p>
            <a:r>
              <a:rPr lang="pt-BR" sz="2800" dirty="0" smtClean="0"/>
              <a:t>Faça um programa para somar os números pares entre 1000 e 2000, inclusive.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700808"/>
            <a:ext cx="44107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</a:t>
            </a:r>
            <a:r>
              <a:rPr lang="it-IT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(1000</a:t>
            </a:r>
            <a:r>
              <a:rPr lang="it-IT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2001, 2</a:t>
            </a:r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soma += i</a:t>
            </a:r>
          </a:p>
          <a:p>
            <a:r>
              <a:rPr lang="it-IT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it-IT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'soma:', soma</a:t>
            </a:r>
          </a:p>
          <a:p>
            <a:endParaRPr lang="it-IT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2800" b="1" i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como construir e utilizar as estruturas de seleção e repetição do Python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pt-BR" sz="2800" dirty="0" smtClean="0"/>
              <a:t>Faça um programa para somar o FATORIAL dos 5 primeiros números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556792"/>
            <a:ext cx="4104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nl-NL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range(1,6):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fat = 1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range(1, i+1):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fat = fat*j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 'fat: ', fat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soma += fat</a:t>
            </a:r>
          </a:p>
          <a:p>
            <a:r>
              <a:rPr lang="nl-NL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'soma:', soma</a:t>
            </a:r>
          </a:p>
          <a:p>
            <a:endParaRPr lang="it-IT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2800" b="1" i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dirty="0" smtClean="0"/>
              <a:t>Comando de seleção simples em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Analisam e executam uma única vez um bloco de instruções de acordo com o valor de uma condição.</a:t>
            </a:r>
          </a:p>
          <a:p>
            <a:r>
              <a:rPr lang="pt-BR" sz="2800" dirty="0" smtClean="0"/>
              <a:t>Podem ser SIMPLES E COMPOSTO </a:t>
            </a:r>
          </a:p>
          <a:p>
            <a:r>
              <a:rPr lang="pt-BR" sz="2800" dirty="0" smtClean="0"/>
              <a:t>SINTAXE DO COMANDO DE SELEÇÃO SIMPLES</a:t>
            </a:r>
          </a:p>
          <a:p>
            <a:pPr marL="400050" lvl="1" indent="0">
              <a:buNone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</a:rPr>
              <a:t>if</a:t>
            </a:r>
            <a:r>
              <a:rPr lang="pt-BR" sz="2400" dirty="0" smtClean="0">
                <a:solidFill>
                  <a:srgbClr val="0000FF"/>
                </a:solidFill>
              </a:rPr>
              <a:t> CONDIÇÃO:</a:t>
            </a:r>
          </a:p>
          <a:p>
            <a:pPr marL="400050" lvl="1" indent="0">
              <a:buNone/>
            </a:pPr>
            <a:r>
              <a:rPr lang="pt-BR" sz="2400" dirty="0" smtClean="0">
                <a:solidFill>
                  <a:srgbClr val="0000FF"/>
                </a:solidFill>
              </a:rPr>
              <a:t>		COMANDOS1</a:t>
            </a:r>
          </a:p>
          <a:p>
            <a:pPr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Exemplo:  </a:t>
            </a:r>
          </a:p>
          <a:p>
            <a:pPr algn="ctr">
              <a:buNone/>
            </a:pPr>
            <a:r>
              <a:rPr lang="pt-BR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&gt; b:</a:t>
            </a:r>
          </a:p>
          <a:p>
            <a:pPr algn="ctr">
              <a:buNone/>
            </a:pP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pt-BR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Fazer um programa para ler um número inteiro e imprimir a palavra ÍMPAR se o número for impar</a:t>
            </a: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544471" y="3573016"/>
            <a:ext cx="33093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i="1" dirty="0"/>
              <a:t>n = input('N: ')</a:t>
            </a:r>
          </a:p>
          <a:p>
            <a:r>
              <a:rPr lang="hu-HU" sz="3200" i="1" dirty="0"/>
              <a:t>if n % 2 == 1:</a:t>
            </a:r>
          </a:p>
          <a:p>
            <a:r>
              <a:rPr lang="hu-HU" sz="3200" i="1" dirty="0"/>
              <a:t>    print 'IMPAR ', n</a:t>
            </a:r>
          </a:p>
          <a:p>
            <a:endParaRPr lang="it-IT" sz="3200" dirty="0"/>
          </a:p>
          <a:p>
            <a:endParaRPr lang="it-IT" sz="3200" dirty="0" err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de seleção composto em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SINTAXE DO COMANDO DE SELEÇÃO COMPOSTO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2800" dirty="0" err="1" smtClean="0">
                <a:solidFill>
                  <a:srgbClr val="0000FF"/>
                </a:solidFill>
              </a:rPr>
              <a:t>if</a:t>
            </a:r>
            <a:r>
              <a:rPr lang="pt-BR" sz="2800" dirty="0" smtClean="0">
                <a:solidFill>
                  <a:srgbClr val="0000FF"/>
                </a:solidFill>
              </a:rPr>
              <a:t> CONDIÇÃO: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		</a:t>
            </a:r>
            <a:r>
              <a:rPr lang="pt-BR" sz="2800" dirty="0" smtClean="0">
                <a:solidFill>
                  <a:srgbClr val="FF0000"/>
                </a:solidFill>
              </a:rPr>
              <a:t>COMANDOS1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	</a:t>
            </a:r>
            <a:r>
              <a:rPr lang="pt-BR" sz="2800" dirty="0" err="1" smtClean="0">
                <a:solidFill>
                  <a:srgbClr val="0000FF"/>
                </a:solidFill>
              </a:rPr>
              <a:t>else</a:t>
            </a:r>
            <a:r>
              <a:rPr lang="pt-BR" sz="2800" dirty="0" smtClean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		</a:t>
            </a:r>
            <a:r>
              <a:rPr lang="pt-BR" sz="2800" dirty="0" smtClean="0">
                <a:solidFill>
                  <a:srgbClr val="008000"/>
                </a:solidFill>
              </a:rPr>
              <a:t>COMANDOS2</a:t>
            </a:r>
          </a:p>
          <a:p>
            <a:pPr lvl="1">
              <a:buNone/>
            </a:pPr>
            <a:r>
              <a:rPr lang="pt-BR" sz="2400" dirty="0" smtClean="0"/>
              <a:t>Ex: </a:t>
            </a:r>
          </a:p>
          <a:p>
            <a:pPr lvl="1">
              <a:buNone/>
            </a:pPr>
            <a:r>
              <a:rPr lang="pt-BR" sz="2400" dirty="0" smtClean="0"/>
              <a:t>				</a:t>
            </a:r>
            <a:r>
              <a:rPr lang="pt-BR" sz="2400" i="1" dirty="0" err="1" smtClean="0"/>
              <a:t>if</a:t>
            </a:r>
            <a:r>
              <a:rPr lang="pt-BR" sz="2400" i="1" dirty="0" smtClean="0"/>
              <a:t> a &gt; b:</a:t>
            </a:r>
          </a:p>
          <a:p>
            <a:pPr lvl="1">
              <a:buNone/>
            </a:pPr>
            <a:r>
              <a:rPr lang="pt-BR" sz="2400" i="1" dirty="0" smtClean="0"/>
              <a:t>				          </a:t>
            </a:r>
            <a:r>
              <a:rPr lang="pt-BR" sz="2400" i="1" dirty="0" err="1" smtClean="0"/>
              <a:t>print</a:t>
            </a:r>
            <a:r>
              <a:rPr lang="pt-BR" sz="2400" i="1" dirty="0" smtClean="0"/>
              <a:t> a</a:t>
            </a:r>
          </a:p>
          <a:p>
            <a:pPr lvl="1">
              <a:buNone/>
            </a:pPr>
            <a:r>
              <a:rPr lang="pt-BR" sz="2400" i="1" dirty="0" smtClean="0"/>
              <a:t>				</a:t>
            </a:r>
            <a:r>
              <a:rPr lang="pt-BR" sz="2400" i="1" dirty="0" err="1" smtClean="0"/>
              <a:t>else</a:t>
            </a:r>
            <a:r>
              <a:rPr lang="pt-BR" sz="2400" i="1" dirty="0" smtClean="0"/>
              <a:t>:</a:t>
            </a:r>
          </a:p>
          <a:p>
            <a:pPr lvl="1">
              <a:buNone/>
            </a:pPr>
            <a:r>
              <a:rPr lang="pt-BR" sz="2400" i="1" dirty="0" smtClean="0"/>
              <a:t>				          </a:t>
            </a:r>
            <a:r>
              <a:rPr lang="pt-BR" sz="2400" i="1" dirty="0" err="1" smtClean="0"/>
              <a:t>print</a:t>
            </a:r>
            <a:r>
              <a:rPr lang="pt-BR" sz="2400" i="1" dirty="0" smtClean="0"/>
              <a:t> b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pt-BR" sz="2400" dirty="0" smtClean="0"/>
              <a:t>Fazer um programa para ler duas notas e imprimir a sua situação de acordo com os critérios da UERJ</a:t>
            </a:r>
          </a:p>
          <a:p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44471" y="2893000"/>
            <a:ext cx="4519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n1 = input('Nota 1: ')</a:t>
            </a:r>
          </a:p>
          <a:p>
            <a:r>
              <a:rPr lang="en-US" i="1" dirty="0"/>
              <a:t>n2 = input('Nota 2: ')</a:t>
            </a:r>
          </a:p>
          <a:p>
            <a:r>
              <a:rPr lang="en-US" i="1" dirty="0"/>
              <a:t>media = (n1+n2)/float(2)</a:t>
            </a:r>
          </a:p>
          <a:p>
            <a:r>
              <a:rPr lang="en-US" i="1" dirty="0"/>
              <a:t>if media &gt;= 7:</a:t>
            </a:r>
          </a:p>
          <a:p>
            <a:r>
              <a:rPr lang="en-US" i="1" dirty="0"/>
              <a:t>    print 'APROVADO ', media</a:t>
            </a:r>
          </a:p>
          <a:p>
            <a:r>
              <a:rPr lang="en-US" i="1" dirty="0"/>
              <a:t>else:</a:t>
            </a:r>
          </a:p>
          <a:p>
            <a:r>
              <a:rPr lang="en-US" i="1" dirty="0"/>
              <a:t>    if media &gt;= 4:</a:t>
            </a:r>
          </a:p>
          <a:p>
            <a:r>
              <a:rPr lang="en-US" i="1" dirty="0"/>
              <a:t>        print 'PROVA FINAL ', media</a:t>
            </a:r>
          </a:p>
          <a:p>
            <a:r>
              <a:rPr lang="en-US" i="1" dirty="0"/>
              <a:t>    else:</a:t>
            </a:r>
          </a:p>
          <a:p>
            <a:r>
              <a:rPr lang="en-US" i="1" dirty="0"/>
              <a:t>        print 'REPROVADO ', media</a:t>
            </a:r>
          </a:p>
          <a:p>
            <a:endParaRPr lang="it-IT" i="1" dirty="0"/>
          </a:p>
          <a:p>
            <a:endParaRPr lang="it-IT" i="1" dirty="0" err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Fazer um algoritmo para ler a idade de uma pessoa e imprimir sua situação de acordo com os critérios abaixo:</a:t>
            </a:r>
          </a:p>
          <a:p>
            <a:pPr lvl="1"/>
            <a:r>
              <a:rPr lang="pt-BR" sz="2400" dirty="0" smtClean="0"/>
              <a:t>Idade &lt;= 0 </a:t>
            </a:r>
            <a:r>
              <a:rPr lang="pt-BR" sz="2400" dirty="0" smtClean="0">
                <a:sym typeface="Wingdings"/>
              </a:rPr>
              <a:t> ERRO</a:t>
            </a:r>
          </a:p>
          <a:p>
            <a:pPr lvl="1"/>
            <a:r>
              <a:rPr lang="pt-BR" sz="2400" dirty="0" smtClean="0">
                <a:sym typeface="Wingdings"/>
              </a:rPr>
              <a:t>1 &lt;= idade &lt;= 3  BEBE</a:t>
            </a:r>
          </a:p>
          <a:p>
            <a:pPr lvl="1"/>
            <a:r>
              <a:rPr lang="pt-BR" sz="2400" dirty="0" smtClean="0">
                <a:sym typeface="Wingdings"/>
              </a:rPr>
              <a:t>4 &lt;= idade &lt;= 11  CRIANÇA</a:t>
            </a:r>
          </a:p>
          <a:p>
            <a:pPr lvl="1"/>
            <a:r>
              <a:rPr lang="pt-BR" sz="2400" dirty="0" smtClean="0">
                <a:sym typeface="Wingdings"/>
              </a:rPr>
              <a:t>12 &lt;= idade &lt;= 17  TEEN</a:t>
            </a:r>
          </a:p>
          <a:p>
            <a:pPr lvl="1"/>
            <a:r>
              <a:rPr lang="pt-BR" sz="2400" dirty="0" smtClean="0">
                <a:sym typeface="Wingdings"/>
              </a:rPr>
              <a:t>18 &lt;= idade &lt;= 30  JOVEM</a:t>
            </a:r>
          </a:p>
          <a:p>
            <a:pPr lvl="1"/>
            <a:r>
              <a:rPr lang="pt-BR" sz="2400" dirty="0" smtClean="0">
                <a:sym typeface="Wingdings"/>
              </a:rPr>
              <a:t>31 &lt;= idade &lt;= 64  ADULTO</a:t>
            </a:r>
          </a:p>
          <a:p>
            <a:pPr lvl="1"/>
            <a:r>
              <a:rPr lang="pt-BR" sz="2400" dirty="0" smtClean="0">
                <a:sym typeface="Wingdings"/>
              </a:rPr>
              <a:t>idade &gt;= 65  SENIOR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196752"/>
            <a:ext cx="311431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idade = input('Idade: ')</a:t>
            </a:r>
          </a:p>
          <a:p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0: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'ERRO ', idade</a:t>
            </a:r>
          </a:p>
          <a:p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3: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'BEBE ', idade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11: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'CRIANÇA ', idade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17: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'TEEN ', idade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30: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'JOVEM ', idade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idade &lt;= 64: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'ADULTO ', idade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'SENIOR ', idade</a:t>
            </a:r>
          </a:p>
          <a:p>
            <a:endParaRPr lang="it-IT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1600" i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Sequência de decisões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 houver a necessidade de uma sequência de decisões como as do algoritmo anterior podemos utilizar a estrutura composta abaixo:</a:t>
            </a:r>
          </a:p>
          <a:p>
            <a:pPr marL="349250" lvl="1" indent="0">
              <a:buNone/>
            </a:pPr>
            <a:r>
              <a:rPr lang="pt-BR" sz="1400" i="1" dirty="0" err="1" smtClean="0"/>
              <a:t>if</a:t>
            </a:r>
            <a:r>
              <a:rPr lang="pt-BR" sz="1400" i="1" dirty="0" smtClean="0"/>
              <a:t> condição :</a:t>
            </a:r>
          </a:p>
          <a:p>
            <a:pPr marL="685800" lvl="2" indent="0">
              <a:buNone/>
            </a:pPr>
            <a:r>
              <a:rPr lang="pt-BR" sz="1400" i="1" dirty="0" smtClean="0"/>
              <a:t>Comandos1</a:t>
            </a:r>
          </a:p>
          <a:p>
            <a:pPr marL="349250" lvl="1" indent="0">
              <a:buNone/>
            </a:pPr>
            <a:r>
              <a:rPr lang="pt-BR" sz="1400" i="1" dirty="0" err="1" smtClean="0"/>
              <a:t>elif</a:t>
            </a:r>
            <a:r>
              <a:rPr lang="pt-BR" sz="1400" i="1" dirty="0" smtClean="0"/>
              <a:t> condição: </a:t>
            </a:r>
          </a:p>
          <a:p>
            <a:pPr marL="685800" lvl="2" indent="0">
              <a:buNone/>
            </a:pPr>
            <a:r>
              <a:rPr lang="pt-BR" sz="1400" i="1" dirty="0" smtClean="0"/>
              <a:t>Comandos2</a:t>
            </a:r>
          </a:p>
          <a:p>
            <a:pPr marL="349250" lvl="1" indent="0">
              <a:buNone/>
            </a:pPr>
            <a:r>
              <a:rPr lang="pt-BR" sz="1400" i="1" dirty="0" smtClean="0"/>
              <a:t>...</a:t>
            </a:r>
          </a:p>
          <a:p>
            <a:pPr marL="349250" lvl="1" indent="0">
              <a:buNone/>
            </a:pPr>
            <a:r>
              <a:rPr lang="pt-BR" sz="1400" i="1" dirty="0" err="1" smtClean="0"/>
              <a:t>elif</a:t>
            </a:r>
            <a:r>
              <a:rPr lang="pt-BR" sz="1400" i="1" dirty="0" smtClean="0"/>
              <a:t> condição:</a:t>
            </a:r>
          </a:p>
          <a:p>
            <a:pPr marL="685800" lvl="2" indent="0">
              <a:buNone/>
            </a:pPr>
            <a:r>
              <a:rPr lang="pt-BR" sz="1400" i="1" dirty="0" smtClean="0"/>
              <a:t>Comandos...</a:t>
            </a:r>
          </a:p>
          <a:p>
            <a:pPr marL="349250" lvl="1" indent="0">
              <a:buNone/>
            </a:pPr>
            <a:r>
              <a:rPr lang="pt-BR" sz="1400" i="1" dirty="0" err="1" smtClean="0"/>
              <a:t>else</a:t>
            </a:r>
            <a:r>
              <a:rPr lang="pt-BR" sz="1400" i="1" dirty="0" smtClean="0"/>
              <a:t>:</a:t>
            </a:r>
          </a:p>
          <a:p>
            <a:pPr marL="349250" lvl="1" indent="0">
              <a:buNone/>
            </a:pPr>
            <a:r>
              <a:rPr lang="pt-BR" sz="1400" i="1" dirty="0" smtClean="0"/>
              <a:t>	</a:t>
            </a:r>
            <a:r>
              <a:rPr lang="pt-BR" sz="1400" i="1" dirty="0" err="1" smtClean="0"/>
              <a:t>ComandosN</a:t>
            </a:r>
            <a:endParaRPr lang="pt-BR" sz="1400" i="1" dirty="0" smtClean="0"/>
          </a:p>
          <a:p>
            <a:r>
              <a:rPr lang="pt-BR" sz="2800" dirty="0" smtClean="0"/>
              <a:t>Este tipo de estrutura entra em apenas uma das opções e ignora o restante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1096</Words>
  <Application>Microsoft Office PowerPoint</Application>
  <PresentationFormat>Apresentação na tela (4:3)</PresentationFormat>
  <Paragraphs>204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PYTHON – SELEÇÃO E REPETIÇÃO</vt:lpstr>
      <vt:lpstr>Objetivos </vt:lpstr>
      <vt:lpstr>Comando de seleção simples em Python</vt:lpstr>
      <vt:lpstr>Programa</vt:lpstr>
      <vt:lpstr>Comando de seleção composto em Python</vt:lpstr>
      <vt:lpstr>Programa</vt:lpstr>
      <vt:lpstr>Exercício</vt:lpstr>
      <vt:lpstr>Programa</vt:lpstr>
      <vt:lpstr>Sequência de decisões</vt:lpstr>
      <vt:lpstr>Programa</vt:lpstr>
      <vt:lpstr>Programa</vt:lpstr>
      <vt:lpstr>Estrutura de repetição</vt:lpstr>
      <vt:lpstr>while</vt:lpstr>
      <vt:lpstr>Programa</vt:lpstr>
      <vt:lpstr>Programa</vt:lpstr>
      <vt:lpstr>Comando for</vt:lpstr>
      <vt:lpstr>for utilizando range()</vt:lpstr>
      <vt:lpstr>range() - exemplos</vt:lpstr>
      <vt:lpstr>Programa</vt:lpstr>
      <vt:lpstr>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</dc:title>
  <dc:creator>Sergio Kostin</dc:creator>
  <cp:lastModifiedBy>Sergio Kostin</cp:lastModifiedBy>
  <cp:revision>18</cp:revision>
  <dcterms:created xsi:type="dcterms:W3CDTF">2016-09-07T19:40:02Z</dcterms:created>
  <dcterms:modified xsi:type="dcterms:W3CDTF">2016-09-07T22:50:55Z</dcterms:modified>
</cp:coreProperties>
</file>