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 txBox="1">
            <a:spLocks/>
          </p:cNvSpPr>
          <p:nvPr userDrawn="1"/>
        </p:nvSpPr>
        <p:spPr>
          <a:xfrm>
            <a:off x="0" y="6492875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Introdução ao Processamento de Dados</a:t>
            </a:r>
          </a:p>
        </p:txBody>
      </p:sp>
      <p:pic>
        <p:nvPicPr>
          <p:cNvPr id="8" name="Imagem 7" descr="logo_sit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23992" y="6165304"/>
            <a:ext cx="2484512" cy="628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b="1" dirty="0" smtClean="0"/>
              <a:t>Python - Matrizes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dirty="0" smtClean="0"/>
              <a:t>Fazer um programa para guardar os elementos de uma matriz 4x5 em um vetor</a:t>
            </a:r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53402" y="2852936"/>
            <a:ext cx="44599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mat1 = []</a:t>
            </a:r>
          </a:p>
          <a:p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range(0,4):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mat1.append(0)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mat1[i] = []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range(0,5):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mat1[i].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(int(input("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:")))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mat1</a:t>
            </a:r>
          </a:p>
          <a:p>
            <a:endParaRPr lang="nl-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nl-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2636912"/>
            <a:ext cx="30410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sz="2000" b="1" i="1" dirty="0">
                <a:solidFill>
                  <a:srgbClr val="FF0000"/>
                </a:solidFill>
              </a:rPr>
              <a:t>vet=[0]*20</a:t>
            </a:r>
          </a:p>
          <a:p>
            <a:r>
              <a:rPr lang="nl-NL" sz="2000" b="1" i="1" dirty="0" err="1" smtClean="0">
                <a:solidFill>
                  <a:srgbClr val="FF0000"/>
                </a:solidFill>
              </a:rPr>
              <a:t>for</a:t>
            </a:r>
            <a:r>
              <a:rPr lang="nl-NL" sz="2000" b="1" i="1" dirty="0" smtClean="0">
                <a:solidFill>
                  <a:srgbClr val="FF0000"/>
                </a:solidFill>
              </a:rPr>
              <a:t> </a:t>
            </a:r>
            <a:r>
              <a:rPr lang="nl-NL" sz="2000" b="1" i="1" dirty="0">
                <a:solidFill>
                  <a:srgbClr val="FF0000"/>
                </a:solidFill>
              </a:rPr>
              <a:t>i in range(0,4):</a:t>
            </a:r>
          </a:p>
          <a:p>
            <a:r>
              <a:rPr lang="nl-NL" sz="2000" b="1" i="1" dirty="0">
                <a:solidFill>
                  <a:srgbClr val="FF0000"/>
                </a:solidFill>
              </a:rPr>
              <a:t>    </a:t>
            </a:r>
            <a:r>
              <a:rPr lang="nl-NL" sz="2000" b="1" i="1" dirty="0" err="1">
                <a:solidFill>
                  <a:srgbClr val="FF0000"/>
                </a:solidFill>
              </a:rPr>
              <a:t>for</a:t>
            </a:r>
            <a:r>
              <a:rPr lang="nl-NL" sz="2000" b="1" i="1" dirty="0">
                <a:solidFill>
                  <a:srgbClr val="FF0000"/>
                </a:solidFill>
              </a:rPr>
              <a:t> j in range(0,5):</a:t>
            </a:r>
          </a:p>
          <a:p>
            <a:r>
              <a:rPr lang="nl-NL" sz="2000" b="1" i="1" dirty="0">
                <a:solidFill>
                  <a:srgbClr val="FF0000"/>
                </a:solidFill>
              </a:rPr>
              <a:t>        vet[i*5 + j] = mat1[i][j]</a:t>
            </a:r>
          </a:p>
          <a:p>
            <a:endParaRPr lang="nl-NL" sz="2000" b="1" i="1" dirty="0">
              <a:solidFill>
                <a:srgbClr val="FF0000"/>
              </a:solidFill>
            </a:endParaRPr>
          </a:p>
          <a:p>
            <a:r>
              <a:rPr lang="nl-NL" sz="2000" b="1" i="1" dirty="0">
                <a:solidFill>
                  <a:srgbClr val="FF0000"/>
                </a:solidFill>
              </a:rPr>
              <a:t>print "vet:", vet</a:t>
            </a:r>
          </a:p>
          <a:p>
            <a:endParaRPr lang="nl-NL" sz="2000" dirty="0">
              <a:solidFill>
                <a:srgbClr val="FF0000"/>
              </a:solidFill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nl-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Algumas vezes necessitamos de vetores MULTIDIMENSIONAIS para resolver um problema</a:t>
            </a:r>
          </a:p>
          <a:p>
            <a:r>
              <a:rPr lang="pt-BR" sz="2800" dirty="0" smtClean="0"/>
              <a:t>O exemplo mais comum são as matrizes que são vetores Bidimensionais</a:t>
            </a:r>
          </a:p>
          <a:p>
            <a:endParaRPr lang="pt-BR" sz="2800" dirty="0" smtClean="0"/>
          </a:p>
          <a:p>
            <a:r>
              <a:rPr lang="pt-BR" sz="2800" dirty="0" smtClean="0"/>
              <a:t>Nesse </a:t>
            </a:r>
            <a:r>
              <a:rPr lang="pt-BR" sz="2800" dirty="0" smtClean="0"/>
              <a:t>caso, é necessário um índice para cada dimensão</a:t>
            </a:r>
          </a:p>
          <a:p>
            <a:r>
              <a:rPr lang="pt-BR" sz="2800" dirty="0" smtClean="0"/>
              <a:t>No caso das matrizes são necessários 2 índices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540768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Exemplo de uma matriz</a:t>
            </a:r>
          </a:p>
          <a:p>
            <a:pPr>
              <a:buNone/>
            </a:pPr>
            <a:r>
              <a:rPr lang="pt-BR" sz="2800" b="1" i="1" dirty="0" smtClean="0"/>
              <a:t>&gt;&gt;&gt; M </a:t>
            </a:r>
            <a:r>
              <a:rPr lang="pt-BR" sz="2800" b="1" i="1" dirty="0" smtClean="0"/>
              <a:t>= [ [4,3,2,0], [5,2,1,4], [6,1,-3,7] </a:t>
            </a:r>
            <a:r>
              <a:rPr lang="pt-BR" sz="2800" b="1" i="1" dirty="0" smtClean="0"/>
              <a:t>]</a:t>
            </a:r>
          </a:p>
          <a:p>
            <a:pPr>
              <a:buNone/>
            </a:pPr>
            <a:r>
              <a:rPr lang="pt-BR" sz="2800" b="1" i="1" dirty="0" smtClean="0"/>
              <a:t>&gt;&gt;&gt; M[1][3]</a:t>
            </a:r>
          </a:p>
          <a:p>
            <a:pPr>
              <a:buNone/>
            </a:pPr>
            <a:r>
              <a:rPr lang="pt-BR" sz="2800" b="1" i="1" dirty="0" smtClean="0"/>
              <a:t>4</a:t>
            </a:r>
          </a:p>
          <a:p>
            <a:endParaRPr lang="pt-BR" sz="2800" dirty="0"/>
          </a:p>
        </p:txBody>
      </p:sp>
      <p:graphicFrame>
        <p:nvGraphicFramePr>
          <p:cNvPr id="34" name="Objeto 33"/>
          <p:cNvGraphicFramePr>
            <a:graphicFrameLocks noChangeAspect="1"/>
          </p:cNvGraphicFramePr>
          <p:nvPr/>
        </p:nvGraphicFramePr>
        <p:xfrm>
          <a:off x="2339752" y="3356992"/>
          <a:ext cx="3634054" cy="2544985"/>
        </p:xfrm>
        <a:graphic>
          <a:graphicData uri="http://schemas.openxmlformats.org/presentationml/2006/ole">
            <p:oleObj spid="_x0000_s1026" name="Equação" r:id="rId3" imgW="10159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uma matriz 3x4, inicializando com 0</a:t>
            </a:r>
          </a:p>
          <a:p>
            <a:pPr>
              <a:buNone/>
            </a:pPr>
            <a:endParaRPr lang="pt-BR" b="1" i="1" dirty="0" smtClean="0"/>
          </a:p>
          <a:p>
            <a:pPr>
              <a:buNone/>
            </a:pPr>
            <a:r>
              <a:rPr lang="pt-BR" b="1" i="1" dirty="0" smtClean="0"/>
              <a:t>&gt;&gt;&gt; </a:t>
            </a:r>
            <a:r>
              <a:rPr lang="pt-BR" b="1" i="1" dirty="0" smtClean="0"/>
              <a:t>M = [ [0]*4]*3</a:t>
            </a:r>
          </a:p>
          <a:p>
            <a:pPr>
              <a:buNone/>
            </a:pPr>
            <a:r>
              <a:rPr lang="pt-BR" b="1" i="1" dirty="0" smtClean="0"/>
              <a:t>&gt;&gt;&gt; M</a:t>
            </a:r>
          </a:p>
          <a:p>
            <a:pPr>
              <a:buNone/>
            </a:pPr>
            <a:r>
              <a:rPr lang="pt-BR" b="1" i="1" dirty="0" smtClean="0"/>
              <a:t>[[0, 0, 0, 0], [0, 0, 0, 0], [0, 0, 0, 0]]</a:t>
            </a:r>
          </a:p>
          <a:p>
            <a:pPr>
              <a:buNone/>
            </a:pPr>
            <a:r>
              <a:rPr lang="pt-BR" b="1" i="1" dirty="0" smtClean="0"/>
              <a:t>&gt;&gt;&gt; 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3322712" cy="4525963"/>
          </a:xfrm>
        </p:spPr>
        <p:txBody>
          <a:bodyPr/>
          <a:lstStyle/>
          <a:p>
            <a:r>
              <a:rPr lang="pt-BR" sz="2800" dirty="0" smtClean="0"/>
              <a:t>Fazer um programa para ler os dados para uma matriz 3x3 e somar os elementos PARES da matriz</a:t>
            </a:r>
          </a:p>
          <a:p>
            <a:endParaRPr lang="pt-BR" sz="2800" dirty="0"/>
          </a:p>
        </p:txBody>
      </p:sp>
      <p:sp>
        <p:nvSpPr>
          <p:cNvPr id="5" name="TextBox 18"/>
          <p:cNvSpPr txBox="1"/>
          <p:nvPr/>
        </p:nvSpPr>
        <p:spPr>
          <a:xfrm>
            <a:off x="3851920" y="980728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 = []</a:t>
            </a:r>
          </a:p>
          <a:p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range(0,3):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mat.append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mat[i] = []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range(0,3):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mat[i].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(int(input("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:")))</a:t>
            </a:r>
          </a:p>
          <a:p>
            <a:endParaRPr lang="nl-NL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sz="2400" b="1" i="1" dirty="0">
                <a:solidFill>
                  <a:srgbClr val="FF0000"/>
                </a:solidFill>
              </a:rPr>
              <a:t>soma = 0</a:t>
            </a:r>
          </a:p>
          <a:p>
            <a:r>
              <a:rPr lang="nl-NL" sz="2400" b="1" i="1" dirty="0" err="1">
                <a:solidFill>
                  <a:srgbClr val="FF0000"/>
                </a:solidFill>
              </a:rPr>
              <a:t>for</a:t>
            </a:r>
            <a:r>
              <a:rPr lang="nl-NL" sz="2400" b="1" i="1" dirty="0">
                <a:solidFill>
                  <a:srgbClr val="FF0000"/>
                </a:solidFill>
              </a:rPr>
              <a:t> i in range(0,3):</a:t>
            </a:r>
          </a:p>
          <a:p>
            <a:r>
              <a:rPr lang="nl-NL" sz="2400" b="1" i="1" dirty="0">
                <a:solidFill>
                  <a:srgbClr val="FF0000"/>
                </a:solidFill>
              </a:rPr>
              <a:t>    </a:t>
            </a:r>
            <a:r>
              <a:rPr lang="nl-NL" sz="2400" b="1" i="1" dirty="0" err="1">
                <a:solidFill>
                  <a:srgbClr val="FF0000"/>
                </a:solidFill>
              </a:rPr>
              <a:t>for</a:t>
            </a:r>
            <a:r>
              <a:rPr lang="nl-NL" sz="2400" b="1" i="1" dirty="0">
                <a:solidFill>
                  <a:srgbClr val="FF0000"/>
                </a:solidFill>
              </a:rPr>
              <a:t> j in range(0,3):</a:t>
            </a:r>
          </a:p>
          <a:p>
            <a:r>
              <a:rPr lang="nl-NL" sz="2400" b="1" i="1" dirty="0">
                <a:solidFill>
                  <a:srgbClr val="FF0000"/>
                </a:solidFill>
              </a:rPr>
              <a:t>       </a:t>
            </a:r>
            <a:r>
              <a:rPr lang="nl-NL" sz="2400" b="1" i="1" dirty="0" err="1">
                <a:solidFill>
                  <a:srgbClr val="FF0000"/>
                </a:solidFill>
              </a:rPr>
              <a:t>if</a:t>
            </a:r>
            <a:r>
              <a:rPr lang="nl-NL" sz="2400" b="1" i="1" dirty="0">
                <a:solidFill>
                  <a:srgbClr val="FF0000"/>
                </a:solidFill>
              </a:rPr>
              <a:t> mat[i][j] % 2 == 0:</a:t>
            </a:r>
          </a:p>
          <a:p>
            <a:r>
              <a:rPr lang="nl-NL" sz="2400" b="1" i="1" dirty="0">
                <a:solidFill>
                  <a:srgbClr val="FF0000"/>
                </a:solidFill>
              </a:rPr>
              <a:t>           soma += mat[i][j]</a:t>
            </a:r>
          </a:p>
          <a:p>
            <a:r>
              <a:rPr lang="nl-NL" sz="2400" b="1" i="1" dirty="0">
                <a:solidFill>
                  <a:srgbClr val="FF0000"/>
                </a:solidFill>
              </a:rPr>
              <a:t>print "soma:", soma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t-BR" dirty="0" smtClean="0"/>
              <a:t>Fazer um programa para ler os dados para uma matriz 3x3 e somar os elementos da diagonal principal</a:t>
            </a:r>
          </a:p>
          <a:p>
            <a:endParaRPr lang="pt-BR" dirty="0"/>
          </a:p>
        </p:txBody>
      </p:sp>
      <p:sp>
        <p:nvSpPr>
          <p:cNvPr id="4" name="TextBox 18"/>
          <p:cNvSpPr txBox="1"/>
          <p:nvPr/>
        </p:nvSpPr>
        <p:spPr>
          <a:xfrm>
            <a:off x="611560" y="3356992"/>
            <a:ext cx="32960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 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0</a:t>
            </a:r>
          </a:p>
          <a:p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range(0,3):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range(0,3):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== j: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soma += mat[i][j]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"soma 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diagonal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:", soma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429000"/>
            <a:ext cx="3296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 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0</a:t>
            </a:r>
          </a:p>
          <a:p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range(0,3):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+= mat[i][i]</a:t>
            </a:r>
          </a:p>
          <a:p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"soma </a:t>
            </a:r>
            <a:r>
              <a:rPr lang="nl-NL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diagonal</a:t>
            </a:r>
            <a:r>
              <a:rPr lang="nl-NL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:", soma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3456384" cy="4525963"/>
          </a:xfrm>
        </p:spPr>
        <p:txBody>
          <a:bodyPr/>
          <a:lstStyle/>
          <a:p>
            <a:r>
              <a:rPr lang="pt-BR" sz="2800" dirty="0" smtClean="0"/>
              <a:t>Imprimindo em formato de matriz</a:t>
            </a:r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9424" y="1556792"/>
            <a:ext cx="518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 = []</a:t>
            </a:r>
          </a:p>
          <a:p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range(0,3):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mat.append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mat[i] = []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range(0,3):</a:t>
            </a:r>
          </a:p>
          <a:p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mat[i].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(int(input("</a:t>
            </a:r>
            <a:r>
              <a:rPr lang="nl-NL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nl-NL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</a:t>
            </a:r>
            <a:r>
              <a:rPr lang="nl-NL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nl-NL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l-NL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sz="2400" b="1" i="1" dirty="0" err="1">
                <a:solidFill>
                  <a:srgbClr val="FF0000"/>
                </a:solidFill>
              </a:rPr>
              <a:t>for</a:t>
            </a:r>
            <a:r>
              <a:rPr lang="nl-NL" sz="2400" b="1" i="1" dirty="0">
                <a:solidFill>
                  <a:srgbClr val="FF0000"/>
                </a:solidFill>
              </a:rPr>
              <a:t> line in mat:</a:t>
            </a:r>
          </a:p>
          <a:p>
            <a:r>
              <a:rPr lang="nl-NL" sz="2400" b="1" i="1" dirty="0">
                <a:solidFill>
                  <a:srgbClr val="FF0000"/>
                </a:solidFill>
              </a:rPr>
              <a:t>    print "%3d %3d %3d" % </a:t>
            </a:r>
            <a:r>
              <a:rPr lang="nl-NL" sz="2400" b="1" i="1" dirty="0" err="1">
                <a:solidFill>
                  <a:srgbClr val="FF0000"/>
                </a:solidFill>
              </a:rPr>
              <a:t>tuple</a:t>
            </a:r>
            <a:r>
              <a:rPr lang="nl-NL" sz="2400" b="1" i="1" dirty="0">
                <a:solidFill>
                  <a:srgbClr val="FF0000"/>
                </a:solidFill>
              </a:rPr>
              <a:t>(line)</a:t>
            </a:r>
          </a:p>
          <a:p>
            <a:r>
              <a:rPr lang="pt-BR" sz="2400" b="1" i="1" dirty="0" smtClean="0">
                <a:solidFill>
                  <a:srgbClr val="FF0000"/>
                </a:solidFill>
              </a:rPr>
              <a:t> </a:t>
            </a:r>
            <a:endParaRPr lang="nl-NL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pt-BR" sz="2800" dirty="0" smtClean="0"/>
              <a:t>Fazer um programa para imprimir a soma das linhas das matrizes e a soma total dos  elementos PARES da matriz</a:t>
            </a:r>
          </a:p>
          <a:p>
            <a:endParaRPr lang="pt-BR" sz="2800" dirty="0"/>
          </a:p>
        </p:txBody>
      </p:sp>
      <p:sp>
        <p:nvSpPr>
          <p:cNvPr id="4" name="TextBox 18"/>
          <p:cNvSpPr txBox="1"/>
          <p:nvPr/>
        </p:nvSpPr>
        <p:spPr>
          <a:xfrm>
            <a:off x="353402" y="3158966"/>
            <a:ext cx="43300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[]</a:t>
            </a:r>
          </a:p>
          <a:p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range(0,3):</a:t>
            </a:r>
          </a:p>
          <a:p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mat.append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[]</a:t>
            </a:r>
          </a:p>
          <a:p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range(0,3):</a:t>
            </a:r>
          </a:p>
          <a:p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(input("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:")))</a:t>
            </a:r>
          </a:p>
          <a:p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endParaRPr lang="pt-BR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nl-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140968"/>
            <a:ext cx="4176464" cy="29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FF0000"/>
                </a:solidFill>
              </a:rPr>
              <a:t>soma </a:t>
            </a:r>
            <a:r>
              <a:rPr lang="pt-BR" sz="2000" b="1" i="1" dirty="0">
                <a:solidFill>
                  <a:srgbClr val="FF0000"/>
                </a:solidFill>
              </a:rPr>
              <a:t>= 0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for </a:t>
            </a:r>
            <a:r>
              <a:rPr lang="pt-BR" sz="2000" b="1" i="1" dirty="0" err="1">
                <a:solidFill>
                  <a:srgbClr val="FF0000"/>
                </a:solidFill>
              </a:rPr>
              <a:t>i</a:t>
            </a:r>
            <a:r>
              <a:rPr lang="pt-BR" sz="2000" b="1" i="1" dirty="0">
                <a:solidFill>
                  <a:srgbClr val="FF0000"/>
                </a:solidFill>
              </a:rPr>
              <a:t> in range(0,3):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    </a:t>
            </a:r>
            <a:r>
              <a:rPr lang="pt-BR" sz="2000" b="1" i="1" dirty="0" err="1">
                <a:solidFill>
                  <a:srgbClr val="FF0000"/>
                </a:solidFill>
              </a:rPr>
              <a:t>totalLinha</a:t>
            </a:r>
            <a:r>
              <a:rPr lang="pt-BR" sz="2000" b="1" i="1" dirty="0">
                <a:solidFill>
                  <a:srgbClr val="FF0000"/>
                </a:solidFill>
              </a:rPr>
              <a:t> = 0; 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    for </a:t>
            </a:r>
            <a:r>
              <a:rPr lang="pt-BR" sz="2000" b="1" i="1" dirty="0" err="1">
                <a:solidFill>
                  <a:srgbClr val="FF0000"/>
                </a:solidFill>
              </a:rPr>
              <a:t>j</a:t>
            </a:r>
            <a:r>
              <a:rPr lang="pt-BR" sz="2000" b="1" i="1" dirty="0">
                <a:solidFill>
                  <a:srgbClr val="FF0000"/>
                </a:solidFill>
              </a:rPr>
              <a:t> in range(0,3):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       </a:t>
            </a:r>
            <a:r>
              <a:rPr lang="pt-BR" sz="2000" b="1" i="1" dirty="0" err="1">
                <a:solidFill>
                  <a:srgbClr val="FF0000"/>
                </a:solidFill>
              </a:rPr>
              <a:t>totalLinha</a:t>
            </a:r>
            <a:r>
              <a:rPr lang="pt-BR" sz="2000" b="1" i="1" dirty="0">
                <a:solidFill>
                  <a:srgbClr val="FF0000"/>
                </a:solidFill>
              </a:rPr>
              <a:t> += </a:t>
            </a:r>
            <a:r>
              <a:rPr lang="pt-BR" sz="2000" b="1" i="1" dirty="0" err="1">
                <a:solidFill>
                  <a:srgbClr val="FF0000"/>
                </a:solidFill>
              </a:rPr>
              <a:t>mat</a:t>
            </a:r>
            <a:r>
              <a:rPr lang="pt-BR" sz="2000" b="1" i="1" dirty="0">
                <a:solidFill>
                  <a:srgbClr val="FF0000"/>
                </a:solidFill>
              </a:rPr>
              <a:t>[</a:t>
            </a:r>
            <a:r>
              <a:rPr lang="pt-BR" sz="2000" b="1" i="1" dirty="0" err="1">
                <a:solidFill>
                  <a:srgbClr val="FF0000"/>
                </a:solidFill>
              </a:rPr>
              <a:t>i</a:t>
            </a:r>
            <a:r>
              <a:rPr lang="pt-BR" sz="2000" b="1" i="1" dirty="0">
                <a:solidFill>
                  <a:srgbClr val="FF0000"/>
                </a:solidFill>
              </a:rPr>
              <a:t>][</a:t>
            </a:r>
            <a:r>
              <a:rPr lang="pt-BR" sz="2000" b="1" i="1" dirty="0" err="1">
                <a:solidFill>
                  <a:srgbClr val="FF0000"/>
                </a:solidFill>
              </a:rPr>
              <a:t>j</a:t>
            </a:r>
            <a:r>
              <a:rPr lang="pt-BR" sz="2000" b="1" i="1" dirty="0">
                <a:solidFill>
                  <a:srgbClr val="FF0000"/>
                </a:solidFill>
              </a:rPr>
              <a:t>]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       </a:t>
            </a:r>
            <a:r>
              <a:rPr lang="pt-BR" sz="2000" b="1" i="1" dirty="0" err="1">
                <a:solidFill>
                  <a:srgbClr val="FF0000"/>
                </a:solidFill>
              </a:rPr>
              <a:t>if</a:t>
            </a:r>
            <a:r>
              <a:rPr lang="pt-BR" sz="2000" b="1" i="1" dirty="0">
                <a:solidFill>
                  <a:srgbClr val="FF0000"/>
                </a:solidFill>
              </a:rPr>
              <a:t> </a:t>
            </a:r>
            <a:r>
              <a:rPr lang="pt-BR" sz="2000" b="1" i="1" dirty="0" err="1">
                <a:solidFill>
                  <a:srgbClr val="FF0000"/>
                </a:solidFill>
              </a:rPr>
              <a:t>mat</a:t>
            </a:r>
            <a:r>
              <a:rPr lang="pt-BR" sz="2000" b="1" i="1" dirty="0">
                <a:solidFill>
                  <a:srgbClr val="FF0000"/>
                </a:solidFill>
              </a:rPr>
              <a:t>[</a:t>
            </a:r>
            <a:r>
              <a:rPr lang="pt-BR" sz="2000" b="1" i="1" dirty="0" err="1">
                <a:solidFill>
                  <a:srgbClr val="FF0000"/>
                </a:solidFill>
              </a:rPr>
              <a:t>i</a:t>
            </a:r>
            <a:r>
              <a:rPr lang="pt-BR" sz="2000" b="1" i="1" dirty="0">
                <a:solidFill>
                  <a:srgbClr val="FF0000"/>
                </a:solidFill>
              </a:rPr>
              <a:t>][</a:t>
            </a:r>
            <a:r>
              <a:rPr lang="pt-BR" sz="2000" b="1" i="1" dirty="0" err="1">
                <a:solidFill>
                  <a:srgbClr val="FF0000"/>
                </a:solidFill>
              </a:rPr>
              <a:t>j</a:t>
            </a:r>
            <a:r>
              <a:rPr lang="pt-BR" sz="2000" b="1" i="1" dirty="0">
                <a:solidFill>
                  <a:srgbClr val="FF0000"/>
                </a:solidFill>
              </a:rPr>
              <a:t>] % 2 == 0: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           soma += </a:t>
            </a:r>
            <a:r>
              <a:rPr lang="pt-BR" sz="2000" b="1" i="1" dirty="0" err="1">
                <a:solidFill>
                  <a:srgbClr val="FF0000"/>
                </a:solidFill>
              </a:rPr>
              <a:t>mat</a:t>
            </a:r>
            <a:r>
              <a:rPr lang="pt-BR" sz="2000" b="1" i="1" dirty="0">
                <a:solidFill>
                  <a:srgbClr val="FF0000"/>
                </a:solidFill>
              </a:rPr>
              <a:t>[</a:t>
            </a:r>
            <a:r>
              <a:rPr lang="pt-BR" sz="2000" b="1" i="1" dirty="0" err="1">
                <a:solidFill>
                  <a:srgbClr val="FF0000"/>
                </a:solidFill>
              </a:rPr>
              <a:t>i</a:t>
            </a:r>
            <a:r>
              <a:rPr lang="pt-BR" sz="2000" b="1" i="1" dirty="0">
                <a:solidFill>
                  <a:srgbClr val="FF0000"/>
                </a:solidFill>
              </a:rPr>
              <a:t>][</a:t>
            </a:r>
            <a:r>
              <a:rPr lang="pt-BR" sz="2000" b="1" i="1" dirty="0" err="1">
                <a:solidFill>
                  <a:srgbClr val="FF0000"/>
                </a:solidFill>
              </a:rPr>
              <a:t>j</a:t>
            </a:r>
            <a:r>
              <a:rPr lang="pt-BR" sz="2000" b="1" i="1" dirty="0">
                <a:solidFill>
                  <a:srgbClr val="FF0000"/>
                </a:solidFill>
              </a:rPr>
              <a:t>]</a:t>
            </a:r>
          </a:p>
          <a:p>
            <a:r>
              <a:rPr lang="pt-BR" sz="2000" b="1" i="1" dirty="0">
                <a:solidFill>
                  <a:srgbClr val="FF0000"/>
                </a:solidFill>
              </a:rPr>
              <a:t>    </a:t>
            </a:r>
            <a:r>
              <a:rPr lang="pt-BR" sz="2000" b="1" i="1" dirty="0" err="1">
                <a:solidFill>
                  <a:srgbClr val="FF0000"/>
                </a:solidFill>
              </a:rPr>
              <a:t>print</a:t>
            </a:r>
            <a:r>
              <a:rPr lang="pt-BR" sz="2000" b="1" i="1" dirty="0">
                <a:solidFill>
                  <a:srgbClr val="FF0000"/>
                </a:solidFill>
              </a:rPr>
              <a:t> "total linha:", </a:t>
            </a:r>
            <a:r>
              <a:rPr lang="pt-BR" sz="2000" b="1" i="1" dirty="0" err="1">
                <a:solidFill>
                  <a:srgbClr val="FF0000"/>
                </a:solidFill>
              </a:rPr>
              <a:t>totalLinha</a:t>
            </a:r>
            <a:endParaRPr lang="pt-BR" sz="2000" b="1" i="1" dirty="0">
              <a:solidFill>
                <a:srgbClr val="FF0000"/>
              </a:solidFill>
            </a:endParaRPr>
          </a:p>
          <a:p>
            <a:r>
              <a:rPr lang="pt-BR" sz="2000" b="1" i="1" dirty="0" err="1">
                <a:solidFill>
                  <a:srgbClr val="FF0000"/>
                </a:solidFill>
              </a:rPr>
              <a:t>print</a:t>
            </a:r>
            <a:r>
              <a:rPr lang="pt-BR" sz="2000" b="1" i="1" dirty="0">
                <a:solidFill>
                  <a:srgbClr val="FF0000"/>
                </a:solidFill>
              </a:rPr>
              <a:t> "soma:", soma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036712"/>
          </a:xfrm>
        </p:spPr>
        <p:txBody>
          <a:bodyPr/>
          <a:lstStyle/>
          <a:p>
            <a:r>
              <a:rPr lang="pt-BR" sz="2000" dirty="0" smtClean="0"/>
              <a:t>Fazer um programa para guardar a soma dos elementos da diagonal principal de uma matriz 3x3 mais a soma dos elementos da diagonal secundária de uma outra matriz 3x3 em um vetor.</a:t>
            </a:r>
          </a:p>
          <a:p>
            <a:endParaRPr lang="pt-BR" sz="2000" dirty="0"/>
          </a:p>
        </p:txBody>
      </p:sp>
      <p:sp>
        <p:nvSpPr>
          <p:cNvPr id="4" name="TextBox 18"/>
          <p:cNvSpPr txBox="1"/>
          <p:nvPr/>
        </p:nvSpPr>
        <p:spPr>
          <a:xfrm>
            <a:off x="323528" y="2487573"/>
            <a:ext cx="394428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mat1 = []</a:t>
            </a:r>
          </a:p>
          <a:p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range(0,3):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mat1.append(0)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mat1[i] = []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range(0,3):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mat1[i].</a:t>
            </a:r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(int(input("</a:t>
            </a:r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:")))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mat1</a:t>
            </a:r>
          </a:p>
          <a:p>
            <a:endParaRPr lang="nl-NL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mat2 = []</a:t>
            </a:r>
          </a:p>
          <a:p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in range(0,3):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mat2.append(0)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mat2[i] = []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 in range(0,3):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mat2[i].</a:t>
            </a:r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(int(input("</a:t>
            </a:r>
            <a:r>
              <a:rPr lang="nl-NL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</a:t>
            </a:r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:")))</a:t>
            </a:r>
          </a:p>
          <a:p>
            <a:r>
              <a:rPr lang="nl-NL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mat2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2420888"/>
            <a:ext cx="318087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i="1" dirty="0" err="1">
                <a:solidFill>
                  <a:srgbClr val="FF0000"/>
                </a:solidFill>
              </a:rPr>
              <a:t>vet</a:t>
            </a:r>
            <a:r>
              <a:rPr lang="it-IT" sz="1600" b="1" i="1" dirty="0">
                <a:solidFill>
                  <a:srgbClr val="FF0000"/>
                </a:solidFill>
              </a:rPr>
              <a:t>=[0]*3</a:t>
            </a:r>
          </a:p>
          <a:p>
            <a:r>
              <a:rPr lang="it-IT" sz="1600" b="1" i="1" dirty="0" err="1">
                <a:solidFill>
                  <a:srgbClr val="FF0000"/>
                </a:solidFill>
              </a:rPr>
              <a:t>somaDia</a:t>
            </a:r>
            <a:r>
              <a:rPr lang="it-IT" sz="1600" b="1" i="1" dirty="0">
                <a:solidFill>
                  <a:srgbClr val="FF0000"/>
                </a:solidFill>
              </a:rPr>
              <a:t> = 0</a:t>
            </a:r>
          </a:p>
          <a:p>
            <a:r>
              <a:rPr lang="it-IT" sz="1600" b="1" i="1" dirty="0">
                <a:solidFill>
                  <a:srgbClr val="FF0000"/>
                </a:solidFill>
              </a:rPr>
              <a:t>for i in </a:t>
            </a:r>
            <a:r>
              <a:rPr lang="it-IT" sz="1600" b="1" i="1" dirty="0" err="1">
                <a:solidFill>
                  <a:srgbClr val="FF0000"/>
                </a:solidFill>
              </a:rPr>
              <a:t>range</a:t>
            </a:r>
            <a:r>
              <a:rPr lang="it-IT" sz="1600" b="1" i="1" dirty="0">
                <a:solidFill>
                  <a:srgbClr val="FF0000"/>
                </a:solidFill>
              </a:rPr>
              <a:t>(0,3):</a:t>
            </a:r>
          </a:p>
          <a:p>
            <a:r>
              <a:rPr lang="it-IT" sz="1600" b="1" i="1" dirty="0">
                <a:solidFill>
                  <a:srgbClr val="FF0000"/>
                </a:solidFill>
              </a:rPr>
              <a:t>    </a:t>
            </a:r>
            <a:r>
              <a:rPr lang="it-IT" sz="1600" b="1" i="1" dirty="0" err="1">
                <a:solidFill>
                  <a:srgbClr val="FF0000"/>
                </a:solidFill>
              </a:rPr>
              <a:t>vet</a:t>
            </a:r>
            <a:r>
              <a:rPr lang="it-IT" sz="1600" b="1" i="1" dirty="0">
                <a:solidFill>
                  <a:srgbClr val="FF0000"/>
                </a:solidFill>
              </a:rPr>
              <a:t>[i] = mat1[i][i] + mat2[3-i-1][i]</a:t>
            </a:r>
          </a:p>
          <a:p>
            <a:endParaRPr lang="it-IT" sz="1600" b="1" i="1" dirty="0">
              <a:solidFill>
                <a:srgbClr val="FF0000"/>
              </a:solidFill>
            </a:endParaRPr>
          </a:p>
          <a:p>
            <a:r>
              <a:rPr lang="it-IT" sz="1600" b="1" i="1" dirty="0" err="1">
                <a:solidFill>
                  <a:srgbClr val="FF0000"/>
                </a:solidFill>
              </a:rPr>
              <a:t>print</a:t>
            </a:r>
            <a:r>
              <a:rPr lang="it-IT" sz="1600" b="1" i="1" dirty="0">
                <a:solidFill>
                  <a:srgbClr val="FF0000"/>
                </a:solidFill>
              </a:rPr>
              <a:t> "</a:t>
            </a:r>
            <a:r>
              <a:rPr lang="it-IT" sz="1600" b="1" i="1" dirty="0" err="1">
                <a:solidFill>
                  <a:srgbClr val="FF0000"/>
                </a:solidFill>
              </a:rPr>
              <a:t>vet</a:t>
            </a:r>
            <a:r>
              <a:rPr lang="it-IT" sz="1600" b="1" i="1" dirty="0">
                <a:solidFill>
                  <a:srgbClr val="FF0000"/>
                </a:solidFill>
              </a:rPr>
              <a:t>:", </a:t>
            </a:r>
            <a:r>
              <a:rPr lang="it-IT" sz="1600" b="1" i="1" dirty="0" err="1">
                <a:solidFill>
                  <a:srgbClr val="FF0000"/>
                </a:solidFill>
              </a:rPr>
              <a:t>vet</a:t>
            </a:r>
            <a:endParaRPr lang="it-IT" sz="1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646</Words>
  <Application>Microsoft Office PowerPoint</Application>
  <PresentationFormat>Apresentação na tela (4:3)</PresentationFormat>
  <Paragraphs>126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Tema do Office</vt:lpstr>
      <vt:lpstr>Microsoft Equation 3.0</vt:lpstr>
      <vt:lpstr>Python - Matrizes</vt:lpstr>
      <vt:lpstr>Matrizes</vt:lpstr>
      <vt:lpstr>Matrizes</vt:lpstr>
      <vt:lpstr>Matrizes</vt:lpstr>
      <vt:lpstr>Programa</vt:lpstr>
      <vt:lpstr>Programa</vt:lpstr>
      <vt:lpstr>Programa</vt:lpstr>
      <vt:lpstr>Programa</vt:lpstr>
      <vt:lpstr>Programa</vt:lpstr>
      <vt:lpstr>Programa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</dc:title>
  <dc:creator>Sergio Kostin</dc:creator>
  <cp:lastModifiedBy>Sergio Kostin</cp:lastModifiedBy>
  <cp:revision>18</cp:revision>
  <dcterms:created xsi:type="dcterms:W3CDTF">2016-09-07T19:40:02Z</dcterms:created>
  <dcterms:modified xsi:type="dcterms:W3CDTF">2016-09-08T03:18:54Z</dcterms:modified>
</cp:coreProperties>
</file>