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308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73" r:id="rId12"/>
    <p:sldId id="318" r:id="rId13"/>
    <p:sldId id="319" r:id="rId14"/>
    <p:sldId id="379" r:id="rId15"/>
    <p:sldId id="380" r:id="rId16"/>
    <p:sldId id="320" r:id="rId17"/>
    <p:sldId id="321" r:id="rId18"/>
    <p:sldId id="381" r:id="rId19"/>
    <p:sldId id="323" r:id="rId20"/>
    <p:sldId id="382" r:id="rId21"/>
    <p:sldId id="375" r:id="rId22"/>
    <p:sldId id="376" r:id="rId23"/>
    <p:sldId id="383" r:id="rId24"/>
    <p:sldId id="384" r:id="rId25"/>
    <p:sldId id="38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2" autoAdjust="0"/>
    <p:restoredTop sz="91089" autoAdjust="0"/>
  </p:normalViewPr>
  <p:slideViewPr>
    <p:cSldViewPr>
      <p:cViewPr varScale="1">
        <p:scale>
          <a:sx n="111" d="100"/>
          <a:sy n="111" d="100"/>
        </p:scale>
        <p:origin x="15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3D2F-3109-4FCF-878A-866E8525502A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1BA6-F868-4053-8925-E76E8FE1CB3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6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1800" dirty="0" smtClean="0"/>
              <a:t>Tres definiciones interesantes, cada una con su contribución. </a:t>
            </a:r>
            <a:r>
              <a:rPr lang="es-ES_tradnl" sz="1800" baseline="0" dirty="0" smtClean="0"/>
              <a:t> Ellis </a:t>
            </a:r>
            <a:r>
              <a:rPr lang="es-ES_tradnl" sz="1800" baseline="0" dirty="0" err="1" smtClean="0"/>
              <a:t>et.al</a:t>
            </a:r>
            <a:r>
              <a:rPr lang="es-ES_tradnl" sz="1800" baseline="0" dirty="0" smtClean="0"/>
              <a:t>. Pone al software en frente, aclarando que es para que lo usen grupos de personas. Incluye la idea de que hay una tarea compartida (u objetivo) y que existe un ambiente compartido. Johnson Lenz </a:t>
            </a:r>
            <a:r>
              <a:rPr lang="es-ES_tradnl" sz="1800" baseline="0" dirty="0" err="1" smtClean="0"/>
              <a:t>prone</a:t>
            </a:r>
            <a:r>
              <a:rPr lang="es-ES_tradnl" sz="1800" baseline="0" dirty="0" smtClean="0"/>
              <a:t> primero los procesos grupales, y al software como un habilitador. Finalmente, Lynch hace foco en la importancia de que el usuario sea consciente de que está en un ambiente de </a:t>
            </a:r>
            <a:r>
              <a:rPr lang="es-ES_tradnl" sz="1800" baseline="0" dirty="0" err="1" smtClean="0"/>
              <a:t>mútiples</a:t>
            </a:r>
            <a:r>
              <a:rPr lang="es-ES_tradnl" sz="1800" baseline="0" dirty="0" smtClean="0"/>
              <a:t> usuarios, que es parte de un equipo.</a:t>
            </a: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12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 compartido provee información sobre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los objetos compartidos,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of the project, and the social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atmosphere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/>
              <a:t>Ambiente compartido provee información sobre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participants</a:t>
            </a:r>
            <a:r>
              <a:rPr lang="es-ES" sz="1300" dirty="0"/>
              <a:t>, los objetos compartidos,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current</a:t>
            </a:r>
            <a:r>
              <a:rPr lang="es-ES" sz="1300" dirty="0"/>
              <a:t> </a:t>
            </a:r>
            <a:r>
              <a:rPr lang="en-US" sz="1300" dirty="0"/>
              <a:t>state of the project, and the social </a:t>
            </a:r>
            <a:r>
              <a:rPr lang="es-ES" sz="1300" dirty="0" err="1"/>
              <a:t>atmosphere</a:t>
            </a:r>
            <a:r>
              <a:rPr lang="es-ES" sz="1300" dirty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24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300" dirty="0"/>
              <a:t>Ambiente compartido provee información sobre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participants</a:t>
            </a:r>
            <a:r>
              <a:rPr lang="es-ES" sz="1300" dirty="0"/>
              <a:t>, los objetos compartidos,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current</a:t>
            </a:r>
            <a:r>
              <a:rPr lang="es-ES" sz="1300" dirty="0"/>
              <a:t> </a:t>
            </a:r>
            <a:r>
              <a:rPr lang="en-US" sz="1300" dirty="0"/>
              <a:t>state of the project, and the social </a:t>
            </a:r>
            <a:r>
              <a:rPr lang="es-ES" sz="1300" dirty="0" err="1"/>
              <a:t>atmosphere</a:t>
            </a:r>
            <a:r>
              <a:rPr lang="es-ES" sz="1300" dirty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49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8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Implica</a:t>
            </a:r>
            <a:r>
              <a:rPr lang="es-ES_tradnl" baseline="0" dirty="0" smtClean="0"/>
              <a:t> ofrecer al proveedor soporte para 1) crear la información, 2) transmitirla/publicarla donde pueda acceder el receptor 3) mecanismos para que el receptor pueda encontrar y acceder a la información.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0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05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Modelar</a:t>
            </a:r>
            <a:r>
              <a:rPr lang="es-ES_tradnl" baseline="0" dirty="0" smtClean="0"/>
              <a:t> los recursos compartidos, registrar su disponibilidad y uso, permitir a los involucrados consultar disponibilidad, ocupar recursos, negociar uso.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59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59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Modelo del proceso.</a:t>
            </a:r>
            <a:r>
              <a:rPr lang="es-ES_tradnl" baseline="0" dirty="0" smtClean="0"/>
              <a:t> Estado del proceso. Asignación de </a:t>
            </a:r>
            <a:r>
              <a:rPr lang="es-ES_tradnl" baseline="0" dirty="0" err="1" smtClean="0"/>
              <a:t>responsabilides</a:t>
            </a:r>
            <a:r>
              <a:rPr lang="es-ES_tradnl" baseline="0" dirty="0" smtClean="0"/>
              <a:t>.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2376-359A-4C1F-A361-0C9AF8B85277}" type="datetimeFigureOut">
              <a:rPr lang="es-ES" smtClean="0"/>
              <a:pPr/>
              <a:t>27/11/17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9F24-C43D-4CA3-B604-DCEAF80B7C4F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12692" y="1142984"/>
            <a:ext cx="54427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b="1" dirty="0" smtClean="0"/>
              <a:t>Groupware y CSCW</a:t>
            </a:r>
            <a:endParaRPr lang="es-ES" sz="4800" b="1" dirty="0" smtClean="0"/>
          </a:p>
          <a:p>
            <a:pPr algn="ctr"/>
            <a:r>
              <a:rPr lang="es-ES" sz="2800" b="1" dirty="0" smtClean="0"/>
              <a:t>Entendiendo uno a partir del otro…</a:t>
            </a:r>
            <a:endParaRPr lang="es-ES" sz="28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 b="1988"/>
          <a:stretch>
            <a:fillRect/>
          </a:stretch>
        </p:blipFill>
        <p:spPr bwMode="auto">
          <a:xfrm>
            <a:off x="3418223" y="3212976"/>
            <a:ext cx="2431703" cy="17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SEDICI / D-SPACE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02" y="1600200"/>
            <a:ext cx="7694795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0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Showcard Gothic" pitchFamily="82" charset="0"/>
              </a:rPr>
              <a:t>CSCW</a:t>
            </a:r>
            <a:endParaRPr lang="es-ES" dirty="0">
              <a:latin typeface="Showcard Gothic" pitchFamily="8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AR" dirty="0" smtClean="0"/>
              <a:t>CSCW es la disciplina que estudia las formas en las que la gente trabaja en equipo, con las tecnologías que facilitan su trabajo incluyendo hardware, software, servicios y técnicas.</a:t>
            </a:r>
            <a:endParaRPr lang="es-AR" dirty="0"/>
          </a:p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r>
              <a:rPr lang="es-AR" dirty="0"/>
              <a:t>Groupware - “un tipo de” </a:t>
            </a:r>
            <a:r>
              <a:rPr lang="es-AR" b="1" dirty="0" smtClean="0"/>
              <a:t>CS</a:t>
            </a:r>
            <a:r>
              <a:rPr lang="es-AR" dirty="0" smtClean="0"/>
              <a:t>cw</a:t>
            </a:r>
          </a:p>
          <a:p>
            <a:pPr algn="ctr">
              <a:buNone/>
            </a:pPr>
            <a:endParaRPr lang="es-AR" dirty="0"/>
          </a:p>
          <a:p>
            <a:pPr algn="ctr">
              <a:buNone/>
            </a:pPr>
            <a:r>
              <a:rPr lang="es-AR" b="1" i="1" dirty="0" smtClean="0"/>
              <a:t>Que groupware necesito </a:t>
            </a:r>
            <a:r>
              <a:rPr lang="es-AR" dirty="0" smtClean="0"/>
              <a:t>o </a:t>
            </a:r>
            <a:r>
              <a:rPr lang="es-AR" b="1" i="1" dirty="0" smtClean="0"/>
              <a:t>que necesito del groupware</a:t>
            </a:r>
            <a:r>
              <a:rPr lang="es-AR" dirty="0" smtClean="0"/>
              <a:t>, depende de cómo entienda el CW y el rol del groupware en darle soporte…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cs</a:t>
            </a:r>
            <a:r>
              <a:rPr lang="es-AR" dirty="0" err="1" smtClean="0">
                <a:latin typeface="Showcard Gothic" pitchFamily="82" charset="0"/>
              </a:rPr>
              <a:t>CW</a:t>
            </a:r>
            <a:r>
              <a:rPr lang="es-AR" dirty="0" smtClean="0"/>
              <a:t> (</a:t>
            </a:r>
            <a:r>
              <a:rPr lang="es-AR" dirty="0" err="1" smtClean="0"/>
              <a:t>Cooperative</a:t>
            </a:r>
            <a:r>
              <a:rPr lang="es-AR" dirty="0" smtClean="0"/>
              <a:t> </a:t>
            </a:r>
            <a:r>
              <a:rPr lang="es-AR" dirty="0" err="1" smtClean="0"/>
              <a:t>Work</a:t>
            </a:r>
            <a:r>
              <a:rPr lang="es-AR" dirty="0" smtClean="0"/>
              <a:t>)</a:t>
            </a:r>
            <a:endParaRPr lang="es-ES" dirty="0"/>
          </a:p>
        </p:txBody>
      </p:sp>
      <p:grpSp>
        <p:nvGrpSpPr>
          <p:cNvPr id="17" name="16 Grupo"/>
          <p:cNvGrpSpPr/>
          <p:nvPr/>
        </p:nvGrpSpPr>
        <p:grpSpPr>
          <a:xfrm>
            <a:off x="755576" y="4474369"/>
            <a:ext cx="7786742" cy="1690935"/>
            <a:chOff x="642910" y="3143248"/>
            <a:chExt cx="7786742" cy="1690935"/>
          </a:xfrm>
        </p:grpSpPr>
        <p:sp>
          <p:nvSpPr>
            <p:cNvPr id="4" name="3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10" name="9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  <p:sp>
        <p:nvSpPr>
          <p:cNvPr id="19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0369"/>
          </a:xfrm>
        </p:spPr>
        <p:txBody>
          <a:bodyPr>
            <a:normAutofit lnSpcReduction="10000"/>
          </a:bodyPr>
          <a:lstStyle/>
          <a:p>
            <a:r>
              <a:rPr lang="es-AR" sz="2800" dirty="0" smtClean="0"/>
              <a:t>Algunas </a:t>
            </a:r>
            <a:r>
              <a:rPr lang="es-AR" sz="2800" dirty="0"/>
              <a:t>formas de CW son mas adecuadas que otras para algunas tareas</a:t>
            </a:r>
          </a:p>
          <a:p>
            <a:r>
              <a:rPr lang="es-AR" sz="2800" dirty="0" smtClean="0"/>
              <a:t>Cada forma de CW tiene sus necesidades de CS</a:t>
            </a:r>
          </a:p>
          <a:p>
            <a:r>
              <a:rPr lang="es-AR" sz="2800" dirty="0" smtClean="0"/>
              <a:t>Algunas formas de CS son mas díficiles de obtener que otras</a:t>
            </a:r>
          </a:p>
          <a:p>
            <a:r>
              <a:rPr lang="es-AR" sz="2800" dirty="0" smtClean="0"/>
              <a:t>Veamos…</a:t>
            </a:r>
          </a:p>
          <a:p>
            <a:endParaRPr lang="es-AR" sz="2000" dirty="0" smtClean="0"/>
          </a:p>
          <a:p>
            <a:endParaRPr lang="es-AR" sz="2800" dirty="0" smtClean="0"/>
          </a:p>
          <a:p>
            <a:endParaRPr lang="es-E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304433" y="6454497"/>
            <a:ext cx="7083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J. H. </a:t>
            </a:r>
            <a:r>
              <a:rPr lang="es-ES_tradnl" sz="1100" dirty="0" err="1"/>
              <a:t>Bair</a:t>
            </a:r>
            <a:r>
              <a:rPr lang="es-ES_tradnl" sz="1100" dirty="0"/>
              <a:t>, “</a:t>
            </a:r>
            <a:r>
              <a:rPr lang="es-ES_tradnl" sz="1100" dirty="0" err="1"/>
              <a:t>Supporting</a:t>
            </a:r>
            <a:r>
              <a:rPr lang="es-ES_tradnl" sz="1100" dirty="0"/>
              <a:t> </a:t>
            </a:r>
            <a:r>
              <a:rPr lang="es-ES_tradnl" sz="1100" dirty="0" err="1"/>
              <a:t>cooperative</a:t>
            </a:r>
            <a:r>
              <a:rPr lang="es-ES_tradnl" sz="1100" dirty="0"/>
              <a:t> </a:t>
            </a:r>
            <a:r>
              <a:rPr lang="es-ES_tradnl" sz="1100" dirty="0" err="1"/>
              <a:t>work</a:t>
            </a:r>
            <a:r>
              <a:rPr lang="es-ES_tradnl" sz="1100" dirty="0"/>
              <a:t> </a:t>
            </a:r>
            <a:r>
              <a:rPr lang="es-ES_tradnl" sz="1100" dirty="0" err="1"/>
              <a:t>with</a:t>
            </a:r>
            <a:r>
              <a:rPr lang="es-ES_tradnl" sz="1100" dirty="0"/>
              <a:t> </a:t>
            </a:r>
            <a:r>
              <a:rPr lang="es-ES_tradnl" sz="1100" dirty="0" err="1"/>
              <a:t>computers</a:t>
            </a:r>
            <a:r>
              <a:rPr lang="es-ES_tradnl" sz="1100" dirty="0"/>
              <a:t>: </a:t>
            </a:r>
            <a:r>
              <a:rPr lang="es-ES_tradnl" sz="1100" dirty="0" err="1"/>
              <a:t>addressing</a:t>
            </a:r>
            <a:r>
              <a:rPr lang="es-ES_tradnl" sz="1100" dirty="0"/>
              <a:t> </a:t>
            </a:r>
            <a:r>
              <a:rPr lang="es-ES_tradnl" sz="1100" dirty="0" err="1"/>
              <a:t>meeting</a:t>
            </a:r>
            <a:r>
              <a:rPr lang="es-ES_tradnl" sz="1100" dirty="0"/>
              <a:t> </a:t>
            </a:r>
            <a:r>
              <a:rPr lang="es-ES_tradnl" sz="1100" dirty="0" err="1"/>
              <a:t>mania</a:t>
            </a:r>
            <a:r>
              <a:rPr lang="es-ES_tradnl" sz="1100" dirty="0"/>
              <a:t>,” </a:t>
            </a:r>
            <a:endParaRPr lang="es-ES_tradnl" sz="1100" dirty="0" smtClean="0"/>
          </a:p>
          <a:p>
            <a:r>
              <a:rPr lang="es-ES_tradnl" sz="1100" dirty="0" smtClean="0"/>
              <a:t>COMPCON </a:t>
            </a:r>
            <a:r>
              <a:rPr lang="es-ES_tradnl" sz="1100" dirty="0"/>
              <a:t>Spring 89. </a:t>
            </a:r>
            <a:r>
              <a:rPr lang="es-ES_tradnl" sz="1100" dirty="0" err="1"/>
              <a:t>Thirty-Fourth</a:t>
            </a:r>
            <a:r>
              <a:rPr lang="es-ES_tradnl" sz="1100" dirty="0"/>
              <a:t> IEEE </a:t>
            </a:r>
            <a:r>
              <a:rPr lang="es-ES_tradnl" sz="1100" dirty="0" err="1"/>
              <a:t>Computer</a:t>
            </a:r>
            <a:r>
              <a:rPr lang="es-ES_tradnl" sz="1100" dirty="0"/>
              <a:t> </a:t>
            </a:r>
            <a:r>
              <a:rPr lang="es-ES_tradnl" sz="1100" dirty="0" err="1"/>
              <a:t>Society</a:t>
            </a:r>
            <a:r>
              <a:rPr lang="es-ES_tradnl" sz="1100" dirty="0"/>
              <a:t> International </a:t>
            </a:r>
            <a:r>
              <a:rPr lang="es-ES_tradnl" sz="1100" dirty="0" err="1"/>
              <a:t>Conference</a:t>
            </a:r>
            <a:r>
              <a:rPr lang="es-ES_tradnl" sz="1100" dirty="0"/>
              <a:t>: </a:t>
            </a:r>
            <a:r>
              <a:rPr lang="es-ES_tradnl" sz="1100" dirty="0" err="1"/>
              <a:t>Intellectual</a:t>
            </a:r>
            <a:r>
              <a:rPr lang="es-ES_tradnl" sz="1100" dirty="0"/>
              <a:t> </a:t>
            </a:r>
            <a:r>
              <a:rPr lang="es-ES_tradnl" sz="1100" dirty="0" err="1"/>
              <a:t>Leverage</a:t>
            </a:r>
            <a:r>
              <a:rPr lang="es-ES_tradnl" sz="1100" dirty="0"/>
              <a:t>, pp. 208–217.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La información fluye solo en un sentido</a:t>
            </a:r>
          </a:p>
          <a:p>
            <a:r>
              <a:rPr lang="es-AR" dirty="0" smtClean="0"/>
              <a:t>El proovedor no necesita conocer al receptor (aunque le sería útil)</a:t>
            </a:r>
          </a:p>
          <a:p>
            <a:r>
              <a:rPr lang="es-AR" dirty="0" smtClean="0"/>
              <a:t>El que envía y el que reciben tienen poco contacto</a:t>
            </a:r>
          </a:p>
          <a:p>
            <a:r>
              <a:rPr lang="es-AR" dirty="0" smtClean="0"/>
              <a:t>Ejemplos</a:t>
            </a:r>
          </a:p>
          <a:p>
            <a:pPr lvl="1"/>
            <a:r>
              <a:rPr lang="es-AR" dirty="0" smtClean="0"/>
              <a:t>Publicar noticias en una pizarra</a:t>
            </a:r>
          </a:p>
          <a:p>
            <a:pPr lvl="1"/>
            <a:r>
              <a:rPr lang="es-AR" dirty="0" smtClean="0"/>
              <a:t>Publicar información en un sitio web tradicional</a:t>
            </a:r>
          </a:p>
          <a:p>
            <a:pPr lvl="1"/>
            <a:r>
              <a:rPr lang="es-AR" dirty="0" smtClean="0"/>
              <a:t>Mailing masivo (publicidad, ofertas…)</a:t>
            </a:r>
          </a:p>
          <a:p>
            <a:pPr lvl="1"/>
            <a:endParaRPr lang="es-AR" dirty="0" smtClean="0"/>
          </a:p>
        </p:txBody>
      </p:sp>
      <p:grpSp>
        <p:nvGrpSpPr>
          <p:cNvPr id="4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s-ES_tradnl" sz="4400" dirty="0" smtClean="0"/>
              <a:t>Implica</a:t>
            </a:r>
            <a:endParaRPr lang="es-ES_tradnl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endParaRPr lang="es-ES_tradnl" dirty="0" smtClean="0"/>
          </a:p>
          <a:p>
            <a:pPr>
              <a:spcBef>
                <a:spcPts val="0"/>
              </a:spcBef>
              <a:defRPr/>
            </a:pPr>
            <a:r>
              <a:rPr lang="es-ES_tradnl" dirty="0" smtClean="0"/>
              <a:t>Ofrecer </a:t>
            </a:r>
            <a:r>
              <a:rPr lang="es-ES_tradnl" dirty="0"/>
              <a:t>al proveedor soporte </a:t>
            </a:r>
            <a:r>
              <a:rPr lang="es-ES_tradnl" dirty="0" smtClean="0"/>
              <a:t>para:</a:t>
            </a:r>
          </a:p>
          <a:p>
            <a:pPr lvl="1">
              <a:spcBef>
                <a:spcPts val="0"/>
              </a:spcBef>
              <a:defRPr/>
            </a:pPr>
            <a:r>
              <a:rPr lang="es-ES_tradnl" dirty="0" smtClean="0"/>
              <a:t>crear </a:t>
            </a:r>
            <a:r>
              <a:rPr lang="es-ES_tradnl" dirty="0"/>
              <a:t>la información, </a:t>
            </a:r>
            <a:endParaRPr lang="es-ES_tradnl" dirty="0" smtClean="0"/>
          </a:p>
          <a:p>
            <a:pPr lvl="1">
              <a:spcBef>
                <a:spcPts val="0"/>
              </a:spcBef>
              <a:defRPr/>
            </a:pPr>
            <a:r>
              <a:rPr lang="es-ES_tradnl" dirty="0" smtClean="0"/>
              <a:t>transmitirla</a:t>
            </a:r>
            <a:r>
              <a:rPr lang="es-ES_tradnl" dirty="0"/>
              <a:t>/publicarla donde pueda </a:t>
            </a:r>
            <a:r>
              <a:rPr lang="es-ES_tradnl" dirty="0" smtClean="0"/>
              <a:t>accederla </a:t>
            </a:r>
            <a:r>
              <a:rPr lang="es-ES_tradnl" dirty="0"/>
              <a:t>el receptor </a:t>
            </a:r>
            <a:endParaRPr lang="es-ES_tradnl" dirty="0" smtClean="0"/>
          </a:p>
          <a:p>
            <a:pPr>
              <a:spcBef>
                <a:spcPts val="0"/>
              </a:spcBef>
              <a:defRPr/>
            </a:pPr>
            <a:r>
              <a:rPr lang="es-ES_tradnl" dirty="0" smtClean="0"/>
              <a:t>Mecanismos </a:t>
            </a:r>
            <a:r>
              <a:rPr lang="es-ES_tradnl" dirty="0"/>
              <a:t>para que el receptor pueda encontrar y acceder a la </a:t>
            </a:r>
            <a:r>
              <a:rPr lang="es-ES_tradnl" dirty="0" smtClean="0"/>
              <a:t>información</a:t>
            </a:r>
            <a:endParaRPr lang="es-ES_tradnl" dirty="0"/>
          </a:p>
          <a:p>
            <a:pPr lvl="1"/>
            <a:endParaRPr lang="es-AR" dirty="0" smtClean="0"/>
          </a:p>
        </p:txBody>
      </p:sp>
      <p:grpSp>
        <p:nvGrpSpPr>
          <p:cNvPr id="4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2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El que envía y el que recibe entran en contacto</a:t>
            </a:r>
          </a:p>
          <a:p>
            <a:r>
              <a:rPr lang="es-AR" dirty="0" smtClean="0"/>
              <a:t>Coordinan </a:t>
            </a:r>
            <a:r>
              <a:rPr lang="es-AR" dirty="0"/>
              <a:t>el uso de información/</a:t>
            </a:r>
            <a:r>
              <a:rPr lang="es-AR" dirty="0" smtClean="0"/>
              <a:t>recursos/tiempo.</a:t>
            </a:r>
          </a:p>
          <a:p>
            <a:r>
              <a:rPr lang="es-AR" dirty="0"/>
              <a:t>No (necesariamente) comparten </a:t>
            </a:r>
            <a:r>
              <a:rPr lang="es-AR" dirty="0" smtClean="0"/>
              <a:t>objetivo </a:t>
            </a:r>
            <a:r>
              <a:rPr lang="es-AR" dirty="0"/>
              <a:t>pero (problemente) si afiliación y/o interés. </a:t>
            </a:r>
          </a:p>
          <a:p>
            <a:r>
              <a:rPr lang="es-AR" dirty="0" smtClean="0"/>
              <a:t>La información fluye en ambos sentidos</a:t>
            </a:r>
          </a:p>
          <a:p>
            <a:r>
              <a:rPr lang="es-AR" dirty="0" smtClean="0"/>
              <a:t>Ejemplos</a:t>
            </a:r>
          </a:p>
          <a:p>
            <a:pPr lvl="1"/>
            <a:r>
              <a:rPr lang="es-AR" dirty="0" smtClean="0"/>
              <a:t>Coordinación del uso de recursos compartidos (p.e., aulas)</a:t>
            </a:r>
          </a:p>
          <a:p>
            <a:pPr lvl="1"/>
            <a:r>
              <a:rPr lang="es-AR" dirty="0" smtClean="0"/>
              <a:t>Planear reuniones/eventos (en este caso, el recurso compartido es el tiempo)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0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  <p:sp>
        <p:nvSpPr>
          <p:cNvPr id="14" name="2 Marcador de contenido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s-ES_tradnl" sz="4400" dirty="0" smtClean="0"/>
              <a:t>Implica</a:t>
            </a:r>
            <a:endParaRPr lang="es-ES_tradnl" dirty="0" smtClean="0"/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es-ES_tradnl" dirty="0" smtClean="0"/>
          </a:p>
          <a:p>
            <a:r>
              <a:rPr lang="es-ES_tradnl" dirty="0"/>
              <a:t>Modelar los recursos </a:t>
            </a:r>
            <a:r>
              <a:rPr lang="es-ES_tradnl" dirty="0" smtClean="0"/>
              <a:t>compartidos</a:t>
            </a:r>
          </a:p>
          <a:p>
            <a:r>
              <a:rPr lang="es-ES_tradnl" dirty="0" smtClean="0"/>
              <a:t>Registrar </a:t>
            </a:r>
            <a:r>
              <a:rPr lang="es-ES_tradnl" dirty="0"/>
              <a:t>su disponibilidad y </a:t>
            </a:r>
            <a:r>
              <a:rPr lang="es-ES_tradnl" dirty="0" smtClean="0"/>
              <a:t>uso</a:t>
            </a:r>
          </a:p>
          <a:p>
            <a:r>
              <a:rPr lang="es-ES_tradnl" dirty="0" smtClean="0"/>
              <a:t>Permitir </a:t>
            </a:r>
            <a:r>
              <a:rPr lang="es-ES_tradnl" dirty="0"/>
              <a:t>a los involucrados consultar disponibilidad, ocupar recursos, negociar </a:t>
            </a:r>
            <a:r>
              <a:rPr lang="es-ES_tradnl" dirty="0" smtClean="0"/>
              <a:t>uso </a:t>
            </a:r>
            <a:endParaRPr lang="es-ES_tradnl" dirty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Los involucrados participan en un mismo proceso</a:t>
            </a:r>
          </a:p>
          <a:p>
            <a:r>
              <a:rPr lang="es-AR" dirty="0" smtClean="0"/>
              <a:t>Es común que haya disparidad de responsabilidades (involucramiento)</a:t>
            </a:r>
          </a:p>
          <a:p>
            <a:r>
              <a:rPr lang="es-AR" dirty="0" smtClean="0"/>
              <a:t>Hay un resultado conjunto, pero cada uno es responsable de una parte (se lo evalúa independientemente).</a:t>
            </a:r>
          </a:p>
          <a:p>
            <a:r>
              <a:rPr lang="es-AR" dirty="0" smtClean="0"/>
              <a:t>Frecuencia de interacción entre los involucrados es variada </a:t>
            </a:r>
          </a:p>
          <a:p>
            <a:r>
              <a:rPr lang="es-AR" dirty="0" smtClean="0"/>
              <a:t>Ejemplos</a:t>
            </a:r>
          </a:p>
          <a:p>
            <a:pPr lvl="1"/>
            <a:r>
              <a:rPr lang="es-AR" dirty="0" smtClean="0"/>
              <a:t>Procesar un expediente</a:t>
            </a:r>
          </a:p>
          <a:p>
            <a:pPr lvl="1"/>
            <a:r>
              <a:rPr lang="es-AR" dirty="0" smtClean="0"/>
              <a:t>Construir un software (métodos tradicionales)</a:t>
            </a:r>
          </a:p>
          <a:p>
            <a:pPr lvl="1"/>
            <a:r>
              <a:rPr lang="es-AR" dirty="0" smtClean="0"/>
              <a:t>Atención a clientes (p.e. CRM)</a:t>
            </a:r>
          </a:p>
        </p:txBody>
      </p:sp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 smtClean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 smtClean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  <p:sp>
        <p:nvSpPr>
          <p:cNvPr id="14" name="2 Marcador de contenido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s-ES_tradnl" sz="4400" dirty="0" smtClean="0"/>
              <a:t>Implica</a:t>
            </a:r>
            <a:endParaRPr lang="es-ES_tradnl" dirty="0" smtClean="0"/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es-ES_tradnl" dirty="0" smtClean="0"/>
          </a:p>
          <a:p>
            <a:r>
              <a:rPr lang="es-ES_tradnl" dirty="0" smtClean="0"/>
              <a:t>Modelar el proceso (tareas, recursos, tiempos, etc.)</a:t>
            </a:r>
          </a:p>
          <a:p>
            <a:r>
              <a:rPr lang="es-ES_tradnl" dirty="0" smtClean="0"/>
              <a:t>Actualizar y publicar el estado </a:t>
            </a:r>
            <a:r>
              <a:rPr lang="es-ES_tradnl" dirty="0"/>
              <a:t>del </a:t>
            </a:r>
            <a:r>
              <a:rPr lang="es-ES_tradnl" dirty="0" smtClean="0"/>
              <a:t>proceso</a:t>
            </a:r>
          </a:p>
          <a:p>
            <a:r>
              <a:rPr lang="es-ES_tradnl" dirty="0" smtClean="0"/>
              <a:t>Asignar responsabilidades y dar seguimiento</a:t>
            </a:r>
          </a:p>
          <a:p>
            <a:r>
              <a:rPr lang="es-ES_tradnl" dirty="0" smtClean="0"/>
              <a:t>Soportar la integración de los resultados individuales </a:t>
            </a:r>
            <a:endParaRPr lang="es-ES_tradnl" dirty="0"/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93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Objetivo común con un </a:t>
            </a:r>
            <a:r>
              <a:rPr lang="es-AR" smtClean="0"/>
              <a:t>plan compartido y tareas comunes o fuertemente interdependientes</a:t>
            </a:r>
            <a:endParaRPr lang="es-AR" dirty="0" smtClean="0"/>
          </a:p>
          <a:p>
            <a:r>
              <a:rPr lang="es-AR" dirty="0"/>
              <a:t>Los objetivos del grupo sobre los de los </a:t>
            </a:r>
            <a:r>
              <a:rPr lang="es-AR" dirty="0" smtClean="0"/>
              <a:t>individuos (se evalua el equipo)</a:t>
            </a:r>
          </a:p>
          <a:p>
            <a:r>
              <a:rPr lang="es-AR" dirty="0"/>
              <a:t>Interacción regular y </a:t>
            </a:r>
            <a:r>
              <a:rPr lang="es-AR" dirty="0" smtClean="0"/>
              <a:t>frecuente</a:t>
            </a:r>
          </a:p>
          <a:p>
            <a:r>
              <a:rPr lang="es-AR" dirty="0" smtClean="0"/>
              <a:t>Fuerte énfasis en reuniones cara a cara</a:t>
            </a:r>
          </a:p>
          <a:p>
            <a:r>
              <a:rPr lang="es-AR" dirty="0" smtClean="0"/>
              <a:t>Decisiones generalmente basadas en consenso</a:t>
            </a:r>
          </a:p>
          <a:p>
            <a:r>
              <a:rPr lang="es-AR" dirty="0" smtClean="0"/>
              <a:t>Las decisiones son responsabilidad de todo el equipo</a:t>
            </a:r>
          </a:p>
          <a:p>
            <a:r>
              <a:rPr lang="es-AR" dirty="0" smtClean="0"/>
              <a:t>Ejemplos</a:t>
            </a:r>
          </a:p>
          <a:p>
            <a:pPr lvl="1"/>
            <a:r>
              <a:rPr lang="es-AR" dirty="0" smtClean="0"/>
              <a:t>Reuniones</a:t>
            </a:r>
          </a:p>
          <a:p>
            <a:pPr lvl="1"/>
            <a:r>
              <a:rPr lang="es-AR" dirty="0" smtClean="0"/>
              <a:t>Toma de desiciones en equipo</a:t>
            </a:r>
          </a:p>
          <a:p>
            <a:pPr lvl="1"/>
            <a:r>
              <a:rPr lang="es-AR" dirty="0" smtClean="0"/>
              <a:t>Escritura conjunta de un artículo</a:t>
            </a:r>
          </a:p>
          <a:p>
            <a:pPr lvl="1"/>
            <a:endParaRPr lang="es-AR" dirty="0" smtClean="0"/>
          </a:p>
        </p:txBody>
      </p:sp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 smtClean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 smtClean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70593" y="620688"/>
            <a:ext cx="280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b="1" dirty="0" smtClean="0"/>
              <a:t>Veamos</a:t>
            </a:r>
            <a:r>
              <a:rPr lang="mr-IN" sz="4800" b="1" dirty="0" smtClean="0"/>
              <a:t>…</a:t>
            </a:r>
            <a:r>
              <a:rPr lang="es-ES" sz="4800" b="1" dirty="0" smtClean="0"/>
              <a:t>.</a:t>
            </a:r>
            <a:endParaRPr lang="es-E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2204864"/>
            <a:ext cx="3862387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64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Grupo"/>
          <p:cNvGrpSpPr/>
          <p:nvPr/>
        </p:nvGrpSpPr>
        <p:grpSpPr>
          <a:xfrm>
            <a:off x="928662" y="428604"/>
            <a:ext cx="7286676" cy="928694"/>
            <a:chOff x="642910" y="3143248"/>
            <a:chExt cx="7786742" cy="1690935"/>
          </a:xfrm>
        </p:grpSpPr>
        <p:sp>
          <p:nvSpPr>
            <p:cNvPr id="5" name="4 Rectángulo"/>
            <p:cNvSpPr/>
            <p:nvPr/>
          </p:nvSpPr>
          <p:spPr>
            <a:xfrm>
              <a:off x="714348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informar</a:t>
              </a:r>
              <a:endParaRPr lang="es-ES" sz="2400" dirty="0" smtClean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643174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coordinar</a:t>
              </a:r>
              <a:endParaRPr lang="es-ES" sz="2400" dirty="0" smtClean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572000" y="3143248"/>
              <a:ext cx="1928826" cy="7858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colaborar</a:t>
              </a:r>
              <a:endParaRPr lang="es-ES" sz="2400" dirty="0" smtClean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00826" y="3143248"/>
              <a:ext cx="1928826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cooperar</a:t>
              </a:r>
              <a:endParaRPr lang="es-ES" sz="2400" dirty="0" smtClean="0"/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5000628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H="1">
              <a:off x="642910" y="4286256"/>
              <a:ext cx="3429024" cy="15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000364" y="4464851"/>
              <a:ext cx="3079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Grado de comunicación grupal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858148" y="4464851"/>
              <a:ext cx="54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alto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42910" y="44648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bajo</a:t>
              </a:r>
              <a:endParaRPr lang="es-ES" dirty="0"/>
            </a:p>
          </p:txBody>
        </p:sp>
      </p:grpSp>
      <p:sp>
        <p:nvSpPr>
          <p:cNvPr id="14" name="2 Marcador de contenido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s-ES_tradnl" sz="4400" dirty="0" smtClean="0"/>
              <a:t>Implica</a:t>
            </a:r>
            <a:endParaRPr lang="es-ES_tradnl" dirty="0" smtClean="0"/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es-ES_tradnl" dirty="0" smtClean="0"/>
          </a:p>
          <a:p>
            <a:r>
              <a:rPr lang="es-ES_tradnl" dirty="0" smtClean="0"/>
              <a:t>Asistencia para  la toma conjunta de decisiones</a:t>
            </a:r>
          </a:p>
          <a:p>
            <a:r>
              <a:rPr lang="es-ES_tradnl" dirty="0" smtClean="0"/>
              <a:t>Acceso concurrente a los recursos compartidos</a:t>
            </a:r>
          </a:p>
          <a:p>
            <a:r>
              <a:rPr lang="es-ES_tradnl" dirty="0" smtClean="0"/>
              <a:t>Soporte para reuniones/actividades cara a cara (aún para equipos distribuidos) </a:t>
            </a:r>
          </a:p>
          <a:p>
            <a:endParaRPr lang="es-ES_tradnl" dirty="0"/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57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Que espero del groupware (alcance)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400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“Sistemas informáticos que soportan a grupos de personas involucradas en una tarea común (o meta) y que proveen una interface a un ambiente compartido” </a:t>
            </a:r>
            <a:r>
              <a:rPr lang="es-AR" baseline="-25000" dirty="0" smtClean="0"/>
              <a:t>1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“Procesos grupales intencionales mas software para soportarlos” </a:t>
            </a:r>
            <a:r>
              <a:rPr lang="es-AR" baseline="-25000" dirty="0" smtClean="0"/>
              <a:t>2</a:t>
            </a:r>
          </a:p>
          <a:p>
            <a:pPr>
              <a:buNone/>
            </a:pPr>
            <a:r>
              <a:rPr lang="es-AR" dirty="0" smtClean="0"/>
              <a:t>“El groupware vuelve al usuario consciente de ser parte del equipo […] acentúa en ambiente de múltiples usuarios”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593467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Groupware: some issues and experiences. </a:t>
            </a:r>
            <a:r>
              <a:rPr lang="en-US" dirty="0" smtClean="0"/>
              <a:t>Ellis et al. 1991</a:t>
            </a:r>
          </a:p>
          <a:p>
            <a:r>
              <a:rPr lang="es-AR" dirty="0" smtClean="0"/>
              <a:t>2. </a:t>
            </a:r>
            <a:r>
              <a:rPr lang="en-US" b="1" i="1" dirty="0" smtClean="0"/>
              <a:t>Groupware: Coining and Defining It. </a:t>
            </a:r>
            <a:r>
              <a:rPr lang="en-US" dirty="0" err="1" smtClean="0"/>
              <a:t>Peter+Trudy</a:t>
            </a:r>
            <a:r>
              <a:rPr lang="en-US" dirty="0" smtClean="0"/>
              <a:t> Johnson-Lenz. 1978</a:t>
            </a:r>
          </a:p>
          <a:p>
            <a:r>
              <a:rPr lang="es-ES" b="1" dirty="0" smtClean="0"/>
              <a:t>3. </a:t>
            </a:r>
            <a:r>
              <a:rPr lang="es-ES" b="1" dirty="0" err="1" smtClean="0"/>
              <a:t>The</a:t>
            </a:r>
            <a:r>
              <a:rPr lang="es-ES" b="1" dirty="0" smtClean="0"/>
              <a:t> Arizona </a:t>
            </a:r>
            <a:r>
              <a:rPr lang="es-ES" b="1" dirty="0" err="1" smtClean="0"/>
              <a:t>Analyst</a:t>
            </a:r>
            <a:r>
              <a:rPr lang="es-ES" b="1" dirty="0" smtClean="0"/>
              <a:t> </a:t>
            </a:r>
            <a:r>
              <a:rPr lang="es-ES" b="1" dirty="0" err="1" smtClean="0"/>
              <a:t>Information</a:t>
            </a:r>
            <a:r>
              <a:rPr lang="es-ES" b="1" dirty="0" smtClean="0"/>
              <a:t> </a:t>
            </a:r>
            <a:r>
              <a:rPr lang="es-ES" b="1" dirty="0" err="1" smtClean="0"/>
              <a:t>System</a:t>
            </a:r>
            <a:r>
              <a:rPr lang="es-ES" dirty="0" smtClean="0"/>
              <a:t> . Lynch et al. 1990.</a:t>
            </a:r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  <p:grpSp>
        <p:nvGrpSpPr>
          <p:cNvPr id="6" name="13 Grupo"/>
          <p:cNvGrpSpPr/>
          <p:nvPr/>
        </p:nvGrpSpPr>
        <p:grpSpPr>
          <a:xfrm>
            <a:off x="785786" y="1785926"/>
            <a:ext cx="7786742" cy="3357586"/>
            <a:chOff x="785786" y="1785926"/>
            <a:chExt cx="7786742" cy="3357586"/>
          </a:xfrm>
        </p:grpSpPr>
        <p:sp>
          <p:nvSpPr>
            <p:cNvPr id="5" name="4 Rectángulo"/>
            <p:cNvSpPr/>
            <p:nvPr/>
          </p:nvSpPr>
          <p:spPr>
            <a:xfrm>
              <a:off x="6286512" y="1785926"/>
              <a:ext cx="2286016" cy="500066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785786" y="2714620"/>
              <a:ext cx="3691621" cy="500066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86446" y="4143380"/>
              <a:ext cx="2786082" cy="500066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FF00"/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857224" y="4643446"/>
              <a:ext cx="3210720" cy="500066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" name="6 Rectángulo"/>
          <p:cNvSpPr/>
          <p:nvPr/>
        </p:nvSpPr>
        <p:spPr>
          <a:xfrm>
            <a:off x="838200" y="2700334"/>
            <a:ext cx="3691621" cy="500066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AR" dirty="0" smtClean="0"/>
              <a:t>Ambiente compartido</a:t>
            </a:r>
            <a:br>
              <a:rPr lang="es-AR" dirty="0" smtClean="0"/>
            </a:br>
            <a:r>
              <a:rPr lang="es-AR" sz="3100" dirty="0" smtClean="0"/>
              <a:t>(una expectativa de máxima)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¿Quiénes participan?</a:t>
            </a:r>
          </a:p>
          <a:p>
            <a:pPr lvl="1"/>
            <a:r>
              <a:rPr lang="es-AR" dirty="0" smtClean="0"/>
              <a:t>Personas, roles, capacidades, asignaciones…</a:t>
            </a:r>
            <a:endParaRPr lang="es-ES" dirty="0" smtClean="0"/>
          </a:p>
          <a:p>
            <a:r>
              <a:rPr lang="es-ES" dirty="0" smtClean="0"/>
              <a:t>¿Qué objetos tenemos?</a:t>
            </a:r>
          </a:p>
          <a:p>
            <a:pPr lvl="1"/>
            <a:r>
              <a:rPr lang="es-AR" dirty="0" smtClean="0"/>
              <a:t>Documentos, herramientas, discusiones…</a:t>
            </a:r>
            <a:endParaRPr lang="es-ES" dirty="0" smtClean="0"/>
          </a:p>
          <a:p>
            <a:r>
              <a:rPr lang="es-ES" dirty="0" smtClean="0"/>
              <a:t>¿Cuál es el estado actual del proyecto/tarea?</a:t>
            </a:r>
          </a:p>
          <a:p>
            <a:pPr lvl="1"/>
            <a:r>
              <a:rPr lang="es-AR" dirty="0" err="1" smtClean="0"/>
              <a:t>Deadlines</a:t>
            </a:r>
            <a:r>
              <a:rPr lang="es-AR" dirty="0" smtClean="0"/>
              <a:t>, asignación de tareas, progreso…</a:t>
            </a:r>
            <a:endParaRPr lang="es-ES" dirty="0" smtClean="0"/>
          </a:p>
          <a:p>
            <a:r>
              <a:rPr lang="es-AR" dirty="0" smtClean="0"/>
              <a:t>¿Cuál es la atmósfera social?</a:t>
            </a:r>
          </a:p>
          <a:p>
            <a:pPr lvl="1"/>
            <a:r>
              <a:rPr lang="es-AR" dirty="0" smtClean="0"/>
              <a:t>Presencia, presiones, estados de animo, relaciones…</a:t>
            </a:r>
            <a:endParaRPr lang="es-ES" dirty="0"/>
          </a:p>
        </p:txBody>
      </p:sp>
      <p:pic>
        <p:nvPicPr>
          <p:cNvPr id="1026" name="Picture 2" descr="http://www.limonchidesign.com/IMAGES%20SITE/Realidad%20Vir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14290"/>
            <a:ext cx="2576487" cy="18741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 espero del groupware (rol)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Groupware como mecanismo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La interacción humana puede modelarse como una maquina, con interacciones determinísticas entre sus partes</a:t>
            </a:r>
          </a:p>
          <a:p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 smtClean="0"/>
              <a:t>Groupware como contexto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_tradnl" dirty="0" smtClean="0"/>
              <a:t>Los sistemas humanos se auto-organizan, y son el resultado de la interacción irrestricta entre individuos autónomos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37112"/>
            <a:ext cx="3847728" cy="17088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437112"/>
            <a:ext cx="345638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7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Groupware como mecanismo</a:t>
            </a:r>
            <a:endParaRPr lang="es-ES_tradnl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El rol del groupware es proveer mecanismos bien definidos de interacción</a:t>
            </a:r>
          </a:p>
          <a:p>
            <a:r>
              <a:rPr lang="es-ES_tradnl" dirty="0" smtClean="0"/>
              <a:t>La coherencia grupal es la consecuencia de un mecanismo que determina el resultado en base a reglas explicitas y algoritmos</a:t>
            </a:r>
          </a:p>
          <a:p>
            <a:r>
              <a:rPr lang="es-ES_tradnl" dirty="0" smtClean="0"/>
              <a:t>El groupware mantiene a las personas en “la tarea”, fuerza roles y compromiso, busca eficiencia y productividad, busca que se participe en una forma predefinida</a:t>
            </a:r>
          </a:p>
          <a:p>
            <a:r>
              <a:rPr lang="es-ES_tradnl" dirty="0" smtClean="0"/>
              <a:t>Ejemplo: clásicos sistemas de gestión de expedientes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188640"/>
            <a:ext cx="1218299" cy="11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Groupware como contexto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El rol del groupware es proveer un espacio para que la gente se encuentre	 y auto-organice</a:t>
            </a:r>
          </a:p>
          <a:p>
            <a:r>
              <a:rPr lang="es-ES_tradnl" dirty="0" smtClean="0"/>
              <a:t>La coherencia grupal es el resultado de las interacciones entre los individuos </a:t>
            </a:r>
          </a:p>
          <a:p>
            <a:r>
              <a:rPr lang="es-ES_tradnl" dirty="0" smtClean="0"/>
              <a:t>En lugar de buscar compromiso e imponer reglas, el groupware permite que se contribuya en la forma y medida que cada uno quiera</a:t>
            </a:r>
          </a:p>
          <a:p>
            <a:r>
              <a:rPr lang="es-ES_tradnl" dirty="0" smtClean="0"/>
              <a:t>Ejemplo: Wikipedia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188640"/>
            <a:ext cx="158417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pPr algn="l"/>
            <a:r>
              <a:rPr lang="es-AR" dirty="0" smtClean="0"/>
              <a:t>Groupware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32688"/>
            <a:ext cx="8229600" cy="4400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“Sistemas informáticos que soportan a grupos de personas involucradas en una tarea común (o meta) y que proveen una interface a un ambiente compartido” </a:t>
            </a:r>
            <a:r>
              <a:rPr lang="es-AR" baseline="-25000" dirty="0" smtClean="0"/>
              <a:t>1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“Procesos grupales intencionales mas software para soportarlos” </a:t>
            </a:r>
            <a:r>
              <a:rPr lang="es-AR" baseline="-25000" dirty="0" smtClean="0"/>
              <a:t>2</a:t>
            </a:r>
          </a:p>
          <a:p>
            <a:pPr>
              <a:buNone/>
            </a:pPr>
            <a:r>
              <a:rPr lang="es-AR" dirty="0" smtClean="0"/>
              <a:t>“El groupware vuelve al usuario consiente de ser parte del equipo […] acentúa en ambiente de múltiples usuarios”</a:t>
            </a:r>
            <a:r>
              <a:rPr lang="es-ES" baseline="-25000" dirty="0"/>
              <a:t>3</a:t>
            </a:r>
            <a:endParaRPr lang="es-AR" baseline="-250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5952182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Groupware: some issues and experiences. </a:t>
            </a:r>
            <a:r>
              <a:rPr lang="en-US" sz="1600" dirty="0" smtClean="0"/>
              <a:t>Ellis et al. 1991</a:t>
            </a:r>
          </a:p>
          <a:p>
            <a:r>
              <a:rPr lang="es-AR" sz="1600" dirty="0" smtClean="0"/>
              <a:t>2. </a:t>
            </a:r>
            <a:r>
              <a:rPr lang="en-US" sz="1600" b="1" i="1" dirty="0" smtClean="0"/>
              <a:t>Groupware: Coining and Defining It. </a:t>
            </a:r>
            <a:r>
              <a:rPr lang="en-US" sz="1600" dirty="0" err="1" smtClean="0"/>
              <a:t>Peter+Trudy</a:t>
            </a:r>
            <a:r>
              <a:rPr lang="en-US" sz="1600" dirty="0" smtClean="0"/>
              <a:t> Johnson-Lenz. 1978</a:t>
            </a:r>
          </a:p>
          <a:p>
            <a:r>
              <a:rPr lang="es-ES" sz="1600" b="1" dirty="0" smtClean="0"/>
              <a:t>3. </a:t>
            </a:r>
            <a:r>
              <a:rPr lang="es-ES" sz="1600" b="1" dirty="0" err="1" smtClean="0"/>
              <a:t>The</a:t>
            </a:r>
            <a:r>
              <a:rPr lang="es-ES" sz="1600" b="1" dirty="0" smtClean="0"/>
              <a:t> Arizona </a:t>
            </a:r>
            <a:r>
              <a:rPr lang="es-ES" sz="1600" b="1" dirty="0" err="1" smtClean="0"/>
              <a:t>Analyst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System</a:t>
            </a:r>
            <a:r>
              <a:rPr lang="es-ES" sz="1600" dirty="0" smtClean="0"/>
              <a:t> . Lynch et al. 1990.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s-ES" sz="1600" dirty="0"/>
          </a:p>
        </p:txBody>
      </p:sp>
      <p:sp>
        <p:nvSpPr>
          <p:cNvPr id="24" name="Rectángulo 23"/>
          <p:cNvSpPr/>
          <p:nvPr/>
        </p:nvSpPr>
        <p:spPr>
          <a:xfrm>
            <a:off x="395536" y="3212976"/>
            <a:ext cx="8280920" cy="2520280"/>
          </a:xfrm>
          <a:prstGeom prst="rect">
            <a:avLst/>
          </a:prstGeom>
          <a:solidFill>
            <a:schemeClr val="lt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pPr algn="l"/>
            <a:r>
              <a:rPr lang="es-AR" dirty="0" smtClean="0"/>
              <a:t>Groupware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32688"/>
            <a:ext cx="8229600" cy="4400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“Sistemas informáticos que soportan a grupos de personas involucradas en una tarea común (o meta) y que proveen una interface a un ambiente compartido” </a:t>
            </a:r>
            <a:r>
              <a:rPr lang="es-AR" baseline="-25000" dirty="0" smtClean="0"/>
              <a:t>1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“Procesos grupales intencionales mas software para soportarlos” </a:t>
            </a:r>
            <a:r>
              <a:rPr lang="es-AR" baseline="-25000" dirty="0" smtClean="0"/>
              <a:t>2</a:t>
            </a:r>
          </a:p>
          <a:p>
            <a:pPr>
              <a:buNone/>
            </a:pPr>
            <a:r>
              <a:rPr lang="es-AR" dirty="0" smtClean="0"/>
              <a:t>“El groupware vuelve al usuario consiente de ser parte del equipo […] acentúa en ambiente de múltiples usuarios”</a:t>
            </a:r>
            <a:r>
              <a:rPr lang="es-ES" baseline="-25000" dirty="0"/>
              <a:t>3</a:t>
            </a:r>
            <a:endParaRPr lang="es-AR" baseline="-250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5952182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Groupware: some issues and experiences. </a:t>
            </a:r>
            <a:r>
              <a:rPr lang="en-US" sz="1600" dirty="0" smtClean="0"/>
              <a:t>Ellis et al. 1991</a:t>
            </a:r>
          </a:p>
          <a:p>
            <a:r>
              <a:rPr lang="es-AR" sz="1600" dirty="0" smtClean="0"/>
              <a:t>2. </a:t>
            </a:r>
            <a:r>
              <a:rPr lang="en-US" sz="1600" b="1" i="1" dirty="0" smtClean="0"/>
              <a:t>Groupware: Coining and Defining It. </a:t>
            </a:r>
            <a:r>
              <a:rPr lang="en-US" sz="1600" dirty="0" err="1" smtClean="0"/>
              <a:t>Peter+Trudy</a:t>
            </a:r>
            <a:r>
              <a:rPr lang="en-US" sz="1600" dirty="0" smtClean="0"/>
              <a:t> Johnson-Lenz. 1978</a:t>
            </a:r>
          </a:p>
          <a:p>
            <a:r>
              <a:rPr lang="es-ES" sz="1600" b="1" dirty="0" smtClean="0"/>
              <a:t>3. </a:t>
            </a:r>
            <a:r>
              <a:rPr lang="es-ES" sz="1600" b="1" dirty="0" err="1" smtClean="0"/>
              <a:t>The</a:t>
            </a:r>
            <a:r>
              <a:rPr lang="es-ES" sz="1600" b="1" dirty="0" smtClean="0"/>
              <a:t> Arizona </a:t>
            </a:r>
            <a:r>
              <a:rPr lang="es-ES" sz="1600" b="1" dirty="0" err="1" smtClean="0"/>
              <a:t>Analyst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System</a:t>
            </a:r>
            <a:r>
              <a:rPr lang="es-ES" sz="1600" dirty="0" smtClean="0"/>
              <a:t> . Lynch et al. 1990.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s-ES" sz="1600" dirty="0"/>
          </a:p>
        </p:txBody>
      </p:sp>
      <p:sp>
        <p:nvSpPr>
          <p:cNvPr id="24" name="Rectángulo 23"/>
          <p:cNvSpPr/>
          <p:nvPr/>
        </p:nvSpPr>
        <p:spPr>
          <a:xfrm>
            <a:off x="395536" y="4221088"/>
            <a:ext cx="8280920" cy="1512168"/>
          </a:xfrm>
          <a:prstGeom prst="rect">
            <a:avLst/>
          </a:prstGeom>
          <a:solidFill>
            <a:schemeClr val="lt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539552" y="1340768"/>
            <a:ext cx="8280920" cy="1872208"/>
          </a:xfrm>
          <a:prstGeom prst="rect">
            <a:avLst/>
          </a:prstGeom>
          <a:solidFill>
            <a:schemeClr val="lt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pPr algn="l"/>
            <a:r>
              <a:rPr lang="es-AR" dirty="0" smtClean="0"/>
              <a:t>Groupware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32688"/>
            <a:ext cx="8229600" cy="4400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“Sistemas informáticos que soportan a grupos de personas involucradas en una tarea común (o meta) y que proveen una interface a un ambiente compartido” </a:t>
            </a:r>
            <a:r>
              <a:rPr lang="es-AR" baseline="-25000" dirty="0" smtClean="0"/>
              <a:t>1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“Procesos grupales intencionales mas software para soportarlos” </a:t>
            </a:r>
            <a:r>
              <a:rPr lang="es-AR" baseline="-25000" dirty="0" smtClean="0"/>
              <a:t>2</a:t>
            </a:r>
          </a:p>
          <a:p>
            <a:pPr>
              <a:buNone/>
            </a:pPr>
            <a:r>
              <a:rPr lang="es-AR" dirty="0" smtClean="0"/>
              <a:t>“El groupware vuelve al usuario consciente de ser parte del equipo […] acentúa en ambiente de múltiples usuarios”</a:t>
            </a:r>
            <a:r>
              <a:rPr lang="es-ES" baseline="-25000" dirty="0"/>
              <a:t>3</a:t>
            </a:r>
            <a:endParaRPr lang="es-AR" baseline="-250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5952182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 Groupware: some issues and experiences. </a:t>
            </a:r>
            <a:r>
              <a:rPr lang="en-US" sz="1600" dirty="0" smtClean="0"/>
              <a:t>Ellis et al. 1991</a:t>
            </a:r>
          </a:p>
          <a:p>
            <a:r>
              <a:rPr lang="es-AR" sz="1600" dirty="0" smtClean="0"/>
              <a:t>2. </a:t>
            </a:r>
            <a:r>
              <a:rPr lang="en-US" sz="1600" b="1" i="1" dirty="0" smtClean="0"/>
              <a:t>Groupware: Coining and Defining It. </a:t>
            </a:r>
            <a:r>
              <a:rPr lang="en-US" sz="1600" dirty="0" err="1" smtClean="0"/>
              <a:t>Peter+Trudy</a:t>
            </a:r>
            <a:r>
              <a:rPr lang="en-US" sz="1600" dirty="0" smtClean="0"/>
              <a:t> Johnson-Lenz. 1978</a:t>
            </a:r>
          </a:p>
          <a:p>
            <a:r>
              <a:rPr lang="es-ES" sz="1600" b="1" dirty="0" smtClean="0"/>
              <a:t>3. </a:t>
            </a:r>
            <a:r>
              <a:rPr lang="es-ES" sz="1600" b="1" dirty="0" err="1" smtClean="0"/>
              <a:t>The</a:t>
            </a:r>
            <a:r>
              <a:rPr lang="es-ES" sz="1600" b="1" dirty="0" smtClean="0"/>
              <a:t> Arizona </a:t>
            </a:r>
            <a:r>
              <a:rPr lang="es-ES" sz="1600" b="1" dirty="0" err="1" smtClean="0"/>
              <a:t>Analyst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Information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System</a:t>
            </a:r>
            <a:r>
              <a:rPr lang="es-ES" sz="1600" dirty="0" smtClean="0"/>
              <a:t> . Lynch et al. 1990.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s-ES" sz="1600" dirty="0"/>
          </a:p>
        </p:txBody>
      </p:sp>
      <p:sp>
        <p:nvSpPr>
          <p:cNvPr id="24" name="Rectángulo 23"/>
          <p:cNvSpPr/>
          <p:nvPr/>
        </p:nvSpPr>
        <p:spPr>
          <a:xfrm>
            <a:off x="323528" y="1412776"/>
            <a:ext cx="8280920" cy="2736304"/>
          </a:xfrm>
          <a:prstGeom prst="rect">
            <a:avLst/>
          </a:prstGeom>
          <a:solidFill>
            <a:schemeClr val="lt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Wikis / Wikipedia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" y="3501008"/>
            <a:ext cx="3936256" cy="28411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17638"/>
            <a:ext cx="4462223" cy="2927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0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Doodle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596" y="1600200"/>
            <a:ext cx="6326807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8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Trello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60" y="1600200"/>
            <a:ext cx="68748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Mendeley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43" y="1600200"/>
            <a:ext cx="6798913" cy="4525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92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1452</Words>
  <Application>Microsoft Macintosh PowerPoint</Application>
  <PresentationFormat>On-screen Show (4:3)</PresentationFormat>
  <Paragraphs>209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Mangal</vt:lpstr>
      <vt:lpstr>Showcard Gothic</vt:lpstr>
      <vt:lpstr>Arial</vt:lpstr>
      <vt:lpstr>Tema de Office</vt:lpstr>
      <vt:lpstr>PowerPoint Presentation</vt:lpstr>
      <vt:lpstr>PowerPoint Presentation</vt:lpstr>
      <vt:lpstr>Groupware</vt:lpstr>
      <vt:lpstr>Groupware</vt:lpstr>
      <vt:lpstr>Groupware</vt:lpstr>
      <vt:lpstr>Wikis / Wikipedia</vt:lpstr>
      <vt:lpstr>Doodle</vt:lpstr>
      <vt:lpstr>Trello</vt:lpstr>
      <vt:lpstr>Mendeley</vt:lpstr>
      <vt:lpstr>SEDICI / D-SPACE</vt:lpstr>
      <vt:lpstr>CSCW</vt:lpstr>
      <vt:lpstr>csCW (Cooperative 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 espero del groupware (alcance)</vt:lpstr>
      <vt:lpstr>Ambiente compartido (una expectativa de máxima)</vt:lpstr>
      <vt:lpstr>Que  espero del groupware (rol)</vt:lpstr>
      <vt:lpstr>Groupware como mecanismo</vt:lpstr>
      <vt:lpstr>Groupware como contexto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Fernandez</dc:creator>
  <cp:lastModifiedBy>Alejandro Fernandez</cp:lastModifiedBy>
  <cp:revision>504</cp:revision>
  <cp:lastPrinted>2014-09-19T01:15:32Z</cp:lastPrinted>
  <dcterms:created xsi:type="dcterms:W3CDTF">2012-04-25T15:14:26Z</dcterms:created>
  <dcterms:modified xsi:type="dcterms:W3CDTF">2017-11-28T01:36:52Z</dcterms:modified>
</cp:coreProperties>
</file>