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308" r:id="rId2"/>
    <p:sldId id="401" r:id="rId3"/>
    <p:sldId id="402" r:id="rId4"/>
    <p:sldId id="403" r:id="rId5"/>
    <p:sldId id="390" r:id="rId6"/>
    <p:sldId id="395" r:id="rId7"/>
    <p:sldId id="397" r:id="rId8"/>
    <p:sldId id="396" r:id="rId9"/>
    <p:sldId id="398" r:id="rId10"/>
    <p:sldId id="399" r:id="rId11"/>
    <p:sldId id="400" r:id="rId12"/>
    <p:sldId id="391" r:id="rId13"/>
    <p:sldId id="394" r:id="rId14"/>
    <p:sldId id="392" r:id="rId15"/>
    <p:sldId id="39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2" autoAdjust="0"/>
    <p:restoredTop sz="88119" autoAdjust="0"/>
  </p:normalViewPr>
  <p:slideViewPr>
    <p:cSldViewPr>
      <p:cViewPr varScale="1">
        <p:scale>
          <a:sx n="107" d="100"/>
          <a:sy n="107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3D2F-3109-4FCF-878A-866E8525502A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1BA6-F868-4053-8925-E76E8FE1CB3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33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060848"/>
            <a:ext cx="3327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Privacidad y confianza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¿Cuánta información sobre mi esta divulgando? </a:t>
            </a:r>
          </a:p>
          <a:p>
            <a:r>
              <a:rPr lang="es-ES_tradnl" dirty="0" smtClean="0"/>
              <a:t>¿Puede ser peligroso para mi privacidad? ¿Y para mi estrategia de trabajo?</a:t>
            </a:r>
          </a:p>
          <a:p>
            <a:r>
              <a:rPr lang="es-ES_tradnl" dirty="0" smtClean="0"/>
              <a:t>¿Es transparente?</a:t>
            </a:r>
          </a:p>
          <a:p>
            <a:pPr lvl="1"/>
            <a:r>
              <a:rPr lang="es-ES_tradnl" dirty="0" smtClean="0"/>
              <a:t>¿Me explica que información sobre mi (y mis recursos) esta mostrando a otros?</a:t>
            </a:r>
          </a:p>
          <a:p>
            <a:r>
              <a:rPr lang="es-ES_tradnl" dirty="0" smtClean="0"/>
              <a:t>¿Tengo control sobre la cantidad y calidad de la información que se divulga y recibo?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81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Interfaces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¿Me interrumpe? ¿Me molesta?</a:t>
            </a:r>
          </a:p>
          <a:p>
            <a:r>
              <a:rPr lang="es-ES_tradnl" dirty="0" smtClean="0"/>
              <a:t>Integrado de forma orgánica en las interfaces de trabajo </a:t>
            </a:r>
          </a:p>
          <a:p>
            <a:pPr lvl="1"/>
            <a:r>
              <a:rPr lang="es-ES_tradnl" dirty="0" err="1" smtClean="0"/>
              <a:t>P.e</a:t>
            </a:r>
            <a:r>
              <a:rPr lang="es-ES_tradnl" dirty="0" smtClean="0"/>
              <a:t>., cursores remotos en </a:t>
            </a:r>
            <a:r>
              <a:rPr lang="es-ES_tradnl" dirty="0" err="1" smtClean="0"/>
              <a:t>google</a:t>
            </a:r>
            <a:r>
              <a:rPr lang="es-ES_tradnl" dirty="0" smtClean="0"/>
              <a:t> </a:t>
            </a:r>
            <a:r>
              <a:rPr lang="es-ES_tradnl" dirty="0" err="1" smtClean="0"/>
              <a:t>docs</a:t>
            </a:r>
            <a:endParaRPr lang="es-ES_tradnl" dirty="0" smtClean="0"/>
          </a:p>
          <a:p>
            <a:r>
              <a:rPr lang="es-ES_tradnl" dirty="0" smtClean="0"/>
              <a:t>Ubicado en una interface exclusiva</a:t>
            </a:r>
          </a:p>
          <a:p>
            <a:pPr lvl="1"/>
            <a:r>
              <a:rPr lang="es-ES_tradnl" dirty="0" err="1" smtClean="0"/>
              <a:t>P.e</a:t>
            </a:r>
            <a:r>
              <a:rPr lang="es-ES_tradnl" dirty="0" smtClean="0"/>
              <a:t>., cambios recientes, historia de cambios</a:t>
            </a:r>
          </a:p>
          <a:p>
            <a:pPr lvl="1"/>
            <a:r>
              <a:rPr lang="es-ES_tradnl" dirty="0" err="1" smtClean="0"/>
              <a:t>P.e</a:t>
            </a:r>
            <a:r>
              <a:rPr lang="es-ES_tradnl" dirty="0" smtClean="0"/>
              <a:t>., Río de eventos (novedades de Facebook</a:t>
            </a:r>
            <a:r>
              <a:rPr lang="es-ES_tradnl" dirty="0"/>
              <a:t>)</a:t>
            </a:r>
            <a:endParaRPr lang="es-ES_tradnl" dirty="0" smtClean="0"/>
          </a:p>
          <a:p>
            <a:r>
              <a:rPr lang="es-ES_tradnl" dirty="0" smtClean="0"/>
              <a:t>Datos históricos o en tiempo real</a:t>
            </a:r>
          </a:p>
          <a:p>
            <a:r>
              <a:rPr lang="es-ES_tradnl" dirty="0" smtClean="0"/>
              <a:t>¿Puedo configurarlo?</a:t>
            </a:r>
          </a:p>
          <a:p>
            <a:r>
              <a:rPr lang="es-ES_tradnl" dirty="0" smtClean="0"/>
              <a:t>¿Es claro?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93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</a:t>
            </a:r>
            <a:r>
              <a:rPr lang="es-AR" dirty="0" err="1" smtClean="0"/>
              <a:t>awareness</a:t>
            </a:r>
            <a:r>
              <a:rPr lang="es-AR" dirty="0" smtClean="0"/>
              <a:t>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472254" cy="4757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err="1" smtClean="0"/>
              <a:t>Awareness</a:t>
            </a:r>
            <a:r>
              <a:rPr lang="es-AR" b="1" dirty="0" smtClean="0"/>
              <a:t> informal</a:t>
            </a:r>
            <a:r>
              <a:rPr lang="es-AR" dirty="0" smtClean="0"/>
              <a:t>: conocimiento general sobre los miembros del grupo como su ubicación, presencia, foco, etc.</a:t>
            </a:r>
          </a:p>
          <a:p>
            <a:pPr>
              <a:buNone/>
            </a:pPr>
            <a:r>
              <a:rPr lang="es-AR" dirty="0" smtClean="0"/>
              <a:t>Permite</a:t>
            </a:r>
            <a:r>
              <a:rPr lang="es-ES" dirty="0" smtClean="0"/>
              <a:t> reconocer y aprovechar oportunidades para interactuar con otras personas de su entorno</a:t>
            </a:r>
            <a:endParaRPr lang="es-ES" dirty="0"/>
          </a:p>
        </p:txBody>
      </p:sp>
      <p:pic>
        <p:nvPicPr>
          <p:cNvPr id="4" name="Picture 4" descr="UMLEditor-aware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786058"/>
            <a:ext cx="2214546" cy="1176204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4357694"/>
            <a:ext cx="1214446" cy="1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572140"/>
            <a:ext cx="5762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Veamos Google Docs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434105"/>
            <a:ext cx="7874000" cy="431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</a:t>
            </a:r>
            <a:r>
              <a:rPr lang="es-AR" dirty="0" err="1" smtClean="0"/>
              <a:t>awareness</a:t>
            </a:r>
            <a:r>
              <a:rPr lang="es-AR" dirty="0" smtClean="0"/>
              <a:t>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s-AR" b="1" dirty="0" smtClean="0"/>
          </a:p>
          <a:p>
            <a:pPr>
              <a:buNone/>
            </a:pPr>
            <a:r>
              <a:rPr lang="es-AR" b="1" dirty="0" smtClean="0"/>
              <a:t>Awareness de estructura de grupo</a:t>
            </a:r>
            <a:r>
              <a:rPr lang="es-AR" dirty="0" smtClean="0"/>
              <a:t>: pertenencia, roles , responsabilidades, particularmente dentro del equipo de trabajo</a:t>
            </a:r>
          </a:p>
          <a:p>
            <a:pPr lvl="1"/>
            <a:r>
              <a:rPr lang="es-AR" dirty="0" smtClean="0"/>
              <a:t>Veamos Trello (www.trello.com)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b="1" dirty="0" err="1" smtClean="0"/>
              <a:t>Awareness</a:t>
            </a:r>
            <a:r>
              <a:rPr lang="es-AR" b="1" dirty="0" smtClean="0"/>
              <a:t> social</a:t>
            </a:r>
            <a:r>
              <a:rPr lang="es-AR" dirty="0" smtClean="0"/>
              <a:t>: </a:t>
            </a:r>
          </a:p>
          <a:p>
            <a:pPr>
              <a:buNone/>
            </a:pPr>
            <a:r>
              <a:rPr lang="es-AR" dirty="0" smtClean="0"/>
              <a:t>	habilidades especiales de otros, estados emocionales, intereses</a:t>
            </a:r>
          </a:p>
          <a:p>
            <a:pPr lvl="1"/>
            <a:r>
              <a:rPr lang="es-ES" dirty="0" err="1" smtClean="0"/>
              <a:t>P.e</a:t>
            </a:r>
            <a:r>
              <a:rPr lang="es-ES" dirty="0" smtClean="0"/>
              <a:t>., emoticones</a:t>
            </a:r>
          </a:p>
          <a:p>
            <a:pPr lvl="1"/>
            <a:r>
              <a:rPr lang="es-ES" dirty="0" smtClean="0"/>
              <a:t>Facebook es un “gran” servicio de </a:t>
            </a:r>
            <a:r>
              <a:rPr lang="es-ES" dirty="0" err="1" smtClean="0"/>
              <a:t>awarenes</a:t>
            </a:r>
            <a:r>
              <a:rPr lang="es-ES" dirty="0" smtClean="0"/>
              <a:t> social</a:t>
            </a:r>
            <a:endParaRPr lang="es-ES" dirty="0"/>
          </a:p>
        </p:txBody>
      </p:sp>
      <p:pic>
        <p:nvPicPr>
          <p:cNvPr id="4" name="Picture 6" descr="emot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6143644"/>
            <a:ext cx="2035175" cy="32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</a:t>
            </a:r>
            <a:r>
              <a:rPr lang="es-AR" dirty="0" err="1" smtClean="0"/>
              <a:t>awareness</a:t>
            </a:r>
            <a:r>
              <a:rPr lang="es-AR" dirty="0" smtClean="0"/>
              <a:t>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b="1" dirty="0" err="1" smtClean="0"/>
              <a:t>Awareness</a:t>
            </a:r>
            <a:r>
              <a:rPr lang="es-AR" b="1" dirty="0" smtClean="0"/>
              <a:t> del espacio de trabajo</a:t>
            </a:r>
            <a:r>
              <a:rPr lang="es-AR" dirty="0" smtClean="0"/>
              <a:t>: información actualizada sobre sobre acceso y modificaciones a objetos compartidos y sobre actividades de otros miembros del grupo.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85926"/>
            <a:ext cx="3199993" cy="298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8" descr="fer-is-wri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6215082"/>
            <a:ext cx="2505075" cy="307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7 Grupo"/>
          <p:cNvGrpSpPr/>
          <p:nvPr/>
        </p:nvGrpSpPr>
        <p:grpSpPr>
          <a:xfrm>
            <a:off x="357158" y="5357826"/>
            <a:ext cx="6245225" cy="1116012"/>
            <a:chOff x="2303463" y="4884738"/>
            <a:chExt cx="6245225" cy="1116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4" descr="Bscw-evento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03463" y="4884738"/>
              <a:ext cx="6245225" cy="4508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10" name="Picture 5" descr="bscw-event-icon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89550" y="5664200"/>
              <a:ext cx="1765300" cy="292100"/>
            </a:xfrm>
            <a:prstGeom prst="rect">
              <a:avLst/>
            </a:prstGeom>
            <a:noFill/>
          </p:spPr>
        </p:pic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5105400" y="5619750"/>
              <a:ext cx="2133600" cy="381000"/>
            </a:xfrm>
            <a:prstGeom prst="wedgeRectCallout">
              <a:avLst>
                <a:gd name="adj1" fmla="val 83259"/>
                <a:gd name="adj2" fmla="val -189167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tIns="0" rIns="90000" bIns="46800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s-ES_tradnl" dirty="0" smtClean="0"/>
              <a:t>Ejemplos de </a:t>
            </a:r>
            <a:r>
              <a:rPr lang="es-ES_tradnl" dirty="0" err="1" smtClean="0"/>
              <a:t>Awareness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884368" cy="50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884368" cy="5031212"/>
          </a:xfrm>
          <a:prstGeom prst="rect">
            <a:avLst/>
          </a:prstGeom>
        </p:spPr>
      </p:pic>
      <p:sp>
        <p:nvSpPr>
          <p:cNvPr id="4" name="Llamada con línea 1 3"/>
          <p:cNvSpPr/>
          <p:nvPr/>
        </p:nvSpPr>
        <p:spPr>
          <a:xfrm>
            <a:off x="5868144" y="332656"/>
            <a:ext cx="2952328" cy="576064"/>
          </a:xfrm>
          <a:prstGeom prst="borderCallout1">
            <a:avLst>
              <a:gd name="adj1" fmla="val 70345"/>
              <a:gd name="adj2" fmla="val -2841"/>
              <a:gd name="adj3" fmla="val 461938"/>
              <a:gd name="adj4" fmla="val -905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Recursos compartidos</a:t>
            </a:r>
            <a:endParaRPr lang="es-ES_tradnl" dirty="0"/>
          </a:p>
        </p:txBody>
      </p:sp>
      <p:sp>
        <p:nvSpPr>
          <p:cNvPr id="6" name="Llamada con línea 1 5"/>
          <p:cNvSpPr/>
          <p:nvPr/>
        </p:nvSpPr>
        <p:spPr>
          <a:xfrm>
            <a:off x="6020544" y="485056"/>
            <a:ext cx="2952328" cy="576064"/>
          </a:xfrm>
          <a:prstGeom prst="borderCallout1">
            <a:avLst>
              <a:gd name="adj1" fmla="val 70345"/>
              <a:gd name="adj2" fmla="val -2841"/>
              <a:gd name="adj3" fmla="val 433795"/>
              <a:gd name="adj4" fmla="val -34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Propiedad</a:t>
            </a:r>
            <a:endParaRPr lang="es-ES_tradnl" dirty="0"/>
          </a:p>
        </p:txBody>
      </p:sp>
      <p:sp>
        <p:nvSpPr>
          <p:cNvPr id="7" name="Llamada con línea 1 6"/>
          <p:cNvSpPr/>
          <p:nvPr/>
        </p:nvSpPr>
        <p:spPr>
          <a:xfrm>
            <a:off x="2267744" y="260648"/>
            <a:ext cx="2952328" cy="576064"/>
          </a:xfrm>
          <a:prstGeom prst="borderCallout1">
            <a:avLst>
              <a:gd name="adj1" fmla="val 65655"/>
              <a:gd name="adj2" fmla="val 103336"/>
              <a:gd name="adj3" fmla="val 471319"/>
              <a:gd name="adj4" fmla="val 116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Ultima modificación</a:t>
            </a:r>
            <a:endParaRPr lang="es-ES_tradnl" dirty="0"/>
          </a:p>
        </p:txBody>
      </p:sp>
      <p:sp>
        <p:nvSpPr>
          <p:cNvPr id="8" name="Llamada con línea 1 7"/>
          <p:cNvSpPr/>
          <p:nvPr/>
        </p:nvSpPr>
        <p:spPr>
          <a:xfrm>
            <a:off x="2420144" y="413048"/>
            <a:ext cx="2952328" cy="576064"/>
          </a:xfrm>
          <a:prstGeom prst="borderCallout1">
            <a:avLst>
              <a:gd name="adj1" fmla="val 65655"/>
              <a:gd name="adj2" fmla="val 103336"/>
              <a:gd name="adj3" fmla="val 464283"/>
              <a:gd name="adj4" fmla="val 161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Últimos cambios en el espacio de trabajo</a:t>
            </a:r>
            <a:endParaRPr lang="es-ES_tradnl" dirty="0"/>
          </a:p>
        </p:txBody>
      </p:sp>
      <p:sp>
        <p:nvSpPr>
          <p:cNvPr id="11" name="Llamada con línea 1 10"/>
          <p:cNvSpPr/>
          <p:nvPr/>
        </p:nvSpPr>
        <p:spPr>
          <a:xfrm>
            <a:off x="1979712" y="4365104"/>
            <a:ext cx="2952328" cy="576064"/>
          </a:xfrm>
          <a:prstGeom prst="borderCallout1">
            <a:avLst>
              <a:gd name="adj1" fmla="val 16405"/>
              <a:gd name="adj2" fmla="val 103336"/>
              <a:gd name="adj3" fmla="val -311985"/>
              <a:gd name="adj4" fmla="val 1181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Participantes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8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oogle Collabor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861048"/>
            <a:ext cx="4559939" cy="25687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32656"/>
            <a:ext cx="4928468" cy="2665770"/>
          </a:xfrm>
          <a:prstGeom prst="rect">
            <a:avLst/>
          </a:prstGeom>
        </p:spPr>
      </p:pic>
      <p:sp>
        <p:nvSpPr>
          <p:cNvPr id="7" name="Llamada con línea 1 6"/>
          <p:cNvSpPr/>
          <p:nvPr/>
        </p:nvSpPr>
        <p:spPr>
          <a:xfrm>
            <a:off x="467544" y="548680"/>
            <a:ext cx="2952328" cy="432048"/>
          </a:xfrm>
          <a:prstGeom prst="borderCallout1">
            <a:avLst>
              <a:gd name="adj1" fmla="val 75178"/>
              <a:gd name="adj2" fmla="val 102421"/>
              <a:gd name="adj3" fmla="val 129697"/>
              <a:gd name="adj4" fmla="val 24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Revisiones (color = autor)</a:t>
            </a:r>
            <a:endParaRPr lang="es-ES_tradnl" dirty="0"/>
          </a:p>
        </p:txBody>
      </p:sp>
      <p:sp>
        <p:nvSpPr>
          <p:cNvPr id="8" name="Llamada con línea 1 7"/>
          <p:cNvSpPr/>
          <p:nvPr/>
        </p:nvSpPr>
        <p:spPr>
          <a:xfrm>
            <a:off x="683568" y="2996952"/>
            <a:ext cx="2952328" cy="432048"/>
          </a:xfrm>
          <a:prstGeom prst="borderCallout1">
            <a:avLst>
              <a:gd name="adj1" fmla="val 75178"/>
              <a:gd name="adj2" fmla="val 101506"/>
              <a:gd name="adj3" fmla="val 286046"/>
              <a:gd name="adj4" fmla="val 115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Participantes (actualmente)</a:t>
            </a:r>
            <a:endParaRPr lang="es-ES_tradnl" dirty="0"/>
          </a:p>
        </p:txBody>
      </p:sp>
      <p:sp>
        <p:nvSpPr>
          <p:cNvPr id="9" name="Llamada con línea 1 8"/>
          <p:cNvSpPr/>
          <p:nvPr/>
        </p:nvSpPr>
        <p:spPr>
          <a:xfrm>
            <a:off x="5292080" y="3212976"/>
            <a:ext cx="2952328" cy="432048"/>
          </a:xfrm>
          <a:prstGeom prst="borderCallout1">
            <a:avLst>
              <a:gd name="adj1" fmla="val 118956"/>
              <a:gd name="adj2" fmla="val 3567"/>
              <a:gd name="adj3" fmla="val 407998"/>
              <a:gd name="adj4" fmla="val -662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Acciones (en tiempo real)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15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Funcionalidad de </a:t>
            </a:r>
            <a:r>
              <a:rPr lang="es-AR" dirty="0" err="1" smtClean="0"/>
              <a:t>Awareness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s-AR" dirty="0" smtClean="0"/>
              <a:t>“conocimiento de las actividades de otros que provee contexto para tus propias actividades”</a:t>
            </a:r>
            <a:r>
              <a:rPr lang="es-AR" baseline="-25000" dirty="0" smtClean="0"/>
              <a:t>1</a:t>
            </a:r>
          </a:p>
          <a:p>
            <a:endParaRPr lang="es-AR" dirty="0" smtClean="0"/>
          </a:p>
          <a:p>
            <a:r>
              <a:rPr lang="es-AR" dirty="0" smtClean="0"/>
              <a:t>Permite a los usuarios coordinar su trabajo basado en el conocimiento de lo que otros hacen o han hecho</a:t>
            </a:r>
          </a:p>
          <a:p>
            <a:r>
              <a:rPr lang="es-AR" dirty="0" smtClean="0"/>
              <a:t>Motiva la colaboración espontánea</a:t>
            </a:r>
          </a:p>
          <a:p>
            <a:r>
              <a:rPr lang="es-AR" dirty="0" smtClean="0"/>
              <a:t>Mantiene a los miembros del equipo mejor informados del estado del proyecto</a:t>
            </a:r>
          </a:p>
          <a:p>
            <a:r>
              <a:rPr lang="es-AR" dirty="0" smtClean="0"/>
              <a:t>Particularmente importante en actividades poco estructuradas</a:t>
            </a:r>
            <a:endParaRPr lang="es-ES" dirty="0"/>
          </a:p>
        </p:txBody>
      </p:sp>
      <p:pic>
        <p:nvPicPr>
          <p:cNvPr id="68610" name="Picture 2" descr="http://dailyappointment.pbselfstudy.com/Assets/images/Awareness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21" y="142852"/>
            <a:ext cx="1684879" cy="132502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85720" y="6286520"/>
            <a:ext cx="804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Portholes: supporting awareness in a distributed work group. </a:t>
            </a:r>
            <a:r>
              <a:rPr lang="en-US" dirty="0" err="1" smtClean="0"/>
              <a:t>Dourish</a:t>
            </a:r>
            <a:r>
              <a:rPr lang="en-US" dirty="0" smtClean="0"/>
              <a:t> y Bly. (1992)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Dimensiones de </a:t>
            </a:r>
            <a:r>
              <a:rPr lang="es-ES_tradnl" dirty="0" err="1" smtClean="0"/>
              <a:t>awareness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s-ES_tradnl" dirty="0" smtClean="0"/>
          </a:p>
          <a:p>
            <a:r>
              <a:rPr lang="es-ES_tradnl" dirty="0" smtClean="0"/>
              <a:t>¿Qué nos preguntamos para diseñar/analizar </a:t>
            </a:r>
            <a:r>
              <a:rPr lang="es-ES_tradnl" dirty="0" err="1" smtClean="0"/>
              <a:t>awareness</a:t>
            </a:r>
            <a:r>
              <a:rPr lang="es-ES_tradnl" dirty="0" smtClean="0"/>
              <a:t>?</a:t>
            </a:r>
            <a:endParaRPr lang="es-ES_tradnl" dirty="0"/>
          </a:p>
          <a:p>
            <a:pPr lvl="1"/>
            <a:r>
              <a:rPr lang="es-ES_tradnl" dirty="0" smtClean="0"/>
              <a:t>Contexto </a:t>
            </a:r>
          </a:p>
          <a:p>
            <a:pPr lvl="1"/>
            <a:r>
              <a:rPr lang="es-ES_tradnl" dirty="0"/>
              <a:t>Propósito</a:t>
            </a:r>
          </a:p>
          <a:p>
            <a:pPr lvl="1"/>
            <a:r>
              <a:rPr lang="es-ES_tradnl" dirty="0" smtClean="0"/>
              <a:t>Sobre quienes?, sobre que?</a:t>
            </a:r>
          </a:p>
          <a:p>
            <a:pPr lvl="1"/>
            <a:r>
              <a:rPr lang="es-ES_tradnl" dirty="0" smtClean="0"/>
              <a:t>Privacidad y confianza</a:t>
            </a:r>
          </a:p>
          <a:p>
            <a:pPr lvl="1"/>
            <a:r>
              <a:rPr lang="es-ES_tradnl" dirty="0" smtClean="0"/>
              <a:t>Interfaces</a:t>
            </a:r>
          </a:p>
          <a:p>
            <a:pPr lvl="1"/>
            <a:r>
              <a:rPr lang="es-ES_tradnl" dirty="0" smtClean="0"/>
              <a:t>Tipo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75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smtClean="0"/>
              <a:t>¿Que actividad enmarca la necesidad de </a:t>
            </a:r>
            <a:r>
              <a:rPr lang="es-ES_tradnl" dirty="0" err="1" smtClean="0"/>
              <a:t>awareness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información, coordinación, cooperación, colaboración</a:t>
            </a:r>
          </a:p>
          <a:p>
            <a:endParaRPr lang="es-ES_tradnl" dirty="0" smtClean="0"/>
          </a:p>
          <a:p>
            <a:r>
              <a:rPr lang="es-ES_tradnl" dirty="0" smtClean="0"/>
              <a:t>¿qué está haciendo el usuario en el momento que recibe la información de “</a:t>
            </a:r>
            <a:r>
              <a:rPr lang="es-ES_tradnl" dirty="0" err="1" smtClean="0"/>
              <a:t>awareness</a:t>
            </a:r>
            <a:r>
              <a:rPr lang="es-ES_tradnl" dirty="0" smtClean="0"/>
              <a:t>”?</a:t>
            </a:r>
          </a:p>
          <a:p>
            <a:pPr lvl="1"/>
            <a:r>
              <a:rPr lang="es-ES_tradnl" dirty="0" smtClean="0"/>
              <a:t>Recién ingresa al ambiente (luego de una ausencia corta, luego de mucho tiempo, etc.)</a:t>
            </a:r>
          </a:p>
          <a:p>
            <a:pPr lvl="1"/>
            <a:r>
              <a:rPr lang="es-ES_tradnl" dirty="0" smtClean="0"/>
              <a:t>Está teniendo una conversación</a:t>
            </a:r>
          </a:p>
          <a:p>
            <a:pPr lvl="1"/>
            <a:r>
              <a:rPr lang="es-ES_tradnl" dirty="0" smtClean="0"/>
              <a:t>Está buscando algo, alguien</a:t>
            </a:r>
          </a:p>
          <a:p>
            <a:pPr lvl="1"/>
            <a:r>
              <a:rPr lang="es-ES_tradnl" dirty="0" smtClean="0"/>
              <a:t>Está trabajando en un recurso compartido</a:t>
            </a:r>
          </a:p>
          <a:p>
            <a:pPr lvl="2"/>
            <a:r>
              <a:rPr lang="es-ES_tradnl" dirty="0" smtClean="0"/>
              <a:t>Sincrónicamente </a:t>
            </a:r>
          </a:p>
          <a:p>
            <a:pPr lvl="2"/>
            <a:r>
              <a:rPr lang="es-ES_tradnl" dirty="0" err="1" smtClean="0"/>
              <a:t>Asíncronicamente</a:t>
            </a:r>
            <a:endParaRPr lang="es-ES_tradnl" dirty="0" smtClean="0"/>
          </a:p>
          <a:p>
            <a:pPr lvl="1"/>
            <a:r>
              <a:rPr lang="es-ES_tradnl" dirty="0" smtClean="0"/>
              <a:t>Está planificando tareas, armando el equipo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22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Saber qué cambió desde la última vez miré</a:t>
            </a:r>
          </a:p>
          <a:p>
            <a:pPr lvl="1"/>
            <a:r>
              <a:rPr lang="es-ES_tradnl" dirty="0" smtClean="0"/>
              <a:t>Para saber que falta, saber que revisar, …</a:t>
            </a:r>
          </a:p>
          <a:p>
            <a:r>
              <a:rPr lang="es-ES_tradnl" dirty="0" smtClean="0"/>
              <a:t>Saber que están haciendo los otros</a:t>
            </a:r>
          </a:p>
          <a:p>
            <a:pPr lvl="1"/>
            <a:r>
              <a:rPr lang="es-ES_tradnl" dirty="0" smtClean="0"/>
              <a:t>Para esperar, para evitar conflictos, para aprovechar oportunidades,…</a:t>
            </a:r>
          </a:p>
          <a:p>
            <a:r>
              <a:rPr lang="es-ES_tradnl" dirty="0" smtClean="0"/>
              <a:t>Saber quienes somos, que sabemos</a:t>
            </a:r>
          </a:p>
          <a:p>
            <a:pPr lvl="1"/>
            <a:r>
              <a:rPr lang="es-ES_tradnl" dirty="0" smtClean="0"/>
              <a:t>Para saber a quien pedir que, pasa saber que se puede esperar de nosotros, 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4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¿Sobre quiénes? ¿sobre qué?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 muestra información sobre todo el mundo, solo sobre mi equipo, solo de gente relevante al contexto actual?</a:t>
            </a:r>
          </a:p>
          <a:p>
            <a:r>
              <a:rPr lang="es-ES_tradnl" dirty="0" smtClean="0"/>
              <a:t>Me muestra información sobre todos los recursos, sobre los que me interesan, sobre los que estoy usando (mi foco), relevantes al contexto actual?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37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9372</TotalTime>
  <Words>540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Tema de Office</vt:lpstr>
      <vt:lpstr>PowerPoint Presentation</vt:lpstr>
      <vt:lpstr>Ejemplos de Awareness </vt:lpstr>
      <vt:lpstr>PowerPoint Presentation</vt:lpstr>
      <vt:lpstr>PowerPoint Presentation</vt:lpstr>
      <vt:lpstr>Funcionalidad de Awareness</vt:lpstr>
      <vt:lpstr>Dimensiones de awareness</vt:lpstr>
      <vt:lpstr>Contexto</vt:lpstr>
      <vt:lpstr>Propósito</vt:lpstr>
      <vt:lpstr>¿Sobre quiénes? ¿sobre qué?</vt:lpstr>
      <vt:lpstr>Privacidad y confianza</vt:lpstr>
      <vt:lpstr>Interfaces</vt:lpstr>
      <vt:lpstr>Tipos de awareness (I)</vt:lpstr>
      <vt:lpstr>Veamos Google Docs</vt:lpstr>
      <vt:lpstr>Tipos awareness (II)</vt:lpstr>
      <vt:lpstr>Tipos awareness (III)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Fernandez</dc:creator>
  <cp:lastModifiedBy>Alejandro Fernandez</cp:lastModifiedBy>
  <cp:revision>520</cp:revision>
  <dcterms:created xsi:type="dcterms:W3CDTF">2012-03-07T18:02:54Z</dcterms:created>
  <dcterms:modified xsi:type="dcterms:W3CDTF">2017-11-28T01:39:27Z</dcterms:modified>
</cp:coreProperties>
</file>