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08" r:id="rId2"/>
    <p:sldId id="326" r:id="rId3"/>
    <p:sldId id="380" r:id="rId4"/>
    <p:sldId id="379" r:id="rId5"/>
    <p:sldId id="304" r:id="rId6"/>
    <p:sldId id="40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3" autoAdjust="0"/>
    <p:restoredTop sz="68579" autoAdjust="0"/>
  </p:normalViewPr>
  <p:slideViewPr>
    <p:cSldViewPr>
      <p:cViewPr varScale="1">
        <p:scale>
          <a:sx n="97" d="100"/>
          <a:sy n="97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3D2F-3109-4FCF-878A-866E8525502A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1BA6-F868-4053-8925-E76E8FE1CB3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67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typology is easy to learn. It facilitates communication. It is widely used, especially by groupware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developers, but not without risk: Figure 3 obscures an organizational perspective. Most real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does not fall into one or another of these categories. As we go about our work, we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some face-to-face meetings and some distributed and asynchronous communication.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involves both communication and coordination. Narrow tasks interact with broader work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even the broadest concerns overlap and impact one another. Technology designed to support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one cell can fail by negatively impacting activity in another. For example, a stand-alone meeting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system that provides no access to existing databases or other on-line materials may be useless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situations. Noting the interdependencies among activities, Robert Johansen calls for "any time,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place" support. A typology hobbles groupware developers if it focuses our attention too narrowly.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time, it serves legitimate purposes; for example, it helps identify applications that pose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challenges, such as those dealing with concurrent activity.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Comunicación: entendimiento mutuo</a:t>
            </a:r>
          </a:p>
          <a:p>
            <a:r>
              <a:rPr lang="es-AR" dirty="0" smtClean="0"/>
              <a:t>Coordinación: encontrar</a:t>
            </a:r>
            <a:r>
              <a:rPr lang="es-AR" baseline="0" dirty="0" smtClean="0"/>
              <a:t> la mejor forma de ordenar las tareas individuales y la asignación de recursos </a:t>
            </a:r>
          </a:p>
          <a:p>
            <a:r>
              <a:rPr lang="es-AR" baseline="0" dirty="0" smtClean="0"/>
              <a:t>Cooperación: trabajar en con un objetivo común</a:t>
            </a:r>
          </a:p>
          <a:p>
            <a:endParaRPr lang="es-AR" baseline="0" dirty="0" smtClean="0"/>
          </a:p>
          <a:p>
            <a:r>
              <a:rPr lang="es-AR" dirty="0" smtClean="0"/>
              <a:t>Sistemas de mensajería</a:t>
            </a:r>
          </a:p>
          <a:p>
            <a:r>
              <a:rPr lang="es-AR" dirty="0" smtClean="0"/>
              <a:t>Editores grupales</a:t>
            </a:r>
          </a:p>
          <a:p>
            <a:r>
              <a:rPr lang="es-AR" dirty="0" smtClean="0"/>
              <a:t>Salas de reunión electrónicas</a:t>
            </a:r>
          </a:p>
          <a:p>
            <a:r>
              <a:rPr lang="es-AR" dirty="0" smtClean="0"/>
              <a:t>Sistemas de conferencia</a:t>
            </a:r>
          </a:p>
          <a:p>
            <a:r>
              <a:rPr lang="es-AR" dirty="0" smtClean="0"/>
              <a:t>Espacios de información compartida</a:t>
            </a:r>
          </a:p>
          <a:p>
            <a:r>
              <a:rPr lang="es-AR" dirty="0" smtClean="0"/>
              <a:t>Sistemas de coordinación y </a:t>
            </a:r>
            <a:r>
              <a:rPr lang="es-AR" dirty="0" err="1" smtClean="0"/>
              <a:t>workflow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2376-359A-4C1F-A361-0C9AF8B85277}" type="datetimeFigureOut">
              <a:rPr lang="es-ES" smtClean="0"/>
              <a:pPr/>
              <a:t>3/14/16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9F24-C43D-4CA3-B604-DCEAF80B7C4F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images.google.com/imgres?imgurl=http://www.gstwebservice.com/images/logo-gtalk.gif&amp;imgrefurl=http://www.gstwebservice.com/contact-us.php&amp;usg=__iNObrkkexAil-HgIswN83kR1rXY=&amp;h=48&amp;w=47&amp;sz=3&amp;hl=en&amp;start=25&amp;sig2=SMRtx74luDn-k7qRiUwBKQ&amp;tbnid=s4cUBqyQGtkQyM:&amp;tbnh=48&amp;tbnw=47&amp;ei=_NiRSZieB6W-MYL_1NYL&amp;prev=/images?q=gtalk+logo&amp;start=18&amp;gbv=2&amp;ndsp=18&amp;hl=en&amp;sa=N" TargetMode="External"/><Relationship Id="rId5" Type="http://schemas.openxmlformats.org/officeDocument/2006/relationships/image" Target="../media/image3.jpeg"/><Relationship Id="rId6" Type="http://schemas.openxmlformats.org/officeDocument/2006/relationships/hyperlink" Target="http://images.google.com/imgres?imgurl=http://www.kcsm.org/spotlight/festival/images/facebooklogo.jpg&amp;imgrefurl=http://www.kcsm.org/spotlight/&amp;usg=__mYjGuodSwFUY9kw5F8uHaofFHo4=&amp;h=270&amp;w=670&amp;sz=11&amp;hl=en&amp;start=1&amp;sig2=4pGLGqmBvulMHHolJTRLfQ&amp;tbnid=Gw9nccwZDUC8JM:&amp;tbnh=56&amp;tbnw=138&amp;ei=StmRSavHLqW-MbqDieEL&amp;prev=/images?q=facebooklogo&amp;gbv=2&amp;hl=en" TargetMode="External"/><Relationship Id="rId7" Type="http://schemas.openxmlformats.org/officeDocument/2006/relationships/image" Target="../media/image4.jpeg"/><Relationship Id="rId8" Type="http://schemas.openxmlformats.org/officeDocument/2006/relationships/hyperlink" Target="http://images.google.com/imgres?imgurl=http://www.popgadget.net/images/gmail-contest.jpg&amp;imgrefurl=http://www.popgadget.net/2007/08/index.php?page=all&amp;usg=__Snvoya1mMBx2bhKiI4O8JyIjoTY=&amp;h=384&amp;w=392&amp;sz=35&amp;hl=en&amp;start=4&amp;sig2=yXlmJycLDGin2dmVGllJ6g&amp;tbnid=C7IbnHEHpLTEnM:&amp;tbnh=120&amp;tbnw=123&amp;ei=j9mRSaSUHqW-MfuDieEL&amp;prev=/images?q=gmail&amp;gbv=2&amp;hl=en" TargetMode="External"/><Relationship Id="rId9" Type="http://schemas.openxmlformats.org/officeDocument/2006/relationships/image" Target="../media/image5.jpeg"/><Relationship Id="rId10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1142984"/>
            <a:ext cx="783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b="1" dirty="0" smtClean="0"/>
              <a:t>Groupware y Software Social</a:t>
            </a:r>
            <a:endParaRPr lang="es-ES" sz="32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 b="1988"/>
          <a:stretch>
            <a:fillRect/>
          </a:stretch>
        </p:blipFill>
        <p:spPr bwMode="auto">
          <a:xfrm>
            <a:off x="3357554" y="2357430"/>
            <a:ext cx="2431703" cy="17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0" descr="http://highendmagazine.com/wp-content/uploads/2008/08/windows-live-messen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4695213"/>
            <a:ext cx="285752" cy="265213"/>
          </a:xfrm>
          <a:prstGeom prst="rect">
            <a:avLst/>
          </a:prstGeom>
          <a:noFill/>
        </p:spPr>
      </p:pic>
      <p:pic>
        <p:nvPicPr>
          <p:cNvPr id="10" name="Picture 12" descr="http://tbn0.google.com/images?q=tbn:s4cUBqyQGtkQyM:http://www.gstwebservice.com/images/logo-gtalk.gif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4703269"/>
            <a:ext cx="237826" cy="242886"/>
          </a:xfrm>
          <a:prstGeom prst="rect">
            <a:avLst/>
          </a:prstGeom>
          <a:noFill/>
        </p:spPr>
      </p:pic>
      <p:pic>
        <p:nvPicPr>
          <p:cNvPr id="11" name="Picture 14" descr="http://tbn3.google.com/images?q=tbn:Gw9nccwZDUC8JM:http://www.kcsm.org/spotlight/festival/images/facebooklogo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5357826"/>
            <a:ext cx="928694" cy="376861"/>
          </a:xfrm>
          <a:prstGeom prst="rect">
            <a:avLst/>
          </a:prstGeom>
          <a:noFill/>
        </p:spPr>
      </p:pic>
      <p:pic>
        <p:nvPicPr>
          <p:cNvPr id="12" name="Picture 16" descr="http://tbn3.google.com/images?q=tbn:C7IbnHEHpLTEnM:http://www.popgadget.net/images/gmail-contest.jp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43174" y="4703269"/>
            <a:ext cx="285752" cy="278783"/>
          </a:xfrm>
          <a:prstGeom prst="rect">
            <a:avLst/>
          </a:prstGeom>
          <a:noFill/>
        </p:spPr>
      </p:pic>
      <p:sp>
        <p:nvSpPr>
          <p:cNvPr id="13" name="14 CuadroTexto"/>
          <p:cNvSpPr txBox="1"/>
          <p:nvPr/>
        </p:nvSpPr>
        <p:spPr>
          <a:xfrm>
            <a:off x="3071802" y="4695213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Alejandro.Casco.Fernandez@gmail.com</a:t>
            </a:r>
          </a:p>
          <a:p>
            <a:endParaRPr lang="es-AR" sz="2000" b="1" dirty="0" smtClean="0"/>
          </a:p>
          <a:p>
            <a:r>
              <a:rPr lang="es-ES" sz="2000" b="1" dirty="0" smtClean="0"/>
              <a:t>/people/Alejandro-Fernandez/761579914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@casco</a:t>
            </a:r>
            <a:endParaRPr lang="es-ES" sz="2000" b="1" dirty="0"/>
          </a:p>
        </p:txBody>
      </p:sp>
      <p:pic>
        <p:nvPicPr>
          <p:cNvPr id="14" name="Imagen 13" descr="1_61_twitter_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2149" y="5715000"/>
            <a:ext cx="1085851" cy="814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Taxonomías de groupware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357298"/>
            <a:ext cx="8329642" cy="4768865"/>
          </a:xfrm>
        </p:spPr>
        <p:txBody>
          <a:bodyPr>
            <a:normAutofit/>
          </a:bodyPr>
          <a:lstStyle/>
          <a:p>
            <a:r>
              <a:rPr lang="es-ES_tradnl" dirty="0" smtClean="0"/>
              <a:t>Una Taxonomía nos permite deducir características comunes a un la clase</a:t>
            </a:r>
          </a:p>
          <a:p>
            <a:pPr lvl="1"/>
            <a:r>
              <a:rPr lang="es-ES_tradnl" dirty="0" smtClean="0"/>
              <a:t>Tecnologías y enfoques de desarrollo</a:t>
            </a:r>
          </a:p>
          <a:p>
            <a:pPr lvl="1"/>
            <a:r>
              <a:rPr lang="es-ES_tradnl" dirty="0" smtClean="0"/>
              <a:t>Requerimientos</a:t>
            </a:r>
          </a:p>
          <a:p>
            <a:pPr lvl="1"/>
            <a:r>
              <a:rPr lang="es-ES_tradnl" dirty="0" smtClean="0"/>
              <a:t>Dificultades, retos y experiencias</a:t>
            </a:r>
          </a:p>
          <a:p>
            <a:r>
              <a:rPr lang="es-ES_tradnl" dirty="0" smtClean="0"/>
              <a:t>Taxonomías mas comunes (complementarias)</a:t>
            </a:r>
            <a:endParaRPr lang="es-AR" dirty="0" smtClean="0"/>
          </a:p>
          <a:p>
            <a:pPr lvl="1"/>
            <a:r>
              <a:rPr lang="es-AR" dirty="0" smtClean="0"/>
              <a:t>Matriz espacio-tiempo</a:t>
            </a:r>
          </a:p>
          <a:p>
            <a:pPr lvl="1"/>
            <a:r>
              <a:rPr lang="es-AR" dirty="0" smtClean="0"/>
              <a:t>Modelo de las 3C.</a:t>
            </a:r>
          </a:p>
          <a:p>
            <a:pPr lvl="1"/>
            <a:r>
              <a:rPr lang="es-AR" dirty="0" smtClean="0"/>
              <a:t>Dominios de aplicación</a:t>
            </a:r>
          </a:p>
          <a:p>
            <a:endParaRPr lang="es-ES" dirty="0"/>
          </a:p>
        </p:txBody>
      </p:sp>
      <p:pic>
        <p:nvPicPr>
          <p:cNvPr id="30722" name="Picture 2" descr="http://vision.ai.uiuc.edu/~sintod/images/research/categoriesICCV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2285992"/>
            <a:ext cx="1925956" cy="1676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Clasificación por dominios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SzPct val="100000"/>
              <a:buFont typeface="Wingdings" charset="2"/>
              <a:buChar char="q"/>
            </a:pPr>
            <a:r>
              <a:rPr lang="es-AR" dirty="0" smtClean="0"/>
              <a:t>Sistemas de mensajería</a:t>
            </a:r>
          </a:p>
          <a:p>
            <a:pPr>
              <a:buClr>
                <a:schemeClr val="accent5"/>
              </a:buClr>
              <a:buSzPct val="100000"/>
              <a:buFont typeface="Wingdings" charset="2"/>
              <a:buChar char="q"/>
            </a:pPr>
            <a:r>
              <a:rPr lang="es-AR" dirty="0" smtClean="0"/>
              <a:t>Editores grupales</a:t>
            </a:r>
          </a:p>
          <a:p>
            <a:pPr>
              <a:buClr>
                <a:schemeClr val="accent3"/>
              </a:buClr>
              <a:buSzPct val="100000"/>
              <a:buFont typeface="Wingdings" charset="2"/>
              <a:buChar char="q"/>
            </a:pPr>
            <a:r>
              <a:rPr lang="es-AR" dirty="0" smtClean="0"/>
              <a:t>Sistemas de conferencia</a:t>
            </a:r>
          </a:p>
          <a:p>
            <a:pPr>
              <a:buClr>
                <a:schemeClr val="accent4"/>
              </a:buClr>
              <a:buSzPct val="100000"/>
              <a:buFont typeface="Wingdings" charset="2"/>
              <a:buChar char="q"/>
            </a:pPr>
            <a:r>
              <a:rPr lang="es-AR" dirty="0" smtClean="0"/>
              <a:t>Salas de reunión electrónicas (Moderación)</a:t>
            </a:r>
          </a:p>
          <a:p>
            <a:pPr>
              <a:buClr>
                <a:schemeClr val="accent2"/>
              </a:buClr>
              <a:buSzPct val="100000"/>
              <a:buFont typeface="Wingdings" charset="2"/>
              <a:buChar char="q"/>
            </a:pPr>
            <a:r>
              <a:rPr lang="es-AR" dirty="0" smtClean="0"/>
              <a:t>Espacios de información compartida</a:t>
            </a:r>
          </a:p>
          <a:p>
            <a:pPr>
              <a:buClr>
                <a:schemeClr val="accent1"/>
              </a:buClr>
              <a:buSzPct val="100000"/>
              <a:buFont typeface="Wingdings" charset="2"/>
              <a:buChar char="q"/>
            </a:pPr>
            <a:r>
              <a:rPr lang="es-AR" dirty="0" smtClean="0"/>
              <a:t>Sistemas de coordinación y workflow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Taxonomía espacio-tiempo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6211669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Grudin</a:t>
            </a:r>
            <a:r>
              <a:rPr lang="en-US" sz="1600" dirty="0" smtClean="0"/>
              <a:t>, J. Computer-Supported Cooperative Work: History and Focus. IEEE Computer 27, 5 (May 1994). pp. 19-26.</a:t>
            </a:r>
            <a:endParaRPr lang="es-ES" sz="1600" dirty="0"/>
          </a:p>
        </p:txBody>
      </p:sp>
      <p:pic>
        <p:nvPicPr>
          <p:cNvPr id="3" name="Imagen 2" descr="800px-Cscwmatr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264696" cy="4628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Taxonomía espacio-tiempo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Fácil de entender y aprender (especialmente para desarrolladores)</a:t>
            </a:r>
          </a:p>
          <a:p>
            <a:r>
              <a:rPr lang="es-AR" dirty="0" smtClean="0"/>
              <a:t>Riesgos</a:t>
            </a:r>
          </a:p>
          <a:p>
            <a:pPr lvl="1"/>
            <a:r>
              <a:rPr lang="es-AR" dirty="0" smtClean="0"/>
              <a:t>Descuida la perspectiva organizacional y la tarea</a:t>
            </a:r>
          </a:p>
          <a:p>
            <a:pPr lvl="1"/>
            <a:r>
              <a:rPr lang="es-AR" dirty="0" smtClean="0"/>
              <a:t>El trabajo fluye entre distintas formas de interacción</a:t>
            </a:r>
          </a:p>
          <a:p>
            <a:pPr lvl="1"/>
            <a:r>
              <a:rPr lang="es-AR" dirty="0" smtClean="0"/>
              <a:t>Soluciones enfocadas a una celda</a:t>
            </a:r>
            <a:br>
              <a:rPr lang="es-AR" dirty="0" smtClean="0"/>
            </a:br>
            <a:r>
              <a:rPr lang="es-AR" dirty="0" smtClean="0"/>
              <a:t>pueden impactar negativamente </a:t>
            </a:r>
            <a:br>
              <a:rPr lang="es-AR" dirty="0" smtClean="0"/>
            </a:br>
            <a:r>
              <a:rPr lang="es-AR" dirty="0" smtClean="0"/>
              <a:t>en otra</a:t>
            </a:r>
            <a:br>
              <a:rPr lang="es-AR" dirty="0" smtClean="0"/>
            </a:br>
            <a:endParaRPr lang="es-AR" dirty="0" smtClean="0"/>
          </a:p>
          <a:p>
            <a:pPr lvl="1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6211669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Grudin</a:t>
            </a:r>
            <a:r>
              <a:rPr lang="en-US" sz="1600" dirty="0" smtClean="0"/>
              <a:t>, J. Computer-Supported Cooperative Work: History and Focus. IEEE Computer 27, 5 (May 1994). pp. 19-26.</a:t>
            </a:r>
            <a:endParaRPr lang="es-ES" sz="1600" dirty="0"/>
          </a:p>
        </p:txBody>
      </p:sp>
      <p:pic>
        <p:nvPicPr>
          <p:cNvPr id="6" name="Imagen 5" descr="800px-Cscwmatr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437112"/>
            <a:ext cx="2268313" cy="1675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Taxonomía de las 3C</a:t>
            </a:r>
            <a:endParaRPr lang="es-ES" dirty="0"/>
          </a:p>
        </p:txBody>
      </p:sp>
      <p:sp>
        <p:nvSpPr>
          <p:cNvPr id="4" name="3 Triángulo isósceles"/>
          <p:cNvSpPr/>
          <p:nvPr/>
        </p:nvSpPr>
        <p:spPr>
          <a:xfrm>
            <a:off x="642910" y="1643050"/>
            <a:ext cx="8001056" cy="457203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500826" y="6286520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Soporte de cooperación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85720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Soporte de coordinación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286116" y="121442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Soporte de comunicación</a:t>
            </a:r>
            <a:endParaRPr lang="es-E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214414" y="5500702"/>
            <a:ext cx="256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Sistemas de coordinación</a:t>
            </a:r>
          </a:p>
          <a:p>
            <a:r>
              <a:rPr lang="es-AR" dirty="0" smtClean="0"/>
              <a:t> y </a:t>
            </a:r>
            <a:r>
              <a:rPr lang="es-AR" dirty="0" err="1" smtClean="0"/>
              <a:t>workflow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3857620" y="2071678"/>
            <a:ext cx="158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Sistemas </a:t>
            </a:r>
          </a:p>
          <a:p>
            <a:pPr algn="ctr"/>
            <a:r>
              <a:rPr lang="es-AR" dirty="0" smtClean="0"/>
              <a:t>de conferencia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857752" y="371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14678" y="2928934"/>
            <a:ext cx="153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Sistemas </a:t>
            </a:r>
          </a:p>
          <a:p>
            <a:pPr algn="ctr"/>
            <a:r>
              <a:rPr lang="es-AR" dirty="0" smtClean="0"/>
              <a:t>de mensajería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429388" y="5500702"/>
            <a:ext cx="175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Salas de reunión</a:t>
            </a:r>
          </a:p>
          <a:p>
            <a:pPr algn="ctr"/>
            <a:r>
              <a:rPr lang="es-AR" dirty="0" smtClean="0"/>
              <a:t> electrónicas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628065" y="4631304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Editores grupales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061513" y="3300241"/>
            <a:ext cx="136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Espacios de </a:t>
            </a:r>
          </a:p>
          <a:p>
            <a:r>
              <a:rPr lang="es-AR" dirty="0" smtClean="0"/>
              <a:t>información </a:t>
            </a:r>
          </a:p>
          <a:p>
            <a:r>
              <a:rPr lang="es-AR" dirty="0" smtClean="0"/>
              <a:t>compartida</a:t>
            </a:r>
          </a:p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483</Words>
  <Application>Microsoft Macintosh PowerPoint</Application>
  <PresentationFormat>Presentación en pantalla (4:3)</PresentationFormat>
  <Paragraphs>72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Taxonomías de groupware</vt:lpstr>
      <vt:lpstr>Clasificación por dominios</vt:lpstr>
      <vt:lpstr>Taxonomía espacio-tiempo</vt:lpstr>
      <vt:lpstr>Taxonomía espacio-tiempo</vt:lpstr>
      <vt:lpstr>Taxonomía de las 3C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Fernandez</dc:creator>
  <cp:lastModifiedBy>Alejandro Fernandez</cp:lastModifiedBy>
  <cp:revision>502</cp:revision>
  <dcterms:created xsi:type="dcterms:W3CDTF">2012-04-25T15:14:26Z</dcterms:created>
  <dcterms:modified xsi:type="dcterms:W3CDTF">2016-03-15T00:32:07Z</dcterms:modified>
</cp:coreProperties>
</file>