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308" r:id="rId2"/>
    <p:sldId id="309" r:id="rId3"/>
    <p:sldId id="316" r:id="rId4"/>
    <p:sldId id="317" r:id="rId5"/>
    <p:sldId id="310" r:id="rId6"/>
    <p:sldId id="311" r:id="rId7"/>
    <p:sldId id="312" r:id="rId8"/>
    <p:sldId id="313" r:id="rId9"/>
    <p:sldId id="314" r:id="rId10"/>
    <p:sldId id="315" r:id="rId11"/>
    <p:sldId id="321" r:id="rId12"/>
    <p:sldId id="320" r:id="rId13"/>
    <p:sldId id="322" r:id="rId14"/>
    <p:sldId id="323" r:id="rId15"/>
    <p:sldId id="324" r:id="rId16"/>
    <p:sldId id="325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6" autoAdjust="0"/>
    <p:restoredTop sz="77652" autoAdjust="0"/>
  </p:normalViewPr>
  <p:slideViewPr>
    <p:cSldViewPr>
      <p:cViewPr>
        <p:scale>
          <a:sx n="75" d="100"/>
          <a:sy n="75" d="100"/>
        </p:scale>
        <p:origin x="136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5B05B9-C819-46E9-B7C4-781D5922F114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A73D8D-785E-4A1F-A808-40C93FE75B2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785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Jerarquia</a:t>
            </a:r>
            <a:r>
              <a:rPr lang="es-ES_tradnl" dirty="0" smtClean="0"/>
              <a:t>: </a:t>
            </a:r>
            <a:r>
              <a:rPr lang="es-ES_tradnl" dirty="0" err="1" smtClean="0"/>
              <a:t>linux</a:t>
            </a:r>
            <a:r>
              <a:rPr lang="es-ES_tradnl" dirty="0" smtClean="0"/>
              <a:t>, </a:t>
            </a:r>
            <a:r>
              <a:rPr lang="es-ES_tradnl" dirty="0" err="1" smtClean="0"/>
              <a:t>Threadless</a:t>
            </a:r>
            <a:r>
              <a:rPr lang="es-ES_tradnl" dirty="0" smtClean="0"/>
              <a:t>,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73D8D-785E-4A1F-A808-40C93FE75B2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72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18931-EA0D-4164-8F29-81B78DFB5AAF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45D74-F3E8-46AC-9AE0-0110ADC7FF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429F-630F-482B-8808-23A00662411D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872DD-8850-457E-8C4D-3D9FA93F2A4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88574-6494-450E-994C-18947F2C485C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5920E-D86A-4121-A888-8E52276A2B2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BBC0A-B276-4565-B94A-342290D77545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B3A99-5C20-4C80-9F07-00CD9C7B96D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73A73-B86C-43D1-905D-D9F6FC8354AC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537D-AE94-4BCA-BFE5-3C4D1BC33B6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5B08D-6034-4C90-8AAF-A4C739041684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AC7F6-D38B-4463-AF18-9303550436E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9D421-1CA2-4D52-B03C-E8CF97F517DB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F06A9-5FF2-4016-AC66-A2339404A2D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E225-D64D-40DC-A6E6-180A27B7B2AE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17ED9-61A3-4897-BF87-C7549090C17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1596B-895E-4435-9A4C-D072E4225DF8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B18C9-1F36-4E27-B37B-42F19EA69A8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D581A-A4CF-4D9D-ADF3-29B699AC72CD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F402E-AD9E-4E89-B99F-076FE956933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DF09-C666-46B1-9C6E-19ABB598566C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51FC1-0A20-4315-8BBD-54A39AC585F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29D1E-59E1-4B0B-B795-18CB6ABE5C68}" type="datetimeFigureOut">
              <a:rPr lang="es-ES"/>
              <a:pPr>
                <a:defRPr/>
              </a:pPr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A251C9-620D-453B-AEA0-B969C5D9A47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2.gif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2.gif"/><Relationship Id="rId5" Type="http://schemas.openxmlformats.org/officeDocument/2006/relationships/image" Target="../media/image12.tif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CuadroTexto"/>
          <p:cNvSpPr txBox="1">
            <a:spLocks noChangeArrowheads="1"/>
          </p:cNvSpPr>
          <p:nvPr/>
        </p:nvSpPr>
        <p:spPr bwMode="auto">
          <a:xfrm>
            <a:off x="1855766" y="692696"/>
            <a:ext cx="55212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4800" b="1" dirty="0" smtClean="0">
                <a:latin typeface="Calibri" pitchFamily="34" charset="0"/>
              </a:rPr>
              <a:t>Inteligencia colectiva</a:t>
            </a:r>
          </a:p>
        </p:txBody>
      </p:sp>
      <p:pic>
        <p:nvPicPr>
          <p:cNvPr id="70658" name="Picture 2" descr="File:CodingDaVinci2017 Collective Intellig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5926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4379" y="1628800"/>
          <a:ext cx="8075241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3284918"/>
                <a:gridCol w="2691747"/>
              </a:tblGrid>
              <a:tr h="675445">
                <a:tc>
                  <a:txBody>
                    <a:bodyPr/>
                    <a:lstStyle/>
                    <a:p>
                      <a:pPr algn="ctr"/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Independiente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Dependiente</a:t>
                      </a:r>
                      <a:endParaRPr lang="es-ES_tradnl" sz="3600" dirty="0"/>
                    </a:p>
                  </a:txBody>
                  <a:tcPr/>
                </a:tc>
              </a:tr>
              <a:tr h="868430"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Crear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Recolectar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Colaborar</a:t>
                      </a:r>
                      <a:endParaRPr lang="es-ES_tradnl" sz="3600" dirty="0"/>
                    </a:p>
                  </a:txBody>
                  <a:tcPr/>
                </a:tc>
              </a:tr>
              <a:tr h="1048414"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Decidir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Individualmente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Grupalmente</a:t>
                      </a:r>
                      <a:endParaRPr lang="es-ES_tradnl" sz="3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4571999" y="3947873"/>
            <a:ext cx="1728193" cy="937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27784" y="3947873"/>
            <a:ext cx="1290381" cy="7772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5566" y="4742821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Redes sociales</a:t>
            </a:r>
            <a:endParaRPr lang="es-ES_tradn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7578" y="4885024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smtClean="0"/>
              <a:t>Mercados</a:t>
            </a:r>
            <a:endParaRPr lang="es-ES_tradnl" sz="28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smtClean="0"/>
              <a:t>¿Qué y cómo?</a:t>
            </a:r>
            <a:endParaRPr lang="es-ES_trad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67" y="5246876"/>
            <a:ext cx="857033" cy="8570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56" y="5408244"/>
            <a:ext cx="1636549" cy="7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genoma de Linux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799973" y="6280919"/>
            <a:ext cx="754405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Malone, T. W., </a:t>
            </a:r>
            <a:r>
              <a:rPr lang="en-US" sz="1050" dirty="0" err="1"/>
              <a:t>Laubacher</a:t>
            </a:r>
            <a:r>
              <a:rPr lang="en-US" sz="1050" dirty="0"/>
              <a:t>, R., &amp; </a:t>
            </a:r>
            <a:r>
              <a:rPr lang="en-US" sz="1050" dirty="0" err="1"/>
              <a:t>Dellarocas</a:t>
            </a:r>
            <a:r>
              <a:rPr lang="en-US" sz="1050" dirty="0"/>
              <a:t>, C. (2009). Harnessing crowds : Mapping the genome of collective intelligence. </a:t>
            </a:r>
            <a:endParaRPr lang="en-US" sz="1050" dirty="0" smtClean="0"/>
          </a:p>
          <a:p>
            <a:r>
              <a:rPr lang="en-US" sz="1050" i="1" dirty="0" smtClean="0"/>
              <a:t>MIT </a:t>
            </a:r>
            <a:r>
              <a:rPr lang="en-US" sz="1050" i="1" dirty="0"/>
              <a:t>Sloan School of Management</a:t>
            </a:r>
            <a:r>
              <a:rPr lang="en-US" sz="1050" dirty="0"/>
              <a:t>, </a:t>
            </a:r>
            <a:r>
              <a:rPr lang="en-US" sz="1050" i="1" dirty="0"/>
              <a:t>1</a:t>
            </a:r>
            <a:r>
              <a:rPr lang="en-US" sz="1050" dirty="0"/>
              <a:t>, 1–20. </a:t>
            </a:r>
          </a:p>
          <a:p>
            <a:endParaRPr lang="es-ES_tradnl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9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3" y="412056"/>
            <a:ext cx="844379" cy="10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6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genoma de Wikipedia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9863"/>
            <a:ext cx="8229600" cy="4226636"/>
          </a:xfrm>
        </p:spPr>
      </p:pic>
      <p:sp>
        <p:nvSpPr>
          <p:cNvPr id="6" name="TextBox 5"/>
          <p:cNvSpPr txBox="1"/>
          <p:nvPr/>
        </p:nvSpPr>
        <p:spPr>
          <a:xfrm>
            <a:off x="799973" y="6280919"/>
            <a:ext cx="754405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Malone, T. W., </a:t>
            </a:r>
            <a:r>
              <a:rPr lang="en-US" sz="1050" dirty="0" err="1"/>
              <a:t>Laubacher</a:t>
            </a:r>
            <a:r>
              <a:rPr lang="en-US" sz="1050" dirty="0"/>
              <a:t>, R., &amp; </a:t>
            </a:r>
            <a:r>
              <a:rPr lang="en-US" sz="1050" dirty="0" err="1"/>
              <a:t>Dellarocas</a:t>
            </a:r>
            <a:r>
              <a:rPr lang="en-US" sz="1050" dirty="0"/>
              <a:t>, C. (2009). Harnessing crowds : Mapping the genome of collective intelligence. </a:t>
            </a:r>
            <a:endParaRPr lang="en-US" sz="1050" dirty="0" smtClean="0"/>
          </a:p>
          <a:p>
            <a:r>
              <a:rPr lang="en-US" sz="1050" i="1" dirty="0" smtClean="0"/>
              <a:t>MIT </a:t>
            </a:r>
            <a:r>
              <a:rPr lang="en-US" sz="1050" i="1" dirty="0"/>
              <a:t>Sloan School of Management</a:t>
            </a:r>
            <a:r>
              <a:rPr lang="en-US" sz="1050" dirty="0"/>
              <a:t>, </a:t>
            </a:r>
            <a:r>
              <a:rPr lang="en-US" sz="1050" i="1" dirty="0"/>
              <a:t>1</a:t>
            </a:r>
            <a:r>
              <a:rPr lang="en-US" sz="1050" dirty="0"/>
              <a:t>, 1–20. </a:t>
            </a:r>
          </a:p>
          <a:p>
            <a:endParaRPr lang="es-ES_tradnl" sz="1050" dirty="0"/>
          </a:p>
        </p:txBody>
      </p:sp>
      <p:pic>
        <p:nvPicPr>
          <p:cNvPr id="7" name="Picture 2" descr="New-Bouncywikilogo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87348"/>
            <a:ext cx="1262514" cy="1262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161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¿Quién?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Multitud</a:t>
            </a:r>
          </a:p>
          <a:p>
            <a:pPr lvl="1"/>
            <a:r>
              <a:rPr lang="es-ES_tradnl" dirty="0" smtClean="0"/>
              <a:t>Cuando los recursos están distribuidos ampliamente o son desconocidos</a:t>
            </a:r>
          </a:p>
          <a:p>
            <a:pPr lvl="1"/>
            <a:r>
              <a:rPr lang="es-ES_tradnl" dirty="0" smtClean="0"/>
              <a:t>Cuando las tareas pueden dividirse fácilmente en partes</a:t>
            </a:r>
          </a:p>
          <a:p>
            <a:pPr lvl="1"/>
            <a:r>
              <a:rPr lang="es-ES_tradnl" dirty="0" smtClean="0"/>
              <a:t>Cuando se puede evitar el sabotaje y compartir información</a:t>
            </a:r>
          </a:p>
          <a:p>
            <a:r>
              <a:rPr lang="es-ES_tradnl" dirty="0" smtClean="0"/>
              <a:t>Jerarquía</a:t>
            </a:r>
          </a:p>
          <a:p>
            <a:pPr lvl="1"/>
            <a:r>
              <a:rPr lang="es-ES_tradnl" dirty="0" smtClean="0"/>
              <a:t>Si no se puede con una multitud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288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¿Por qué?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Amor/disfrute y gloria/reconocimiento </a:t>
            </a:r>
          </a:p>
          <a:p>
            <a:pPr lvl="1"/>
            <a:r>
              <a:rPr lang="es-ES_tradnl" dirty="0" smtClean="0"/>
              <a:t>Cuando esto es suficiente, dado que ayuda a reducir los costos</a:t>
            </a:r>
          </a:p>
          <a:p>
            <a:pPr lvl="1"/>
            <a:r>
              <a:rPr lang="es-ES_tradnl" dirty="0" smtClean="0"/>
              <a:t>No siempre funciona (su éxito es impredecible)</a:t>
            </a:r>
          </a:p>
          <a:p>
            <a:r>
              <a:rPr lang="es-ES_tradnl" dirty="0" smtClean="0"/>
              <a:t>Dinero y premios</a:t>
            </a:r>
          </a:p>
          <a:p>
            <a:pPr lvl="1"/>
            <a:r>
              <a:rPr lang="es-ES_tradnl" dirty="0" smtClean="0"/>
              <a:t>Cuando lo anterior no alcanza</a:t>
            </a:r>
          </a:p>
          <a:p>
            <a:pPr lvl="1"/>
            <a:r>
              <a:rPr lang="es-ES_tradnl" dirty="0" smtClean="0"/>
              <a:t>Cuando se quiere imprimir velocidad (atajo)</a:t>
            </a:r>
          </a:p>
          <a:p>
            <a:r>
              <a:rPr lang="es-ES_tradnl" dirty="0" smtClean="0"/>
              <a:t>Ojo!</a:t>
            </a:r>
          </a:p>
          <a:p>
            <a:pPr lvl="1"/>
            <a:r>
              <a:rPr lang="es-ES_tradnl" dirty="0" smtClean="0"/>
              <a:t>Equivocarse en esto puede ser un pasaje al fracaso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12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¿Cómo? </a:t>
            </a:r>
            <a:r>
              <a:rPr lang="mr-IN" dirty="0" smtClean="0"/>
              <a:t>–</a:t>
            </a:r>
            <a:r>
              <a:rPr lang="es-ES_tradnl" dirty="0" smtClean="0"/>
              <a:t> Crear (¿qué?)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Recolectar (coordinar)</a:t>
            </a:r>
          </a:p>
          <a:p>
            <a:pPr lvl="1"/>
            <a:r>
              <a:rPr lang="es-ES_tradnl" dirty="0" smtClean="0"/>
              <a:t>La actividad puede ser dividida en pequeñas partes independientes</a:t>
            </a:r>
          </a:p>
          <a:p>
            <a:pPr lvl="1"/>
            <a:r>
              <a:rPr lang="es-ES_tradnl" dirty="0" smtClean="0"/>
              <a:t>Concurso: si además hay que elegir una</a:t>
            </a:r>
          </a:p>
          <a:p>
            <a:r>
              <a:rPr lang="es-ES_tradnl" dirty="0" smtClean="0"/>
              <a:t>Colaborar</a:t>
            </a:r>
          </a:p>
          <a:p>
            <a:pPr lvl="1"/>
            <a:r>
              <a:rPr lang="es-ES_tradnl" dirty="0" smtClean="0"/>
              <a:t>Cuando no se puede dividir en pequeñas partes independientes</a:t>
            </a:r>
          </a:p>
          <a:p>
            <a:pPr lvl="1"/>
            <a:r>
              <a:rPr lang="es-ES_tradnl" dirty="0" smtClean="0"/>
              <a:t>Es posible manejar las dependencias entre las partes (puede involucrar decisiones)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24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¿Cómo? </a:t>
            </a:r>
            <a:r>
              <a:rPr lang="mr-IN" dirty="0" smtClean="0"/>
              <a:t>–</a:t>
            </a:r>
            <a:r>
              <a:rPr lang="es-ES_tradnl" dirty="0" smtClean="0"/>
              <a:t> Decidir(¿qué?)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Grupalmente</a:t>
            </a:r>
          </a:p>
          <a:p>
            <a:pPr lvl="2"/>
            <a:r>
              <a:rPr lang="es-ES_tradnl" dirty="0" smtClean="0"/>
              <a:t>Cuanto la decisión afecta a todos</a:t>
            </a:r>
          </a:p>
          <a:p>
            <a:pPr lvl="1"/>
            <a:r>
              <a:rPr lang="es-ES_tradnl" dirty="0" smtClean="0"/>
              <a:t>Votando</a:t>
            </a:r>
          </a:p>
          <a:p>
            <a:pPr lvl="2"/>
            <a:r>
              <a:rPr lang="es-ES_tradnl" dirty="0" smtClean="0"/>
              <a:t>Cuando es importante que todo se hagan cargo</a:t>
            </a:r>
          </a:p>
          <a:p>
            <a:pPr lvl="1"/>
            <a:r>
              <a:rPr lang="es-ES_tradnl" dirty="0" smtClean="0"/>
              <a:t>Promediando</a:t>
            </a:r>
          </a:p>
          <a:p>
            <a:pPr lvl="2"/>
            <a:r>
              <a:rPr lang="es-ES_tradnl" dirty="0" smtClean="0"/>
              <a:t>Cuando hay que estimar un numero</a:t>
            </a:r>
          </a:p>
          <a:p>
            <a:pPr lvl="2"/>
            <a:r>
              <a:rPr lang="es-ES_tradnl" dirty="0" smtClean="0"/>
              <a:t>No existen desviaciones sistemáticas</a:t>
            </a:r>
          </a:p>
          <a:p>
            <a:pPr lvl="1"/>
            <a:r>
              <a:rPr lang="es-ES_tradnl" dirty="0" smtClean="0"/>
              <a:t>Acordando/Consenso</a:t>
            </a:r>
          </a:p>
          <a:p>
            <a:pPr lvl="2"/>
            <a:r>
              <a:rPr lang="es-ES_tradnl" dirty="0" smtClean="0"/>
              <a:t>Cuando es posible hacerlo en un tiempo razonable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071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Collective intelligence: groups of individuals [and machines] doing things collectively that seem intelligent</a:t>
            </a:r>
          </a:p>
          <a:p>
            <a:endParaRPr lang="en-GB" dirty="0" smtClean="0"/>
          </a:p>
          <a:p>
            <a:pPr>
              <a:buNone/>
            </a:pPr>
            <a:r>
              <a:rPr lang="en-US" sz="1800" dirty="0" smtClean="0"/>
              <a:t>Malone, T. W., </a:t>
            </a:r>
            <a:r>
              <a:rPr lang="en-US" sz="1800" dirty="0" err="1" smtClean="0"/>
              <a:t>Laubacher</a:t>
            </a:r>
            <a:r>
              <a:rPr lang="en-US" sz="1800" dirty="0" smtClean="0"/>
              <a:t>, R., &amp; </a:t>
            </a:r>
            <a:r>
              <a:rPr lang="en-US" sz="1800" dirty="0" err="1" smtClean="0"/>
              <a:t>Dellarocas</a:t>
            </a:r>
            <a:r>
              <a:rPr lang="en-US" sz="1800" dirty="0" smtClean="0"/>
              <a:t>, C. (2009). Harnessing crowds : Mapping the genome of collective intelligence. </a:t>
            </a:r>
            <a:r>
              <a:rPr lang="en-US" sz="1800" i="1" dirty="0" smtClean="0"/>
              <a:t>MIT Sloan School of Management</a:t>
            </a:r>
            <a:r>
              <a:rPr lang="en-US" sz="1800" dirty="0" smtClean="0"/>
              <a:t>, </a:t>
            </a:r>
            <a:r>
              <a:rPr lang="en-US" sz="1800" i="1" dirty="0" smtClean="0"/>
              <a:t>1</a:t>
            </a:r>
            <a:r>
              <a:rPr lang="en-US" sz="1800" dirty="0" smtClean="0"/>
              <a:t>, 1–20.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agregado</a:t>
            </a:r>
            <a:r>
              <a:rPr lang="en-US" sz="1800" dirty="0" smtClean="0"/>
              <a:t>]</a:t>
            </a:r>
            <a:endParaRPr lang="en-GB" sz="1800" dirty="0"/>
          </a:p>
        </p:txBody>
      </p:sp>
      <p:pic>
        <p:nvPicPr>
          <p:cNvPr id="95234" name="Picture 2" descr="New-Bouncywikilog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2476500" cy="2476501"/>
          </a:xfrm>
          <a:prstGeom prst="rect">
            <a:avLst/>
          </a:prstGeom>
          <a:noFill/>
        </p:spPr>
      </p:pic>
      <p:pic>
        <p:nvPicPr>
          <p:cNvPr id="6" name="Picture 4" descr="https://upload.wikimedia.org/wikipedia/commons/c/c7/GoogleLogoSept120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4826" y="714356"/>
            <a:ext cx="3144202" cy="106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8" name="Picture 6" descr="Waze-screenshot.jpg"/>
          <p:cNvPicPr>
            <a:picLocks noChangeAspect="1" noChangeArrowheads="1"/>
          </p:cNvPicPr>
          <p:nvPr/>
        </p:nvPicPr>
        <p:blipFill>
          <a:blip r:embed="rId4" cstate="print"/>
          <a:srcRect l="30709" t="9449" r="30315" b="11417"/>
          <a:stretch>
            <a:fillRect/>
          </a:stretch>
        </p:blipFill>
        <p:spPr bwMode="auto">
          <a:xfrm>
            <a:off x="7286644" y="214290"/>
            <a:ext cx="1000132" cy="2030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err="1" smtClean="0"/>
              <a:t>ReCapcha</a:t>
            </a:r>
            <a:r>
              <a:rPr lang="es-ES" dirty="0" smtClean="0"/>
              <a:t>: la </a:t>
            </a:r>
            <a:r>
              <a:rPr lang="es-ES" dirty="0" smtClean="0"/>
              <a:t>multitud que </a:t>
            </a:r>
            <a:r>
              <a:rPr lang="es-ES" dirty="0" smtClean="0"/>
              <a:t>digitaliza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720991"/>
            <a:ext cx="4726242" cy="19348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7" y="3959149"/>
            <a:ext cx="5052046" cy="23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err="1" smtClean="0"/>
              <a:t>Waze</a:t>
            </a:r>
            <a:r>
              <a:rPr lang="es-ES" dirty="0" smtClean="0"/>
              <a:t>: la </a:t>
            </a:r>
            <a:r>
              <a:rPr lang="es-ES" dirty="0" smtClean="0"/>
              <a:t>multitud que </a:t>
            </a:r>
            <a:r>
              <a:rPr lang="es-ES" dirty="0" smtClean="0"/>
              <a:t>mapea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89475"/>
            <a:ext cx="2390846" cy="35797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063744"/>
            <a:ext cx="2376264" cy="35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007"/>
            <a:ext cx="9144000" cy="4596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 genes de la IC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8579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4 </a:t>
            </a:r>
            <a:r>
              <a:rPr lang="en-GB" dirty="0" err="1" smtClean="0"/>
              <a:t>preguntas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entender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actividad</a:t>
            </a:r>
            <a:r>
              <a:rPr lang="en-GB" dirty="0" smtClean="0"/>
              <a:t> de IC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9973" y="6280919"/>
            <a:ext cx="754405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Malone, T. W., </a:t>
            </a:r>
            <a:r>
              <a:rPr lang="en-US" sz="1050" dirty="0" err="1"/>
              <a:t>Laubacher</a:t>
            </a:r>
            <a:r>
              <a:rPr lang="en-US" sz="1050" dirty="0"/>
              <a:t>, R., &amp; </a:t>
            </a:r>
            <a:r>
              <a:rPr lang="en-US" sz="1050" dirty="0" err="1"/>
              <a:t>Dellarocas</a:t>
            </a:r>
            <a:r>
              <a:rPr lang="en-US" sz="1050" dirty="0"/>
              <a:t>, C. (2009). Harnessing crowds : Mapping the genome of collective intelligence. </a:t>
            </a:r>
            <a:endParaRPr lang="en-US" sz="1050" dirty="0" smtClean="0"/>
          </a:p>
          <a:p>
            <a:r>
              <a:rPr lang="en-US" sz="1050" i="1" dirty="0" smtClean="0"/>
              <a:t>MIT </a:t>
            </a:r>
            <a:r>
              <a:rPr lang="en-US" sz="1050" i="1" dirty="0"/>
              <a:t>Sloan School of Management</a:t>
            </a:r>
            <a:r>
              <a:rPr lang="en-US" sz="1050" dirty="0"/>
              <a:t>, </a:t>
            </a:r>
            <a:r>
              <a:rPr lang="en-US" sz="1050" i="1" dirty="0"/>
              <a:t>1</a:t>
            </a:r>
            <a:r>
              <a:rPr lang="en-US" sz="1050" dirty="0"/>
              <a:t>, 1–20. </a:t>
            </a:r>
          </a:p>
          <a:p>
            <a:endParaRPr lang="es-ES_tradnl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¿Quién?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Organización / Jerarquía</a:t>
            </a:r>
          </a:p>
          <a:p>
            <a:pPr lvl="1"/>
            <a:r>
              <a:rPr lang="es-ES_tradnl" dirty="0" smtClean="0"/>
              <a:t>Una autoridad que asigna tareas</a:t>
            </a:r>
          </a:p>
          <a:p>
            <a:pPr lvl="1"/>
            <a:r>
              <a:rPr lang="es-ES_tradnl" dirty="0" smtClean="0"/>
              <a:t>Una autoridad determina/decide</a:t>
            </a:r>
          </a:p>
          <a:p>
            <a:endParaRPr lang="es-ES_tradnl" dirty="0" smtClean="0"/>
          </a:p>
          <a:p>
            <a:r>
              <a:rPr lang="es-ES_tradnl" dirty="0" smtClean="0"/>
              <a:t>Multitud / Muchedumbre (</a:t>
            </a:r>
            <a:r>
              <a:rPr lang="es-ES_tradnl" dirty="0" err="1" smtClean="0"/>
              <a:t>Crowd</a:t>
            </a:r>
            <a:r>
              <a:rPr lang="es-ES_tradnl" dirty="0" smtClean="0"/>
              <a:t>) </a:t>
            </a:r>
          </a:p>
          <a:p>
            <a:pPr lvl="1"/>
            <a:r>
              <a:rPr lang="es-ES_tradnl" dirty="0" smtClean="0"/>
              <a:t>Cualquiera interesado</a:t>
            </a:r>
          </a:p>
          <a:p>
            <a:pPr lvl="1"/>
            <a:r>
              <a:rPr lang="es-ES_tradnl" dirty="0" smtClean="0"/>
              <a:t>Este es el caso mas interesante de IC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13" y="2945491"/>
            <a:ext cx="844379" cy="1033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427" y="1768583"/>
            <a:ext cx="1954749" cy="1176908"/>
          </a:xfrm>
          <a:prstGeom prst="rect">
            <a:avLst/>
          </a:prstGeom>
        </p:spPr>
      </p:pic>
      <p:pic>
        <p:nvPicPr>
          <p:cNvPr id="6" name="Picture 2" descr="New-Bouncywikilogo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3188" y="4293096"/>
            <a:ext cx="1416028" cy="1416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7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¿Por qué?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Dinero / cosas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Amor / disfrute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Gloria / </a:t>
            </a:r>
            <a:r>
              <a:rPr lang="es-ES_tradnl" dirty="0" err="1" smtClean="0"/>
              <a:t>Reconociento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841985"/>
            <a:ext cx="844379" cy="1033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84" y="2376510"/>
            <a:ext cx="1954749" cy="1176908"/>
          </a:xfrm>
          <a:prstGeom prst="rect">
            <a:avLst/>
          </a:prstGeom>
        </p:spPr>
      </p:pic>
      <p:pic>
        <p:nvPicPr>
          <p:cNvPr id="6" name="Picture 2" descr="New-Bouncywikilogo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1148" y="3847297"/>
            <a:ext cx="1416028" cy="141602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087" y="5271751"/>
            <a:ext cx="1990121" cy="388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29750" b="42406"/>
          <a:stretch/>
        </p:blipFill>
        <p:spPr>
          <a:xfrm>
            <a:off x="5986529" y="1630205"/>
            <a:ext cx="28448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¿Qué y cómo?</a:t>
            </a:r>
            <a:endParaRPr lang="es-ES_trad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64970"/>
              </p:ext>
            </p:extLst>
          </p:nvPr>
        </p:nvGraphicFramePr>
        <p:xfrm>
          <a:off x="534379" y="1628800"/>
          <a:ext cx="8075241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3284918"/>
                <a:gridCol w="2691747"/>
              </a:tblGrid>
              <a:tr h="675445">
                <a:tc>
                  <a:txBody>
                    <a:bodyPr/>
                    <a:lstStyle/>
                    <a:p>
                      <a:pPr algn="ctr"/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Independiente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Dependiente</a:t>
                      </a:r>
                      <a:endParaRPr lang="es-ES_tradnl" sz="3600" dirty="0"/>
                    </a:p>
                  </a:txBody>
                  <a:tcPr/>
                </a:tc>
              </a:tr>
              <a:tr h="868430"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Crear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Recolectar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Colaborar</a:t>
                      </a:r>
                      <a:endParaRPr lang="es-ES_tradnl" sz="3600" dirty="0"/>
                    </a:p>
                  </a:txBody>
                  <a:tcPr/>
                </a:tc>
              </a:tr>
              <a:tr h="1048414"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Decidir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Individualmente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Grupalmente</a:t>
                      </a:r>
                      <a:endParaRPr lang="es-ES_tradnl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" name="Picture 4" descr="https://upload.wikimedia.org/wikipedia/commons/c/c7/GoogleLogoSept120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1653037" cy="55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84" y="4559571"/>
            <a:ext cx="844379" cy="103393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4488084"/>
            <a:ext cx="1954749" cy="1176908"/>
          </a:xfrm>
          <a:prstGeom prst="rect">
            <a:avLst/>
          </a:prstGeom>
        </p:spPr>
      </p:pic>
      <p:pic>
        <p:nvPicPr>
          <p:cNvPr id="40" name="Picture 2" descr="New-Bouncywikilogo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6744" y="4647910"/>
            <a:ext cx="1416028" cy="1416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9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4379" y="1628800"/>
          <a:ext cx="8075241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3284918"/>
                <a:gridCol w="2691747"/>
              </a:tblGrid>
              <a:tr h="675445">
                <a:tc>
                  <a:txBody>
                    <a:bodyPr/>
                    <a:lstStyle/>
                    <a:p>
                      <a:pPr algn="ctr"/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Independiente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Dependiente</a:t>
                      </a:r>
                      <a:endParaRPr lang="es-ES_tradnl" sz="3600" dirty="0"/>
                    </a:p>
                  </a:txBody>
                  <a:tcPr/>
                </a:tc>
              </a:tr>
              <a:tr h="868430"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Crear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Recolectar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Colaborar</a:t>
                      </a:r>
                      <a:endParaRPr lang="es-ES_tradnl" sz="3600" dirty="0"/>
                    </a:p>
                  </a:txBody>
                  <a:tcPr/>
                </a:tc>
              </a:tr>
              <a:tr h="1048414"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Decidir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Individualmente</a:t>
                      </a:r>
                      <a:endParaRPr lang="es-ES_tradn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3600" dirty="0" smtClean="0"/>
                        <a:t>Grupalmente</a:t>
                      </a:r>
                      <a:endParaRPr lang="es-ES_tradnl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46615" y="4713673"/>
            <a:ext cx="11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Votar </a:t>
            </a:r>
            <a:endParaRPr lang="es-ES_tradn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42671" y="5729477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Consensuar</a:t>
            </a:r>
            <a:endParaRPr lang="es-ES_tradn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69770" y="5206257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Promediar</a:t>
            </a:r>
            <a:endParaRPr lang="es-ES_tradnl" sz="2800" dirty="0"/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6892459" y="4005064"/>
            <a:ext cx="199821" cy="12011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36954" y="4048126"/>
            <a:ext cx="1795286" cy="1698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18155" y="3882103"/>
            <a:ext cx="2364996" cy="937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1" idx="3"/>
          </p:cNvCxnSpPr>
          <p:nvPr/>
        </p:nvCxnSpPr>
        <p:spPr>
          <a:xfrm flipH="1">
            <a:off x="1958005" y="5032172"/>
            <a:ext cx="888611" cy="755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28056" y="5236893"/>
            <a:ext cx="535771" cy="5209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831" y="4846149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Implícito</a:t>
            </a:r>
            <a:endParaRPr lang="es-ES_tradnl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50550" y="5657232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Explícito</a:t>
            </a:r>
            <a:endParaRPr lang="es-ES_tradnl" sz="28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smtClean="0"/>
              <a:t>¿Qué y cómo?</a:t>
            </a:r>
            <a:endParaRPr lang="es-ES_tradnl" dirty="0"/>
          </a:p>
        </p:txBody>
      </p:sp>
      <p:pic>
        <p:nvPicPr>
          <p:cNvPr id="17" name="Picture 4" descr="https://upload.wikimedia.org/wikipedia/commons/c/c7/GoogleLogoSept120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85" y="4425803"/>
            <a:ext cx="1653037" cy="55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56" y="5690880"/>
            <a:ext cx="1172976" cy="626606"/>
          </a:xfrm>
          <a:prstGeom prst="rect">
            <a:avLst/>
          </a:prstGeom>
        </p:spPr>
      </p:pic>
      <p:pic>
        <p:nvPicPr>
          <p:cNvPr id="19" name="Picture 2" descr="New-Bouncywikilogo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5572" y="6245511"/>
            <a:ext cx="827045" cy="82704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94" y="6113062"/>
            <a:ext cx="1990121" cy="388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454" y="6209566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7157</TotalTime>
  <Words>417</Words>
  <Application>Microsoft Macintosh PowerPoint</Application>
  <PresentationFormat>On-screen Show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Mangal</vt:lpstr>
      <vt:lpstr>Arial</vt:lpstr>
      <vt:lpstr>Tema de Office</vt:lpstr>
      <vt:lpstr>PowerPoint Presentation</vt:lpstr>
      <vt:lpstr>PowerPoint Presentation</vt:lpstr>
      <vt:lpstr>ReCapcha: la multitud que digitaliza</vt:lpstr>
      <vt:lpstr>Waze: la multitud que mapea</vt:lpstr>
      <vt:lpstr>Los genes de la IC</vt:lpstr>
      <vt:lpstr>¿Quién?</vt:lpstr>
      <vt:lpstr>¿Por qué?</vt:lpstr>
      <vt:lpstr>¿Qué y cómo?</vt:lpstr>
      <vt:lpstr>¿Qué y cómo?</vt:lpstr>
      <vt:lpstr>¿Qué y cómo?</vt:lpstr>
      <vt:lpstr>El genoma de Linux</vt:lpstr>
      <vt:lpstr>El genoma de Wikipedia</vt:lpstr>
      <vt:lpstr>¿Quién?</vt:lpstr>
      <vt:lpstr>¿Por qué?</vt:lpstr>
      <vt:lpstr>¿Cómo? – Crear (¿qué?)</vt:lpstr>
      <vt:lpstr>¿Cómo? – Decidir(¿qué?)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Fernandez</dc:creator>
  <cp:lastModifiedBy>Alejandro Fernandez</cp:lastModifiedBy>
  <cp:revision>517</cp:revision>
  <dcterms:created xsi:type="dcterms:W3CDTF">2012-03-16T02:44:20Z</dcterms:created>
  <dcterms:modified xsi:type="dcterms:W3CDTF">2017-11-27T23:01:00Z</dcterms:modified>
</cp:coreProperties>
</file>