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275" r:id="rId4"/>
    <p:sldId id="289" r:id="rId5"/>
    <p:sldId id="290" r:id="rId6"/>
    <p:sldId id="271" r:id="rId7"/>
    <p:sldId id="257" r:id="rId8"/>
    <p:sldId id="272" r:id="rId9"/>
    <p:sldId id="268" r:id="rId10"/>
    <p:sldId id="273" r:id="rId11"/>
    <p:sldId id="267" r:id="rId12"/>
    <p:sldId id="277" r:id="rId13"/>
    <p:sldId id="274" r:id="rId14"/>
    <p:sldId id="278" r:id="rId15"/>
    <p:sldId id="279" r:id="rId16"/>
    <p:sldId id="281" r:id="rId17"/>
    <p:sldId id="266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91" r:id="rId26"/>
    <p:sldId id="292" r:id="rId27"/>
    <p:sldId id="293" r:id="rId28"/>
    <p:sldId id="294" r:id="rId29"/>
    <p:sldId id="299" r:id="rId30"/>
    <p:sldId id="300" r:id="rId31"/>
    <p:sldId id="301" r:id="rId32"/>
    <p:sldId id="302" r:id="rId33"/>
    <p:sldId id="304" r:id="rId34"/>
    <p:sldId id="303" r:id="rId35"/>
    <p:sldId id="295" r:id="rId36"/>
    <p:sldId id="296" r:id="rId37"/>
    <p:sldId id="297" r:id="rId38"/>
    <p:sldId id="29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C7DE-81E8-4705-88D4-9DC84473E294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A289-1957-4FF3-A886-823DA519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7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C7DE-81E8-4705-88D4-9DC84473E294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A289-1957-4FF3-A886-823DA519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1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C7DE-81E8-4705-88D4-9DC84473E294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A289-1957-4FF3-A886-823DA519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3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C7DE-81E8-4705-88D4-9DC84473E294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A289-1957-4FF3-A886-823DA519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1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C7DE-81E8-4705-88D4-9DC84473E294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A289-1957-4FF3-A886-823DA519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7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C7DE-81E8-4705-88D4-9DC84473E294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A289-1957-4FF3-A886-823DA519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9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C7DE-81E8-4705-88D4-9DC84473E294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A289-1957-4FF3-A886-823DA519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4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C7DE-81E8-4705-88D4-9DC84473E294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A289-1957-4FF3-A886-823DA519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0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C7DE-81E8-4705-88D4-9DC84473E294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A289-1957-4FF3-A886-823DA519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C7DE-81E8-4705-88D4-9DC84473E294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A289-1957-4FF3-A886-823DA519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7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C7DE-81E8-4705-88D4-9DC84473E294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A289-1957-4FF3-A886-823DA519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7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9C7DE-81E8-4705-88D4-9DC84473E294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8A289-1957-4FF3-A886-823DA5194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4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968"/>
            <a:ext cx="9144000" cy="2387600"/>
          </a:xfrm>
        </p:spPr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9966" y="2696704"/>
            <a:ext cx="115152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Pointers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 smtClean="0"/>
              <a:t>Prof</a:t>
            </a:r>
            <a:r>
              <a:rPr lang="en-US" sz="4000" dirty="0"/>
              <a:t>. Sai-Keung Wong</a:t>
            </a:r>
          </a:p>
          <a:p>
            <a:pPr algn="ctr"/>
            <a:r>
              <a:rPr lang="en-US" sz="4000" dirty="0"/>
              <a:t>TA: </a:t>
            </a:r>
            <a:r>
              <a:rPr lang="en-US" sz="4000" dirty="0" smtClean="0"/>
              <a:t>xyz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76159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956" y="330046"/>
            <a:ext cx="11577233" cy="34009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1. </a:t>
            </a:r>
            <a:r>
              <a:rPr lang="en-US" sz="3600" b="1" dirty="0"/>
              <a:t>(char*)(</a:t>
            </a:r>
            <a:r>
              <a:rPr lang="en-US" sz="3600" b="1" dirty="0" err="1"/>
              <a:t>pCount</a:t>
            </a:r>
            <a:r>
              <a:rPr lang="en-US" sz="3600" b="1" dirty="0"/>
              <a:t>) </a:t>
            </a:r>
            <a:r>
              <a:rPr lang="en-US" sz="3600" dirty="0"/>
              <a:t>?  	</a:t>
            </a:r>
            <a:br>
              <a:rPr lang="en-US" sz="3600" dirty="0"/>
            </a:br>
            <a:r>
              <a:rPr lang="en-US" sz="3600" dirty="0"/>
              <a:t>	Convert the pointer to point to an array of chars</a:t>
            </a:r>
            <a:br>
              <a:rPr lang="en-US" sz="3600" dirty="0"/>
            </a:br>
            <a:r>
              <a:rPr lang="en-US" sz="3600" dirty="0"/>
              <a:t>2. </a:t>
            </a:r>
            <a:r>
              <a:rPr lang="en-US" sz="3600" b="1" dirty="0"/>
              <a:t>((char*)(</a:t>
            </a:r>
            <a:r>
              <a:rPr lang="en-US" sz="3600" b="1" dirty="0" err="1"/>
              <a:t>pCount</a:t>
            </a:r>
            <a:r>
              <a:rPr lang="en-US" sz="3600" b="1" dirty="0" smtClean="0"/>
              <a:t>))[</a:t>
            </a:r>
            <a:r>
              <a:rPr lang="en-US" sz="3600" b="1" dirty="0" err="1" smtClean="0"/>
              <a:t>i</a:t>
            </a:r>
            <a:r>
              <a:rPr lang="en-US" sz="3600" b="1" dirty="0" smtClean="0"/>
              <a:t>] </a:t>
            </a:r>
            <a:r>
              <a:rPr lang="en-US" sz="3600" dirty="0"/>
              <a:t>?	</a:t>
            </a:r>
            <a:br>
              <a:rPr lang="en-US" sz="3600" dirty="0"/>
            </a:br>
            <a:r>
              <a:rPr lang="en-US" sz="3600" dirty="0"/>
              <a:t>	Get the </a:t>
            </a:r>
            <a:r>
              <a:rPr lang="en-US" sz="3600" dirty="0" smtClean="0"/>
              <a:t>(i+1)</a:t>
            </a:r>
            <a:r>
              <a:rPr lang="en-US" sz="3600" i="1" dirty="0" err="1" smtClean="0"/>
              <a:t>th</a:t>
            </a:r>
            <a:r>
              <a:rPr lang="en-US" sz="3600" dirty="0" smtClean="0"/>
              <a:t> element </a:t>
            </a:r>
            <a:r>
              <a:rPr lang="en-US" sz="3600" dirty="0"/>
              <a:t>of the array pointed by the pointer</a:t>
            </a:r>
            <a:br>
              <a:rPr lang="en-US" sz="3600" dirty="0"/>
            </a:br>
            <a:r>
              <a:rPr lang="en-US" sz="3600" dirty="0"/>
              <a:t>3. </a:t>
            </a:r>
            <a:r>
              <a:rPr lang="en-US" sz="3600" b="1" dirty="0"/>
              <a:t>(</a:t>
            </a:r>
            <a:r>
              <a:rPr lang="en-US" sz="3600" b="1" dirty="0" err="1"/>
              <a:t>int</a:t>
            </a:r>
            <a:r>
              <a:rPr lang="en-US" sz="3600" b="1" dirty="0"/>
              <a:t>)((char*)(</a:t>
            </a:r>
            <a:r>
              <a:rPr lang="en-US" sz="3600" b="1" dirty="0" err="1"/>
              <a:t>pCount</a:t>
            </a:r>
            <a:r>
              <a:rPr lang="en-US" sz="3600" b="1" dirty="0" smtClean="0"/>
              <a:t>))[</a:t>
            </a:r>
            <a:r>
              <a:rPr lang="en-US" sz="3600" b="1" dirty="0" err="1" smtClean="0"/>
              <a:t>i</a:t>
            </a:r>
            <a:r>
              <a:rPr lang="en-US" sz="3600" b="1" dirty="0" smtClean="0"/>
              <a:t>] </a:t>
            </a:r>
            <a:r>
              <a:rPr lang="en-US" sz="3600" dirty="0"/>
              <a:t>? </a:t>
            </a:r>
            <a:br>
              <a:rPr lang="en-US" sz="3600" dirty="0"/>
            </a:br>
            <a:r>
              <a:rPr lang="en-US" sz="3600" dirty="0"/>
              <a:t>	Convert the element to an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715" y="4754910"/>
            <a:ext cx="105156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count = 0x12345678;				// L1. Little endian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pCount</a:t>
            </a:r>
            <a:r>
              <a:rPr lang="en-US" dirty="0" smtClean="0"/>
              <a:t> = &amp;count;				// L2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 </a:t>
            </a:r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i</a:t>
            </a:r>
            <a:r>
              <a:rPr lang="en-US" dirty="0" smtClean="0"/>
              <a:t>;					// input 3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(</a:t>
            </a:r>
            <a:r>
              <a:rPr lang="en-US" dirty="0" err="1" smtClean="0"/>
              <a:t>int</a:t>
            </a:r>
            <a:r>
              <a:rPr lang="en-US" dirty="0" smtClean="0"/>
              <a:t>)((char*)(</a:t>
            </a:r>
            <a:r>
              <a:rPr lang="en-US" dirty="0" err="1" smtClean="0"/>
              <a:t>pCount</a:t>
            </a:r>
            <a:r>
              <a:rPr lang="en-US" dirty="0" smtClean="0"/>
              <a:t>))[</a:t>
            </a:r>
            <a:r>
              <a:rPr lang="en-US" dirty="0" err="1" smtClean="0"/>
              <a:t>i</a:t>
            </a:r>
            <a:r>
              <a:rPr lang="en-US" dirty="0" smtClean="0"/>
              <a:t>] &lt;&lt; </a:t>
            </a:r>
            <a:r>
              <a:rPr lang="en-US" dirty="0" err="1" smtClean="0"/>
              <a:t>endl</a:t>
            </a:r>
            <a:r>
              <a:rPr lang="en-US" dirty="0" smtClean="0"/>
              <a:t>;	// L3. </a:t>
            </a:r>
            <a:r>
              <a:rPr lang="en-US" dirty="0" err="1"/>
              <a:t>i</a:t>
            </a:r>
            <a:r>
              <a:rPr lang="en-US" dirty="0" smtClean="0"/>
              <a:t> = 3. output is 18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715" y="37659"/>
            <a:ext cx="4200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Pointer Basics: Answers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8245099" y="3818742"/>
            <a:ext cx="821411" cy="790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78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66510" y="3818741"/>
            <a:ext cx="821411" cy="790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56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87921" y="3818740"/>
            <a:ext cx="821411" cy="790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09332" y="3818739"/>
            <a:ext cx="821411" cy="790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12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229601" y="3642094"/>
            <a:ext cx="19837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60221" y="3102830"/>
            <a:ext cx="481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Memory address increasing direction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466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2536"/>
            <a:ext cx="12192000" cy="1325563"/>
          </a:xfrm>
        </p:spPr>
        <p:txBody>
          <a:bodyPr>
            <a:noAutofit/>
          </a:bodyPr>
          <a:lstStyle/>
          <a:p>
            <a:r>
              <a:rPr lang="en-US" sz="3200" dirty="0" smtClean="0"/>
              <a:t>Write down the purpose(s) of each line.</a:t>
            </a:r>
            <a:br>
              <a:rPr lang="en-US" sz="3200" dirty="0" smtClean="0"/>
            </a:br>
            <a:r>
              <a:rPr lang="en-US" sz="3200" dirty="0" smtClean="0"/>
              <a:t>Assumption: little endian for data storage</a:t>
            </a:r>
            <a:br>
              <a:rPr lang="en-US" sz="3200" dirty="0" smtClean="0"/>
            </a:br>
            <a:r>
              <a:rPr lang="en-US" sz="3200" dirty="0" smtClean="0"/>
              <a:t>What are the output?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7581"/>
            <a:ext cx="10515600" cy="50323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count = 0x12345678;						// L1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pCount</a:t>
            </a:r>
            <a:r>
              <a:rPr lang="en-US" dirty="0" smtClean="0"/>
              <a:t> = &amp;count;						// L2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c</a:t>
            </a:r>
            <a:r>
              <a:rPr lang="en-US" b="1" dirty="0" err="1" smtClean="0">
                <a:solidFill>
                  <a:srgbClr val="C00000"/>
                </a:solidFill>
              </a:rPr>
              <a:t>out</a:t>
            </a:r>
            <a:r>
              <a:rPr lang="en-US" b="1" dirty="0" smtClean="0">
                <a:solidFill>
                  <a:srgbClr val="C00000"/>
                </a:solidFill>
              </a:rPr>
              <a:t> &lt;&lt; hex &lt;&lt; </a:t>
            </a:r>
            <a:r>
              <a:rPr lang="en-US" b="1" dirty="0" err="1" smtClean="0">
                <a:solidFill>
                  <a:srgbClr val="C00000"/>
                </a:solidFill>
              </a:rPr>
              <a:t>endl</a:t>
            </a:r>
            <a:r>
              <a:rPr lang="en-US" b="1" dirty="0" smtClean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"</a:t>
            </a:r>
            <a:r>
              <a:rPr lang="en-US" dirty="0" err="1" smtClean="0"/>
              <a:t>pCount</a:t>
            </a:r>
            <a:r>
              <a:rPr lang="en-US" dirty="0" smtClean="0"/>
              <a:t>:" &lt;&lt; </a:t>
            </a:r>
            <a:r>
              <a:rPr lang="en-US" dirty="0" err="1" smtClean="0"/>
              <a:t>pCount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				// L3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"*</a:t>
            </a:r>
            <a:r>
              <a:rPr lang="en-US" dirty="0" err="1" smtClean="0"/>
              <a:t>pCount</a:t>
            </a:r>
            <a:r>
              <a:rPr lang="en-US" dirty="0" smtClean="0"/>
              <a:t>:" &lt;&lt; *</a:t>
            </a:r>
            <a:r>
              <a:rPr lang="en-US" dirty="0" err="1" smtClean="0"/>
              <a:t>pCount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			// L4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"1st byte:"  &lt;&lt; (</a:t>
            </a:r>
            <a:r>
              <a:rPr lang="en-US" dirty="0" err="1" smtClean="0"/>
              <a:t>int</a:t>
            </a:r>
            <a:r>
              <a:rPr lang="en-US" dirty="0" smtClean="0"/>
              <a:t>)((char*)(</a:t>
            </a:r>
            <a:r>
              <a:rPr lang="en-US" dirty="0" err="1" smtClean="0"/>
              <a:t>pCount</a:t>
            </a:r>
            <a:r>
              <a:rPr lang="en-US" dirty="0" smtClean="0"/>
              <a:t>))[0] &lt;&lt; </a:t>
            </a:r>
            <a:r>
              <a:rPr lang="en-US" dirty="0" err="1" smtClean="0"/>
              <a:t>endl</a:t>
            </a:r>
            <a:r>
              <a:rPr lang="en-US" dirty="0" smtClean="0"/>
              <a:t>;	// L5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"2nd byte:" &lt;&lt; (</a:t>
            </a:r>
            <a:r>
              <a:rPr lang="en-US" dirty="0" err="1" smtClean="0"/>
              <a:t>int</a:t>
            </a:r>
            <a:r>
              <a:rPr lang="en-US" dirty="0" smtClean="0"/>
              <a:t>)((char*)(</a:t>
            </a:r>
            <a:r>
              <a:rPr lang="en-US" dirty="0" err="1" smtClean="0"/>
              <a:t>pCount</a:t>
            </a:r>
            <a:r>
              <a:rPr lang="en-US" dirty="0" smtClean="0"/>
              <a:t>))[1] &lt;&lt; </a:t>
            </a:r>
            <a:r>
              <a:rPr lang="en-US" dirty="0" err="1" smtClean="0"/>
              <a:t>endl</a:t>
            </a:r>
            <a:r>
              <a:rPr lang="en-US" dirty="0" smtClean="0"/>
              <a:t>;	// L6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"3rd byte:"  &lt;&lt; (</a:t>
            </a:r>
            <a:r>
              <a:rPr lang="en-US" dirty="0" err="1" smtClean="0"/>
              <a:t>int</a:t>
            </a:r>
            <a:r>
              <a:rPr lang="en-US" dirty="0" smtClean="0"/>
              <a:t>)((char*)(</a:t>
            </a:r>
            <a:r>
              <a:rPr lang="en-US" dirty="0" err="1" smtClean="0"/>
              <a:t>pCount</a:t>
            </a:r>
            <a:r>
              <a:rPr lang="en-US" dirty="0" smtClean="0"/>
              <a:t>))[2] &lt;&lt; </a:t>
            </a:r>
            <a:r>
              <a:rPr lang="en-US" dirty="0" err="1" smtClean="0"/>
              <a:t>endl</a:t>
            </a:r>
            <a:r>
              <a:rPr lang="en-US" dirty="0" smtClean="0"/>
              <a:t>;	// L7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"4th byte:"  &lt;&lt; (</a:t>
            </a:r>
            <a:r>
              <a:rPr lang="en-US" dirty="0" err="1" smtClean="0"/>
              <a:t>int</a:t>
            </a:r>
            <a:r>
              <a:rPr lang="en-US" dirty="0" smtClean="0"/>
              <a:t>)((char*)(</a:t>
            </a:r>
            <a:r>
              <a:rPr lang="en-US" dirty="0" err="1" smtClean="0"/>
              <a:t>pCount</a:t>
            </a:r>
            <a:r>
              <a:rPr lang="en-US" dirty="0" smtClean="0"/>
              <a:t>))[3] &lt;&lt; </a:t>
            </a:r>
            <a:r>
              <a:rPr lang="en-US" dirty="0" err="1" smtClean="0"/>
              <a:t>endl</a:t>
            </a:r>
            <a:r>
              <a:rPr lang="en-US" dirty="0" smtClean="0"/>
              <a:t>;	// L8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47761"/>
            <a:ext cx="2549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Pointer Basics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0901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77" y="670544"/>
            <a:ext cx="12192000" cy="1325563"/>
          </a:xfrm>
        </p:spPr>
        <p:txBody>
          <a:bodyPr>
            <a:noAutofit/>
          </a:bodyPr>
          <a:lstStyle/>
          <a:p>
            <a:r>
              <a:rPr lang="en-US" sz="3200" dirty="0" smtClean="0"/>
              <a:t>Write down the purpose(s) of each line.</a:t>
            </a:r>
            <a:br>
              <a:rPr lang="en-US" sz="3200" dirty="0" smtClean="0"/>
            </a:br>
            <a:r>
              <a:rPr lang="en-US" sz="3200" dirty="0" smtClean="0"/>
              <a:t>Assumption: little endian for data storage</a:t>
            </a:r>
            <a:br>
              <a:rPr lang="en-US" sz="3200" dirty="0" smtClean="0"/>
            </a:br>
            <a:r>
              <a:rPr lang="en-US" sz="3200" dirty="0" smtClean="0"/>
              <a:t>What are the output?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77" y="2135589"/>
            <a:ext cx="11833036" cy="50323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count = 0x12345678;					// L1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pCount</a:t>
            </a:r>
            <a:r>
              <a:rPr lang="en-US" dirty="0" smtClean="0"/>
              <a:t> = &amp;count;					// L2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cout</a:t>
            </a:r>
            <a:r>
              <a:rPr lang="en-US" b="1" dirty="0">
                <a:solidFill>
                  <a:srgbClr val="C00000"/>
                </a:solidFill>
              </a:rPr>
              <a:t> &lt;&lt; hex &lt;&lt; </a:t>
            </a:r>
            <a:r>
              <a:rPr lang="en-US" b="1" dirty="0" err="1">
                <a:solidFill>
                  <a:srgbClr val="C00000"/>
                </a:solidFill>
              </a:rPr>
              <a:t>endl</a:t>
            </a:r>
            <a:r>
              <a:rPr lang="en-US" b="1" dirty="0" smtClean="0">
                <a:solidFill>
                  <a:srgbClr val="C00000"/>
                </a:solidFill>
              </a:rPr>
              <a:t>;					// output in hexadecimal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"</a:t>
            </a:r>
            <a:r>
              <a:rPr lang="en-US" dirty="0" err="1" smtClean="0"/>
              <a:t>pCount</a:t>
            </a:r>
            <a:r>
              <a:rPr lang="en-US" dirty="0" smtClean="0"/>
              <a:t>:" &lt;&lt; </a:t>
            </a:r>
            <a:r>
              <a:rPr lang="en-US" dirty="0" err="1" smtClean="0"/>
              <a:t>pCount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			// L3. Address of count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"*</a:t>
            </a:r>
            <a:r>
              <a:rPr lang="en-US" dirty="0" err="1" smtClean="0"/>
              <a:t>pCount</a:t>
            </a:r>
            <a:r>
              <a:rPr lang="en-US" dirty="0" smtClean="0"/>
              <a:t>:" &lt;&lt; *</a:t>
            </a:r>
            <a:r>
              <a:rPr lang="en-US" dirty="0" err="1" smtClean="0"/>
              <a:t>pCount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		// L4. 12345678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"1st byte:" </a:t>
            </a:r>
            <a:r>
              <a:rPr lang="en-US" dirty="0"/>
              <a:t> </a:t>
            </a:r>
            <a:r>
              <a:rPr lang="en-US" dirty="0" smtClean="0"/>
              <a:t> &lt;&lt; (</a:t>
            </a:r>
            <a:r>
              <a:rPr lang="en-US" dirty="0" err="1" smtClean="0"/>
              <a:t>int</a:t>
            </a:r>
            <a:r>
              <a:rPr lang="en-US" dirty="0" smtClean="0"/>
              <a:t>)((char*)(</a:t>
            </a:r>
            <a:r>
              <a:rPr lang="en-US" dirty="0" err="1" smtClean="0"/>
              <a:t>pCount</a:t>
            </a:r>
            <a:r>
              <a:rPr lang="en-US" dirty="0" smtClean="0"/>
              <a:t>))[0] &lt;&lt; </a:t>
            </a:r>
            <a:r>
              <a:rPr lang="en-US" dirty="0" err="1" smtClean="0"/>
              <a:t>endl</a:t>
            </a:r>
            <a:r>
              <a:rPr lang="en-US" dirty="0" smtClean="0"/>
              <a:t>;	// L5. 		</a:t>
            </a:r>
            <a:r>
              <a:rPr lang="en-US" b="1" dirty="0" smtClean="0">
                <a:solidFill>
                  <a:srgbClr val="C00000"/>
                </a:solidFill>
              </a:rPr>
              <a:t>78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"2nd byte:" &lt;&lt; (</a:t>
            </a:r>
            <a:r>
              <a:rPr lang="en-US" dirty="0" err="1" smtClean="0"/>
              <a:t>int</a:t>
            </a:r>
            <a:r>
              <a:rPr lang="en-US" dirty="0" smtClean="0"/>
              <a:t>)((char*)(</a:t>
            </a:r>
            <a:r>
              <a:rPr lang="en-US" dirty="0" err="1" smtClean="0"/>
              <a:t>pCount</a:t>
            </a:r>
            <a:r>
              <a:rPr lang="en-US" dirty="0" smtClean="0"/>
              <a:t>))[1] &lt;&lt; </a:t>
            </a:r>
            <a:r>
              <a:rPr lang="en-US" dirty="0" err="1" smtClean="0"/>
              <a:t>endl</a:t>
            </a:r>
            <a:r>
              <a:rPr lang="en-US" dirty="0" smtClean="0"/>
              <a:t>;	// L6.		</a:t>
            </a:r>
            <a:r>
              <a:rPr lang="en-US" b="1" dirty="0" smtClean="0">
                <a:solidFill>
                  <a:srgbClr val="C00000"/>
                </a:solidFill>
              </a:rPr>
              <a:t>56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"3rd byte:"  &lt;&lt; (</a:t>
            </a:r>
            <a:r>
              <a:rPr lang="en-US" dirty="0" err="1" smtClean="0"/>
              <a:t>int</a:t>
            </a:r>
            <a:r>
              <a:rPr lang="en-US" dirty="0" smtClean="0"/>
              <a:t>)((char*)(</a:t>
            </a:r>
            <a:r>
              <a:rPr lang="en-US" dirty="0" err="1" smtClean="0"/>
              <a:t>pCount</a:t>
            </a:r>
            <a:r>
              <a:rPr lang="en-US" dirty="0" smtClean="0"/>
              <a:t>))[2] &lt;&lt; </a:t>
            </a:r>
            <a:r>
              <a:rPr lang="en-US" dirty="0" err="1" smtClean="0"/>
              <a:t>endl</a:t>
            </a:r>
            <a:r>
              <a:rPr lang="en-US" dirty="0" smtClean="0"/>
              <a:t>;	// L7.		</a:t>
            </a:r>
            <a:r>
              <a:rPr lang="en-US" b="1" dirty="0" smtClean="0">
                <a:solidFill>
                  <a:srgbClr val="C00000"/>
                </a:solidFill>
              </a:rPr>
              <a:t>34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"4th byte:"  &lt;&lt; (</a:t>
            </a:r>
            <a:r>
              <a:rPr lang="en-US" dirty="0" err="1" smtClean="0"/>
              <a:t>int</a:t>
            </a:r>
            <a:r>
              <a:rPr lang="en-US" dirty="0" smtClean="0"/>
              <a:t>)((char*)(</a:t>
            </a:r>
            <a:r>
              <a:rPr lang="en-US" dirty="0" err="1" smtClean="0"/>
              <a:t>pCount</a:t>
            </a:r>
            <a:r>
              <a:rPr lang="en-US" dirty="0" smtClean="0"/>
              <a:t>))[3] &lt;&lt; </a:t>
            </a:r>
            <a:r>
              <a:rPr lang="en-US" dirty="0" err="1" smtClean="0"/>
              <a:t>endl</a:t>
            </a:r>
            <a:r>
              <a:rPr lang="en-US" dirty="0" smtClean="0"/>
              <a:t>;	// L8.		</a:t>
            </a:r>
            <a:r>
              <a:rPr lang="en-US" b="1" dirty="0" smtClean="0">
                <a:solidFill>
                  <a:srgbClr val="C00000"/>
                </a:solidFill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77" y="85769"/>
            <a:ext cx="4293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Pointer </a:t>
            </a:r>
            <a:r>
              <a:rPr lang="en-US" sz="3200" b="1" dirty="0"/>
              <a:t>Basics : Answers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8260598" y="863673"/>
            <a:ext cx="821411" cy="790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78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82009" y="863672"/>
            <a:ext cx="821411" cy="790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56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3420" y="863671"/>
            <a:ext cx="821411" cy="790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24831" y="863670"/>
            <a:ext cx="821411" cy="790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12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245100" y="687025"/>
            <a:ext cx="19837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89742" y="147761"/>
            <a:ext cx="481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Memory address increasing direction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444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203" y="805912"/>
            <a:ext cx="10515600" cy="644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Explain the meaning of each line in a step-by-step manner. And write down the output if any.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a[] = {0x87654321, 0x12345678};	// L1. Little endian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*p = a;					// L2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c</a:t>
            </a:r>
            <a:r>
              <a:rPr lang="en-US" b="1" dirty="0" err="1" smtClean="0">
                <a:solidFill>
                  <a:srgbClr val="C00000"/>
                </a:solidFill>
              </a:rPr>
              <a:t>out</a:t>
            </a:r>
            <a:r>
              <a:rPr lang="en-US" b="1" dirty="0" smtClean="0">
                <a:solidFill>
                  <a:srgbClr val="C00000"/>
                </a:solidFill>
              </a:rPr>
              <a:t> &lt;&lt; hex &lt;&lt; </a:t>
            </a:r>
            <a:r>
              <a:rPr lang="en-US" b="1" dirty="0" err="1" smtClean="0">
                <a:solidFill>
                  <a:srgbClr val="C00000"/>
                </a:solidFill>
              </a:rPr>
              <a:t>endl</a:t>
            </a:r>
            <a:r>
              <a:rPr lang="en-US" dirty="0" smtClean="0"/>
              <a:t>;			// output in hex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p[0] &lt;&lt; </a:t>
            </a:r>
            <a:r>
              <a:rPr lang="en-US" dirty="0" err="1" smtClean="0"/>
              <a:t>endl</a:t>
            </a:r>
            <a:r>
              <a:rPr lang="en-US" dirty="0" smtClean="0"/>
              <a:t>;			// L3.	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smtClean="0"/>
              <a:t>(p+1)[0</a:t>
            </a:r>
            <a:r>
              <a:rPr lang="en-US" dirty="0"/>
              <a:t>] &lt;&lt; </a:t>
            </a:r>
            <a:r>
              <a:rPr lang="en-US" dirty="0" err="1"/>
              <a:t>endl</a:t>
            </a:r>
            <a:r>
              <a:rPr lang="en-US" dirty="0"/>
              <a:t>;	</a:t>
            </a:r>
            <a:r>
              <a:rPr lang="en-US" dirty="0" smtClean="0"/>
              <a:t>		// L4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)(((char*)p)+1)[3]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	// </a:t>
            </a:r>
            <a:r>
              <a:rPr lang="en-US" dirty="0" smtClean="0"/>
              <a:t>L5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smtClean="0"/>
              <a:t>*(</a:t>
            </a:r>
            <a:r>
              <a:rPr lang="en-US" dirty="0"/>
              <a:t>p+1</a:t>
            </a:r>
            <a:r>
              <a:rPr lang="en-US" dirty="0" smtClean="0"/>
              <a:t>)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	</a:t>
            </a:r>
            <a:r>
              <a:rPr lang="en-US" dirty="0" smtClean="0"/>
              <a:t>		// L6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((short*)</a:t>
            </a:r>
            <a:r>
              <a:rPr lang="en-US" dirty="0" smtClean="0"/>
              <a:t>p+1)[0]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 </a:t>
            </a:r>
            <a:r>
              <a:rPr lang="en-US" dirty="0" smtClean="0"/>
              <a:t>	// L7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((short*)p+2)[1] &lt;&lt; </a:t>
            </a:r>
            <a:r>
              <a:rPr lang="en-US" dirty="0" err="1" smtClean="0"/>
              <a:t>endl</a:t>
            </a:r>
            <a:r>
              <a:rPr lang="en-US" dirty="0" smtClean="0"/>
              <a:t>; 	// L8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07203" y="154982"/>
            <a:ext cx="2549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Pointer Basics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100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78" y="464954"/>
            <a:ext cx="12051222" cy="644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Explain the meaning of each line in a step-by-step manner. And write down the output if any.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a[] = {0x87654321, 0x12345678};		// L1. Little endian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*p = a;						// L2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cout</a:t>
            </a:r>
            <a:r>
              <a:rPr lang="en-US" b="1" dirty="0">
                <a:solidFill>
                  <a:srgbClr val="C00000"/>
                </a:solidFill>
              </a:rPr>
              <a:t> &lt;&lt; hex &lt;&lt; </a:t>
            </a:r>
            <a:r>
              <a:rPr lang="en-US" b="1" dirty="0" err="1">
                <a:solidFill>
                  <a:srgbClr val="C00000"/>
                </a:solidFill>
              </a:rPr>
              <a:t>endl</a:t>
            </a:r>
            <a:r>
              <a:rPr lang="en-US" dirty="0"/>
              <a:t>;			</a:t>
            </a:r>
            <a:r>
              <a:rPr lang="en-US" dirty="0" smtClean="0"/>
              <a:t>	// </a:t>
            </a:r>
            <a:r>
              <a:rPr lang="en-US" dirty="0"/>
              <a:t>output in </a:t>
            </a:r>
            <a:r>
              <a:rPr lang="en-US" dirty="0" smtClean="0"/>
              <a:t>hex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p[0] &lt;&lt; </a:t>
            </a:r>
            <a:r>
              <a:rPr lang="en-US" dirty="0" err="1" smtClean="0"/>
              <a:t>endl</a:t>
            </a:r>
            <a:r>
              <a:rPr lang="en-US" dirty="0" smtClean="0"/>
              <a:t>;				// L3.		87654321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smtClean="0"/>
              <a:t>(p+1)[0</a:t>
            </a:r>
            <a:r>
              <a:rPr lang="en-US" dirty="0"/>
              <a:t>] &lt;&lt; </a:t>
            </a:r>
            <a:r>
              <a:rPr lang="en-US" dirty="0" err="1"/>
              <a:t>endl</a:t>
            </a:r>
            <a:r>
              <a:rPr lang="en-US" dirty="0"/>
              <a:t>;	</a:t>
            </a:r>
            <a:r>
              <a:rPr lang="en-US" dirty="0" smtClean="0"/>
              <a:t>			// </a:t>
            </a:r>
            <a:r>
              <a:rPr lang="en-US" dirty="0"/>
              <a:t>L4. </a:t>
            </a:r>
            <a:r>
              <a:rPr lang="en-US" dirty="0" smtClean="0"/>
              <a:t>		12345678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0778" y="-46494"/>
            <a:ext cx="6784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Pointer Basics: Answers.		Step 1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5315923" y="1778075"/>
            <a:ext cx="821411" cy="790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37334" y="1778074"/>
            <a:ext cx="821411" cy="790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43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8745" y="1778073"/>
            <a:ext cx="821411" cy="790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65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80156" y="1778072"/>
            <a:ext cx="821411" cy="790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87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300425" y="1601427"/>
            <a:ext cx="19837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22937" y="1062163"/>
            <a:ext cx="481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Memory address increasing direction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8601567" y="1778072"/>
            <a:ext cx="821411" cy="790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78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22978" y="1778071"/>
            <a:ext cx="821411" cy="790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56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244389" y="1778070"/>
            <a:ext cx="821411" cy="790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65800" y="1778069"/>
            <a:ext cx="821411" cy="790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6121" y="1928492"/>
            <a:ext cx="70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(p)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1592515" y="2704798"/>
            <a:ext cx="3580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Four bytes per element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5315923" y="1778069"/>
            <a:ext cx="3285644" cy="79041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601567" y="1778063"/>
            <a:ext cx="3285644" cy="79041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6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78" y="464954"/>
            <a:ext cx="12051222" cy="644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Explain the meaning of each line in a step-by-step manner. And write down the output if any.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a[] = {0x87654321, 0x12345678};		// L1. Little endian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*p = a;						// L2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cout</a:t>
            </a:r>
            <a:r>
              <a:rPr lang="en-US" b="1" dirty="0">
                <a:solidFill>
                  <a:srgbClr val="C00000"/>
                </a:solidFill>
              </a:rPr>
              <a:t> &lt;&lt; hex &lt;&lt; </a:t>
            </a:r>
            <a:r>
              <a:rPr lang="en-US" b="1" dirty="0" err="1">
                <a:solidFill>
                  <a:srgbClr val="C00000"/>
                </a:solidFill>
              </a:rPr>
              <a:t>endl</a:t>
            </a:r>
            <a:r>
              <a:rPr lang="en-US" dirty="0"/>
              <a:t>;			</a:t>
            </a:r>
            <a:r>
              <a:rPr lang="en-US" dirty="0" smtClean="0"/>
              <a:t>	// </a:t>
            </a:r>
            <a:r>
              <a:rPr lang="en-US" dirty="0"/>
              <a:t>output in </a:t>
            </a:r>
            <a:r>
              <a:rPr lang="en-US" dirty="0" smtClean="0"/>
              <a:t>hex</a:t>
            </a:r>
          </a:p>
          <a:p>
            <a:pPr marL="0" indent="0">
              <a:buNone/>
            </a:pPr>
            <a:r>
              <a:rPr lang="en-US" dirty="0" smtClean="0"/>
              <a:t>……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/>
              <a:t>)</a:t>
            </a:r>
            <a:r>
              <a:rPr lang="en-US" dirty="0" smtClean="0"/>
              <a:t>(((char*)p)+1)[3]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	</a:t>
            </a:r>
            <a:r>
              <a:rPr lang="en-US" dirty="0" smtClean="0"/>
              <a:t>	// L5. 		78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smtClean="0"/>
              <a:t>*(</a:t>
            </a:r>
            <a:r>
              <a:rPr lang="en-US" dirty="0"/>
              <a:t>p+1</a:t>
            </a:r>
            <a:r>
              <a:rPr lang="en-US" dirty="0" smtClean="0"/>
              <a:t>)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	</a:t>
            </a:r>
            <a:r>
              <a:rPr lang="en-US" dirty="0" smtClean="0"/>
              <a:t>			// L6</a:t>
            </a:r>
            <a:r>
              <a:rPr lang="en-US" dirty="0"/>
              <a:t>. </a:t>
            </a:r>
            <a:r>
              <a:rPr lang="en-US" dirty="0" smtClean="0"/>
              <a:t>		12345678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0778" y="-46494"/>
            <a:ext cx="6784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Pointer Basics: Answers.		Step 2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5315923" y="1778075"/>
            <a:ext cx="821411" cy="790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37334" y="1778074"/>
            <a:ext cx="821411" cy="790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43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8745" y="1778073"/>
            <a:ext cx="821411" cy="790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65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80156" y="1778072"/>
            <a:ext cx="821411" cy="790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87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300425" y="1601427"/>
            <a:ext cx="19837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22937" y="1062163"/>
            <a:ext cx="481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Memory address increasing direction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8601567" y="1778072"/>
            <a:ext cx="821411" cy="790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78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22978" y="1778071"/>
            <a:ext cx="821411" cy="790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56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244389" y="1778070"/>
            <a:ext cx="821411" cy="790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65800" y="1778069"/>
            <a:ext cx="821411" cy="790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17276" y="26727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6338687" y="265126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7160098" y="266078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2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7966142" y="266078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8802920" y="2656551"/>
            <a:ext cx="418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9593597" y="2673428"/>
            <a:ext cx="418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5</a:t>
            </a:r>
            <a:endParaRPr lang="en-US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10446138" y="2656822"/>
            <a:ext cx="418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6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11259942" y="2654608"/>
            <a:ext cx="418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7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2934694" y="1874960"/>
            <a:ext cx="2032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((char*)p)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1471088" y="2651266"/>
            <a:ext cx="3380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One byte per element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788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78" y="464954"/>
            <a:ext cx="12051222" cy="644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Explain the meaning of each line in a step-by-step manner. And write down the output if any.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a[] = {0x87654321, 0x12345678};		// L1. Little endian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*p = a;						// L2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cout</a:t>
            </a:r>
            <a:r>
              <a:rPr lang="en-US" b="1" dirty="0">
                <a:solidFill>
                  <a:srgbClr val="C00000"/>
                </a:solidFill>
              </a:rPr>
              <a:t> &lt;&lt; hex &lt;&lt; </a:t>
            </a:r>
            <a:r>
              <a:rPr lang="en-US" b="1" dirty="0" err="1">
                <a:solidFill>
                  <a:srgbClr val="C00000"/>
                </a:solidFill>
              </a:rPr>
              <a:t>endl</a:t>
            </a:r>
            <a:r>
              <a:rPr lang="en-US" dirty="0"/>
              <a:t>;			</a:t>
            </a:r>
            <a:r>
              <a:rPr lang="en-US" dirty="0" smtClean="0"/>
              <a:t>	// </a:t>
            </a:r>
            <a:r>
              <a:rPr lang="en-US" dirty="0"/>
              <a:t>output in </a:t>
            </a:r>
            <a:r>
              <a:rPr lang="en-US" dirty="0" smtClean="0"/>
              <a:t>hex</a:t>
            </a:r>
          </a:p>
          <a:p>
            <a:pPr marL="0" indent="0">
              <a:buNone/>
            </a:pPr>
            <a:r>
              <a:rPr lang="en-US" dirty="0" smtClean="0"/>
              <a:t>……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((short*)p+1)[0] &lt;&lt; </a:t>
            </a:r>
            <a:r>
              <a:rPr lang="en-US" dirty="0" err="1" smtClean="0"/>
              <a:t>endl</a:t>
            </a:r>
            <a:r>
              <a:rPr lang="en-US" dirty="0" smtClean="0"/>
              <a:t>; 		// L7.		8765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((short*)p+2)[1] &lt;&lt; </a:t>
            </a:r>
            <a:r>
              <a:rPr lang="en-US" dirty="0" err="1" smtClean="0"/>
              <a:t>endl</a:t>
            </a:r>
            <a:r>
              <a:rPr lang="en-US" dirty="0" smtClean="0"/>
              <a:t>; 		// L8.		1234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0778" y="-46494"/>
            <a:ext cx="6784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Pointer Basics: Answers.		Step 3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5315923" y="1778075"/>
            <a:ext cx="821411" cy="790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37334" y="1778074"/>
            <a:ext cx="821411" cy="790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43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8745" y="1778073"/>
            <a:ext cx="821411" cy="790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65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80156" y="1778072"/>
            <a:ext cx="821411" cy="790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87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300425" y="1601427"/>
            <a:ext cx="19837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22937" y="1062163"/>
            <a:ext cx="481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Memory address increasing direction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8601567" y="1778072"/>
            <a:ext cx="821411" cy="790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78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22978" y="1778071"/>
            <a:ext cx="821411" cy="790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56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244389" y="1778070"/>
            <a:ext cx="821411" cy="790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65800" y="1778069"/>
            <a:ext cx="821411" cy="790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17276" y="26727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7160098" y="266078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8802920" y="2656551"/>
            <a:ext cx="418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2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10446138" y="2656822"/>
            <a:ext cx="418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3056121" y="1928492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((short*)p)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1592515" y="2704798"/>
            <a:ext cx="3518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Two bytes per element</a:t>
            </a:r>
            <a:endParaRPr 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5315923" y="1778069"/>
            <a:ext cx="1642822" cy="79041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56159" y="1775487"/>
            <a:ext cx="1642822" cy="79041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596399" y="1775702"/>
            <a:ext cx="1642822" cy="79041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236640" y="1785822"/>
            <a:ext cx="1642822" cy="79041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1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5604"/>
            <a:ext cx="10515600" cy="1325563"/>
          </a:xfrm>
        </p:spPr>
        <p:txBody>
          <a:bodyPr/>
          <a:lstStyle/>
          <a:p>
            <a:r>
              <a:rPr lang="en-US" dirty="0" smtClean="0"/>
              <a:t>What are the output?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counts[] = {1, 2, 3, 4};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pCount</a:t>
            </a:r>
            <a:r>
              <a:rPr lang="en-US" dirty="0" smtClean="0"/>
              <a:t> = counts;						//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(pCount+0)[0] &lt;&lt; </a:t>
            </a:r>
            <a:r>
              <a:rPr lang="en-US" dirty="0" err="1" smtClean="0"/>
              <a:t>endl</a:t>
            </a:r>
            <a:r>
              <a:rPr lang="en-US" dirty="0" smtClean="0"/>
              <a:t>;					// L1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/>
              <a:t>(</a:t>
            </a:r>
            <a:r>
              <a:rPr lang="en-US" dirty="0" smtClean="0"/>
              <a:t>pCount+1)[</a:t>
            </a:r>
            <a:r>
              <a:rPr lang="en-US" dirty="0"/>
              <a:t>0</a:t>
            </a:r>
            <a:r>
              <a:rPr lang="en-US" dirty="0" smtClean="0"/>
              <a:t>] &lt;&lt; </a:t>
            </a:r>
            <a:r>
              <a:rPr lang="en-US" dirty="0" err="1" smtClean="0"/>
              <a:t>endl</a:t>
            </a:r>
            <a:r>
              <a:rPr lang="en-US" dirty="0" smtClean="0"/>
              <a:t>;					// L2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/>
              <a:t>(</a:t>
            </a:r>
            <a:r>
              <a:rPr lang="en-US" dirty="0" smtClean="0"/>
              <a:t>pCount+2)[</a:t>
            </a:r>
            <a:r>
              <a:rPr lang="en-US" dirty="0"/>
              <a:t>0</a:t>
            </a:r>
            <a:r>
              <a:rPr lang="en-US" dirty="0" smtClean="0"/>
              <a:t>] &lt;&lt; </a:t>
            </a:r>
            <a:r>
              <a:rPr lang="en-US" dirty="0" err="1" smtClean="0"/>
              <a:t>endl</a:t>
            </a:r>
            <a:r>
              <a:rPr lang="en-US" dirty="0" smtClean="0"/>
              <a:t>;					// L3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/>
              <a:t>(</a:t>
            </a:r>
            <a:r>
              <a:rPr lang="en-US" dirty="0" smtClean="0"/>
              <a:t>pCount+3)[</a:t>
            </a:r>
            <a:r>
              <a:rPr lang="en-US" dirty="0"/>
              <a:t>0</a:t>
            </a:r>
            <a:r>
              <a:rPr lang="en-US" dirty="0" smtClean="0"/>
              <a:t>] &lt;&lt; </a:t>
            </a:r>
            <a:r>
              <a:rPr lang="en-US" dirty="0" err="1" smtClean="0"/>
              <a:t>endl</a:t>
            </a:r>
            <a:r>
              <a:rPr lang="en-US" dirty="0" smtClean="0"/>
              <a:t>;					// L4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7203" y="154982"/>
            <a:ext cx="2549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Pointer Basics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43238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5604"/>
            <a:ext cx="10515600" cy="1325563"/>
          </a:xfrm>
        </p:spPr>
        <p:txBody>
          <a:bodyPr/>
          <a:lstStyle/>
          <a:p>
            <a:r>
              <a:rPr lang="en-US" dirty="0" smtClean="0"/>
              <a:t>What are the output?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counts[] = {1, 2, 3, 4};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pCount</a:t>
            </a:r>
            <a:r>
              <a:rPr lang="en-US" dirty="0" smtClean="0"/>
              <a:t> = counts;						//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(pCount+0)[0] &lt;&lt; </a:t>
            </a:r>
            <a:r>
              <a:rPr lang="en-US" dirty="0" err="1" smtClean="0"/>
              <a:t>endl</a:t>
            </a:r>
            <a:r>
              <a:rPr lang="en-US" dirty="0" smtClean="0"/>
              <a:t>;					// L1.		1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/>
              <a:t>(</a:t>
            </a:r>
            <a:r>
              <a:rPr lang="en-US" dirty="0" smtClean="0"/>
              <a:t>pCount+1)[</a:t>
            </a:r>
            <a:r>
              <a:rPr lang="en-US" dirty="0"/>
              <a:t>0</a:t>
            </a:r>
            <a:r>
              <a:rPr lang="en-US" dirty="0" smtClean="0"/>
              <a:t>] &lt;&lt; </a:t>
            </a:r>
            <a:r>
              <a:rPr lang="en-US" dirty="0" err="1" smtClean="0"/>
              <a:t>endl</a:t>
            </a:r>
            <a:r>
              <a:rPr lang="en-US" dirty="0" smtClean="0"/>
              <a:t>;					// L2.		2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/>
              <a:t>(</a:t>
            </a:r>
            <a:r>
              <a:rPr lang="en-US" dirty="0" smtClean="0"/>
              <a:t>pCount+2)[</a:t>
            </a:r>
            <a:r>
              <a:rPr lang="en-US" dirty="0"/>
              <a:t>0</a:t>
            </a:r>
            <a:r>
              <a:rPr lang="en-US" dirty="0" smtClean="0"/>
              <a:t>] &lt;&lt; </a:t>
            </a:r>
            <a:r>
              <a:rPr lang="en-US" dirty="0" err="1" smtClean="0"/>
              <a:t>endl</a:t>
            </a:r>
            <a:r>
              <a:rPr lang="en-US" dirty="0" smtClean="0"/>
              <a:t>;					// L3.		3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/>
              <a:t>(</a:t>
            </a:r>
            <a:r>
              <a:rPr lang="en-US" dirty="0" smtClean="0"/>
              <a:t>pCount+3)[</a:t>
            </a:r>
            <a:r>
              <a:rPr lang="en-US" dirty="0"/>
              <a:t>0</a:t>
            </a:r>
            <a:r>
              <a:rPr lang="en-US" dirty="0" smtClean="0"/>
              <a:t>] &lt;&lt; </a:t>
            </a:r>
            <a:r>
              <a:rPr lang="en-US" dirty="0" err="1" smtClean="0"/>
              <a:t>endl</a:t>
            </a:r>
            <a:r>
              <a:rPr lang="en-US" dirty="0" smtClean="0"/>
              <a:t>;					// L4.		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7203" y="154982"/>
            <a:ext cx="4200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Pointer Basics: Answers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8260598" y="1018657"/>
            <a:ext cx="821411" cy="790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82009" y="1018656"/>
            <a:ext cx="821411" cy="790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3420" y="1018655"/>
            <a:ext cx="821411" cy="790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24831" y="1018654"/>
            <a:ext cx="821411" cy="790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4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245100" y="842009"/>
            <a:ext cx="19837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89742" y="302745"/>
            <a:ext cx="481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Memory address increasing direction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534249" y="847040"/>
            <a:ext cx="19187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Four bytes per element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7926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203" y="805912"/>
            <a:ext cx="10515600" cy="644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are the output?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 12, b[] = {4, 5, 6, 7};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*p = b;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*pa = &amp;a;</a:t>
            </a:r>
          </a:p>
          <a:p>
            <a:pPr marL="0" indent="0">
              <a:buNone/>
            </a:pPr>
            <a:r>
              <a:rPr lang="en-US" dirty="0" smtClean="0"/>
              <a:t>b[3] = (*p+1) + b[0];</a:t>
            </a:r>
          </a:p>
          <a:p>
            <a:pPr marL="0" indent="0">
              <a:buNone/>
            </a:pPr>
            <a:r>
              <a:rPr lang="en-US" dirty="0" smtClean="0"/>
              <a:t>b[0] = *pa + *p;</a:t>
            </a:r>
          </a:p>
          <a:p>
            <a:pPr marL="0" indent="0">
              <a:buNone/>
            </a:pPr>
            <a:r>
              <a:rPr lang="en-US" dirty="0" smtClean="0"/>
              <a:t>*pa = b[1] + b[3];</a:t>
            </a:r>
          </a:p>
          <a:p>
            <a:pPr marL="0" indent="0">
              <a:buNone/>
            </a:pPr>
            <a:r>
              <a:rPr lang="en-US" dirty="0" smtClean="0"/>
              <a:t>pa = b;</a:t>
            </a:r>
          </a:p>
          <a:p>
            <a:pPr marL="0" indent="0">
              <a:buNone/>
            </a:pPr>
            <a:r>
              <a:rPr lang="en-US" dirty="0" smtClean="0"/>
              <a:t>b[2] = b[0] + pa[2];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a &lt;&lt; “\t” &lt;&lt; b[0] &lt;&lt; “\t” &lt;&lt; b[1]  &lt;&lt; “\t” &lt;&lt; b[2] &lt;&lt; “\t” &lt;&lt; b[3];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7203" y="154982"/>
            <a:ext cx="2549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Pointer Basics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5503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</a:t>
            </a:r>
            <a:r>
              <a:rPr lang="en-US" smtClean="0"/>
              <a:t>should know…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Please implement the programs to find out the answers on your own. Don’t trust the answers that are given here.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Some answers are machine dependent!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07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203" y="805912"/>
            <a:ext cx="10515600" cy="644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are the output?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 12, b[] = {4, 5, 6, 7};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*p = b;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*pa = &amp;a;</a:t>
            </a:r>
          </a:p>
          <a:p>
            <a:pPr marL="0" indent="0">
              <a:buNone/>
            </a:pPr>
            <a:r>
              <a:rPr lang="en-US" dirty="0" smtClean="0"/>
              <a:t>b[3] = (*p+1) + b[0];		; </a:t>
            </a:r>
          </a:p>
          <a:p>
            <a:pPr marL="0" indent="0">
              <a:buNone/>
            </a:pPr>
            <a:r>
              <a:rPr lang="en-US" dirty="0" smtClean="0"/>
              <a:t>b[0] = *pa + *p;			; </a:t>
            </a:r>
          </a:p>
          <a:p>
            <a:pPr marL="0" indent="0">
              <a:buNone/>
            </a:pPr>
            <a:r>
              <a:rPr lang="en-US" dirty="0" smtClean="0"/>
              <a:t>*pa = b[1] + b[3];			; </a:t>
            </a:r>
          </a:p>
          <a:p>
            <a:pPr marL="0" indent="0">
              <a:buNone/>
            </a:pPr>
            <a:r>
              <a:rPr lang="en-US" dirty="0" smtClean="0"/>
              <a:t>pa = b;				; </a:t>
            </a:r>
          </a:p>
          <a:p>
            <a:pPr marL="0" indent="0">
              <a:buNone/>
            </a:pPr>
            <a:r>
              <a:rPr lang="en-US" dirty="0" smtClean="0"/>
              <a:t>b[2] = b[0] + pa[2];			; 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a &lt;&lt; “\t” &lt;&lt; b[0] &lt;&lt; “\t” &lt;&lt; b[1]  &lt;&lt; “\t” &lt;&lt; b[2] &lt;&lt; “\t” &lt;&lt; b[3];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C00000"/>
                </a:solidFill>
              </a:rPr>
              <a:t>14		   16	                    5                        22                         9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7203" y="154982"/>
            <a:ext cx="1081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Pointer Basics: Answers.		Step 0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18826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203" y="805912"/>
            <a:ext cx="10515600" cy="644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are the output?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 12, b[] = {4, 5, 6, 7};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*p = b;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*pa = &amp;a;</a:t>
            </a:r>
          </a:p>
          <a:p>
            <a:pPr marL="0" indent="0">
              <a:buNone/>
            </a:pPr>
            <a:r>
              <a:rPr lang="en-US" dirty="0" smtClean="0"/>
              <a:t>b[3] = (*p+1) + b[0];		; b[3] = (b[0] + 1 ) + b[0] = 4+1+4 = 9</a:t>
            </a:r>
          </a:p>
          <a:p>
            <a:pPr marL="0" indent="0">
              <a:buNone/>
            </a:pPr>
            <a:r>
              <a:rPr lang="en-US" dirty="0" smtClean="0"/>
              <a:t>b[0] = *pa + *p;			; </a:t>
            </a:r>
          </a:p>
          <a:p>
            <a:pPr marL="0" indent="0">
              <a:buNone/>
            </a:pPr>
            <a:r>
              <a:rPr lang="en-US" dirty="0" smtClean="0"/>
              <a:t>*pa = b[1] + b[3];			; </a:t>
            </a:r>
          </a:p>
          <a:p>
            <a:pPr marL="0" indent="0">
              <a:buNone/>
            </a:pPr>
            <a:r>
              <a:rPr lang="en-US" dirty="0" smtClean="0"/>
              <a:t>pa = b;				; </a:t>
            </a:r>
          </a:p>
          <a:p>
            <a:pPr marL="0" indent="0">
              <a:buNone/>
            </a:pPr>
            <a:r>
              <a:rPr lang="en-US" dirty="0" smtClean="0"/>
              <a:t>b[2] = b[0] + pa[2];			; 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a &lt;&lt; “\t” &lt;&lt; b[0] &lt;&lt; “\t” &lt;&lt; b[1]  &lt;&lt; “\t” &lt;&lt; b[2] &lt;&lt; “\t” &lt;&lt; b[3];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14		   16	                    5                        22                         9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7203" y="154982"/>
            <a:ext cx="1081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Pointer Basics: Answers.		Step 1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10358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203" y="805912"/>
            <a:ext cx="10515600" cy="644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are the output?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 12, b[] = {4, 5, 6, 7};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*p = b;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*pa = &amp;a;</a:t>
            </a:r>
          </a:p>
          <a:p>
            <a:pPr marL="0" indent="0">
              <a:buNone/>
            </a:pPr>
            <a:r>
              <a:rPr lang="en-US" dirty="0" smtClean="0"/>
              <a:t>b[3] = (*p+1) + b[0];		; b[3] = (b[0] + 1 ) + b[0] = 4+1+4 = 9</a:t>
            </a:r>
          </a:p>
          <a:p>
            <a:pPr marL="0" indent="0">
              <a:buNone/>
            </a:pPr>
            <a:r>
              <a:rPr lang="en-US" dirty="0" smtClean="0"/>
              <a:t>b[0] = *pa + *p;			; b[0] = a + b[0] = 12 + 4 = 16</a:t>
            </a:r>
          </a:p>
          <a:p>
            <a:pPr marL="0" indent="0">
              <a:buNone/>
            </a:pPr>
            <a:r>
              <a:rPr lang="en-US" dirty="0" smtClean="0"/>
              <a:t>*pa = b[1] + b[3];			; </a:t>
            </a:r>
          </a:p>
          <a:p>
            <a:pPr marL="0" indent="0">
              <a:buNone/>
            </a:pPr>
            <a:r>
              <a:rPr lang="en-US" dirty="0" smtClean="0"/>
              <a:t>pa = b;				; </a:t>
            </a:r>
          </a:p>
          <a:p>
            <a:pPr marL="0" indent="0">
              <a:buNone/>
            </a:pPr>
            <a:r>
              <a:rPr lang="en-US" dirty="0" smtClean="0"/>
              <a:t>b[2] = b[0] + pa[2];			; 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a &lt;&lt; “\t” &lt;&lt; b[0] &lt;&lt; “\t” &lt;&lt; b[1]  &lt;&lt; “\t” &lt;&lt; b[2] &lt;&lt; “\t” &lt;&lt; b[3];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14		   16	                    5                        22                         9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7203" y="154982"/>
            <a:ext cx="1081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Pointer Basics: Answers.		Step 2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12617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203" y="805912"/>
            <a:ext cx="10515600" cy="644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are the output?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 12, b[] = {4, 5, 6, 7};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*p = b;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*pa = &amp;a;</a:t>
            </a:r>
          </a:p>
          <a:p>
            <a:pPr marL="0" indent="0">
              <a:buNone/>
            </a:pPr>
            <a:r>
              <a:rPr lang="en-US" dirty="0" smtClean="0"/>
              <a:t>b[3] = (*p+1) + b[0];		; b[3] = (b[0] + 1 ) + b[0] = 4+1+4 = 9</a:t>
            </a:r>
          </a:p>
          <a:p>
            <a:pPr marL="0" indent="0">
              <a:buNone/>
            </a:pPr>
            <a:r>
              <a:rPr lang="en-US" dirty="0" smtClean="0"/>
              <a:t>b[0] = *pa + *p;			; b[0] = a + b[0] = 12 + 4 = 16</a:t>
            </a:r>
          </a:p>
          <a:p>
            <a:pPr marL="0" indent="0">
              <a:buNone/>
            </a:pPr>
            <a:r>
              <a:rPr lang="en-US" dirty="0" smtClean="0"/>
              <a:t>*pa = b[1] + b[3];			; a = b[1] + b[3] = 5 + 9 = 14</a:t>
            </a:r>
          </a:p>
          <a:p>
            <a:pPr marL="0" indent="0">
              <a:buNone/>
            </a:pPr>
            <a:r>
              <a:rPr lang="en-US" dirty="0" smtClean="0"/>
              <a:t>pa = b;				; </a:t>
            </a:r>
          </a:p>
          <a:p>
            <a:pPr marL="0" indent="0">
              <a:buNone/>
            </a:pPr>
            <a:r>
              <a:rPr lang="en-US" dirty="0" smtClean="0"/>
              <a:t>b[2] = b[0] + pa[2];			; 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a &lt;&lt; “\t” &lt;&lt; b[0] &lt;&lt; “\t” &lt;&lt; b[1]  &lt;&lt; “\t” &lt;&lt; b[2] &lt;&lt; “\t” &lt;&lt; b[3];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14		   16	                    5                        22                         9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7203" y="154982"/>
            <a:ext cx="1081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Pointer Basics: Answers.		Step 3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08611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203" y="805912"/>
            <a:ext cx="10515600" cy="644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are the output?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 12, b[] = {4, 5, 6, 7};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*p = b;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*pa = &amp;a;</a:t>
            </a:r>
          </a:p>
          <a:p>
            <a:pPr marL="0" indent="0">
              <a:buNone/>
            </a:pPr>
            <a:r>
              <a:rPr lang="en-US" dirty="0" smtClean="0"/>
              <a:t>b[3] = (*p+1) + b[0];		; b[3] = (b[0] + 1 ) + b[0] = 4+1+4 = 9</a:t>
            </a:r>
          </a:p>
          <a:p>
            <a:pPr marL="0" indent="0">
              <a:buNone/>
            </a:pPr>
            <a:r>
              <a:rPr lang="en-US" dirty="0" smtClean="0"/>
              <a:t>b[0] = *pa + *p;			; b[0] = a + b[0] = 12 + 4 = 16</a:t>
            </a:r>
          </a:p>
          <a:p>
            <a:pPr marL="0" indent="0">
              <a:buNone/>
            </a:pPr>
            <a:r>
              <a:rPr lang="en-US" dirty="0" smtClean="0"/>
              <a:t>*pa = b[1] + b[3];			; a = b[1] + b[3] = 5 + 9 = 14</a:t>
            </a:r>
          </a:p>
          <a:p>
            <a:pPr marL="0" indent="0">
              <a:buNone/>
            </a:pPr>
            <a:r>
              <a:rPr lang="en-US" dirty="0" smtClean="0"/>
              <a:t>pa = b;				; </a:t>
            </a:r>
          </a:p>
          <a:p>
            <a:pPr marL="0" indent="0">
              <a:buNone/>
            </a:pPr>
            <a:r>
              <a:rPr lang="en-US" dirty="0" smtClean="0"/>
              <a:t>b[2] = b[0] + pa[2];			; b[2] = b[0] + b[2] = 16 + 6 = 22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a &lt;&lt; “\t” &lt;&lt; b[0] &lt;&lt; “\t” &lt;&lt; b[1]  &lt;&lt; “\t” &lt;&lt; b[2] &lt;&lt; “\t” &lt;&lt; b[3];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14		   16	                    5                        22                         9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7203" y="154982"/>
            <a:ext cx="1081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Pointer Basics: Answers.		Step 4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8394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203" y="805912"/>
            <a:ext cx="10515600" cy="644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*p = _______;	// allocate a memory space for an integer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// and assign its address to p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*pa  = _____;  	// allocate a memory space for 128 integers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// and assign the address to pa</a:t>
            </a:r>
          </a:p>
          <a:p>
            <a:pPr marL="0" indent="0">
              <a:buNone/>
            </a:pPr>
            <a:r>
              <a:rPr lang="en-US" dirty="0" smtClean="0"/>
              <a:t>______;		// delete the memory space pointed by p</a:t>
            </a:r>
          </a:p>
          <a:p>
            <a:pPr marL="0" indent="0">
              <a:buNone/>
            </a:pPr>
            <a:r>
              <a:rPr lang="en-US" dirty="0" smtClean="0"/>
              <a:t>______;		// delete the memory space pointed by pa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7203" y="154982"/>
            <a:ext cx="2549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Pointer Basics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24140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203" y="805912"/>
            <a:ext cx="10515600" cy="644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*p = new </a:t>
            </a:r>
            <a:r>
              <a:rPr lang="en-US" dirty="0" err="1" smtClean="0"/>
              <a:t>int</a:t>
            </a:r>
            <a:r>
              <a:rPr lang="en-US" dirty="0" smtClean="0"/>
              <a:t>;	// allocate a memory space for an integer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// and assign its address to p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*pa  = new </a:t>
            </a:r>
            <a:r>
              <a:rPr lang="en-US" dirty="0" err="1" smtClean="0"/>
              <a:t>int</a:t>
            </a:r>
            <a:r>
              <a:rPr lang="en-US" dirty="0" smtClean="0"/>
              <a:t>[128];  	// allocate a memory space for 128 integers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// and assign the address to pa</a:t>
            </a:r>
          </a:p>
          <a:p>
            <a:pPr marL="0" indent="0">
              <a:buNone/>
            </a:pPr>
            <a:r>
              <a:rPr lang="en-US" dirty="0" smtClean="0"/>
              <a:t>delete p;		// delete the memory space pointed by p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elete [] pa;		// delete the memory space pointed by pa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7203" y="154982"/>
            <a:ext cx="4200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Pointer Basics: Answers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58587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203" y="805912"/>
            <a:ext cx="10515600" cy="644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double*pa;</a:t>
            </a:r>
          </a:p>
          <a:p>
            <a:pPr marL="0" indent="0">
              <a:buNone/>
            </a:pPr>
            <a:r>
              <a:rPr lang="en-US" dirty="0" smtClean="0"/>
              <a:t>….</a:t>
            </a:r>
          </a:p>
          <a:p>
            <a:pPr marL="0" indent="0">
              <a:buNone/>
            </a:pPr>
            <a:r>
              <a:rPr lang="en-US" dirty="0" smtClean="0"/>
              <a:t>// assume that pa may point to a memory space which stores a set of double numbers</a:t>
            </a:r>
          </a:p>
          <a:p>
            <a:pPr marL="0" indent="0">
              <a:buNone/>
            </a:pPr>
            <a:r>
              <a:rPr lang="en-US" dirty="0" smtClean="0"/>
              <a:t>// Write a piece of code to delete the memory space pointed by pa </a:t>
            </a:r>
          </a:p>
          <a:p>
            <a:pPr marL="0" indent="0">
              <a:buNone/>
            </a:pPr>
            <a:r>
              <a:rPr lang="en-US" dirty="0" smtClean="0"/>
              <a:t>// if pa is not NULL. </a:t>
            </a:r>
            <a:r>
              <a:rPr lang="en-US" dirty="0"/>
              <a:t>Also, set pa to a proper value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7203" y="154982"/>
            <a:ext cx="2549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Pointer Basics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28744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203" y="805912"/>
            <a:ext cx="10515600" cy="644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double*pa;</a:t>
            </a:r>
          </a:p>
          <a:p>
            <a:pPr marL="0" indent="0">
              <a:buNone/>
            </a:pPr>
            <a:r>
              <a:rPr lang="en-US" dirty="0" smtClean="0"/>
              <a:t>….</a:t>
            </a:r>
          </a:p>
          <a:p>
            <a:pPr marL="0" indent="0">
              <a:buNone/>
            </a:pPr>
            <a:r>
              <a:rPr lang="en-US" dirty="0" smtClean="0"/>
              <a:t>// assume that pa may point to a memory space which stores a set of double numbers</a:t>
            </a:r>
          </a:p>
          <a:p>
            <a:pPr marL="0" indent="0">
              <a:buNone/>
            </a:pPr>
            <a:r>
              <a:rPr lang="en-US" dirty="0" smtClean="0"/>
              <a:t>// Write a piece of code to delete the memory space pointed by pa </a:t>
            </a:r>
          </a:p>
          <a:p>
            <a:pPr marL="0" indent="0">
              <a:buNone/>
            </a:pPr>
            <a:r>
              <a:rPr lang="en-US" dirty="0" smtClean="0"/>
              <a:t>// if pa is not NULL. Also, set pa to a proper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f (pa) { delete [] pa; pa = NULL; 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7203" y="154982"/>
            <a:ext cx="4200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Pointer Basics: Answers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44433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203" y="805912"/>
            <a:ext cx="10515600" cy="644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// allocate an array </a:t>
            </a:r>
            <a:r>
              <a:rPr lang="en-US" dirty="0" smtClean="0"/>
              <a:t>of 128 </a:t>
            </a:r>
            <a:r>
              <a:rPr lang="en-US" dirty="0"/>
              <a:t>pointers to arrays of double numbers</a:t>
            </a:r>
          </a:p>
          <a:p>
            <a:pPr marL="0" indent="0">
              <a:buNone/>
            </a:pPr>
            <a:r>
              <a:rPr lang="en-US" dirty="0" smtClean="0"/>
              <a:t>double**pa = ___________;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7203" y="154982"/>
            <a:ext cx="2549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Pointer Basics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4967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203" y="805912"/>
            <a:ext cx="10515600" cy="644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Write down the meaning of each line.</a:t>
            </a:r>
          </a:p>
          <a:p>
            <a:pPr marL="0" indent="0">
              <a:buNone/>
            </a:pPr>
            <a:r>
              <a:rPr lang="en-US" dirty="0" smtClean="0"/>
              <a:t>Explain whether or not each line of code is reasonable. If there is a potential problem, why?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 12; </a:t>
            </a:r>
            <a:r>
              <a:rPr lang="en-US" dirty="0" err="1" smtClean="0"/>
              <a:t>int</a:t>
            </a:r>
            <a:r>
              <a:rPr lang="en-US" dirty="0" smtClean="0"/>
              <a:t> b[] = {1, 2};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*pa = &amp;a;			// L0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</a:t>
            </a:r>
            <a:r>
              <a:rPr lang="en-US" dirty="0" err="1" smtClean="0"/>
              <a:t>pb</a:t>
            </a:r>
            <a:r>
              <a:rPr lang="en-US" dirty="0" smtClean="0"/>
              <a:t> = &amp;b;			// L1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*pc = b;				// L2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ouble *</a:t>
            </a:r>
            <a:r>
              <a:rPr lang="en-US" dirty="0" err="1" smtClean="0"/>
              <a:t>pd</a:t>
            </a:r>
            <a:r>
              <a:rPr lang="en-US" dirty="0" smtClean="0"/>
              <a:t> = &amp;a;			// L3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ouble *</a:t>
            </a:r>
            <a:r>
              <a:rPr lang="en-US" dirty="0" err="1" smtClean="0"/>
              <a:t>pe</a:t>
            </a:r>
            <a:r>
              <a:rPr lang="en-US" dirty="0" smtClean="0"/>
              <a:t> = (double*)&amp;a;	// L5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*pf = &amp;b[1];			// L6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bb = *(b+1);			// L7. If no error, what is bb’s value?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7203" y="154982"/>
            <a:ext cx="2549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Pointer Basics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62549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203" y="805912"/>
            <a:ext cx="10515600" cy="644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// allocate an array of </a:t>
            </a:r>
            <a:r>
              <a:rPr lang="en-US" dirty="0" smtClean="0"/>
              <a:t>128 pointers </a:t>
            </a:r>
            <a:r>
              <a:rPr lang="en-US" dirty="0"/>
              <a:t>to </a:t>
            </a:r>
            <a:r>
              <a:rPr lang="en-US" dirty="0" smtClean="0"/>
              <a:t>arrays of double numbers</a:t>
            </a:r>
          </a:p>
          <a:p>
            <a:pPr marL="0" indent="0">
              <a:buNone/>
            </a:pPr>
            <a:r>
              <a:rPr lang="en-US" dirty="0" smtClean="0"/>
              <a:t>double**pa = new double*[128];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7203" y="154982"/>
            <a:ext cx="4293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Pointer Basics: Answers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32671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203" y="805912"/>
            <a:ext cx="10515600" cy="644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// allocate an array </a:t>
            </a:r>
            <a:r>
              <a:rPr lang="en-US" dirty="0" smtClean="0"/>
              <a:t>of 128 </a:t>
            </a:r>
            <a:r>
              <a:rPr lang="en-US" dirty="0"/>
              <a:t>pointers to arrays of double </a:t>
            </a:r>
            <a:r>
              <a:rPr lang="en-US" dirty="0" smtClean="0"/>
              <a:t>numbers.</a:t>
            </a:r>
          </a:p>
          <a:p>
            <a:pPr marL="0" indent="0">
              <a:buNone/>
            </a:pPr>
            <a:r>
              <a:rPr lang="en-US" dirty="0" smtClean="0"/>
              <a:t>// The size of each array of double numbers is 16.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double**pa = ___________;	</a:t>
            </a:r>
          </a:p>
          <a:p>
            <a:pPr marL="0" indent="0">
              <a:buNone/>
            </a:pPr>
            <a:r>
              <a:rPr lang="en-US" dirty="0" smtClean="0"/>
              <a:t>____________</a:t>
            </a:r>
          </a:p>
          <a:p>
            <a:pPr marL="0" indent="0">
              <a:buNone/>
            </a:pPr>
            <a:r>
              <a:rPr lang="en-US" dirty="0" smtClean="0"/>
              <a:t>____________</a:t>
            </a:r>
          </a:p>
          <a:p>
            <a:pPr marL="0" indent="0">
              <a:buNone/>
            </a:pPr>
            <a:r>
              <a:rPr lang="en-US" dirty="0" smtClean="0"/>
              <a:t>……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7203" y="154982"/>
            <a:ext cx="2549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Pointer Basics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71166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203" y="805912"/>
            <a:ext cx="10515600" cy="644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// allocate an array </a:t>
            </a:r>
            <a:r>
              <a:rPr lang="en-US" dirty="0" smtClean="0"/>
              <a:t>of 128 </a:t>
            </a:r>
            <a:r>
              <a:rPr lang="en-US" dirty="0"/>
              <a:t>pointers to arrays of double </a:t>
            </a:r>
            <a:r>
              <a:rPr lang="en-US" dirty="0" smtClean="0"/>
              <a:t>numbers.</a:t>
            </a:r>
          </a:p>
          <a:p>
            <a:pPr marL="0" indent="0">
              <a:buNone/>
            </a:pPr>
            <a:r>
              <a:rPr lang="en-US" dirty="0" smtClean="0"/>
              <a:t>// The size of each array of double numbers is 16.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double**pa = new double*[128];	</a:t>
            </a:r>
          </a:p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128;++</a:t>
            </a:r>
            <a:r>
              <a:rPr lang="en-US" dirty="0" err="1" smtClean="0"/>
              <a:t>i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pa[</a:t>
            </a:r>
            <a:r>
              <a:rPr lang="en-US" dirty="0" err="1" smtClean="0"/>
              <a:t>i</a:t>
            </a:r>
            <a:r>
              <a:rPr lang="en-US" dirty="0" smtClean="0"/>
              <a:t>] = new double[16];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7203" y="154982"/>
            <a:ext cx="5860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Pointer Basics: Answers.	Step 0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80253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203" y="805912"/>
            <a:ext cx="10515600" cy="644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// allocate an array </a:t>
            </a:r>
            <a:r>
              <a:rPr lang="en-US" dirty="0" smtClean="0"/>
              <a:t>of 128 </a:t>
            </a:r>
            <a:r>
              <a:rPr lang="en-US" dirty="0"/>
              <a:t>pointers to arrays of double </a:t>
            </a:r>
            <a:r>
              <a:rPr lang="en-US" dirty="0" smtClean="0"/>
              <a:t>numbers.</a:t>
            </a:r>
          </a:p>
          <a:p>
            <a:pPr marL="0" indent="0">
              <a:buNone/>
            </a:pPr>
            <a:r>
              <a:rPr lang="en-US" dirty="0" smtClean="0"/>
              <a:t>// The size of each array of double numbers is 16.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double**pa = new double*[128];	</a:t>
            </a:r>
          </a:p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128;++</a:t>
            </a:r>
            <a:r>
              <a:rPr lang="en-US" dirty="0" err="1" smtClean="0"/>
              <a:t>i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pa[</a:t>
            </a:r>
            <a:r>
              <a:rPr lang="en-US" dirty="0" err="1" smtClean="0"/>
              <a:t>i</a:t>
            </a:r>
            <a:r>
              <a:rPr lang="en-US" dirty="0" smtClean="0"/>
              <a:t>] = new double[16];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// pa is a two dimensional array!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// What does pa[2][15] mean?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7203" y="154982"/>
            <a:ext cx="5860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Pointer Basics: Answers.	Step 1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4327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203" y="805912"/>
            <a:ext cx="10515600" cy="64472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// allocate an array </a:t>
            </a:r>
            <a:r>
              <a:rPr lang="en-US" dirty="0" smtClean="0"/>
              <a:t>of 128 </a:t>
            </a:r>
            <a:r>
              <a:rPr lang="en-US" dirty="0"/>
              <a:t>pointers to arrays of double </a:t>
            </a:r>
            <a:r>
              <a:rPr lang="en-US" dirty="0" smtClean="0"/>
              <a:t>numbers.</a:t>
            </a:r>
          </a:p>
          <a:p>
            <a:pPr marL="0" indent="0">
              <a:buNone/>
            </a:pPr>
            <a:r>
              <a:rPr lang="en-US" dirty="0" smtClean="0"/>
              <a:t>// The size of each array of double numbers is 16.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double**pa = new double*[128];	</a:t>
            </a:r>
          </a:p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128;++</a:t>
            </a:r>
            <a:r>
              <a:rPr lang="en-US" dirty="0" err="1" smtClean="0"/>
              <a:t>i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pa[</a:t>
            </a:r>
            <a:r>
              <a:rPr lang="en-US" dirty="0" err="1" smtClean="0"/>
              <a:t>i</a:t>
            </a:r>
            <a:r>
              <a:rPr lang="en-US" dirty="0" smtClean="0"/>
              <a:t>] = new double[16];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// pa is a two dimensional array!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// What does pa[2][15] mean?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// p[2] is the pointer to the array of double numbers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// p[2] is the third array of double numbers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// p[2][15] is the 16</a:t>
            </a:r>
            <a:r>
              <a:rPr lang="en-US" b="1" baseline="30000" dirty="0" smtClean="0">
                <a:solidFill>
                  <a:srgbClr val="C00000"/>
                </a:solidFill>
              </a:rPr>
              <a:t>th</a:t>
            </a:r>
            <a:r>
              <a:rPr lang="en-US" b="1" dirty="0" smtClean="0">
                <a:solidFill>
                  <a:srgbClr val="C00000"/>
                </a:solidFill>
              </a:rPr>
              <a:t> element of the third array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7203" y="154982"/>
            <a:ext cx="5860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Pointer Basics: Answers.	</a:t>
            </a:r>
            <a:r>
              <a:rPr lang="en-US" sz="3200" b="1" smtClean="0"/>
              <a:t>Step 2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65139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203" y="805912"/>
            <a:ext cx="10515600" cy="644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Implement a function foo to return a memory space which stores n integers.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7203" y="154982"/>
            <a:ext cx="2549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Pointer Basics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82717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203" y="805912"/>
            <a:ext cx="10515600" cy="64472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Implement a function foo to return a memory space which stores n integers. There are many ways to define foo.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*foo(</a:t>
            </a:r>
            <a:r>
              <a:rPr lang="en-US" dirty="0" err="1" smtClean="0"/>
              <a:t>int</a:t>
            </a:r>
            <a:r>
              <a:rPr lang="en-US" dirty="0" smtClean="0"/>
              <a:t> n) {</a:t>
            </a:r>
          </a:p>
          <a:p>
            <a:pPr marL="0" indent="0">
              <a:buNone/>
            </a:pPr>
            <a:r>
              <a:rPr lang="en-US" dirty="0" smtClean="0"/>
              <a:t>	if (n &lt;=0) return 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new </a:t>
            </a:r>
            <a:r>
              <a:rPr lang="en-US" dirty="0" err="1" smtClean="0"/>
              <a:t>int</a:t>
            </a:r>
            <a:r>
              <a:rPr lang="en-US" dirty="0" smtClean="0"/>
              <a:t>[n];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*foo(</a:t>
            </a:r>
            <a:r>
              <a:rPr lang="en-US" dirty="0" err="1"/>
              <a:t>int</a:t>
            </a:r>
            <a:r>
              <a:rPr lang="en-US" dirty="0"/>
              <a:t> n) {</a:t>
            </a:r>
          </a:p>
          <a:p>
            <a:pPr marL="0" indent="0">
              <a:buNone/>
            </a:pPr>
            <a:r>
              <a:rPr lang="en-US" dirty="0"/>
              <a:t>	if (n &lt;=0) return 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*p = new </a:t>
            </a:r>
            <a:r>
              <a:rPr lang="en-US" dirty="0" err="1" smtClean="0"/>
              <a:t>int</a:t>
            </a:r>
            <a:r>
              <a:rPr lang="en-US" dirty="0" smtClean="0"/>
              <a:t>[n];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p;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7203" y="154982"/>
            <a:ext cx="4041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Pointer Basics: Answer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44382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203" y="805912"/>
            <a:ext cx="10515600" cy="644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Implement a function foo to allocate two memory spaces which store n integers and m double numbers, respectively</a:t>
            </a:r>
            <a:r>
              <a:rPr lang="en-US" dirty="0"/>
              <a:t>. Use pass-by-reference.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Receive: n, m, vi and </a:t>
            </a:r>
            <a:r>
              <a:rPr lang="en-US" dirty="0" err="1" smtClean="0"/>
              <a:t>vd</a:t>
            </a:r>
            <a:r>
              <a:rPr lang="en-US" dirty="0" smtClean="0"/>
              <a:t>. vi and </a:t>
            </a:r>
            <a:r>
              <a:rPr lang="en-US" dirty="0" err="1" smtClean="0"/>
              <a:t>vd</a:t>
            </a:r>
            <a:r>
              <a:rPr lang="en-US" dirty="0" smtClean="0"/>
              <a:t> are pointers to a pointer. </a:t>
            </a:r>
          </a:p>
          <a:p>
            <a:pPr marL="0" indent="0">
              <a:buNone/>
            </a:pPr>
            <a:r>
              <a:rPr lang="en-US" dirty="0" smtClean="0"/>
              <a:t>vi points to a pointer which points to a set of integers</a:t>
            </a:r>
          </a:p>
          <a:p>
            <a:pPr marL="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d</a:t>
            </a:r>
            <a:r>
              <a:rPr lang="en-US" dirty="0" smtClean="0"/>
              <a:t> points to a pointer which points to a set of double numbers</a:t>
            </a:r>
          </a:p>
          <a:p>
            <a:pPr marL="0" indent="0">
              <a:buNone/>
            </a:pPr>
            <a:r>
              <a:rPr lang="en-US" dirty="0" smtClean="0"/>
              <a:t>Return: return the addresses to vi and </a:t>
            </a:r>
            <a:r>
              <a:rPr lang="en-US" dirty="0" err="1" smtClean="0"/>
              <a:t>vd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foo( ……) {</a:t>
            </a:r>
          </a:p>
          <a:p>
            <a:pPr marL="0" indent="0">
              <a:buNone/>
            </a:pPr>
            <a:r>
              <a:rPr lang="en-US" dirty="0" smtClean="0"/>
              <a:t>	……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7203" y="154982"/>
            <a:ext cx="2549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Pointer Basics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4439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203" y="805912"/>
            <a:ext cx="10515600" cy="644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Implement a function foo to allocate two memory spaces which store n integers and m double numbers, respectively</a:t>
            </a:r>
            <a:r>
              <a:rPr lang="en-US" dirty="0"/>
              <a:t>. Use pass-by-reference.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Receive: n, m, vi and </a:t>
            </a:r>
            <a:r>
              <a:rPr lang="en-US" dirty="0" err="1" smtClean="0"/>
              <a:t>vd</a:t>
            </a:r>
            <a:r>
              <a:rPr lang="en-US" dirty="0" smtClean="0"/>
              <a:t>. vi and </a:t>
            </a:r>
            <a:r>
              <a:rPr lang="en-US" dirty="0" err="1" smtClean="0"/>
              <a:t>vd</a:t>
            </a:r>
            <a:r>
              <a:rPr lang="en-US" dirty="0" smtClean="0"/>
              <a:t> are pointers to a pointer. </a:t>
            </a:r>
          </a:p>
          <a:p>
            <a:pPr marL="0" indent="0">
              <a:buNone/>
            </a:pPr>
            <a:r>
              <a:rPr lang="en-US" dirty="0" smtClean="0"/>
              <a:t>vi points to a pointer which points to a set of integers</a:t>
            </a:r>
          </a:p>
          <a:p>
            <a:pPr marL="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d</a:t>
            </a:r>
            <a:r>
              <a:rPr lang="en-US" dirty="0" smtClean="0"/>
              <a:t> points to a pointer which points to a set of double numbers</a:t>
            </a:r>
          </a:p>
          <a:p>
            <a:pPr marL="0" indent="0">
              <a:buNone/>
            </a:pPr>
            <a:r>
              <a:rPr lang="en-US" dirty="0" smtClean="0"/>
              <a:t>Return: return the addresses to vi and </a:t>
            </a:r>
            <a:r>
              <a:rPr lang="en-US" dirty="0" err="1" smtClean="0"/>
              <a:t>vd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foo( </a:t>
            </a:r>
            <a:r>
              <a:rPr lang="en-US" dirty="0" err="1" smtClean="0"/>
              <a:t>int</a:t>
            </a:r>
            <a:r>
              <a:rPr lang="en-US" dirty="0" smtClean="0"/>
              <a:t> n, </a:t>
            </a:r>
            <a:r>
              <a:rPr lang="en-US" dirty="0" err="1" smtClean="0"/>
              <a:t>int</a:t>
            </a:r>
            <a:r>
              <a:rPr lang="en-US" dirty="0" smtClean="0"/>
              <a:t> m, </a:t>
            </a:r>
            <a:r>
              <a:rPr lang="en-US" dirty="0" err="1" smtClean="0"/>
              <a:t>int</a:t>
            </a:r>
            <a:r>
              <a:rPr lang="en-US" dirty="0" smtClean="0"/>
              <a:t> **vi, double **</a:t>
            </a:r>
            <a:r>
              <a:rPr lang="en-US" dirty="0" err="1" smtClean="0"/>
              <a:t>vd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(n&lt;=0) *vi = 0; else *vi = new </a:t>
            </a:r>
            <a:r>
              <a:rPr lang="en-US" dirty="0" err="1" smtClean="0"/>
              <a:t>int</a:t>
            </a:r>
            <a:r>
              <a:rPr lang="en-US" dirty="0" smtClean="0"/>
              <a:t>[n];</a:t>
            </a:r>
          </a:p>
          <a:p>
            <a:pPr marL="0" indent="0">
              <a:buNone/>
            </a:pPr>
            <a:r>
              <a:rPr lang="en-US" dirty="0"/>
              <a:t>	if </a:t>
            </a:r>
            <a:r>
              <a:rPr lang="en-US" dirty="0" smtClean="0"/>
              <a:t>(m&lt;=</a:t>
            </a:r>
            <a:r>
              <a:rPr lang="en-US" dirty="0"/>
              <a:t>0) *</a:t>
            </a:r>
            <a:r>
              <a:rPr lang="en-US" dirty="0" err="1" smtClean="0"/>
              <a:t>vd</a:t>
            </a:r>
            <a:r>
              <a:rPr lang="en-US" dirty="0" smtClean="0"/>
              <a:t> </a:t>
            </a:r>
            <a:r>
              <a:rPr lang="en-US" dirty="0"/>
              <a:t>= 0; else *</a:t>
            </a:r>
            <a:r>
              <a:rPr lang="en-US" dirty="0" err="1" smtClean="0"/>
              <a:t>vd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smtClean="0"/>
              <a:t>double[m];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7203" y="154982"/>
            <a:ext cx="4200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Pointer Basics: Answers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7967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972" y="805912"/>
            <a:ext cx="11825207" cy="644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Write down the meaning of each line.</a:t>
            </a:r>
          </a:p>
          <a:p>
            <a:pPr marL="0" indent="0">
              <a:buNone/>
            </a:pPr>
            <a:r>
              <a:rPr lang="en-US" dirty="0" smtClean="0"/>
              <a:t>Explain whether or not each line of code is reasonable. If there is a potential problem, why?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 12; </a:t>
            </a:r>
            <a:r>
              <a:rPr lang="en-US" dirty="0" err="1" smtClean="0"/>
              <a:t>int</a:t>
            </a:r>
            <a:r>
              <a:rPr lang="en-US" dirty="0" smtClean="0"/>
              <a:t> b[] = {1, 2};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*pa = &amp;a;			// L0. Assign the address of a to pa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</a:t>
            </a:r>
            <a:r>
              <a:rPr lang="en-US" dirty="0" err="1" smtClean="0"/>
              <a:t>pb</a:t>
            </a:r>
            <a:r>
              <a:rPr lang="en-US" dirty="0" smtClean="0"/>
              <a:t> = &amp;b;			// L1. Error. b is an address. </a:t>
            </a:r>
            <a:r>
              <a:rPr lang="en-US" dirty="0" err="1" smtClean="0"/>
              <a:t>pb</a:t>
            </a:r>
            <a:r>
              <a:rPr lang="en-US" dirty="0" smtClean="0"/>
              <a:t> = b is ok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*pc = b;				// L2.  pc points to b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ouble *</a:t>
            </a:r>
            <a:r>
              <a:rPr lang="en-US" dirty="0" err="1" smtClean="0"/>
              <a:t>pd</a:t>
            </a:r>
            <a:r>
              <a:rPr lang="en-US" dirty="0" smtClean="0"/>
              <a:t> = &amp;a;			// L3. Error. Type mismatch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ouble *</a:t>
            </a:r>
            <a:r>
              <a:rPr lang="en-US" dirty="0" err="1" smtClean="0"/>
              <a:t>pe</a:t>
            </a:r>
            <a:r>
              <a:rPr lang="en-US" dirty="0" smtClean="0"/>
              <a:t> = (double*)&amp;a;	// L5. </a:t>
            </a:r>
            <a:r>
              <a:rPr lang="en-US" dirty="0" err="1" smtClean="0"/>
              <a:t>pe</a:t>
            </a:r>
            <a:r>
              <a:rPr lang="en-US" dirty="0" smtClean="0"/>
              <a:t> points to a. </a:t>
            </a:r>
            <a:r>
              <a:rPr lang="en-US" b="1" dirty="0" smtClean="0">
                <a:solidFill>
                  <a:srgbClr val="C00000"/>
                </a:solidFill>
              </a:rPr>
              <a:t>But this is not good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*pf = &amp;b[1];			// L6. pf points to the second element of b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bb = *(b+1);			// L7. bb = b[1] =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7203" y="154982"/>
            <a:ext cx="4200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Pointer Basics: Answers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6147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79" y="805912"/>
            <a:ext cx="11794210" cy="644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Write down the potential problem of each line (if any). If the line has a problem, the line should be removed.</a:t>
            </a:r>
          </a:p>
          <a:p>
            <a:pPr marL="0" indent="0">
              <a:buNone/>
            </a:pPr>
            <a:r>
              <a:rPr lang="en-US" dirty="0" smtClean="0"/>
              <a:t>If there is no problem, write down the meaning of each line and the value of 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 12;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*p;</a:t>
            </a:r>
          </a:p>
          <a:p>
            <a:pPr marL="0" indent="0">
              <a:buNone/>
            </a:pPr>
            <a:r>
              <a:rPr lang="en-US" dirty="0" smtClean="0"/>
              <a:t>*p = 20; 			// L1.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 = &amp;a;			// L2	</a:t>
            </a:r>
          </a:p>
          <a:p>
            <a:pPr marL="0" indent="0">
              <a:buNone/>
            </a:pPr>
            <a:r>
              <a:rPr lang="en-US" dirty="0" smtClean="0"/>
              <a:t>*p = *p + 10;		// L3			</a:t>
            </a:r>
          </a:p>
          <a:p>
            <a:pPr marL="0" indent="0">
              <a:buNone/>
            </a:pPr>
            <a:r>
              <a:rPr lang="en-US" dirty="0" smtClean="0"/>
              <a:t>a = (*p)++ +2;		// L4			</a:t>
            </a:r>
          </a:p>
          <a:p>
            <a:pPr marL="0" indent="0">
              <a:buNone/>
            </a:pPr>
            <a:r>
              <a:rPr lang="en-US" dirty="0" smtClean="0"/>
              <a:t>a = ++(*p) - 11;		// L5		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977" y="139485"/>
            <a:ext cx="2549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Pointer Basics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69572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79" y="805912"/>
            <a:ext cx="11794210" cy="6447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Write down the potential problem of each line (if any). If the line has a problem, the line should be removed.</a:t>
            </a:r>
          </a:p>
          <a:p>
            <a:pPr marL="0" indent="0">
              <a:buNone/>
            </a:pPr>
            <a:r>
              <a:rPr lang="en-US" dirty="0" smtClean="0"/>
              <a:t>If there is no problem, write down the meaning of each line and the value of 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 12;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*p;</a:t>
            </a:r>
          </a:p>
          <a:p>
            <a:pPr marL="0" indent="0">
              <a:buNone/>
            </a:pPr>
            <a:r>
              <a:rPr lang="en-US" dirty="0" smtClean="0"/>
              <a:t>*p = 20; 			// L1. Problem.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// It is uncertain which variable that p points to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 = &amp;a;			// L2	assign the address of a to p. Or p points to a</a:t>
            </a:r>
          </a:p>
          <a:p>
            <a:pPr marL="0" indent="0">
              <a:buNone/>
            </a:pPr>
            <a:r>
              <a:rPr lang="en-US" dirty="0" smtClean="0"/>
              <a:t>*p = *p + 10;		// L3			a = 22</a:t>
            </a:r>
          </a:p>
          <a:p>
            <a:pPr marL="0" indent="0">
              <a:buNone/>
            </a:pPr>
            <a:r>
              <a:rPr lang="en-US" dirty="0" smtClean="0"/>
              <a:t>a = (*p)++ +2;		// L4			a = 25</a:t>
            </a:r>
          </a:p>
          <a:p>
            <a:pPr marL="0" indent="0">
              <a:buNone/>
            </a:pPr>
            <a:r>
              <a:rPr lang="en-US" dirty="0" smtClean="0"/>
              <a:t>a = ++(*p) - 11;		// L5			a = 15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977" y="139485"/>
            <a:ext cx="4200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Pointer Basics: Answers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0584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715" y="861070"/>
            <a:ext cx="10515600" cy="3400963"/>
          </a:xfrm>
        </p:spPr>
        <p:txBody>
          <a:bodyPr>
            <a:noAutofit/>
          </a:bodyPr>
          <a:lstStyle/>
          <a:p>
            <a:r>
              <a:rPr lang="en-US" sz="3600" dirty="0" smtClean="0"/>
              <a:t>Explain the meaning of L3 step by step.</a:t>
            </a:r>
            <a:br>
              <a:rPr lang="en-US" sz="3600" dirty="0" smtClean="0"/>
            </a:br>
            <a:r>
              <a:rPr lang="en-US" sz="3600" dirty="0" smtClean="0"/>
              <a:t>i.e., 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1. </a:t>
            </a:r>
            <a:r>
              <a:rPr lang="en-US" sz="3600" b="1" dirty="0" smtClean="0"/>
              <a:t>(char*)(</a:t>
            </a:r>
            <a:r>
              <a:rPr lang="en-US" sz="3600" b="1" dirty="0" err="1" smtClean="0"/>
              <a:t>pCount</a:t>
            </a:r>
            <a:r>
              <a:rPr lang="en-US" sz="3600" b="1" dirty="0" smtClean="0"/>
              <a:t>) </a:t>
            </a:r>
            <a:r>
              <a:rPr lang="en-US" sz="3600" dirty="0" smtClean="0"/>
              <a:t>?</a:t>
            </a:r>
            <a:br>
              <a:rPr lang="en-US" sz="3600" dirty="0" smtClean="0"/>
            </a:br>
            <a:r>
              <a:rPr lang="en-US" sz="3600" dirty="0" smtClean="0"/>
              <a:t>2. </a:t>
            </a:r>
            <a:r>
              <a:rPr lang="en-US" sz="3600" b="1" dirty="0" smtClean="0"/>
              <a:t>((char*)(</a:t>
            </a:r>
            <a:r>
              <a:rPr lang="en-US" sz="3600" b="1" dirty="0" err="1" smtClean="0"/>
              <a:t>pCount</a:t>
            </a:r>
            <a:r>
              <a:rPr lang="en-US" sz="3600" b="1" dirty="0" smtClean="0"/>
              <a:t>))[0] </a:t>
            </a:r>
            <a:r>
              <a:rPr lang="en-US" sz="3600" dirty="0" smtClean="0"/>
              <a:t>?</a:t>
            </a:r>
            <a:br>
              <a:rPr lang="en-US" sz="3600" dirty="0" smtClean="0"/>
            </a:br>
            <a:r>
              <a:rPr lang="en-US" sz="3600" dirty="0" smtClean="0"/>
              <a:t>3. </a:t>
            </a:r>
            <a:r>
              <a:rPr lang="en-US" sz="3600" b="1" dirty="0" smtClean="0"/>
              <a:t>(</a:t>
            </a:r>
            <a:r>
              <a:rPr lang="en-US" sz="3600" b="1" dirty="0" err="1" smtClean="0"/>
              <a:t>int</a:t>
            </a:r>
            <a:r>
              <a:rPr lang="en-US" sz="3600" b="1" dirty="0" smtClean="0"/>
              <a:t>)((char*)(</a:t>
            </a:r>
            <a:r>
              <a:rPr lang="en-US" sz="3600" b="1" dirty="0" err="1" smtClean="0"/>
              <a:t>pCount</a:t>
            </a:r>
            <a:r>
              <a:rPr lang="en-US" sz="3600" b="1" dirty="0" smtClean="0"/>
              <a:t>))[0] </a:t>
            </a:r>
            <a:r>
              <a:rPr lang="en-US" sz="3600" dirty="0" smtClean="0"/>
              <a:t>? 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253" y="4341812"/>
            <a:ext cx="11493285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count = 0x12345678;				// L1. Assume little endian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pCount</a:t>
            </a:r>
            <a:r>
              <a:rPr lang="en-US" dirty="0" smtClean="0"/>
              <a:t> = &amp;count;				// L2. What are the purposes?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)((char*)(</a:t>
            </a:r>
            <a:r>
              <a:rPr lang="en-US" b="1" dirty="0" err="1" smtClean="0"/>
              <a:t>pCount</a:t>
            </a:r>
            <a:r>
              <a:rPr lang="en-US" b="1" dirty="0" smtClean="0"/>
              <a:t>))[0] </a:t>
            </a:r>
            <a:r>
              <a:rPr lang="en-US" dirty="0" smtClean="0"/>
              <a:t>&lt;&lt; </a:t>
            </a:r>
            <a:r>
              <a:rPr lang="en-US" dirty="0" err="1" smtClean="0"/>
              <a:t>endl</a:t>
            </a:r>
            <a:r>
              <a:rPr lang="en-US" dirty="0" smtClean="0"/>
              <a:t>;	// L3. What is the output?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8715" y="214303"/>
            <a:ext cx="2549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Pointer Basics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99576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80" y="861070"/>
            <a:ext cx="11763213" cy="3400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1. </a:t>
            </a:r>
            <a:r>
              <a:rPr lang="en-US" sz="2800" b="1" dirty="0" smtClean="0"/>
              <a:t>(char*)(</a:t>
            </a:r>
            <a:r>
              <a:rPr lang="en-US" sz="2800" b="1" dirty="0" err="1" smtClean="0"/>
              <a:t>pCount</a:t>
            </a:r>
            <a:r>
              <a:rPr lang="en-US" sz="2800" b="1" dirty="0" smtClean="0"/>
              <a:t>) </a:t>
            </a:r>
            <a:r>
              <a:rPr lang="en-US" sz="2800" dirty="0" smtClean="0"/>
              <a:t>?  	</a:t>
            </a:r>
            <a:br>
              <a:rPr lang="en-US" sz="2800" dirty="0" smtClean="0"/>
            </a:br>
            <a:r>
              <a:rPr lang="en-US" sz="2800" dirty="0"/>
              <a:t>	</a:t>
            </a:r>
            <a:r>
              <a:rPr lang="en-US" sz="2800" dirty="0" smtClean="0"/>
              <a:t>Convert the pointer to point to an array of chars</a:t>
            </a:r>
            <a:br>
              <a:rPr lang="en-US" sz="2800" dirty="0" smtClean="0"/>
            </a:br>
            <a:r>
              <a:rPr lang="en-US" sz="2800" dirty="0" smtClean="0"/>
              <a:t>2. </a:t>
            </a:r>
            <a:r>
              <a:rPr lang="en-US" sz="2800" b="1" dirty="0" smtClean="0"/>
              <a:t>((char*)(</a:t>
            </a:r>
            <a:r>
              <a:rPr lang="en-US" sz="2800" b="1" dirty="0" err="1" smtClean="0"/>
              <a:t>pCount</a:t>
            </a:r>
            <a:r>
              <a:rPr lang="en-US" sz="2800" b="1" dirty="0" smtClean="0"/>
              <a:t>))[0] </a:t>
            </a:r>
            <a:r>
              <a:rPr lang="en-US" sz="2800" dirty="0" smtClean="0"/>
              <a:t>?	</a:t>
            </a:r>
            <a:br>
              <a:rPr lang="en-US" sz="2800" dirty="0" smtClean="0"/>
            </a:br>
            <a:r>
              <a:rPr lang="en-US" sz="2800" dirty="0"/>
              <a:t>	</a:t>
            </a:r>
            <a:r>
              <a:rPr lang="en-US" sz="2800" dirty="0" smtClean="0"/>
              <a:t>Get the first element of the array pointed by the pointer</a:t>
            </a:r>
            <a:br>
              <a:rPr lang="en-US" sz="2800" dirty="0" smtClean="0"/>
            </a:br>
            <a:r>
              <a:rPr lang="en-US" sz="2800" dirty="0" smtClean="0"/>
              <a:t>3. 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)((char*)(</a:t>
            </a:r>
            <a:r>
              <a:rPr lang="en-US" sz="2800" b="1" dirty="0" err="1" smtClean="0"/>
              <a:t>pCount</a:t>
            </a:r>
            <a:r>
              <a:rPr lang="en-US" sz="2800" b="1" dirty="0" smtClean="0"/>
              <a:t>))[0] </a:t>
            </a:r>
            <a:r>
              <a:rPr lang="en-US" sz="2800" dirty="0" smtClean="0"/>
              <a:t>? </a:t>
            </a:r>
            <a:br>
              <a:rPr lang="en-US" sz="2800" dirty="0" smtClean="0"/>
            </a:br>
            <a:r>
              <a:rPr lang="en-US" sz="2800" dirty="0"/>
              <a:t>	</a:t>
            </a:r>
            <a:r>
              <a:rPr lang="en-US" sz="2800" dirty="0" smtClean="0"/>
              <a:t>Convert the element to an integer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980" y="4739305"/>
            <a:ext cx="11763213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count = 0x12345678; // </a:t>
            </a:r>
            <a:r>
              <a:rPr lang="en-US" b="1" dirty="0" smtClean="0">
                <a:solidFill>
                  <a:srgbClr val="C00000"/>
                </a:solidFill>
              </a:rPr>
              <a:t>Hexadecimal</a:t>
            </a:r>
            <a:r>
              <a:rPr lang="en-US" dirty="0" smtClean="0"/>
              <a:t>	// </a:t>
            </a:r>
            <a:r>
              <a:rPr lang="en-US" dirty="0"/>
              <a:t>L1. Assume little endian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pCount</a:t>
            </a:r>
            <a:r>
              <a:rPr lang="en-US" dirty="0" smtClean="0"/>
              <a:t> = &amp;count;				// L2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)((char*)(</a:t>
            </a:r>
            <a:r>
              <a:rPr lang="en-US" b="1" dirty="0" err="1" smtClean="0"/>
              <a:t>pCount</a:t>
            </a:r>
            <a:r>
              <a:rPr lang="en-US" b="1" dirty="0" smtClean="0"/>
              <a:t>))[0] </a:t>
            </a:r>
            <a:r>
              <a:rPr lang="en-US" dirty="0" smtClean="0"/>
              <a:t>&lt;&lt; </a:t>
            </a:r>
            <a:r>
              <a:rPr lang="en-US" dirty="0" err="1" smtClean="0"/>
              <a:t>endl</a:t>
            </a:r>
            <a:r>
              <a:rPr lang="en-US" dirty="0" smtClean="0"/>
              <a:t>;	// L3. 0x78 = 120. Output is 120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5980" y="91410"/>
            <a:ext cx="4200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Pointer Basics: Answers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6648773" y="3710256"/>
            <a:ext cx="821411" cy="790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78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70184" y="3710255"/>
            <a:ext cx="821411" cy="790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56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91595" y="3710254"/>
            <a:ext cx="821411" cy="790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34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13006" y="3710253"/>
            <a:ext cx="821411" cy="790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12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633275" y="3533608"/>
            <a:ext cx="19837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55787" y="2994344"/>
            <a:ext cx="3775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Memory increasing direction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2475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715" y="861070"/>
            <a:ext cx="10515600" cy="34009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Explain the meaning of L3 step by step.</a:t>
            </a:r>
            <a:br>
              <a:rPr lang="en-US" dirty="0" smtClean="0"/>
            </a:br>
            <a:r>
              <a:rPr lang="en-US" dirty="0" smtClean="0"/>
              <a:t>i.e., </a:t>
            </a:r>
            <a:br>
              <a:rPr lang="en-US" dirty="0" smtClean="0"/>
            </a:br>
            <a:r>
              <a:rPr lang="en-US" dirty="0" smtClean="0"/>
              <a:t>1. </a:t>
            </a:r>
            <a:r>
              <a:rPr lang="en-US" b="1" dirty="0" smtClean="0"/>
              <a:t>(char*)(</a:t>
            </a:r>
            <a:r>
              <a:rPr lang="en-US" b="1" dirty="0" err="1" smtClean="0"/>
              <a:t>pCount</a:t>
            </a:r>
            <a:r>
              <a:rPr lang="en-US" b="1" dirty="0" smtClean="0"/>
              <a:t>) 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2. </a:t>
            </a:r>
            <a:r>
              <a:rPr lang="en-US" b="1" dirty="0" smtClean="0"/>
              <a:t>((char*)(</a:t>
            </a:r>
            <a:r>
              <a:rPr lang="en-US" b="1" dirty="0" err="1" smtClean="0"/>
              <a:t>pCount</a:t>
            </a:r>
            <a:r>
              <a:rPr lang="en-US" b="1" dirty="0" smtClean="0"/>
              <a:t>))[</a:t>
            </a:r>
            <a:r>
              <a:rPr lang="en-US" b="1" dirty="0" err="1" smtClean="0"/>
              <a:t>i</a:t>
            </a:r>
            <a:r>
              <a:rPr lang="en-US" b="1" dirty="0" smtClean="0"/>
              <a:t>] 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3. 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)((char*)(</a:t>
            </a:r>
            <a:r>
              <a:rPr lang="en-US" b="1" dirty="0" err="1" smtClean="0"/>
              <a:t>pCount</a:t>
            </a:r>
            <a:r>
              <a:rPr lang="en-US" b="1" dirty="0" smtClean="0"/>
              <a:t>))[</a:t>
            </a:r>
            <a:r>
              <a:rPr lang="en-US" b="1" dirty="0" err="1" smtClean="0"/>
              <a:t>i</a:t>
            </a:r>
            <a:r>
              <a:rPr lang="en-US" b="1" dirty="0" smtClean="0"/>
              <a:t>] </a:t>
            </a:r>
            <a:r>
              <a:rPr lang="en-US" dirty="0" smtClean="0"/>
              <a:t>?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468" y="4739305"/>
            <a:ext cx="11639227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count = 0x12345678;				// L1. Little endian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pCount</a:t>
            </a:r>
            <a:r>
              <a:rPr lang="en-US" dirty="0" smtClean="0"/>
              <a:t> = &amp;count;		</a:t>
            </a:r>
            <a:r>
              <a:rPr lang="en-US" dirty="0"/>
              <a:t>	</a:t>
            </a:r>
            <a:r>
              <a:rPr lang="en-US" dirty="0" smtClean="0"/>
              <a:t>	// L2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 </a:t>
            </a:r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i</a:t>
            </a:r>
            <a:r>
              <a:rPr lang="en-US" dirty="0" smtClean="0"/>
              <a:t>;					// Input 3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(</a:t>
            </a:r>
            <a:r>
              <a:rPr lang="en-US" dirty="0" err="1" smtClean="0"/>
              <a:t>int</a:t>
            </a:r>
            <a:r>
              <a:rPr lang="en-US" dirty="0" smtClean="0"/>
              <a:t>)((char*)(</a:t>
            </a:r>
            <a:r>
              <a:rPr lang="en-US" dirty="0" err="1" smtClean="0"/>
              <a:t>pCount</a:t>
            </a:r>
            <a:r>
              <a:rPr lang="en-US" dirty="0" smtClean="0"/>
              <a:t>))[</a:t>
            </a:r>
            <a:r>
              <a:rPr lang="en-US" dirty="0" err="1" smtClean="0"/>
              <a:t>i</a:t>
            </a:r>
            <a:r>
              <a:rPr lang="en-US" dirty="0" smtClean="0"/>
              <a:t>] &lt;&lt; </a:t>
            </a:r>
            <a:r>
              <a:rPr lang="en-US" dirty="0" err="1" smtClean="0"/>
              <a:t>endl</a:t>
            </a:r>
            <a:r>
              <a:rPr lang="en-US" dirty="0" smtClean="0"/>
              <a:t>;	// L3. Assume </a:t>
            </a:r>
            <a:r>
              <a:rPr lang="en-US" dirty="0" err="1" smtClean="0"/>
              <a:t>i</a:t>
            </a:r>
            <a:r>
              <a:rPr lang="en-US" dirty="0" smtClean="0"/>
              <a:t> = 3. </a:t>
            </a:r>
            <a:r>
              <a:rPr lang="en-US" dirty="0"/>
              <a:t>O</a:t>
            </a:r>
            <a:r>
              <a:rPr lang="en-US" dirty="0" smtClean="0"/>
              <a:t>utput?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8715" y="214303"/>
            <a:ext cx="2549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Pointer Basics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56959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1571</Words>
  <Application>Microsoft Office PowerPoint</Application>
  <PresentationFormat>Widescreen</PresentationFormat>
  <Paragraphs>421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Exercises</vt:lpstr>
      <vt:lpstr>What you should know…</vt:lpstr>
      <vt:lpstr>PowerPoint Presentation</vt:lpstr>
      <vt:lpstr>PowerPoint Presentation</vt:lpstr>
      <vt:lpstr>PowerPoint Presentation</vt:lpstr>
      <vt:lpstr>PowerPoint Presentation</vt:lpstr>
      <vt:lpstr>Explain the meaning of L3 step by step. i.e.,   1. (char*)(pCount) ? 2. ((char*)(pCount))[0] ? 3. (int)((char*)(pCount))[0] ?  </vt:lpstr>
      <vt:lpstr>1. (char*)(pCount) ?     Convert the pointer to point to an array of chars 2. ((char*)(pCount))[0] ?   Get the first element of the array pointed by the pointer 3. (int)((char*)(pCount))[0] ?   Convert the element to an integer </vt:lpstr>
      <vt:lpstr>Explain the meaning of L3 step by step. i.e.,  1. (char*)(pCount) ? 2. ((char*)(pCount))[i] ? 3. (int)((char*)(pCount))[i] ?  </vt:lpstr>
      <vt:lpstr>1. (char*)(pCount) ?     Convert the pointer to point to an array of chars 2. ((char*)(pCount))[i] ?   Get the (i+1)th element of the array pointed by the pointer 3. (int)((char*)(pCount))[i] ?   Convert the element to an integer</vt:lpstr>
      <vt:lpstr>Write down the purpose(s) of each line. Assumption: little endian for data storage What are the output?</vt:lpstr>
      <vt:lpstr>Write down the purpose(s) of each line. Assumption: little endian for data storage What are the output?</vt:lpstr>
      <vt:lpstr>PowerPoint Presentation</vt:lpstr>
      <vt:lpstr>PowerPoint Presentation</vt:lpstr>
      <vt:lpstr>PowerPoint Presentation</vt:lpstr>
      <vt:lpstr>PowerPoint Presentation</vt:lpstr>
      <vt:lpstr>What are the output?</vt:lpstr>
      <vt:lpstr>What are the output?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Exercises</dc:title>
  <dc:creator>Wingo</dc:creator>
  <cp:lastModifiedBy>Wingo</cp:lastModifiedBy>
  <cp:revision>222</cp:revision>
  <dcterms:created xsi:type="dcterms:W3CDTF">2018-03-15T00:19:14Z</dcterms:created>
  <dcterms:modified xsi:type="dcterms:W3CDTF">2020-05-01T00:25:42Z</dcterms:modified>
</cp:coreProperties>
</file>