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3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C7DE-81E8-4705-88D4-9DC84473E29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68"/>
            <a:ext cx="9144000" cy="23876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966" y="2696704"/>
            <a:ext cx="115152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Operators &amp; Parameter Passing Methods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Prof. Sai-Keung Wong</a:t>
            </a:r>
            <a:endParaRPr lang="en-US" sz="4000" dirty="0"/>
          </a:p>
          <a:p>
            <a:pPr algn="ctr"/>
            <a:r>
              <a:rPr lang="en-US" sz="4000" dirty="0" smtClean="0"/>
              <a:t>TA: xyz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15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e;							// L0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k;					</a:t>
            </a:r>
            <a:r>
              <a:rPr lang="en-US" dirty="0" smtClean="0"/>
              <a:t>// L1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(e--)++;					// L2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(b&gt;4) : e ? (++k);			// L3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						// L4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g(2, c)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L5 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5642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errors?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63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7" y="805912"/>
            <a:ext cx="11747715" cy="6447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	;				// L0. Global variable is not initialized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// before it is used.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k;			</a:t>
            </a:r>
            <a:r>
              <a:rPr lang="en-US" dirty="0" smtClean="0"/>
              <a:t>// L1. Static variable is not initialized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(e--)++;			// L2. syntax error. (e--) is an immediate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(b&gt;4) : e ? (++k);	// L3. syntax error. (b&gt;4) ? e : (++k);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				// L4. c is uninitialized before it is used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g(2, 3)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// L5. Formal parameter a is pass-by-reference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// 2 is not a variable. 2 is an immediate value.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85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&amp;b) {</a:t>
            </a:r>
          </a:p>
          <a:p>
            <a:pPr marL="0" indent="0">
              <a:buNone/>
            </a:pPr>
            <a:r>
              <a:rPr lang="en-US" dirty="0" smtClean="0"/>
              <a:t>	++b;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*a = 4 + *a;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(b--) + (*a);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1; </a:t>
            </a:r>
            <a:r>
              <a:rPr lang="en-US" dirty="0" err="1" smtClean="0"/>
              <a:t>int</a:t>
            </a:r>
            <a:r>
              <a:rPr lang="en-US" dirty="0" smtClean="0"/>
              <a:t> d = 2;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g</a:t>
            </a:r>
            <a:r>
              <a:rPr lang="en-US" dirty="0" smtClean="0"/>
              <a:t>(&amp;c, d)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// L0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		// L1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d &lt;&lt; </a:t>
            </a:r>
            <a:r>
              <a:rPr lang="en-US" dirty="0" err="1" smtClean="0"/>
              <a:t>endl</a:t>
            </a:r>
            <a:r>
              <a:rPr lang="en-US" dirty="0" smtClean="0"/>
              <a:t>;		// L2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76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output at the lines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251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&amp;b) {</a:t>
            </a:r>
          </a:p>
          <a:p>
            <a:pPr marL="0" indent="0">
              <a:buNone/>
            </a:pPr>
            <a:r>
              <a:rPr lang="en-US" dirty="0" smtClean="0"/>
              <a:t>	++b;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*a = 4 + *a;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(b--) + (*a);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1; </a:t>
            </a:r>
            <a:r>
              <a:rPr lang="en-US" dirty="0" err="1" smtClean="0"/>
              <a:t>int</a:t>
            </a:r>
            <a:r>
              <a:rPr lang="en-US" dirty="0" smtClean="0"/>
              <a:t> d = 2;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g</a:t>
            </a:r>
            <a:r>
              <a:rPr lang="en-US" dirty="0" smtClean="0"/>
              <a:t>(&amp;c, d)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// </a:t>
            </a:r>
            <a:r>
              <a:rPr lang="en-US" dirty="0" smtClean="0"/>
              <a:t>L0. 		8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		// L1. 		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d &lt;&lt; </a:t>
            </a:r>
            <a:r>
              <a:rPr lang="en-US" dirty="0" err="1" smtClean="0"/>
              <a:t>endl</a:t>
            </a:r>
            <a:r>
              <a:rPr lang="en-US" dirty="0" smtClean="0"/>
              <a:t>;		// L2. 		2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4937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Answers.			Step 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8592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&amp;b) {		// *a = c; b = d</a:t>
            </a:r>
          </a:p>
          <a:p>
            <a:pPr marL="0" indent="0">
              <a:buNone/>
            </a:pPr>
            <a:r>
              <a:rPr lang="en-US" dirty="0" smtClean="0"/>
              <a:t>	++b;				// ++d -&gt; d = 3, i.e., b =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*a = 4 + *a;			// *a = 4 + 1 = 5, i.e., c =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(b--) + (*a);		// return (3+5).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// b--   -&gt;  b = 2, i.e., d = 2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1; </a:t>
            </a:r>
            <a:r>
              <a:rPr lang="en-US" dirty="0" err="1" smtClean="0"/>
              <a:t>int</a:t>
            </a:r>
            <a:r>
              <a:rPr lang="en-US" dirty="0" smtClean="0"/>
              <a:t> d = 2;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g</a:t>
            </a:r>
            <a:r>
              <a:rPr lang="en-US" dirty="0" smtClean="0"/>
              <a:t>(&amp;c, d)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// </a:t>
            </a:r>
            <a:r>
              <a:rPr lang="en-US" dirty="0" smtClean="0"/>
              <a:t>L0. 		8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		// L1. 		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d &lt;&lt; </a:t>
            </a:r>
            <a:r>
              <a:rPr lang="en-US" dirty="0" err="1" smtClean="0"/>
              <a:t>endl</a:t>
            </a:r>
            <a:r>
              <a:rPr lang="en-US" dirty="0" smtClean="0"/>
              <a:t>;		// L2. 		2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4937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Answers.			Step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8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"\t"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(a &gt; b) { </a:t>
            </a:r>
          </a:p>
          <a:p>
            <a:pPr marL="0" indent="0">
              <a:buNone/>
            </a:pPr>
            <a:r>
              <a:rPr lang="en-US" dirty="0"/>
              <a:t>        a--; </a:t>
            </a:r>
          </a:p>
          <a:p>
            <a:pPr marL="0" indent="0">
              <a:buNone/>
            </a:pPr>
            <a:r>
              <a:rPr lang="en-US" dirty="0"/>
              <a:t>        return (a + 2*b) + f(a, b+1);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 + 2*b;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f(x</a:t>
            </a:r>
            <a:r>
              <a:rPr lang="en-US" dirty="0"/>
              <a:t>, y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010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 [5min]. </a:t>
            </a:r>
            <a:r>
              <a:rPr lang="en-US" sz="3200" b="1" dirty="0" smtClean="0"/>
              <a:t>What are the output?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621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"\t"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(a &gt; b) { </a:t>
            </a:r>
          </a:p>
          <a:p>
            <a:pPr marL="0" indent="0">
              <a:buNone/>
            </a:pPr>
            <a:r>
              <a:rPr lang="en-US" dirty="0"/>
              <a:t>        a--; </a:t>
            </a:r>
          </a:p>
          <a:p>
            <a:pPr marL="0" indent="0">
              <a:buNone/>
            </a:pPr>
            <a:r>
              <a:rPr lang="en-US" dirty="0"/>
              <a:t>        return (a + 2*b) + f(a, b+1);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 + 2*b;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f(x</a:t>
            </a:r>
            <a:r>
              <a:rPr lang="en-US" dirty="0"/>
              <a:t>, y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98226" y="526945"/>
            <a:ext cx="210777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10	1</a:t>
            </a:r>
          </a:p>
          <a:p>
            <a:r>
              <a:rPr lang="en-US" sz="4000" dirty="0" smtClean="0"/>
              <a:t>9	2</a:t>
            </a:r>
          </a:p>
          <a:p>
            <a:r>
              <a:rPr lang="en-US" sz="4000" dirty="0" smtClean="0"/>
              <a:t>8	3</a:t>
            </a:r>
          </a:p>
          <a:p>
            <a:r>
              <a:rPr lang="en-US" sz="4000" dirty="0" smtClean="0"/>
              <a:t>7	4</a:t>
            </a:r>
          </a:p>
          <a:p>
            <a:r>
              <a:rPr lang="en-US" sz="4000" dirty="0" smtClean="0"/>
              <a:t>6	5</a:t>
            </a:r>
          </a:p>
          <a:p>
            <a:pPr marL="742950" indent="-742950">
              <a:buAutoNum type="arabicPlain" startAt="5"/>
            </a:pPr>
            <a:r>
              <a:rPr lang="en-US" sz="4000" dirty="0" smtClean="0"/>
              <a:t> 6</a:t>
            </a:r>
          </a:p>
          <a:p>
            <a:r>
              <a:rPr lang="en-US" sz="4000" dirty="0"/>
              <a:t>8</a:t>
            </a:r>
            <a:r>
              <a:rPr lang="en-US" sz="4000" dirty="0" smtClean="0"/>
              <a:t>2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732936" y="526945"/>
            <a:ext cx="2386739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	b</a:t>
            </a:r>
          </a:p>
          <a:p>
            <a:pPr marL="742950" indent="-742950">
              <a:buAutoNum type="arabicPlain" startAt="9"/>
            </a:pPr>
            <a:r>
              <a:rPr lang="en-US" sz="4000" dirty="0" smtClean="0"/>
              <a:t>1</a:t>
            </a:r>
          </a:p>
          <a:p>
            <a:pPr marL="742950" indent="-742950">
              <a:buAutoNum type="arabicPlain" startAt="8"/>
            </a:pPr>
            <a:r>
              <a:rPr lang="en-US" sz="4000" dirty="0" smtClean="0"/>
              <a:t>2</a:t>
            </a:r>
          </a:p>
          <a:p>
            <a:pPr marL="742950" indent="-742950">
              <a:buAutoNum type="arabicPlain" startAt="7"/>
            </a:pPr>
            <a:r>
              <a:rPr lang="en-US" sz="4000" dirty="0" smtClean="0"/>
              <a:t>3</a:t>
            </a:r>
          </a:p>
          <a:p>
            <a:pPr marL="742950" indent="-742950">
              <a:buAutoNum type="arabicPlain" startAt="6"/>
            </a:pPr>
            <a:r>
              <a:rPr lang="en-US" sz="4000" dirty="0"/>
              <a:t>4</a:t>
            </a:r>
            <a:endParaRPr lang="en-US" sz="4000" dirty="0" smtClean="0"/>
          </a:p>
          <a:p>
            <a:r>
              <a:rPr lang="en-US" sz="4000" dirty="0" smtClean="0"/>
              <a:t>5    5</a:t>
            </a:r>
          </a:p>
          <a:p>
            <a:pPr marL="742950" indent="-742950">
              <a:buAutoNum type="arabicPlain" startAt="5"/>
            </a:pPr>
            <a:r>
              <a:rPr lang="en-US" sz="4000" dirty="0" smtClean="0"/>
              <a:t>6</a:t>
            </a:r>
          </a:p>
          <a:p>
            <a:r>
              <a:rPr lang="en-US" sz="4000" dirty="0" smtClean="0"/>
              <a:t>40 + 2*21 </a:t>
            </a:r>
          </a:p>
          <a:p>
            <a:r>
              <a:rPr lang="en-US" sz="4000" dirty="0" smtClean="0"/>
              <a:t>=82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271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"\t"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(a &gt; b) { </a:t>
            </a:r>
          </a:p>
          <a:p>
            <a:pPr marL="0" indent="0">
              <a:buNone/>
            </a:pPr>
            <a:r>
              <a:rPr lang="en-US" dirty="0"/>
              <a:t>        a--; </a:t>
            </a:r>
          </a:p>
          <a:p>
            <a:pPr marL="0" indent="0">
              <a:buNone/>
            </a:pPr>
            <a:r>
              <a:rPr lang="en-US" dirty="0"/>
              <a:t>        return (a + 2*b) + f(a, b+1);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 + 2*b;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f(x</a:t>
            </a:r>
            <a:r>
              <a:rPr lang="en-US" dirty="0"/>
              <a:t>, y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6976" y="139485"/>
            <a:ext cx="1174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Questions [5min]. </a:t>
            </a:r>
            <a:r>
              <a:rPr lang="en-US" sz="3200" b="1" dirty="0" smtClean="0"/>
              <a:t>If a is pass-by-reference, what are the output? 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919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&lt;&lt; "\t"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(a &gt; b) { </a:t>
            </a:r>
          </a:p>
          <a:p>
            <a:pPr marL="0" indent="0">
              <a:buNone/>
            </a:pPr>
            <a:r>
              <a:rPr lang="en-US" dirty="0"/>
              <a:t>        a--; </a:t>
            </a:r>
          </a:p>
          <a:p>
            <a:pPr marL="0" indent="0">
              <a:buNone/>
            </a:pPr>
            <a:r>
              <a:rPr lang="en-US" dirty="0"/>
              <a:t>        return (a + 2*b) + f(a, b+1);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 + 2*b;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f(x</a:t>
            </a:r>
            <a:r>
              <a:rPr lang="en-US" dirty="0"/>
              <a:t>, y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6976" y="139485"/>
            <a:ext cx="1174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Answers. Run the program to see the result!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3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b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</a:t>
            </a:r>
            <a:r>
              <a:rPr lang="en-US" dirty="0"/>
              <a:t>L0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b-- &lt;&lt; </a:t>
            </a:r>
            <a:r>
              <a:rPr lang="en-US" dirty="0" err="1" smtClean="0"/>
              <a:t>endl</a:t>
            </a:r>
            <a:r>
              <a:rPr lang="en-US" dirty="0" smtClean="0"/>
              <a:t>;		// L1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++b &lt;&lt; </a:t>
            </a:r>
            <a:r>
              <a:rPr lang="en-US" dirty="0" err="1" smtClean="0"/>
              <a:t>endl</a:t>
            </a:r>
            <a:r>
              <a:rPr lang="en-US" dirty="0" smtClean="0"/>
              <a:t>;		// L2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b++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// </a:t>
            </a:r>
            <a:r>
              <a:rPr lang="en-US" dirty="0" smtClean="0"/>
              <a:t>L3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--b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</a:t>
            </a:r>
            <a:r>
              <a:rPr lang="en-US" dirty="0" smtClean="0"/>
              <a:t>// L4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76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output at the lines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07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b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L0.		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b-- &lt;&lt; </a:t>
            </a:r>
            <a:r>
              <a:rPr lang="en-US" dirty="0" err="1" smtClean="0"/>
              <a:t>endl</a:t>
            </a:r>
            <a:r>
              <a:rPr lang="en-US" dirty="0" smtClean="0"/>
              <a:t>;		// L1.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++b &lt;&lt; </a:t>
            </a:r>
            <a:r>
              <a:rPr lang="en-US" dirty="0" err="1" smtClean="0"/>
              <a:t>endl</a:t>
            </a:r>
            <a:r>
              <a:rPr lang="en-US" dirty="0" smtClean="0"/>
              <a:t>;		// L2.		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b++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// </a:t>
            </a:r>
            <a:r>
              <a:rPr lang="en-US" dirty="0" smtClean="0"/>
              <a:t>L3.		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--b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</a:t>
            </a:r>
            <a:r>
              <a:rPr lang="en-US" dirty="0" smtClean="0"/>
              <a:t>// L4.		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27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b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</a:t>
            </a:r>
            <a:r>
              <a:rPr lang="en-US" dirty="0"/>
              <a:t>L0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++b &lt;&lt; </a:t>
            </a:r>
            <a:r>
              <a:rPr lang="en-US" dirty="0" err="1" smtClean="0"/>
              <a:t>endl</a:t>
            </a:r>
            <a:r>
              <a:rPr lang="en-US" dirty="0" smtClean="0"/>
              <a:t>;		// L1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b++ &lt;&lt; </a:t>
            </a:r>
            <a:r>
              <a:rPr lang="en-US" dirty="0" err="1" smtClean="0"/>
              <a:t>endl</a:t>
            </a:r>
            <a:r>
              <a:rPr lang="en-US" dirty="0" smtClean="0"/>
              <a:t>;		// L2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b--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// </a:t>
            </a:r>
            <a:r>
              <a:rPr lang="en-US" dirty="0" smtClean="0"/>
              <a:t>L3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--b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</a:t>
            </a:r>
            <a:r>
              <a:rPr lang="en-US" dirty="0" smtClean="0"/>
              <a:t>// L4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76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output at the lines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14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b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L0.		1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++b &lt;&lt; </a:t>
            </a:r>
            <a:r>
              <a:rPr lang="en-US" dirty="0" err="1" smtClean="0"/>
              <a:t>endl</a:t>
            </a:r>
            <a:r>
              <a:rPr lang="en-US" dirty="0" smtClean="0"/>
              <a:t>;		// L1.		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b++ &lt;&lt; </a:t>
            </a:r>
            <a:r>
              <a:rPr lang="en-US" dirty="0" err="1" smtClean="0"/>
              <a:t>endl</a:t>
            </a:r>
            <a:r>
              <a:rPr lang="en-US" dirty="0" smtClean="0"/>
              <a:t>;		// L2.		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b--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// </a:t>
            </a:r>
            <a:r>
              <a:rPr lang="en-US" dirty="0" smtClean="0"/>
              <a:t>L3.	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--b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	</a:t>
            </a:r>
            <a:r>
              <a:rPr lang="en-US" dirty="0" smtClean="0"/>
              <a:t>// L4.		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57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12;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pPr marL="0" indent="0">
              <a:buNone/>
            </a:pPr>
            <a:r>
              <a:rPr lang="en-US" dirty="0" smtClean="0"/>
              <a:t>	k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g(b) &lt;&lt; </a:t>
            </a:r>
            <a:r>
              <a:rPr lang="en-US" dirty="0" err="1"/>
              <a:t>endl</a:t>
            </a:r>
            <a:r>
              <a:rPr lang="en-US" dirty="0"/>
              <a:t>;	// L0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		// L1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 &lt;&lt; </a:t>
            </a:r>
            <a:r>
              <a:rPr lang="en-US" dirty="0" err="1" smtClean="0"/>
              <a:t>endl</a:t>
            </a:r>
            <a:r>
              <a:rPr lang="en-US" dirty="0" smtClean="0"/>
              <a:t>;		// L2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76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output at the lines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957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12;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pPr marL="0" indent="0">
              <a:buNone/>
            </a:pPr>
            <a:r>
              <a:rPr lang="en-US" dirty="0" smtClean="0"/>
              <a:t>	k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g(b) &lt;&lt; </a:t>
            </a:r>
            <a:r>
              <a:rPr lang="en-US" dirty="0" err="1" smtClean="0"/>
              <a:t>endl</a:t>
            </a:r>
            <a:r>
              <a:rPr lang="en-US" dirty="0" smtClean="0"/>
              <a:t>;	// L0.		14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		// L1.	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 &lt;&lt; </a:t>
            </a:r>
            <a:r>
              <a:rPr lang="en-US" dirty="0" err="1" smtClean="0"/>
              <a:t>endl</a:t>
            </a:r>
            <a:r>
              <a:rPr lang="en-US" dirty="0" smtClean="0"/>
              <a:t>;		// L2.		10;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601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12;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&amp;a)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g(b) &lt;&lt; </a:t>
            </a:r>
            <a:r>
              <a:rPr lang="en-US" dirty="0" err="1"/>
              <a:t>endl</a:t>
            </a:r>
            <a:r>
              <a:rPr lang="en-US" dirty="0"/>
              <a:t>;	// L0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		// L1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 &lt;&lt; </a:t>
            </a:r>
            <a:r>
              <a:rPr lang="en-US" dirty="0" err="1" smtClean="0"/>
              <a:t>endl</a:t>
            </a:r>
            <a:r>
              <a:rPr lang="en-US" dirty="0" smtClean="0"/>
              <a:t>;		// L2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7769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Questions. What are the output at the lines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65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63213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12;				// global variable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</a:t>
            </a:r>
            <a:r>
              <a:rPr lang="en-US" dirty="0" err="1" smtClean="0"/>
              <a:t>int</a:t>
            </a:r>
            <a:r>
              <a:rPr lang="en-US" dirty="0" smtClean="0"/>
              <a:t> &amp;a) {			// pass-by-reference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 = 10;			// local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4;				// the actual parameter’s value is changed to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k + a;</a:t>
            </a:r>
          </a:p>
          <a:p>
            <a:pPr marL="0" indent="0">
              <a:buNone/>
            </a:pP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g(b) &lt;&lt; </a:t>
            </a:r>
            <a:r>
              <a:rPr lang="en-US" dirty="0" err="1" smtClean="0"/>
              <a:t>endl</a:t>
            </a:r>
            <a:r>
              <a:rPr lang="en-US" dirty="0" smtClean="0"/>
              <a:t>;	// L0.		14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		// L1.		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 &lt;&lt; </a:t>
            </a:r>
            <a:r>
              <a:rPr lang="en-US" dirty="0" err="1" smtClean="0"/>
              <a:t>endl</a:t>
            </a:r>
            <a:r>
              <a:rPr lang="en-US" dirty="0" smtClean="0"/>
              <a:t>;		// L2.		12;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1628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176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532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Wingo</dc:creator>
  <cp:lastModifiedBy>Wingo</cp:lastModifiedBy>
  <cp:revision>281</cp:revision>
  <dcterms:created xsi:type="dcterms:W3CDTF">2018-03-15T00:19:14Z</dcterms:created>
  <dcterms:modified xsi:type="dcterms:W3CDTF">2018-04-29T09:43:10Z</dcterms:modified>
</cp:coreProperties>
</file>