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3" r:id="rId14"/>
    <p:sldId id="269" r:id="rId15"/>
    <p:sldId id="268" r:id="rId16"/>
    <p:sldId id="270" r:id="rId17"/>
    <p:sldId id="271" r:id="rId18"/>
    <p:sldId id="272" r:id="rId19"/>
    <p:sldId id="273" r:id="rId20"/>
    <p:sldId id="276" r:id="rId21"/>
    <p:sldId id="277" r:id="rId22"/>
    <p:sldId id="304" r:id="rId23"/>
    <p:sldId id="30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74" r:id="rId33"/>
    <p:sldId id="289" r:id="rId34"/>
    <p:sldId id="290" r:id="rId35"/>
    <p:sldId id="306" r:id="rId36"/>
    <p:sldId id="307" r:id="rId37"/>
    <p:sldId id="308" r:id="rId38"/>
    <p:sldId id="309" r:id="rId39"/>
    <p:sldId id="275" r:id="rId40"/>
    <p:sldId id="291" r:id="rId41"/>
    <p:sldId id="292" r:id="rId42"/>
    <p:sldId id="287" r:id="rId43"/>
    <p:sldId id="288" r:id="rId44"/>
    <p:sldId id="293" r:id="rId45"/>
    <p:sldId id="298" r:id="rId46"/>
    <p:sldId id="294" r:id="rId47"/>
    <p:sldId id="296" r:id="rId48"/>
    <p:sldId id="297" r:id="rId49"/>
    <p:sldId id="299" r:id="rId50"/>
    <p:sldId id="310" r:id="rId51"/>
    <p:sldId id="311" r:id="rId52"/>
    <p:sldId id="302" r:id="rId53"/>
    <p:sldId id="300" r:id="rId54"/>
    <p:sldId id="301" r:id="rId55"/>
    <p:sldId id="316" r:id="rId56"/>
    <p:sldId id="312" r:id="rId57"/>
    <p:sldId id="315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8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06DB-0063-4D66-812D-8575EB9D298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FD8D-7F17-4A1A-8339-783129DF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 about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Prof. Sai-Keung Wong</a:t>
            </a:r>
          </a:p>
          <a:p>
            <a:r>
              <a:rPr lang="en-US" sz="4000" dirty="0"/>
              <a:t>TA: xyz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q;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q;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082725" y="4788976"/>
            <a:ext cx="216976" cy="57343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C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q;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 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Any error?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there is an error, what is the error?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C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4800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q;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 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Any error?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The constructor of 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C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500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q;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 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Any errors?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no, 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C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C( ) { </a:t>
            </a:r>
            <a:r>
              <a:rPr lang="en-US" dirty="0" err="1" smtClean="0"/>
              <a:t>cout</a:t>
            </a:r>
            <a:r>
              <a:rPr lang="en-US" dirty="0" smtClean="0"/>
              <a:t> &lt;&lt; “CC”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q;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 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144718" y="4448013"/>
            <a:ext cx="216976" cy="57343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144718" y="5405732"/>
            <a:ext cx="216976" cy="57343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5807" y="4448013"/>
            <a:ext cx="969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for q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5807" y="5394394"/>
            <a:ext cx="1046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for w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C : public B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C( ) { </a:t>
            </a:r>
            <a:r>
              <a:rPr lang="en-US" dirty="0" err="1" smtClean="0"/>
              <a:t>cout</a:t>
            </a:r>
            <a:r>
              <a:rPr lang="en-US" dirty="0" smtClean="0"/>
              <a:t> &lt;&lt; “CC”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 </a:t>
            </a:r>
            <a:r>
              <a:rPr lang="en-US" dirty="0"/>
              <a:t>w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C : public B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C( ) { </a:t>
            </a:r>
            <a:r>
              <a:rPr lang="en-US" dirty="0" err="1" smtClean="0"/>
              <a:t>cout</a:t>
            </a:r>
            <a:r>
              <a:rPr lang="en-US" dirty="0" smtClean="0"/>
              <a:t> &lt;&lt; “CC”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 </a:t>
            </a:r>
            <a:r>
              <a:rPr lang="en-US" dirty="0"/>
              <a:t>w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~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“DA”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~B( ) { </a:t>
            </a:r>
            <a:r>
              <a:rPr lang="en-US" dirty="0" err="1" smtClean="0"/>
              <a:t>cout</a:t>
            </a:r>
            <a:r>
              <a:rPr lang="en-US" dirty="0" smtClean="0"/>
              <a:t> &lt;&lt; “DB”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C : public B { public:</a:t>
            </a:r>
          </a:p>
          <a:p>
            <a:pPr marL="0" indent="0">
              <a:buNone/>
            </a:pPr>
            <a:r>
              <a:rPr lang="en-US" dirty="0" smtClean="0"/>
              <a:t>	C( ) { </a:t>
            </a:r>
            <a:r>
              <a:rPr lang="en-US" dirty="0" err="1" smtClean="0"/>
              <a:t>cout</a:t>
            </a:r>
            <a:r>
              <a:rPr lang="en-US" dirty="0" smtClean="0"/>
              <a:t> &lt;&lt; “CC”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~C( ) { </a:t>
            </a:r>
            <a:r>
              <a:rPr lang="en-US" dirty="0" err="1" smtClean="0"/>
              <a:t>cout</a:t>
            </a:r>
            <a:r>
              <a:rPr lang="en-US" dirty="0" smtClean="0"/>
              <a:t> &lt;&lt; “DC”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 *w = new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delete </a:t>
            </a:r>
            <a:r>
              <a:rPr lang="en-US" dirty="0"/>
              <a:t>w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~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“DA”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~B( ) { </a:t>
            </a:r>
            <a:r>
              <a:rPr lang="en-US" dirty="0" err="1" smtClean="0"/>
              <a:t>cout</a:t>
            </a:r>
            <a:r>
              <a:rPr lang="en-US" dirty="0" smtClean="0"/>
              <a:t> &lt;&lt; “DB”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C : public B { public:</a:t>
            </a:r>
          </a:p>
          <a:p>
            <a:pPr marL="0" indent="0">
              <a:buNone/>
            </a:pPr>
            <a:r>
              <a:rPr lang="en-US" dirty="0" smtClean="0"/>
              <a:t>	C( ) { </a:t>
            </a:r>
            <a:r>
              <a:rPr lang="en-US" dirty="0" err="1" smtClean="0"/>
              <a:t>cout</a:t>
            </a:r>
            <a:r>
              <a:rPr lang="en-US" dirty="0" smtClean="0"/>
              <a:t> &lt;&lt; “CC”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~C( ) { </a:t>
            </a:r>
            <a:r>
              <a:rPr lang="en-US" dirty="0" err="1" smtClean="0"/>
              <a:t>cout</a:t>
            </a:r>
            <a:r>
              <a:rPr lang="en-US" dirty="0" smtClean="0"/>
              <a:t> &lt;&lt; “DC”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 *w = new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delete 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2865895" cy="531909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z;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43767" y="1159198"/>
            <a:ext cx="3627894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p.x</a:t>
            </a:r>
            <a:r>
              <a:rPr lang="en-US" dirty="0" smtClean="0"/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p.y</a:t>
            </a:r>
            <a:r>
              <a:rPr lang="en-US" dirty="0" smtClean="0"/>
              <a:t> = 12.5;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p.z</a:t>
            </a:r>
            <a:r>
              <a:rPr lang="en-US" dirty="0" smtClean="0"/>
              <a:t> = “here”;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Which line(s) has(have) an error?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888064" cy="5319094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</a:t>
            </a:r>
            <a:r>
              <a:rPr lang="en-US" dirty="0" err="1" smtClean="0"/>
              <a:t>int</a:t>
            </a:r>
            <a:r>
              <a:rPr lang="en-US" dirty="0" smtClean="0"/>
              <a:t> a 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a &lt;&lt; </a:t>
            </a:r>
            <a:r>
              <a:rPr lang="en-US" dirty="0" err="1" smtClean="0"/>
              <a:t>endl</a:t>
            </a:r>
            <a:r>
              <a:rPr lang="en-US" dirty="0" smtClean="0"/>
              <a:t>; 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B(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“BC</a:t>
            </a:r>
            <a:r>
              <a:rPr lang="en-US" dirty="0"/>
              <a:t>” &lt;&lt; </a:t>
            </a:r>
            <a:r>
              <a:rPr lang="en-US" dirty="0" smtClean="0"/>
              <a:t>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x, y(10);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w(12);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888064" cy="5319094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</a:t>
            </a:r>
            <a:r>
              <a:rPr lang="en-US" dirty="0" err="1" smtClean="0"/>
              <a:t>int</a:t>
            </a:r>
            <a:r>
              <a:rPr lang="en-US" dirty="0" smtClean="0"/>
              <a:t> a 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a &lt;&lt; </a:t>
            </a:r>
            <a:r>
              <a:rPr lang="en-US" dirty="0" err="1" smtClean="0"/>
              <a:t>endl</a:t>
            </a:r>
            <a:r>
              <a:rPr lang="en-US" dirty="0" smtClean="0"/>
              <a:t>; 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B(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“BC</a:t>
            </a:r>
            <a:r>
              <a:rPr lang="en-US" dirty="0"/>
              <a:t>” &lt;&lt; </a:t>
            </a:r>
            <a:r>
              <a:rPr lang="en-US" dirty="0" smtClean="0"/>
              <a:t>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5749871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x, y(10);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w(12);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	&lt;- default constructor of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BC12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888064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</a:t>
            </a:r>
            <a:r>
              <a:rPr lang="en-US" dirty="0" err="1" smtClean="0"/>
              <a:t>int</a:t>
            </a:r>
            <a:r>
              <a:rPr lang="en-US" dirty="0" smtClean="0"/>
              <a:t> a 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a &lt;&lt; </a:t>
            </a:r>
            <a:r>
              <a:rPr lang="en-US" dirty="0" err="1" smtClean="0"/>
              <a:t>endl</a:t>
            </a:r>
            <a:r>
              <a:rPr lang="en-US" dirty="0" smtClean="0"/>
              <a:t>; 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B(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) : </a:t>
            </a:r>
            <a:r>
              <a:rPr lang="en-US" sz="3900" b="1" dirty="0" smtClean="0">
                <a:solidFill>
                  <a:srgbClr val="C00000"/>
                </a:solidFill>
              </a:rPr>
              <a:t>A(), A( b )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“BC</a:t>
            </a:r>
            <a:r>
              <a:rPr lang="en-US" dirty="0"/>
              <a:t>” &lt;&lt; </a:t>
            </a:r>
            <a:r>
              <a:rPr lang="en-US" dirty="0" smtClean="0"/>
              <a:t>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y, w(12);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Any error?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there is an error, what is the error?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888064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</a:t>
            </a:r>
            <a:r>
              <a:rPr lang="en-US" dirty="0" err="1" smtClean="0"/>
              <a:t>int</a:t>
            </a:r>
            <a:r>
              <a:rPr lang="en-US" dirty="0" smtClean="0"/>
              <a:t> a 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a &lt;&lt; </a:t>
            </a:r>
            <a:r>
              <a:rPr lang="en-US" dirty="0" err="1" smtClean="0"/>
              <a:t>endl</a:t>
            </a:r>
            <a:r>
              <a:rPr lang="en-US" dirty="0" smtClean="0"/>
              <a:t>; 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B(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) : </a:t>
            </a:r>
            <a:r>
              <a:rPr lang="en-US" sz="3900" b="1" dirty="0" smtClean="0">
                <a:solidFill>
                  <a:srgbClr val="C00000"/>
                </a:solidFill>
              </a:rPr>
              <a:t>A(), A( b )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“BC</a:t>
            </a:r>
            <a:r>
              <a:rPr lang="en-US" dirty="0"/>
              <a:t>” &lt;&lt; </a:t>
            </a:r>
            <a:r>
              <a:rPr lang="en-US" dirty="0" smtClean="0"/>
              <a:t>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y, w(12);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Any error?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Yes, there is an error.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Base class A has been initialized.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888064" cy="53190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</a:t>
            </a:r>
            <a:r>
              <a:rPr lang="en-US" dirty="0" err="1" smtClean="0"/>
              <a:t>int</a:t>
            </a:r>
            <a:r>
              <a:rPr lang="en-US" dirty="0" smtClean="0"/>
              <a:t> a 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a &lt;&lt; </a:t>
            </a:r>
            <a:r>
              <a:rPr lang="en-US" dirty="0" err="1" smtClean="0"/>
              <a:t>endl</a:t>
            </a:r>
            <a:r>
              <a:rPr lang="en-US" dirty="0" smtClean="0"/>
              <a:t>; 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B(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) : </a:t>
            </a:r>
            <a:r>
              <a:rPr lang="en-US" sz="3900" b="1" dirty="0" smtClean="0">
                <a:solidFill>
                  <a:srgbClr val="C00000"/>
                </a:solidFill>
              </a:rPr>
              <a:t>A(  )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“BC</a:t>
            </a:r>
            <a:r>
              <a:rPr lang="en-US" dirty="0"/>
              <a:t>” &lt;&lt; </a:t>
            </a:r>
            <a:r>
              <a:rPr lang="en-US" dirty="0" smtClean="0"/>
              <a:t>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y, w(12);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888064" cy="5319094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</a:t>
            </a:r>
            <a:r>
              <a:rPr lang="en-US" dirty="0" err="1" smtClean="0"/>
              <a:t>int</a:t>
            </a:r>
            <a:r>
              <a:rPr lang="en-US" dirty="0" smtClean="0"/>
              <a:t> a 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a &lt;&lt; </a:t>
            </a:r>
            <a:r>
              <a:rPr lang="en-US" dirty="0" err="1" smtClean="0"/>
              <a:t>endl</a:t>
            </a:r>
            <a:r>
              <a:rPr lang="en-US" dirty="0" smtClean="0"/>
              <a:t>; 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B(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) : </a:t>
            </a:r>
            <a:r>
              <a:rPr lang="en-US" b="1" dirty="0" smtClean="0">
                <a:solidFill>
                  <a:srgbClr val="C00000"/>
                </a:solidFill>
              </a:rPr>
              <a:t>A(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“BC</a:t>
            </a:r>
            <a:r>
              <a:rPr lang="en-US" dirty="0"/>
              <a:t>” &lt;&lt; </a:t>
            </a:r>
            <a:r>
              <a:rPr lang="en-US" dirty="0" smtClean="0"/>
              <a:t>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B y, w(12);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BC12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7" y="1159197"/>
            <a:ext cx="6631983" cy="558256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</a:t>
            </a:r>
            <a:r>
              <a:rPr lang="en-US" dirty="0" err="1" smtClean="0"/>
              <a:t>int</a:t>
            </a:r>
            <a:r>
              <a:rPr lang="en-US" dirty="0" smtClean="0"/>
              <a:t> a 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a &lt;&lt; </a:t>
            </a:r>
            <a:r>
              <a:rPr lang="en-US" dirty="0" err="1" smtClean="0"/>
              <a:t>endl</a:t>
            </a:r>
            <a:r>
              <a:rPr lang="en-US" dirty="0" smtClean="0"/>
              <a:t>; 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 { </a:t>
            </a:r>
            <a:r>
              <a:rPr lang="en-US" sz="3000" b="1" dirty="0" smtClean="0">
                <a:solidFill>
                  <a:srgbClr val="C00000"/>
                </a:solidFill>
              </a:rPr>
              <a:t>c = 20</a:t>
            </a:r>
            <a:r>
              <a:rPr lang="en-US" dirty="0" smtClean="0"/>
              <a:t>;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B(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) : </a:t>
            </a:r>
            <a:r>
              <a:rPr lang="en-US" b="1" dirty="0" smtClean="0">
                <a:solidFill>
                  <a:srgbClr val="C00000"/>
                </a:solidFill>
              </a:rPr>
              <a:t>A( b ), c(18)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“BC</a:t>
            </a:r>
            <a:r>
              <a:rPr lang="en-US" dirty="0"/>
              <a:t>” &lt;&lt; </a:t>
            </a:r>
            <a:r>
              <a:rPr lang="en-US" dirty="0" smtClean="0"/>
              <a:t>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c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68517" y="1159196"/>
            <a:ext cx="4587499" cy="55825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 y, w(12);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Any errors?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there are any errors, explain clearly.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there is no error, 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7" y="1159197"/>
            <a:ext cx="6631983" cy="558256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</a:t>
            </a:r>
            <a:r>
              <a:rPr lang="en-US" dirty="0" err="1" smtClean="0"/>
              <a:t>int</a:t>
            </a:r>
            <a:r>
              <a:rPr lang="en-US" dirty="0" smtClean="0"/>
              <a:t> a 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a &lt;&lt; </a:t>
            </a:r>
            <a:r>
              <a:rPr lang="en-US" dirty="0" err="1" smtClean="0"/>
              <a:t>endl</a:t>
            </a:r>
            <a:r>
              <a:rPr lang="en-US" dirty="0" smtClean="0"/>
              <a:t>; 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 public:</a:t>
            </a:r>
          </a:p>
          <a:p>
            <a:pPr marL="0" indent="0">
              <a:buNone/>
            </a:pPr>
            <a:r>
              <a:rPr lang="en-US" dirty="0" smtClean="0"/>
              <a:t>	B( )  { </a:t>
            </a:r>
            <a:r>
              <a:rPr lang="en-US" sz="3000" b="1" dirty="0" smtClean="0">
                <a:solidFill>
                  <a:srgbClr val="C00000"/>
                </a:solidFill>
              </a:rPr>
              <a:t>c = 20</a:t>
            </a:r>
            <a:r>
              <a:rPr lang="en-US" dirty="0" smtClean="0"/>
              <a:t>;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B(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) : </a:t>
            </a:r>
            <a:r>
              <a:rPr lang="en-US" b="1" dirty="0" smtClean="0">
                <a:solidFill>
                  <a:srgbClr val="C00000"/>
                </a:solidFill>
              </a:rPr>
              <a:t>A( b ), c(18)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“BC</a:t>
            </a:r>
            <a:r>
              <a:rPr lang="en-US" dirty="0"/>
              <a:t>” &lt;&lt; </a:t>
            </a:r>
            <a:r>
              <a:rPr lang="en-US" dirty="0" smtClean="0"/>
              <a:t>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c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68517" y="1159196"/>
            <a:ext cx="4587499" cy="55825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 y, w(12);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BC12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18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Data member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816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</a:t>
            </a:r>
          </a:p>
          <a:p>
            <a:pPr marL="0" indent="0">
              <a:buNone/>
            </a:pPr>
            <a:r>
              <a:rPr lang="en-US" dirty="0" smtClean="0"/>
              <a:t>	A( ) : </a:t>
            </a:r>
            <a:r>
              <a:rPr lang="en-US" dirty="0" smtClean="0">
                <a:solidFill>
                  <a:srgbClr val="C00000"/>
                </a:solidFill>
              </a:rPr>
              <a:t>x(12), y( “here”), …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y;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Data </a:t>
            </a:r>
            <a:r>
              <a:rPr lang="en-US" dirty="0" smtClean="0"/>
              <a:t>member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6" y="1810126"/>
            <a:ext cx="6430505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A( ) : </a:t>
            </a:r>
            <a:r>
              <a:rPr lang="en-US" dirty="0" smtClean="0">
                <a:solidFill>
                  <a:srgbClr val="C00000"/>
                </a:solidFill>
              </a:rPr>
              <a:t>variable(value)</a:t>
            </a:r>
            <a:r>
              <a:rPr lang="en-US" dirty="0" smtClean="0"/>
              <a:t>, </a:t>
            </a:r>
            <a:r>
              <a:rPr lang="en-US" dirty="0">
                <a:solidFill>
                  <a:srgbClr val="C00000"/>
                </a:solidFill>
              </a:rPr>
              <a:t>variable(value</a:t>
            </a:r>
            <a:r>
              <a:rPr lang="en-US" dirty="0" smtClean="0">
                <a:solidFill>
                  <a:srgbClr val="C00000"/>
                </a:solidFill>
              </a:rPr>
              <a:t>), 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 smtClean="0"/>
              <a:t>   string y;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2837" y="1810126"/>
            <a:ext cx="4405394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A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A( ) : </a:t>
            </a:r>
            <a:r>
              <a:rPr lang="en-US" dirty="0" smtClean="0">
                <a:solidFill>
                  <a:srgbClr val="C00000"/>
                </a:solidFill>
              </a:rPr>
              <a:t>x(12), y( “here”),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string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2865895" cy="531909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z;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43767" y="1159198"/>
            <a:ext cx="3627894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p.x</a:t>
            </a:r>
            <a:r>
              <a:rPr lang="en-US" dirty="0" smtClean="0"/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p.y</a:t>
            </a:r>
            <a:r>
              <a:rPr lang="en-US" dirty="0" smtClean="0"/>
              <a:t> = 12.5;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p.z</a:t>
            </a:r>
            <a:r>
              <a:rPr lang="en-US" dirty="0" smtClean="0"/>
              <a:t> = “here”;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Which line(s) has(have) an error?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Why?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41763" y="2588217"/>
            <a:ext cx="294468" cy="247973"/>
            <a:chOff x="6741763" y="2588217"/>
            <a:chExt cx="294468" cy="247973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6741763" y="2588217"/>
              <a:ext cx="294468" cy="2479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6741763" y="2588217"/>
              <a:ext cx="294468" cy="2479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002650" y="3128075"/>
            <a:ext cx="294468" cy="247973"/>
            <a:chOff x="6741763" y="2588217"/>
            <a:chExt cx="294468" cy="247973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6741763" y="2588217"/>
              <a:ext cx="294468" cy="2479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6741763" y="2588217"/>
              <a:ext cx="294468" cy="2479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1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Data </a:t>
            </a:r>
            <a:r>
              <a:rPr lang="en-US" dirty="0" smtClean="0"/>
              <a:t>member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6" y="1810126"/>
            <a:ext cx="6430505" cy="435133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B : public A, C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B( ) : </a:t>
            </a:r>
            <a:r>
              <a:rPr lang="en-US" dirty="0" smtClean="0">
                <a:solidFill>
                  <a:srgbClr val="C00000"/>
                </a:solidFill>
              </a:rPr>
              <a:t>variable(value)</a:t>
            </a:r>
            <a:r>
              <a:rPr lang="en-US" dirty="0" smtClean="0"/>
              <a:t>, </a:t>
            </a:r>
            <a:r>
              <a:rPr lang="en-US" dirty="0">
                <a:solidFill>
                  <a:srgbClr val="C00000"/>
                </a:solidFill>
              </a:rPr>
              <a:t>variable(value</a:t>
            </a:r>
            <a:r>
              <a:rPr lang="en-US" dirty="0" smtClean="0">
                <a:solidFill>
                  <a:srgbClr val="C00000"/>
                </a:solidFill>
              </a:rPr>
              <a:t>), </a:t>
            </a:r>
            <a:r>
              <a:rPr lang="en-US" dirty="0" smtClean="0"/>
              <a:t>….,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A( </a:t>
            </a:r>
            <a:r>
              <a:rPr lang="en-US" dirty="0" err="1" smtClean="0">
                <a:solidFill>
                  <a:srgbClr val="7030A0"/>
                </a:solidFill>
              </a:rPr>
              <a:t>arg</a:t>
            </a:r>
            <a:r>
              <a:rPr lang="en-US" dirty="0" smtClean="0">
                <a:solidFill>
                  <a:srgbClr val="7030A0"/>
                </a:solidFill>
              </a:rPr>
              <a:t>-list 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 smtClean="0"/>
              <a:t>   string y;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2837" y="1810126"/>
            <a:ext cx="4513882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B : public A </a:t>
            </a:r>
            <a:r>
              <a:rPr lang="en-US" dirty="0" smtClean="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B( ) : </a:t>
            </a:r>
            <a:r>
              <a:rPr lang="en-US" dirty="0" smtClean="0">
                <a:solidFill>
                  <a:srgbClr val="C00000"/>
                </a:solidFill>
              </a:rPr>
              <a:t>x(12), y( “here”), …,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A( 10 )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string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12203" y="3223647"/>
            <a:ext cx="790414" cy="712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3502617" y="4200041"/>
            <a:ext cx="2960176" cy="147233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Invoke Base Constructor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0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</a:t>
            </a:r>
            <a:br>
              <a:rPr lang="en-US" dirty="0" smtClean="0"/>
            </a:br>
            <a:r>
              <a:rPr lang="en-US" dirty="0" smtClean="0"/>
              <a:t>Data member initialization: </a:t>
            </a:r>
            <a:r>
              <a:rPr lang="en-US" b="1" dirty="0" smtClean="0">
                <a:solidFill>
                  <a:srgbClr val="002060"/>
                </a:solidFill>
              </a:rPr>
              <a:t>Can we invoke the base constructor?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6" y="1810126"/>
            <a:ext cx="6430505" cy="435133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B</a:t>
            </a:r>
            <a:r>
              <a:rPr lang="en-US" dirty="0"/>
              <a:t>:</a:t>
            </a:r>
            <a:r>
              <a:rPr lang="en-US" dirty="0" smtClean="0"/>
              <a:t> public A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B( ) : </a:t>
            </a:r>
            <a:r>
              <a:rPr lang="en-US" dirty="0" smtClean="0">
                <a:solidFill>
                  <a:srgbClr val="C00000"/>
                </a:solidFill>
              </a:rPr>
              <a:t>variable(value)</a:t>
            </a:r>
            <a:r>
              <a:rPr lang="en-US" dirty="0" smtClean="0"/>
              <a:t>, </a:t>
            </a:r>
            <a:r>
              <a:rPr lang="en-US" dirty="0">
                <a:solidFill>
                  <a:srgbClr val="C00000"/>
                </a:solidFill>
              </a:rPr>
              <a:t>variable(value</a:t>
            </a:r>
            <a:r>
              <a:rPr lang="en-US" dirty="0" smtClean="0">
                <a:solidFill>
                  <a:srgbClr val="C00000"/>
                </a:solidFill>
              </a:rPr>
              <a:t>), </a:t>
            </a:r>
            <a:r>
              <a:rPr lang="en-US" dirty="0" smtClean="0"/>
              <a:t>….,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A( </a:t>
            </a:r>
            <a:r>
              <a:rPr lang="en-US" dirty="0" err="1" smtClean="0">
                <a:solidFill>
                  <a:srgbClr val="7030A0"/>
                </a:solidFill>
              </a:rPr>
              <a:t>arg</a:t>
            </a:r>
            <a:r>
              <a:rPr lang="en-US" dirty="0" smtClean="0">
                <a:solidFill>
                  <a:srgbClr val="7030A0"/>
                </a:solidFill>
              </a:rPr>
              <a:t>-list 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 smtClean="0"/>
              <a:t>   string y;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2837" y="1810126"/>
            <a:ext cx="4513882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B : public A </a:t>
            </a:r>
            <a:r>
              <a:rPr lang="en-US" dirty="0" smtClean="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B( ) : </a:t>
            </a:r>
            <a:r>
              <a:rPr lang="en-US" dirty="0" smtClean="0">
                <a:solidFill>
                  <a:srgbClr val="C00000"/>
                </a:solidFill>
              </a:rPr>
              <a:t>x(12), y( “here”), …,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A( 10 )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string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12203" y="3223647"/>
            <a:ext cx="790414" cy="712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3502617" y="4200041"/>
            <a:ext cx="2960176" cy="147233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Invoke Base Constructor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1) How to initialize x? Explain clearly.</a:t>
            </a:r>
          </a:p>
          <a:p>
            <a:pPr marL="0" indent="0">
              <a:buNone/>
            </a:pPr>
            <a:r>
              <a:rPr lang="en-US" dirty="0" smtClean="0"/>
              <a:t>2) Implement a member function to increase x by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foo( ) { ++x;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A::x =0;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1) How to initialize x? Explain clearly.</a:t>
            </a:r>
          </a:p>
          <a:p>
            <a:pPr marL="0" indent="0">
              <a:buNone/>
            </a:pPr>
            <a:r>
              <a:rPr lang="en-US" dirty="0" smtClean="0"/>
              <a:t>2) Implement a member function to increase x by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4800" strike="sngStrike" dirty="0" smtClean="0">
                <a:solidFill>
                  <a:srgbClr val="C00000"/>
                </a:solidFill>
              </a:rPr>
              <a:t>static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void foo( ) { ++x; } 	// static is also fine.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A::x =0;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1) How to initialize x? Explain clearly.</a:t>
            </a:r>
          </a:p>
          <a:p>
            <a:pPr marL="0" indent="0">
              <a:buNone/>
            </a:pPr>
            <a:r>
              <a:rPr lang="en-US" dirty="0" smtClean="0"/>
              <a:t>2) Implement a member function to increase x by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void foo( ) { ++x;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A::x =0;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How to call foo()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66"/>
            <a:ext cx="4880675" cy="486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void foo( ) { ++x;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A::x =0;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How to call foo()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9051" y="1438166"/>
            <a:ext cx="223317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 smtClean="0"/>
              <a:t>A x;</a:t>
            </a:r>
          </a:p>
          <a:p>
            <a:r>
              <a:rPr lang="en-US" sz="4800" dirty="0" err="1" smtClean="0"/>
              <a:t>x.foo</a:t>
            </a:r>
            <a:r>
              <a:rPr lang="en-US" sz="4800" dirty="0" smtClean="0"/>
              <a:t>();</a:t>
            </a:r>
          </a:p>
          <a:p>
            <a:endParaRPr lang="en-US" sz="4800" dirty="0" smtClean="0"/>
          </a:p>
          <a:p>
            <a:r>
              <a:rPr lang="en-US" sz="4800" dirty="0" smtClean="0"/>
              <a:t>or</a:t>
            </a:r>
          </a:p>
          <a:p>
            <a:endParaRPr lang="en-US" sz="4800" dirty="0" smtClean="0"/>
          </a:p>
          <a:p>
            <a:r>
              <a:rPr lang="en-US" sz="4800" dirty="0" smtClean="0"/>
              <a:t>A::foo();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941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y = 1 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void foo( ) { y = 0; ++x;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A::x =0;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are the errors?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y = 1</a:t>
            </a:r>
            <a:r>
              <a:rPr lang="en-US" sz="4300" b="1" dirty="0" smtClean="0">
                <a:solidFill>
                  <a:srgbClr val="C00000"/>
                </a:solidFill>
              </a:rPr>
              <a:t>;</a:t>
            </a:r>
            <a:r>
              <a:rPr lang="en-US" dirty="0" smtClean="0"/>
              <a:t> }			// ; must be put at the end of a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void foo( ) { </a:t>
            </a:r>
            <a:r>
              <a:rPr lang="en-US" sz="4000" b="1" dirty="0" smtClean="0">
                <a:solidFill>
                  <a:srgbClr val="C00000"/>
                </a:solidFill>
              </a:rPr>
              <a:t>y = 0; </a:t>
            </a:r>
            <a:r>
              <a:rPr lang="en-US" dirty="0" smtClean="0"/>
              <a:t>++x;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A::x =0;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are the errors?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338" y="1557803"/>
            <a:ext cx="631301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foo() is a static method.</a:t>
            </a:r>
          </a:p>
          <a:p>
            <a:endParaRPr lang="en-US" sz="3600" dirty="0"/>
          </a:p>
          <a:p>
            <a:r>
              <a:rPr lang="en-US" sz="3600" dirty="0" smtClean="0"/>
              <a:t>Non-static data members cannot</a:t>
            </a:r>
          </a:p>
          <a:p>
            <a:r>
              <a:rPr lang="en-US" sz="3600" dirty="0" smtClean="0"/>
              <a:t>be modified in a static method.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75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x = new </a:t>
            </a:r>
            <a:r>
              <a:rPr lang="en-US" dirty="0" err="1" smtClean="0"/>
              <a:t>int</a:t>
            </a:r>
            <a:r>
              <a:rPr lang="en-US" dirty="0" smtClean="0"/>
              <a:t>[1000];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) Implement the destructor of A to release the memory space pointed by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2865895" cy="531909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z;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43767" y="1159198"/>
            <a:ext cx="3627894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A q, *x;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How many objects of A are created?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x = new </a:t>
            </a:r>
            <a:r>
              <a:rPr lang="en-US" dirty="0" err="1" smtClean="0"/>
              <a:t>int</a:t>
            </a:r>
            <a:r>
              <a:rPr lang="en-US" dirty="0" smtClean="0"/>
              <a:t>[1000];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~A() { delete x; } // error. x is a pointer which points to an array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) Implement the destructor of A to release the memory space pointed by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x = new </a:t>
            </a:r>
            <a:r>
              <a:rPr lang="en-US" dirty="0" err="1" smtClean="0"/>
              <a:t>int</a:t>
            </a:r>
            <a:r>
              <a:rPr lang="en-US" dirty="0" smtClean="0"/>
              <a:t>[1000];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~A() { delete [] x;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) Implement the destructor of A to release the memory space pointed by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5322"/>
            <a:ext cx="10515600" cy="1325563"/>
          </a:xfrm>
        </p:spPr>
        <p:txBody>
          <a:bodyPr/>
          <a:lstStyle/>
          <a:p>
            <a:r>
              <a:rPr lang="en-US" dirty="0" smtClean="0"/>
              <a:t>Concept: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3732"/>
            <a:ext cx="12191999" cy="5443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  static A *_instance;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 smtClean="0"/>
              <a:t>	static A *instance( ) {</a:t>
            </a:r>
          </a:p>
          <a:p>
            <a:pPr marL="0" indent="0">
              <a:buNone/>
            </a:pPr>
            <a:r>
              <a:rPr lang="en-US" dirty="0" smtClean="0"/>
              <a:t>		if ( _instance == 0 ) _instance = new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_ instance;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A *A::_instance =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5322"/>
            <a:ext cx="10515600" cy="1325563"/>
          </a:xfrm>
        </p:spPr>
        <p:txBody>
          <a:bodyPr/>
          <a:lstStyle/>
          <a:p>
            <a:r>
              <a:rPr lang="en-US" dirty="0"/>
              <a:t>Concept: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33732"/>
            <a:ext cx="7702658" cy="5443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  static A *_instance;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float </a:t>
            </a:r>
            <a:r>
              <a:rPr lang="en-US" dirty="0" err="1" smtClean="0"/>
              <a:t>computeValue</a:t>
            </a:r>
            <a:r>
              <a:rPr lang="en-US" dirty="0" smtClean="0"/>
              <a:t>( ) { ……}</a:t>
            </a:r>
          </a:p>
          <a:p>
            <a:pPr marL="0" indent="0">
              <a:buNone/>
            </a:pPr>
            <a:r>
              <a:rPr lang="en-US" dirty="0" smtClean="0"/>
              <a:t>	static A *instance( ) {</a:t>
            </a:r>
          </a:p>
          <a:p>
            <a:pPr marL="0" indent="0">
              <a:buNone/>
            </a:pPr>
            <a:r>
              <a:rPr lang="en-US" dirty="0" smtClean="0"/>
              <a:t>		if ( _instance == 0 ) _instance = new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 </a:t>
            </a:r>
            <a:r>
              <a:rPr lang="en-US" dirty="0"/>
              <a:t>_instance 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A *         </a:t>
            </a:r>
          </a:p>
          <a:p>
            <a:pPr marL="0" indent="0">
              <a:buNone/>
            </a:pPr>
            <a:r>
              <a:rPr lang="en-US" dirty="0" smtClean="0"/>
              <a:t>A::_instance = 0;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3736" y="4030045"/>
            <a:ext cx="6029151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use it?</a:t>
            </a:r>
          </a:p>
          <a:p>
            <a:endParaRPr lang="en-US" sz="2800" dirty="0"/>
          </a:p>
          <a:p>
            <a:r>
              <a:rPr lang="en-US" sz="2800" dirty="0" smtClean="0"/>
              <a:t>A::instance( )-&gt;</a:t>
            </a:r>
            <a:r>
              <a:rPr lang="en-US" sz="2800" dirty="0" err="1" smtClean="0"/>
              <a:t>functionName</a:t>
            </a:r>
            <a:r>
              <a:rPr lang="en-US" sz="2800" dirty="0" smtClean="0"/>
              <a:t>( … );</a:t>
            </a:r>
          </a:p>
          <a:p>
            <a:endParaRPr lang="en-US" sz="2800" dirty="0"/>
          </a:p>
          <a:p>
            <a:r>
              <a:rPr lang="en-US" sz="2800" dirty="0" smtClean="0"/>
              <a:t>float x = A::instance()-&gt;computeValue();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71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698" y="973730"/>
            <a:ext cx="10515600" cy="5962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getX</a:t>
            </a:r>
            <a:r>
              <a:rPr lang="en-US" dirty="0" smtClean="0"/>
              <a:t>( ) { return x; } 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getY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 smtClean="0"/>
              <a:t>{ </a:t>
            </a:r>
            <a:r>
              <a:rPr lang="en-US" dirty="0"/>
              <a:t>return </a:t>
            </a:r>
            <a:r>
              <a:rPr lang="en-US" dirty="0" smtClean="0"/>
              <a:t>y; </a:t>
            </a: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A::x = 0, A::y = 0;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How to use class A?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3698" y="77490"/>
            <a:ext cx="20833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2440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196" y="895350"/>
            <a:ext cx="10515600" cy="5962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getX</a:t>
            </a:r>
            <a:r>
              <a:rPr lang="en-US" dirty="0" smtClean="0"/>
              <a:t>( ) { return x; } 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getY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 smtClean="0"/>
              <a:t>{ </a:t>
            </a:r>
            <a:r>
              <a:rPr lang="en-US" dirty="0"/>
              <a:t>return </a:t>
            </a:r>
            <a:r>
              <a:rPr lang="en-US" dirty="0" smtClean="0"/>
              <a:t>y; </a:t>
            </a: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A::x = 0, A::y = 0;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</a:rPr>
              <a:t>nt</a:t>
            </a:r>
            <a:r>
              <a:rPr lang="en-US" b="1" dirty="0" smtClean="0">
                <a:solidFill>
                  <a:srgbClr val="C00000"/>
                </a:solidFill>
              </a:rPr>
              <a:t> a = A::getX( );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698" y="77490"/>
            <a:ext cx="20833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1397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27538"/>
            <a:ext cx="10515600" cy="1325563"/>
          </a:xfrm>
        </p:spPr>
        <p:txBody>
          <a:bodyPr/>
          <a:lstStyle/>
          <a:p>
            <a:r>
              <a:rPr lang="en-US" dirty="0" smtClean="0"/>
              <a:t>Any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391"/>
            <a:ext cx="10515600" cy="52229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getX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/>
              <a:t> { return x; } 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/>
              <a:t> { return y;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getZ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 { return </a:t>
            </a:r>
            <a:r>
              <a:rPr lang="en-US" dirty="0" smtClean="0"/>
              <a:t>z;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133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6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844"/>
            <a:ext cx="11172986" cy="5222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b="1" dirty="0" smtClean="0">
                <a:solidFill>
                  <a:srgbClr val="C00000"/>
                </a:solidFill>
              </a:rPr>
              <a:t>a type qualifier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is not allowed on a static member function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getX</a:t>
            </a:r>
            <a:r>
              <a:rPr lang="en-US" dirty="0"/>
              <a:t>( )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{ return x; } 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</a:t>
            </a:r>
            <a:r>
              <a:rPr lang="en-US" dirty="0"/>
              <a:t>( )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{ return y;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getZ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{ return </a:t>
            </a:r>
            <a:r>
              <a:rPr lang="en-US" dirty="0" smtClean="0"/>
              <a:t>z; }	</a:t>
            </a:r>
            <a:r>
              <a:rPr lang="en-US" b="1" dirty="0" smtClean="0">
                <a:solidFill>
                  <a:srgbClr val="C00000"/>
                </a:solidFill>
              </a:rPr>
              <a:t>// z is a non-static data member.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 static members are not initialized.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00281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53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844"/>
            <a:ext cx="11172986" cy="52229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static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z;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getX</a:t>
            </a:r>
            <a:r>
              <a:rPr lang="en-US" dirty="0"/>
              <a:t>( ) </a:t>
            </a:r>
            <a:r>
              <a:rPr lang="en-US" strike="sngStrike" dirty="0" err="1"/>
              <a:t>const</a:t>
            </a:r>
            <a:r>
              <a:rPr lang="en-US" dirty="0"/>
              <a:t> { return x; } 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</a:t>
            </a:r>
            <a:r>
              <a:rPr lang="en-US" dirty="0"/>
              <a:t>( ) </a:t>
            </a:r>
            <a:r>
              <a:rPr lang="en-US" strike="sngStrike" dirty="0" err="1"/>
              <a:t>const</a:t>
            </a:r>
            <a:r>
              <a:rPr lang="en-US" dirty="0"/>
              <a:t> { return y;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getZ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strike="sngStrike" dirty="0" err="1"/>
              <a:t>const</a:t>
            </a:r>
            <a:r>
              <a:rPr lang="en-US" dirty="0"/>
              <a:t> { return </a:t>
            </a:r>
            <a:r>
              <a:rPr lang="en-US" dirty="0" smtClean="0"/>
              <a:t>z; }	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A::x = 0, A::y =0; A::z = 0;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35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have 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844"/>
            <a:ext cx="11172986" cy="52229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static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z;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getX</a:t>
            </a:r>
            <a:r>
              <a:rPr lang="en-US" dirty="0"/>
              <a:t>( ) </a:t>
            </a:r>
            <a:r>
              <a:rPr lang="en-US" dirty="0" smtClean="0"/>
              <a:t>{ </a:t>
            </a:r>
            <a:r>
              <a:rPr lang="en-US" dirty="0"/>
              <a:t>return x; } 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</a:t>
            </a:r>
            <a:r>
              <a:rPr lang="en-US" dirty="0"/>
              <a:t>( ) </a:t>
            </a:r>
            <a:r>
              <a:rPr lang="en-US" dirty="0" smtClean="0"/>
              <a:t>{ </a:t>
            </a:r>
            <a:r>
              <a:rPr lang="en-US" dirty="0"/>
              <a:t>return y;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getZ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 smtClean="0"/>
              <a:t>{ </a:t>
            </a:r>
            <a:r>
              <a:rPr lang="en-US" dirty="0"/>
              <a:t>return </a:t>
            </a:r>
            <a:r>
              <a:rPr lang="en-US" dirty="0" smtClean="0"/>
              <a:t>z; }	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A::x = 0, A::y =0; A::z = 0;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6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2865895" cy="531909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z;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43767" y="1159198"/>
            <a:ext cx="3627894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A q, *x;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How many objects of A are created?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500" dirty="0" smtClean="0"/>
              <a:t>Two.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500" dirty="0"/>
              <a:t>x</a:t>
            </a:r>
            <a:r>
              <a:rPr lang="en-US" sz="3500" dirty="0" smtClean="0"/>
              <a:t> is a pointer. p and q are objects.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59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349"/>
            <a:ext cx="10515600" cy="49990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y;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g0() { a = y + 1;}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g1()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g0( 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a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= y +1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Any errors?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78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59" y="1391672"/>
            <a:ext cx="11701221" cy="5210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y;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g0() { a = y + 1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g1()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g0( );		// cannot call a non-static method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a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= y +1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		// y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is not a static member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nt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A::a = 0; 		// need initialization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5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15" y="2271416"/>
            <a:ext cx="10515600" cy="1325563"/>
          </a:xfrm>
        </p:spPr>
        <p:txBody>
          <a:bodyPr/>
          <a:lstStyle/>
          <a:p>
            <a:r>
              <a:rPr lang="en-US" dirty="0" smtClean="0"/>
              <a:t>The last example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r>
              <a:rPr lang="en-US" dirty="0" smtClean="0">
                <a:sym typeface="Wingdings" panose="05000000000000000000" pitchFamily="2" charset="2"/>
              </a:rPr>
              <a:t> is coming……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88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810"/>
            <a:ext cx="10515600" cy="1325563"/>
          </a:xfrm>
        </p:spPr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5396"/>
            <a:ext cx="10515600" cy="576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compute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{ return ++x;}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A::x = 10;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Any errors?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89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125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753"/>
            <a:ext cx="10515600" cy="5873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compute() </a:t>
            </a:r>
            <a:r>
              <a:rPr lang="en-US" dirty="0"/>
              <a:t>{ return ++x;}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for a static function, there is no modifier, such as </a:t>
            </a:r>
            <a:r>
              <a:rPr lang="en-US" dirty="0" err="1" smtClean="0"/>
              <a:t>const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</a:rPr>
              <a:t>nt</a:t>
            </a:r>
            <a:r>
              <a:rPr lang="en-US" b="1" dirty="0" smtClean="0">
                <a:solidFill>
                  <a:srgbClr val="C00000"/>
                </a:solidFill>
              </a:rPr>
              <a:t> A::x = 0;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A::x = 10;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return </a:t>
            </a:r>
            <a:r>
              <a:rPr lang="en-US" b="1" dirty="0">
                <a:solidFill>
                  <a:srgbClr val="C00000"/>
                </a:solidFill>
              </a:rPr>
              <a:t>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808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functions to check the answers on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61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612" y="0"/>
            <a:ext cx="1158716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A()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nA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"Constructor A:"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name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A(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&amp;a)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name = a;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"Constructor A(string):"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name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A(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 &amp;a)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"Copy constructor A:"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a.name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"Copy:"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+ a.name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    A &amp;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=(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 A &amp;a)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"Assignment operator 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name = name +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"="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+ a.name;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~A()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"Destructor A:"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name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string 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4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538" y="525156"/>
            <a:ext cx="111823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B: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B(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nB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"Constructor B:"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name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B(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&amp;b)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name = b;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"Constructor B(string):"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name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B(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B &amp;b)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"Copy:"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+ b.name;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"Copy constructor B:"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name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B &amp;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=(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B &amp;b)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"Assignment operator 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name = name +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"="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+ b.name;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B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+(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B &amp;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B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b.name = b.name +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"+"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+ ib.name;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~B()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"Destructor B:"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name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27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6" y="2205038"/>
            <a:ext cx="5634038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f0(A a)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test_00(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"begin test_00"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A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B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b1, b2, b3;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f0( B()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b1 = b2 + b3;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test_00"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28612"/>
            <a:ext cx="10515600" cy="1325563"/>
          </a:xfrm>
        </p:spPr>
        <p:txBody>
          <a:bodyPr/>
          <a:lstStyle/>
          <a:p>
            <a:r>
              <a:rPr lang="en-US" dirty="0" smtClean="0"/>
              <a:t>Invoke test_00. What are the outputs?</a:t>
            </a:r>
            <a:br>
              <a:rPr lang="en-US" dirty="0" smtClean="0"/>
            </a:br>
            <a:r>
              <a:rPr lang="en-US" dirty="0"/>
              <a:t>Invoke </a:t>
            </a:r>
            <a:r>
              <a:rPr lang="en-US" dirty="0" smtClean="0"/>
              <a:t>test_01. </a:t>
            </a:r>
            <a:r>
              <a:rPr lang="en-US" dirty="0"/>
              <a:t>What are the outputs?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1738" y="2205038"/>
            <a:ext cx="559117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test_01(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"begin test_01"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A a(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B b(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), b1(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"b1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B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b2(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), b3(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"b3"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f0( B(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func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b1 = b2 + b3;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test_01"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8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2865895" cy="531909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z;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43767" y="1159198"/>
            <a:ext cx="3627894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A q, *x;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new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x = new A;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How many objects of A are created?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2865895" cy="531909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z;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43767" y="1159198"/>
            <a:ext cx="3627894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A q, *x;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new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x = new A;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How many objects of A are created?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Four.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z;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p, *x = new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Any error?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no error, 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68" y="1159198"/>
            <a:ext cx="5423115" cy="531909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z;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312" y="1050710"/>
            <a:ext cx="4587499" cy="531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</a:t>
            </a:r>
            <a:r>
              <a:rPr lang="en-US" dirty="0" smtClean="0"/>
              <a:t>oid main(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A p, *x = new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//instantiate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Any error? No.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no error, what are the output?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1232</Words>
  <Application>Microsoft Office PowerPoint</Application>
  <PresentationFormat>Widescreen</PresentationFormat>
  <Paragraphs>927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Wingdings</vt:lpstr>
      <vt:lpstr>Office Theme</vt:lpstr>
      <vt:lpstr>Exercises about Classes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Concept: Data member initialization</vt:lpstr>
      <vt:lpstr>Concept: Data member initialization</vt:lpstr>
      <vt:lpstr>Concept: Data member initialization</vt:lpstr>
      <vt:lpstr>Concept Data member initialization: Can we invoke the base constructor?</vt:lpstr>
      <vt:lpstr>Questions</vt:lpstr>
      <vt:lpstr>Answers</vt:lpstr>
      <vt:lpstr>Answers</vt:lpstr>
      <vt:lpstr>Questions</vt:lpstr>
      <vt:lpstr>Answers</vt:lpstr>
      <vt:lpstr>Questions</vt:lpstr>
      <vt:lpstr>Answers</vt:lpstr>
      <vt:lpstr>Questions</vt:lpstr>
      <vt:lpstr>Answers</vt:lpstr>
      <vt:lpstr>Answers</vt:lpstr>
      <vt:lpstr>Concept: Singleton</vt:lpstr>
      <vt:lpstr>Concept: Singleton</vt:lpstr>
      <vt:lpstr>PowerPoint Presentation</vt:lpstr>
      <vt:lpstr>PowerPoint Presentation</vt:lpstr>
      <vt:lpstr>Any errors?</vt:lpstr>
      <vt:lpstr>Answers</vt:lpstr>
      <vt:lpstr>Any errors?</vt:lpstr>
      <vt:lpstr>So we have ……</vt:lpstr>
      <vt:lpstr>Question</vt:lpstr>
      <vt:lpstr>Answer</vt:lpstr>
      <vt:lpstr>The last example  is coming……</vt:lpstr>
      <vt:lpstr>Questions</vt:lpstr>
      <vt:lpstr>Answers</vt:lpstr>
      <vt:lpstr>Question</vt:lpstr>
      <vt:lpstr>PowerPoint Presentation</vt:lpstr>
      <vt:lpstr>PowerPoint Presentation</vt:lpstr>
      <vt:lpstr>Invoke test_00. What are the outputs? Invoke test_01. What are the outputs?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Wingo</dc:creator>
  <cp:lastModifiedBy>Wingo</cp:lastModifiedBy>
  <cp:revision>316</cp:revision>
  <dcterms:created xsi:type="dcterms:W3CDTF">2016-04-19T03:57:53Z</dcterms:created>
  <dcterms:modified xsi:type="dcterms:W3CDTF">2020-05-01T00:59:32Z</dcterms:modified>
</cp:coreProperties>
</file>