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320" r:id="rId4"/>
    <p:sldId id="314" r:id="rId5"/>
    <p:sldId id="347" r:id="rId6"/>
    <p:sldId id="315" r:id="rId7"/>
    <p:sldId id="348" r:id="rId8"/>
    <p:sldId id="316" r:id="rId9"/>
    <p:sldId id="349" r:id="rId10"/>
    <p:sldId id="317" r:id="rId11"/>
    <p:sldId id="350" r:id="rId12"/>
    <p:sldId id="340" r:id="rId13"/>
    <p:sldId id="287" r:id="rId14"/>
    <p:sldId id="278" r:id="rId15"/>
    <p:sldId id="285" r:id="rId16"/>
    <p:sldId id="286" r:id="rId17"/>
    <p:sldId id="279" r:id="rId18"/>
    <p:sldId id="288" r:id="rId19"/>
    <p:sldId id="295" r:id="rId20"/>
    <p:sldId id="281" r:id="rId21"/>
    <p:sldId id="296" r:id="rId22"/>
    <p:sldId id="293" r:id="rId23"/>
    <p:sldId id="284" r:id="rId24"/>
    <p:sldId id="283" r:id="rId25"/>
    <p:sldId id="291" r:id="rId26"/>
    <p:sldId id="282" r:id="rId27"/>
    <p:sldId id="289" r:id="rId28"/>
    <p:sldId id="321" r:id="rId29"/>
    <p:sldId id="322" r:id="rId30"/>
    <p:sldId id="323" r:id="rId31"/>
    <p:sldId id="324" r:id="rId32"/>
    <p:sldId id="325" r:id="rId33"/>
    <p:sldId id="346" r:id="rId34"/>
    <p:sldId id="326" r:id="rId35"/>
    <p:sldId id="327" r:id="rId36"/>
    <p:sldId id="328" r:id="rId37"/>
    <p:sldId id="351" r:id="rId38"/>
    <p:sldId id="329" r:id="rId39"/>
    <p:sldId id="330" r:id="rId40"/>
    <p:sldId id="331" r:id="rId41"/>
    <p:sldId id="332" r:id="rId42"/>
    <p:sldId id="333" r:id="rId43"/>
    <p:sldId id="334" r:id="rId44"/>
    <p:sldId id="352" r:id="rId45"/>
    <p:sldId id="335" r:id="rId46"/>
    <p:sldId id="337" r:id="rId47"/>
    <p:sldId id="336" r:id="rId48"/>
    <p:sldId id="338" r:id="rId49"/>
    <p:sldId id="339" r:id="rId50"/>
    <p:sldId id="353" r:id="rId51"/>
    <p:sldId id="341" r:id="rId52"/>
    <p:sldId id="355" r:id="rId53"/>
    <p:sldId id="342" r:id="rId54"/>
    <p:sldId id="354" r:id="rId55"/>
    <p:sldId id="356" r:id="rId56"/>
    <p:sldId id="358" r:id="rId57"/>
    <p:sldId id="357" r:id="rId58"/>
    <p:sldId id="297" r:id="rId59"/>
    <p:sldId id="276" r:id="rId60"/>
    <p:sldId id="306" r:id="rId61"/>
    <p:sldId id="307" r:id="rId62"/>
    <p:sldId id="313" r:id="rId63"/>
    <p:sldId id="277" r:id="rId64"/>
    <p:sldId id="298" r:id="rId65"/>
    <p:sldId id="308" r:id="rId66"/>
    <p:sldId id="299" r:id="rId67"/>
    <p:sldId id="309" r:id="rId68"/>
    <p:sldId id="300" r:id="rId69"/>
    <p:sldId id="310" r:id="rId70"/>
    <p:sldId id="301" r:id="rId71"/>
    <p:sldId id="311" r:id="rId72"/>
    <p:sldId id="359" r:id="rId73"/>
    <p:sldId id="360" r:id="rId74"/>
    <p:sldId id="302" r:id="rId75"/>
    <p:sldId id="312" r:id="rId76"/>
    <p:sldId id="303" r:id="rId77"/>
    <p:sldId id="305" r:id="rId78"/>
    <p:sldId id="362" r:id="rId79"/>
    <p:sldId id="363" r:id="rId80"/>
    <p:sldId id="366" r:id="rId81"/>
    <p:sldId id="367" r:id="rId82"/>
    <p:sldId id="368" r:id="rId83"/>
    <p:sldId id="364" r:id="rId84"/>
    <p:sldId id="365" r:id="rId85"/>
    <p:sldId id="304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3B99-4CF5-4F2E-940D-01DD93444B4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1B23-3176-47A7-8616-70A02E46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6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3B99-4CF5-4F2E-940D-01DD93444B4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1B23-3176-47A7-8616-70A02E46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3B99-4CF5-4F2E-940D-01DD93444B4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1B23-3176-47A7-8616-70A02E46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1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3B99-4CF5-4F2E-940D-01DD93444B4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1B23-3176-47A7-8616-70A02E46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2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3B99-4CF5-4F2E-940D-01DD93444B4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1B23-3176-47A7-8616-70A02E46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5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3B99-4CF5-4F2E-940D-01DD93444B4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1B23-3176-47A7-8616-70A02E46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0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3B99-4CF5-4F2E-940D-01DD93444B4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1B23-3176-47A7-8616-70A02E46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6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3B99-4CF5-4F2E-940D-01DD93444B4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1B23-3176-47A7-8616-70A02E46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8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3B99-4CF5-4F2E-940D-01DD93444B4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1B23-3176-47A7-8616-70A02E46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1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3B99-4CF5-4F2E-940D-01DD93444B4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1B23-3176-47A7-8616-70A02E46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2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3B99-4CF5-4F2E-940D-01DD93444B4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1B23-3176-47A7-8616-70A02E46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8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D3B99-4CF5-4F2E-940D-01DD93444B4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D1B23-3176-47A7-8616-70A02E46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2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 and Exercises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smtClean="0"/>
              <a:t>Prof. Sai-Keung Wong</a:t>
            </a:r>
          </a:p>
          <a:p>
            <a:r>
              <a:rPr lang="en-US" sz="4000" dirty="0" err="1" smtClean="0"/>
              <a:t>TA:xyz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688" y="31934"/>
            <a:ext cx="10515600" cy="1325563"/>
          </a:xfrm>
        </p:spPr>
        <p:txBody>
          <a:bodyPr/>
          <a:lstStyle/>
          <a:p>
            <a:r>
              <a:rPr lang="en-US" dirty="0" smtClean="0"/>
              <a:t>Question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Hide the data representation from the client.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105" y="1357497"/>
            <a:ext cx="4942668" cy="5427582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#define NUM	1000</a:t>
            </a:r>
          </a:p>
          <a:p>
            <a:pPr marL="0" indent="0">
              <a:buNone/>
            </a:pPr>
            <a:r>
              <a:rPr lang="en-US" dirty="0" smtClean="0"/>
              <a:t>class A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A() : n(0) { 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push(</a:t>
            </a:r>
            <a:r>
              <a:rPr lang="en-US" dirty="0" err="1" smtClean="0"/>
              <a:t>int</a:t>
            </a:r>
            <a:r>
              <a:rPr lang="en-US" dirty="0" smtClean="0"/>
              <a:t> v)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a[n++] = v;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add() { ……}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private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a[NUM];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n;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48040" y="1357497"/>
            <a:ext cx="3120326" cy="54307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 *c;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c.push</a:t>
            </a:r>
            <a:r>
              <a:rPr lang="en-US" dirty="0" smtClean="0"/>
              <a:t>(10);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c.push</a:t>
            </a:r>
            <a:r>
              <a:rPr lang="en-US" dirty="0" smtClean="0"/>
              <a:t>(20);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c.add</a:t>
            </a:r>
            <a:r>
              <a:rPr lang="en-US" dirty="0" smtClean="0"/>
              <a:t>( 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// any errors?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688" y="31934"/>
            <a:ext cx="10515600" cy="1325563"/>
          </a:xfrm>
        </p:spPr>
        <p:txBody>
          <a:bodyPr/>
          <a:lstStyle/>
          <a:p>
            <a:r>
              <a:rPr lang="en-US" dirty="0" smtClean="0"/>
              <a:t>Answer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Hide the data representation from the client.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105" y="1357497"/>
            <a:ext cx="4942668" cy="5427582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#define NUM	1000</a:t>
            </a:r>
          </a:p>
          <a:p>
            <a:pPr marL="0" indent="0">
              <a:buNone/>
            </a:pPr>
            <a:r>
              <a:rPr lang="en-US" dirty="0" smtClean="0"/>
              <a:t>class A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A() : n(0) { 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push(</a:t>
            </a:r>
            <a:r>
              <a:rPr lang="en-US" dirty="0" err="1" smtClean="0"/>
              <a:t>int</a:t>
            </a:r>
            <a:r>
              <a:rPr lang="en-US" dirty="0" smtClean="0"/>
              <a:t> v)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a[n++] = v;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add() { ……}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private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a[NUM];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n;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48040" y="1357497"/>
            <a:ext cx="3120326" cy="54307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 *c = </a:t>
            </a:r>
            <a:r>
              <a:rPr lang="en-US" b="1" dirty="0" smtClean="0">
                <a:solidFill>
                  <a:srgbClr val="C00000"/>
                </a:solidFill>
              </a:rPr>
              <a:t>new A</a:t>
            </a:r>
            <a:r>
              <a:rPr lang="en-US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</a:t>
            </a:r>
            <a:r>
              <a:rPr lang="en-US" b="1" dirty="0" smtClean="0">
                <a:solidFill>
                  <a:srgbClr val="C00000"/>
                </a:solidFill>
              </a:rPr>
              <a:t>-&gt;</a:t>
            </a:r>
            <a:r>
              <a:rPr lang="en-US" dirty="0" smtClean="0"/>
              <a:t>push(10);</a:t>
            </a:r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b="1" dirty="0">
                <a:solidFill>
                  <a:srgbClr val="C00000"/>
                </a:solidFill>
              </a:rPr>
              <a:t>-&gt;</a:t>
            </a:r>
            <a:r>
              <a:rPr lang="en-US" dirty="0" smtClean="0"/>
              <a:t>push(20);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b="1" dirty="0">
                <a:solidFill>
                  <a:srgbClr val="C00000"/>
                </a:solidFill>
              </a:rPr>
              <a:t>-&gt;</a:t>
            </a:r>
            <a:r>
              <a:rPr lang="en-US" dirty="0" smtClean="0"/>
              <a:t>add( 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9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155" y="2426"/>
            <a:ext cx="10515600" cy="1325563"/>
          </a:xfrm>
        </p:spPr>
        <p:txBody>
          <a:bodyPr/>
          <a:lstStyle/>
          <a:p>
            <a:r>
              <a:rPr lang="en-US" dirty="0" smtClean="0"/>
              <a:t>Derived classes: Class access specifiers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7955" y="1690688"/>
            <a:ext cx="314701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B : </a:t>
            </a:r>
            <a:r>
              <a:rPr lang="en-US" sz="3200" dirty="0" smtClean="0">
                <a:solidFill>
                  <a:srgbClr val="FF0000"/>
                </a:solidFill>
              </a:rPr>
              <a:t>public</a:t>
            </a:r>
            <a:r>
              <a:rPr lang="en-US" sz="3200" dirty="0" smtClean="0"/>
              <a:t> A {</a:t>
            </a:r>
          </a:p>
          <a:p>
            <a:r>
              <a:rPr lang="en-US" sz="3200" dirty="0" smtClean="0"/>
              <a:t>	…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81558" y="1690688"/>
            <a:ext cx="377859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A {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public: </a:t>
            </a:r>
            <a:r>
              <a:rPr lang="en-US" sz="3200" dirty="0" err="1" smtClean="0"/>
              <a:t>int</a:t>
            </a:r>
            <a:r>
              <a:rPr lang="en-US" sz="3200" dirty="0" smtClean="0"/>
              <a:t> x;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protected: </a:t>
            </a:r>
            <a:r>
              <a:rPr lang="en-US" sz="3200" dirty="0" err="1" smtClean="0"/>
              <a:t>int</a:t>
            </a:r>
            <a:r>
              <a:rPr lang="en-US" sz="3200" dirty="0" smtClean="0"/>
              <a:t> y;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private: </a:t>
            </a:r>
            <a:r>
              <a:rPr lang="en-US" sz="3200" dirty="0" err="1" smtClean="0"/>
              <a:t>int</a:t>
            </a:r>
            <a:r>
              <a:rPr lang="en-US" sz="3200" dirty="0" smtClean="0"/>
              <a:t> z;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981558" y="4970631"/>
            <a:ext cx="94959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are the </a:t>
            </a:r>
            <a:r>
              <a:rPr lang="en-US" sz="3600" dirty="0" smtClean="0">
                <a:solidFill>
                  <a:srgbClr val="FF0000"/>
                </a:solidFill>
              </a:rPr>
              <a:t>access restrictions </a:t>
            </a:r>
            <a:r>
              <a:rPr lang="en-US" sz="3600" dirty="0" smtClean="0"/>
              <a:t>of the data members and function for </a:t>
            </a:r>
            <a:r>
              <a:rPr lang="en-US" sz="4800" b="1" dirty="0" smtClean="0">
                <a:solidFill>
                  <a:srgbClr val="FF0000"/>
                </a:solidFill>
              </a:rPr>
              <a:t>different </a:t>
            </a:r>
            <a:r>
              <a:rPr lang="en-US" sz="3600" dirty="0" smtClean="0">
                <a:solidFill>
                  <a:srgbClr val="FF0000"/>
                </a:solidFill>
              </a:rPr>
              <a:t>class access specifiers</a:t>
            </a:r>
            <a:r>
              <a:rPr lang="en-US" sz="3600" dirty="0" smtClean="0"/>
              <a:t>?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6430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954" y="0"/>
            <a:ext cx="11789045" cy="1325563"/>
          </a:xfrm>
        </p:spPr>
        <p:txBody>
          <a:bodyPr/>
          <a:lstStyle/>
          <a:p>
            <a:r>
              <a:rPr lang="en-US" dirty="0" smtClean="0"/>
              <a:t>Class access specifiers: public, protected, private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573269"/>
              </p:ext>
            </p:extLst>
          </p:nvPr>
        </p:nvGraphicFramePr>
        <p:xfrm>
          <a:off x="402955" y="1271915"/>
          <a:ext cx="10616339" cy="278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794"/>
                <a:gridCol w="1890793"/>
                <a:gridCol w="2200760"/>
                <a:gridCol w="2169762"/>
                <a:gridCol w="2464230"/>
              </a:tblGrid>
              <a:tr h="689525">
                <a:tc gridSpan="2">
                  <a:txBody>
                    <a:bodyPr/>
                    <a:lstStyle/>
                    <a:p>
                      <a:r>
                        <a:rPr lang="en-US" sz="3200" dirty="0" smtClean="0"/>
                        <a:t>Base</a:t>
                      </a:r>
                      <a:r>
                        <a:rPr lang="en-US" sz="3200" baseline="0" dirty="0" smtClean="0"/>
                        <a:t> class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rowSpan="3">
                  <a:txBody>
                    <a:bodyPr/>
                    <a:lstStyle/>
                    <a:p>
                      <a:r>
                        <a:rPr lang="en-US" sz="3200" b="1" dirty="0" smtClean="0"/>
                        <a:t>Derived</a:t>
                      </a:r>
                    </a:p>
                    <a:p>
                      <a:r>
                        <a:rPr lang="en-US" sz="3200" b="1" dirty="0" smtClean="0"/>
                        <a:t>class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public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69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protected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60755" y="4218050"/>
            <a:ext cx="314701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B : </a:t>
            </a:r>
            <a:r>
              <a:rPr lang="en-US" sz="3200" dirty="0" smtClean="0">
                <a:solidFill>
                  <a:srgbClr val="FF0000"/>
                </a:solidFill>
              </a:rPr>
              <a:t>public</a:t>
            </a:r>
            <a:r>
              <a:rPr lang="en-US" sz="3200" dirty="0" smtClean="0"/>
              <a:t> A {</a:t>
            </a:r>
          </a:p>
          <a:p>
            <a:r>
              <a:rPr lang="en-US" sz="3200" dirty="0" smtClean="0"/>
              <a:t>	…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24358" y="4218050"/>
            <a:ext cx="377859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A {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public: </a:t>
            </a:r>
            <a:r>
              <a:rPr lang="en-US" sz="3200" dirty="0" err="1" smtClean="0"/>
              <a:t>int</a:t>
            </a:r>
            <a:r>
              <a:rPr lang="en-US" sz="3200" dirty="0" smtClean="0"/>
              <a:t> x;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protected: </a:t>
            </a:r>
            <a:r>
              <a:rPr lang="en-US" sz="3200" dirty="0" err="1" smtClean="0"/>
              <a:t>int</a:t>
            </a:r>
            <a:r>
              <a:rPr lang="en-US" sz="3200" dirty="0" smtClean="0"/>
              <a:t> y;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private: </a:t>
            </a:r>
            <a:r>
              <a:rPr lang="en-US" sz="3200" dirty="0" err="1" smtClean="0"/>
              <a:t>int</a:t>
            </a:r>
            <a:r>
              <a:rPr lang="en-US" sz="3200" dirty="0" smtClean="0"/>
              <a:t> z;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11" name="Left Arrow 10"/>
          <p:cNvSpPr/>
          <p:nvPr/>
        </p:nvSpPr>
        <p:spPr>
          <a:xfrm>
            <a:off x="11220450" y="2057400"/>
            <a:ext cx="762000" cy="3619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64463" y="4464270"/>
            <a:ext cx="163698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p;</a:t>
            </a:r>
          </a:p>
          <a:p>
            <a:r>
              <a:rPr lang="en-US" sz="3200" dirty="0" smtClean="0"/>
              <a:t>B q;</a:t>
            </a:r>
          </a:p>
          <a:p>
            <a:r>
              <a:rPr lang="en-US" sz="3200" dirty="0" err="1" smtClean="0"/>
              <a:t>p.x</a:t>
            </a:r>
            <a:r>
              <a:rPr lang="en-US" sz="3200" dirty="0" smtClean="0"/>
              <a:t> = 10;</a:t>
            </a:r>
          </a:p>
          <a:p>
            <a:r>
              <a:rPr lang="en-US" sz="3200" dirty="0" err="1" smtClean="0"/>
              <a:t>q.x</a:t>
            </a:r>
            <a:r>
              <a:rPr lang="en-US" sz="3200" dirty="0" smtClean="0"/>
              <a:t> = 12;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864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955" y="0"/>
            <a:ext cx="10515600" cy="1325563"/>
          </a:xfrm>
        </p:spPr>
        <p:txBody>
          <a:bodyPr/>
          <a:lstStyle/>
          <a:p>
            <a:r>
              <a:rPr lang="en-US" dirty="0" smtClean="0"/>
              <a:t>public, protected, private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2955" y="1271915"/>
          <a:ext cx="10616339" cy="278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794"/>
                <a:gridCol w="1890793"/>
                <a:gridCol w="2200760"/>
                <a:gridCol w="2169762"/>
                <a:gridCol w="2464230"/>
              </a:tblGrid>
              <a:tr h="689525">
                <a:tc gridSpan="2">
                  <a:txBody>
                    <a:bodyPr/>
                    <a:lstStyle/>
                    <a:p>
                      <a:r>
                        <a:rPr lang="en-US" sz="3200" dirty="0" smtClean="0"/>
                        <a:t>Base</a:t>
                      </a:r>
                      <a:r>
                        <a:rPr lang="en-US" sz="3200" baseline="0" dirty="0" smtClean="0"/>
                        <a:t> class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rowSpan="3">
                  <a:txBody>
                    <a:bodyPr/>
                    <a:lstStyle/>
                    <a:p>
                      <a:r>
                        <a:rPr lang="en-US" sz="3200" b="1" dirty="0" smtClean="0"/>
                        <a:t>Derived</a:t>
                      </a:r>
                    </a:p>
                    <a:p>
                      <a:r>
                        <a:rPr lang="en-US" sz="3200" b="1" dirty="0" smtClean="0"/>
                        <a:t>class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69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protected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Left Arrow 10"/>
          <p:cNvSpPr/>
          <p:nvPr/>
        </p:nvSpPr>
        <p:spPr>
          <a:xfrm>
            <a:off x="11220450" y="2819400"/>
            <a:ext cx="762000" cy="3619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0755" y="4218050"/>
            <a:ext cx="376795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B : </a:t>
            </a:r>
            <a:r>
              <a:rPr lang="en-US" sz="3200" dirty="0" smtClean="0">
                <a:solidFill>
                  <a:srgbClr val="FF0000"/>
                </a:solidFill>
              </a:rPr>
              <a:t>protected</a:t>
            </a:r>
            <a:r>
              <a:rPr lang="en-US" sz="3200" dirty="0" smtClean="0"/>
              <a:t> A {</a:t>
            </a:r>
          </a:p>
          <a:p>
            <a:r>
              <a:rPr lang="en-US" sz="3200" dirty="0" smtClean="0"/>
              <a:t>	…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24358" y="4218050"/>
            <a:ext cx="377859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A {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public: </a:t>
            </a:r>
            <a:r>
              <a:rPr lang="en-US" sz="3200" dirty="0" err="1" smtClean="0"/>
              <a:t>int</a:t>
            </a:r>
            <a:r>
              <a:rPr lang="en-US" sz="3200" dirty="0" smtClean="0"/>
              <a:t> x;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protected: </a:t>
            </a:r>
            <a:r>
              <a:rPr lang="en-US" sz="3200" dirty="0" err="1" smtClean="0"/>
              <a:t>int</a:t>
            </a:r>
            <a:r>
              <a:rPr lang="en-US" sz="3200" dirty="0" smtClean="0"/>
              <a:t> y;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private: </a:t>
            </a:r>
            <a:r>
              <a:rPr lang="en-US" sz="3200" dirty="0" err="1" smtClean="0"/>
              <a:t>int</a:t>
            </a:r>
            <a:r>
              <a:rPr lang="en-US" sz="3200" dirty="0" smtClean="0"/>
              <a:t> z;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52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955" y="0"/>
            <a:ext cx="10515600" cy="1325563"/>
          </a:xfrm>
        </p:spPr>
        <p:txBody>
          <a:bodyPr/>
          <a:lstStyle/>
          <a:p>
            <a:r>
              <a:rPr lang="en-US" dirty="0" smtClean="0"/>
              <a:t>public, protected, private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883247"/>
              </p:ext>
            </p:extLst>
          </p:nvPr>
        </p:nvGraphicFramePr>
        <p:xfrm>
          <a:off x="402955" y="1271915"/>
          <a:ext cx="10616339" cy="278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794"/>
                <a:gridCol w="1890793"/>
                <a:gridCol w="2200760"/>
                <a:gridCol w="2169762"/>
                <a:gridCol w="2464230"/>
              </a:tblGrid>
              <a:tr h="689525">
                <a:tc gridSpan="2">
                  <a:txBody>
                    <a:bodyPr/>
                    <a:lstStyle/>
                    <a:p>
                      <a:r>
                        <a:rPr lang="en-US" sz="3200" dirty="0" smtClean="0"/>
                        <a:t>Base</a:t>
                      </a:r>
                      <a:r>
                        <a:rPr lang="en-US" sz="3200" baseline="0" dirty="0" smtClean="0"/>
                        <a:t> class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rowSpan="3">
                  <a:txBody>
                    <a:bodyPr/>
                    <a:lstStyle/>
                    <a:p>
                      <a:r>
                        <a:rPr lang="en-US" sz="3200" b="1" dirty="0" smtClean="0"/>
                        <a:t>Derived</a:t>
                      </a:r>
                    </a:p>
                    <a:p>
                      <a:r>
                        <a:rPr lang="en-US" sz="3200" b="1" dirty="0" smtClean="0"/>
                        <a:t>class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69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protected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private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Left Arrow 10"/>
          <p:cNvSpPr/>
          <p:nvPr/>
        </p:nvSpPr>
        <p:spPr>
          <a:xfrm>
            <a:off x="11163300" y="3543300"/>
            <a:ext cx="762000" cy="3619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0755" y="4218050"/>
            <a:ext cx="329949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B : </a:t>
            </a:r>
            <a:r>
              <a:rPr lang="en-US" sz="3200" dirty="0" smtClean="0">
                <a:solidFill>
                  <a:srgbClr val="FF0000"/>
                </a:solidFill>
              </a:rPr>
              <a:t>private </a:t>
            </a:r>
            <a:r>
              <a:rPr lang="en-US" sz="3200" dirty="0" smtClean="0"/>
              <a:t>A {</a:t>
            </a:r>
          </a:p>
          <a:p>
            <a:r>
              <a:rPr lang="en-US" sz="3200" dirty="0" smtClean="0"/>
              <a:t>	…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24358" y="4218050"/>
            <a:ext cx="377859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A {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public: </a:t>
            </a:r>
            <a:r>
              <a:rPr lang="en-US" sz="3200" dirty="0" err="1" smtClean="0"/>
              <a:t>int</a:t>
            </a:r>
            <a:r>
              <a:rPr lang="en-US" sz="3200" dirty="0" smtClean="0"/>
              <a:t> x;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protected: </a:t>
            </a:r>
            <a:r>
              <a:rPr lang="en-US" sz="3200" dirty="0" err="1" smtClean="0"/>
              <a:t>int</a:t>
            </a:r>
            <a:r>
              <a:rPr lang="en-US" sz="3200" dirty="0" smtClean="0"/>
              <a:t> y;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private: </a:t>
            </a:r>
            <a:r>
              <a:rPr lang="en-US" sz="3200" dirty="0" err="1" smtClean="0"/>
              <a:t>int</a:t>
            </a:r>
            <a:r>
              <a:rPr lang="en-US" sz="3200" dirty="0" smtClean="0"/>
              <a:t> z;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22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2955" y="1271915"/>
          <a:ext cx="10616339" cy="278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794"/>
                <a:gridCol w="1890793"/>
                <a:gridCol w="2200760"/>
                <a:gridCol w="2169762"/>
                <a:gridCol w="2464230"/>
              </a:tblGrid>
              <a:tr h="689525">
                <a:tc gridSpan="2">
                  <a:txBody>
                    <a:bodyPr/>
                    <a:lstStyle/>
                    <a:p>
                      <a:r>
                        <a:rPr lang="en-US" sz="3200" dirty="0" smtClean="0"/>
                        <a:t>Base</a:t>
                      </a:r>
                      <a:r>
                        <a:rPr lang="en-US" sz="3200" baseline="0" dirty="0" smtClean="0"/>
                        <a:t> class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rowSpan="3">
                  <a:txBody>
                    <a:bodyPr/>
                    <a:lstStyle/>
                    <a:p>
                      <a:r>
                        <a:rPr lang="en-US" sz="3200" b="1" dirty="0" smtClean="0"/>
                        <a:t>Derived</a:t>
                      </a:r>
                    </a:p>
                    <a:p>
                      <a:r>
                        <a:rPr lang="en-US" sz="3200" b="1" dirty="0" smtClean="0"/>
                        <a:t>class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69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99860" y="4218050"/>
            <a:ext cx="31470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B : public A {</a:t>
            </a:r>
          </a:p>
          <a:p>
            <a:r>
              <a:rPr lang="en-US" sz="3200" dirty="0" smtClean="0"/>
              <a:t>	…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24358" y="4218050"/>
            <a:ext cx="31688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A {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public: </a:t>
            </a:r>
            <a:r>
              <a:rPr lang="en-US" sz="3200" dirty="0" err="1" smtClean="0"/>
              <a:t>int</a:t>
            </a:r>
            <a:r>
              <a:rPr lang="en-US" sz="3200" dirty="0" smtClean="0"/>
              <a:t> x;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833100" y="4218050"/>
            <a:ext cx="163698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p;</a:t>
            </a:r>
          </a:p>
          <a:p>
            <a:r>
              <a:rPr lang="en-US" sz="3200" dirty="0" smtClean="0"/>
              <a:t>B q;</a:t>
            </a:r>
          </a:p>
          <a:p>
            <a:r>
              <a:rPr lang="en-US" sz="3200" dirty="0" err="1" smtClean="0"/>
              <a:t>p.x</a:t>
            </a:r>
            <a:r>
              <a:rPr lang="en-US" sz="3200" dirty="0" smtClean="0"/>
              <a:t> = 10;</a:t>
            </a:r>
          </a:p>
          <a:p>
            <a:r>
              <a:rPr lang="en-US" sz="3200" dirty="0" err="1" smtClean="0"/>
              <a:t>q.x</a:t>
            </a:r>
            <a:r>
              <a:rPr lang="en-US" sz="3200" dirty="0" smtClean="0"/>
              <a:t> = 12;</a:t>
            </a:r>
            <a:endParaRPr lang="en-US" sz="32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0295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 One: public, protected, 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2955" y="1271915"/>
          <a:ext cx="10616339" cy="278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794"/>
                <a:gridCol w="1890793"/>
                <a:gridCol w="2200760"/>
                <a:gridCol w="2169762"/>
                <a:gridCol w="2464230"/>
              </a:tblGrid>
              <a:tr h="689525">
                <a:tc gridSpan="2">
                  <a:txBody>
                    <a:bodyPr/>
                    <a:lstStyle/>
                    <a:p>
                      <a:r>
                        <a:rPr lang="en-US" sz="3200" dirty="0" smtClean="0"/>
                        <a:t>Base</a:t>
                      </a:r>
                      <a:r>
                        <a:rPr lang="en-US" sz="3200" baseline="0" dirty="0" smtClean="0"/>
                        <a:t> class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rowSpan="3">
                  <a:txBody>
                    <a:bodyPr/>
                    <a:lstStyle/>
                    <a:p>
                      <a:r>
                        <a:rPr lang="en-US" sz="3200" b="1" dirty="0" smtClean="0"/>
                        <a:t>Derived</a:t>
                      </a:r>
                    </a:p>
                    <a:p>
                      <a:r>
                        <a:rPr lang="en-US" sz="3200" b="1" dirty="0" smtClean="0"/>
                        <a:t>class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69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99860" y="4218050"/>
            <a:ext cx="31470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B : public A {</a:t>
            </a:r>
          </a:p>
          <a:p>
            <a:r>
              <a:rPr lang="en-US" sz="3200" dirty="0" smtClean="0"/>
              <a:t>	…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24358" y="4218050"/>
            <a:ext cx="31688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A {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public: </a:t>
            </a:r>
            <a:r>
              <a:rPr lang="en-US" sz="3200" dirty="0" err="1" smtClean="0"/>
              <a:t>int</a:t>
            </a:r>
            <a:r>
              <a:rPr lang="en-US" sz="3200" dirty="0" smtClean="0"/>
              <a:t> x;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833100" y="4218050"/>
            <a:ext cx="163698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p;</a:t>
            </a:r>
          </a:p>
          <a:p>
            <a:r>
              <a:rPr lang="en-US" sz="3200" dirty="0" smtClean="0"/>
              <a:t>B q;</a:t>
            </a:r>
          </a:p>
          <a:p>
            <a:r>
              <a:rPr lang="en-US" sz="3200" dirty="0" err="1" smtClean="0"/>
              <a:t>p.x</a:t>
            </a:r>
            <a:r>
              <a:rPr lang="en-US" sz="3200" dirty="0" smtClean="0"/>
              <a:t> = 10;</a:t>
            </a:r>
          </a:p>
          <a:p>
            <a:r>
              <a:rPr lang="en-US" sz="3200" dirty="0" err="1" smtClean="0"/>
              <a:t>q.x</a:t>
            </a:r>
            <a:r>
              <a:rPr lang="en-US" sz="3200" dirty="0" smtClean="0"/>
              <a:t> = 12;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699860" y="6150114"/>
            <a:ext cx="2382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Any error?</a:t>
            </a:r>
            <a:endParaRPr lang="en-US" sz="4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0295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2955" y="1271915"/>
          <a:ext cx="10616339" cy="278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794"/>
                <a:gridCol w="1890793"/>
                <a:gridCol w="2200760"/>
                <a:gridCol w="2169762"/>
                <a:gridCol w="2464230"/>
              </a:tblGrid>
              <a:tr h="689525">
                <a:tc gridSpan="2">
                  <a:txBody>
                    <a:bodyPr/>
                    <a:lstStyle/>
                    <a:p>
                      <a:r>
                        <a:rPr lang="en-US" sz="3200" dirty="0" smtClean="0"/>
                        <a:t>Base</a:t>
                      </a:r>
                      <a:r>
                        <a:rPr lang="en-US" sz="3200" baseline="0" dirty="0" smtClean="0"/>
                        <a:t> class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rowSpan="3">
                  <a:txBody>
                    <a:bodyPr/>
                    <a:lstStyle/>
                    <a:p>
                      <a:r>
                        <a:rPr lang="en-US" sz="3200" b="1" dirty="0" smtClean="0"/>
                        <a:t>Derived</a:t>
                      </a:r>
                    </a:p>
                    <a:p>
                      <a:r>
                        <a:rPr lang="en-US" sz="3200" b="1" dirty="0" smtClean="0"/>
                        <a:t>class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69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99860" y="4218050"/>
            <a:ext cx="31470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B : public A {</a:t>
            </a:r>
          </a:p>
          <a:p>
            <a:r>
              <a:rPr lang="en-US" sz="3200" dirty="0" smtClean="0"/>
              <a:t>	…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24358" y="4218050"/>
            <a:ext cx="31688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A {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public: </a:t>
            </a:r>
            <a:r>
              <a:rPr lang="en-US" sz="3200" dirty="0" err="1" smtClean="0"/>
              <a:t>int</a:t>
            </a:r>
            <a:r>
              <a:rPr lang="en-US" sz="3200" dirty="0" smtClean="0"/>
              <a:t> x;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833100" y="4218050"/>
            <a:ext cx="163698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p;</a:t>
            </a:r>
          </a:p>
          <a:p>
            <a:r>
              <a:rPr lang="en-US" sz="3200" dirty="0" smtClean="0"/>
              <a:t>B q;</a:t>
            </a:r>
          </a:p>
          <a:p>
            <a:r>
              <a:rPr lang="en-US" sz="3200" dirty="0" err="1" smtClean="0"/>
              <a:t>p.x</a:t>
            </a:r>
            <a:r>
              <a:rPr lang="en-US" sz="3200" dirty="0" smtClean="0"/>
              <a:t> = 10;</a:t>
            </a:r>
          </a:p>
          <a:p>
            <a:r>
              <a:rPr lang="en-US" sz="3200" dirty="0" err="1" smtClean="0"/>
              <a:t>q.x</a:t>
            </a:r>
            <a:r>
              <a:rPr lang="en-US" sz="3200" dirty="0" smtClean="0"/>
              <a:t> = 12;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699860" y="6150114"/>
            <a:ext cx="3037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Any error? no</a:t>
            </a:r>
            <a:endParaRPr lang="en-US" sz="4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0295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some exercises</a:t>
            </a:r>
            <a:endParaRPr lang="en-US" dirty="0"/>
          </a:p>
        </p:txBody>
      </p:sp>
      <p:pic>
        <p:nvPicPr>
          <p:cNvPr id="6" name="Picture 2" descr="http://static8.depositphotos.com/1037238/890/v/950/depositphotos_8909121-Kids-riding-bicy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76" y="1690688"/>
            <a:ext cx="7418593" cy="494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20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955" y="0"/>
            <a:ext cx="10515600" cy="1325563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2955" y="1271915"/>
          <a:ext cx="10616339" cy="278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794"/>
                <a:gridCol w="1890793"/>
                <a:gridCol w="2200760"/>
                <a:gridCol w="2169762"/>
                <a:gridCol w="2464230"/>
              </a:tblGrid>
              <a:tr h="689525">
                <a:tc gridSpan="2">
                  <a:txBody>
                    <a:bodyPr/>
                    <a:lstStyle/>
                    <a:p>
                      <a:r>
                        <a:rPr lang="en-US" sz="3200" dirty="0" smtClean="0"/>
                        <a:t>Base</a:t>
                      </a:r>
                      <a:r>
                        <a:rPr lang="en-US" sz="3200" baseline="0" dirty="0" smtClean="0"/>
                        <a:t> class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rowSpan="3">
                  <a:txBody>
                    <a:bodyPr/>
                    <a:lstStyle/>
                    <a:p>
                      <a:r>
                        <a:rPr lang="en-US" sz="3200" b="1" dirty="0" smtClean="0"/>
                        <a:t>Derived</a:t>
                      </a:r>
                    </a:p>
                    <a:p>
                      <a:r>
                        <a:rPr lang="en-US" sz="3200" b="1" dirty="0" smtClean="0"/>
                        <a:t>class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69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99860" y="4218050"/>
            <a:ext cx="37679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B : </a:t>
            </a:r>
            <a:r>
              <a:rPr lang="en-US" sz="3200" b="1" dirty="0" smtClean="0">
                <a:solidFill>
                  <a:srgbClr val="FF0000"/>
                </a:solidFill>
              </a:rPr>
              <a:t>protected</a:t>
            </a:r>
            <a:r>
              <a:rPr lang="en-US" sz="3200" dirty="0" smtClean="0"/>
              <a:t> A {</a:t>
            </a:r>
          </a:p>
          <a:p>
            <a:r>
              <a:rPr lang="en-US" sz="3200" dirty="0" smtClean="0"/>
              <a:t>	…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24358" y="4218050"/>
            <a:ext cx="31688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A {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public: </a:t>
            </a:r>
            <a:r>
              <a:rPr lang="en-US" sz="3200" dirty="0" err="1" smtClean="0"/>
              <a:t>int</a:t>
            </a:r>
            <a:r>
              <a:rPr lang="en-US" sz="3200" dirty="0" smtClean="0"/>
              <a:t> x;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833100" y="4218050"/>
            <a:ext cx="163698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p;</a:t>
            </a:r>
          </a:p>
          <a:p>
            <a:r>
              <a:rPr lang="en-US" sz="3200" dirty="0" smtClean="0"/>
              <a:t>B q;</a:t>
            </a:r>
          </a:p>
          <a:p>
            <a:r>
              <a:rPr lang="en-US" sz="3200" dirty="0" err="1" smtClean="0"/>
              <a:t>p.x</a:t>
            </a:r>
            <a:r>
              <a:rPr lang="en-US" sz="3200" dirty="0" smtClean="0"/>
              <a:t> = 10;</a:t>
            </a:r>
          </a:p>
          <a:p>
            <a:r>
              <a:rPr lang="en-US" sz="3200" dirty="0" err="1" smtClean="0"/>
              <a:t>q.x</a:t>
            </a:r>
            <a:r>
              <a:rPr lang="en-US" sz="3200" dirty="0" smtClean="0"/>
              <a:t> = 12;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699860" y="6150114"/>
            <a:ext cx="2382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Any error?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277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2955" y="1271915"/>
          <a:ext cx="10616339" cy="278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794"/>
                <a:gridCol w="1890793"/>
                <a:gridCol w="2200760"/>
                <a:gridCol w="2169762"/>
                <a:gridCol w="2464230"/>
              </a:tblGrid>
              <a:tr h="689525">
                <a:tc gridSpan="2">
                  <a:txBody>
                    <a:bodyPr/>
                    <a:lstStyle/>
                    <a:p>
                      <a:r>
                        <a:rPr lang="en-US" sz="3200" dirty="0" smtClean="0"/>
                        <a:t>Base</a:t>
                      </a:r>
                      <a:r>
                        <a:rPr lang="en-US" sz="3200" baseline="0" dirty="0" smtClean="0"/>
                        <a:t> class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rowSpan="3">
                  <a:txBody>
                    <a:bodyPr/>
                    <a:lstStyle/>
                    <a:p>
                      <a:r>
                        <a:rPr lang="en-US" sz="3200" b="1" dirty="0" smtClean="0"/>
                        <a:t>Derived</a:t>
                      </a:r>
                    </a:p>
                    <a:p>
                      <a:r>
                        <a:rPr lang="en-US" sz="3200" b="1" dirty="0" smtClean="0"/>
                        <a:t>class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69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99860" y="4218050"/>
            <a:ext cx="37679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B : protected A {</a:t>
            </a:r>
          </a:p>
          <a:p>
            <a:r>
              <a:rPr lang="en-US" sz="3200" dirty="0" smtClean="0"/>
              <a:t>	…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24358" y="4218050"/>
            <a:ext cx="31688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A {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public: </a:t>
            </a:r>
            <a:r>
              <a:rPr lang="en-US" sz="3200" dirty="0" err="1" smtClean="0"/>
              <a:t>int</a:t>
            </a:r>
            <a:r>
              <a:rPr lang="en-US" sz="3200" dirty="0" smtClean="0"/>
              <a:t> x;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833100" y="4218050"/>
            <a:ext cx="163698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p;</a:t>
            </a:r>
          </a:p>
          <a:p>
            <a:r>
              <a:rPr lang="en-US" sz="3200" dirty="0" smtClean="0"/>
              <a:t>B q;</a:t>
            </a:r>
          </a:p>
          <a:p>
            <a:r>
              <a:rPr lang="en-US" sz="3200" dirty="0" err="1" smtClean="0"/>
              <a:t>p.x</a:t>
            </a:r>
            <a:r>
              <a:rPr lang="en-US" sz="3200" dirty="0" smtClean="0"/>
              <a:t> = 10;</a:t>
            </a:r>
          </a:p>
          <a:p>
            <a:r>
              <a:rPr lang="en-US" sz="3200" dirty="0" err="1" smtClean="0"/>
              <a:t>q.x</a:t>
            </a:r>
            <a:r>
              <a:rPr lang="en-US" sz="3200" dirty="0" smtClean="0"/>
              <a:t> = 12;</a:t>
            </a:r>
            <a:endParaRPr lang="en-US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530142" y="5787710"/>
            <a:ext cx="351294" cy="492443"/>
            <a:chOff x="10668000" y="5787710"/>
            <a:chExt cx="351294" cy="492443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10668000" y="5787710"/>
              <a:ext cx="351294" cy="4924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668000" y="5787710"/>
              <a:ext cx="351294" cy="4924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2955" y="0"/>
            <a:ext cx="10515600" cy="1325563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5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2955" y="1271915"/>
          <a:ext cx="10616339" cy="278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794"/>
                <a:gridCol w="1890793"/>
                <a:gridCol w="2200760"/>
                <a:gridCol w="2169762"/>
                <a:gridCol w="2464230"/>
              </a:tblGrid>
              <a:tr h="689525">
                <a:tc gridSpan="2">
                  <a:txBody>
                    <a:bodyPr/>
                    <a:lstStyle/>
                    <a:p>
                      <a:r>
                        <a:rPr lang="en-US" sz="3200" dirty="0" smtClean="0"/>
                        <a:t>Base</a:t>
                      </a:r>
                      <a:r>
                        <a:rPr lang="en-US" sz="3200" baseline="0" dirty="0" smtClean="0"/>
                        <a:t> class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rowSpan="3">
                  <a:txBody>
                    <a:bodyPr/>
                    <a:lstStyle/>
                    <a:p>
                      <a:r>
                        <a:rPr lang="en-US" sz="3200" b="1" dirty="0" smtClean="0"/>
                        <a:t>Derived</a:t>
                      </a:r>
                    </a:p>
                    <a:p>
                      <a:r>
                        <a:rPr lang="en-US" sz="3200" b="1" dirty="0" smtClean="0"/>
                        <a:t>class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69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99860" y="4218050"/>
            <a:ext cx="33325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B : </a:t>
            </a:r>
            <a:r>
              <a:rPr lang="en-US" sz="3200" b="1" dirty="0" smtClean="0">
                <a:solidFill>
                  <a:srgbClr val="FF0000"/>
                </a:solidFill>
              </a:rPr>
              <a:t>private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A {</a:t>
            </a:r>
          </a:p>
          <a:p>
            <a:r>
              <a:rPr lang="en-US" sz="3200" dirty="0" smtClean="0"/>
              <a:t>	…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24358" y="4218050"/>
            <a:ext cx="31688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A {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public: </a:t>
            </a:r>
            <a:r>
              <a:rPr lang="en-US" sz="3200" dirty="0" err="1" smtClean="0"/>
              <a:t>int</a:t>
            </a:r>
            <a:r>
              <a:rPr lang="en-US" sz="3200" dirty="0" smtClean="0"/>
              <a:t> x;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833100" y="4218050"/>
            <a:ext cx="163698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p;</a:t>
            </a:r>
          </a:p>
          <a:p>
            <a:r>
              <a:rPr lang="en-US" sz="3200" dirty="0" smtClean="0"/>
              <a:t>B q;</a:t>
            </a:r>
          </a:p>
          <a:p>
            <a:r>
              <a:rPr lang="en-US" sz="3200" dirty="0" err="1" smtClean="0"/>
              <a:t>p.x</a:t>
            </a:r>
            <a:r>
              <a:rPr lang="en-US" sz="3200" dirty="0" smtClean="0"/>
              <a:t> = 10;</a:t>
            </a:r>
          </a:p>
          <a:p>
            <a:r>
              <a:rPr lang="en-US" sz="3200" dirty="0" err="1" smtClean="0"/>
              <a:t>q.x</a:t>
            </a:r>
            <a:r>
              <a:rPr lang="en-US" sz="3200" dirty="0" smtClean="0"/>
              <a:t> = 12;</a:t>
            </a:r>
            <a:endParaRPr lang="en-US" sz="32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0295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99860" y="6150114"/>
            <a:ext cx="2382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Any error?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4488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2955" y="1271915"/>
          <a:ext cx="10616339" cy="278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794"/>
                <a:gridCol w="1890793"/>
                <a:gridCol w="2200760"/>
                <a:gridCol w="2169762"/>
                <a:gridCol w="2464230"/>
              </a:tblGrid>
              <a:tr h="689525">
                <a:tc gridSpan="2">
                  <a:txBody>
                    <a:bodyPr/>
                    <a:lstStyle/>
                    <a:p>
                      <a:r>
                        <a:rPr lang="en-US" sz="3200" dirty="0" smtClean="0"/>
                        <a:t>Base</a:t>
                      </a:r>
                      <a:r>
                        <a:rPr lang="en-US" sz="3200" baseline="0" dirty="0" smtClean="0"/>
                        <a:t> class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rowSpan="3">
                  <a:txBody>
                    <a:bodyPr/>
                    <a:lstStyle/>
                    <a:p>
                      <a:r>
                        <a:rPr lang="en-US" sz="3200" b="1" dirty="0" smtClean="0"/>
                        <a:t>Derived</a:t>
                      </a:r>
                    </a:p>
                    <a:p>
                      <a:r>
                        <a:rPr lang="en-US" sz="3200" b="1" dirty="0" smtClean="0"/>
                        <a:t>class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69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99860" y="4218050"/>
            <a:ext cx="33325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B : </a:t>
            </a:r>
            <a:r>
              <a:rPr lang="en-US" sz="3200" b="1" dirty="0" smtClean="0"/>
              <a:t>private</a:t>
            </a:r>
            <a:r>
              <a:rPr lang="en-US" sz="3200" dirty="0" smtClean="0"/>
              <a:t> A {</a:t>
            </a:r>
          </a:p>
          <a:p>
            <a:r>
              <a:rPr lang="en-US" sz="3200" dirty="0" smtClean="0"/>
              <a:t>	…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24358" y="4218050"/>
            <a:ext cx="31688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A {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public: </a:t>
            </a:r>
            <a:r>
              <a:rPr lang="en-US" sz="3200" dirty="0" err="1" smtClean="0"/>
              <a:t>int</a:t>
            </a:r>
            <a:r>
              <a:rPr lang="en-US" sz="3200" dirty="0" smtClean="0"/>
              <a:t> x;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833100" y="4218050"/>
            <a:ext cx="163698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p;</a:t>
            </a:r>
          </a:p>
          <a:p>
            <a:r>
              <a:rPr lang="en-US" sz="3200" dirty="0" smtClean="0"/>
              <a:t>B q;</a:t>
            </a:r>
          </a:p>
          <a:p>
            <a:r>
              <a:rPr lang="en-US" sz="3200" dirty="0" err="1" smtClean="0"/>
              <a:t>p.x</a:t>
            </a:r>
            <a:r>
              <a:rPr lang="en-US" sz="3200" dirty="0" smtClean="0"/>
              <a:t> = 10;</a:t>
            </a:r>
          </a:p>
          <a:p>
            <a:r>
              <a:rPr lang="en-US" sz="3200" dirty="0" err="1" smtClean="0"/>
              <a:t>q.x</a:t>
            </a:r>
            <a:r>
              <a:rPr lang="en-US" sz="3200" dirty="0" smtClean="0"/>
              <a:t> = 12;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0530142" y="5787710"/>
            <a:ext cx="351294" cy="492443"/>
            <a:chOff x="10668000" y="5787710"/>
            <a:chExt cx="351294" cy="492443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10668000" y="5787710"/>
              <a:ext cx="351294" cy="4924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668000" y="5787710"/>
              <a:ext cx="351294" cy="4924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 txBox="1">
            <a:spLocks/>
          </p:cNvSpPr>
          <p:nvPr/>
        </p:nvSpPr>
        <p:spPr>
          <a:xfrm>
            <a:off x="40295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2955" y="852815"/>
          <a:ext cx="10616339" cy="278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794"/>
                <a:gridCol w="1890793"/>
                <a:gridCol w="2200760"/>
                <a:gridCol w="2169762"/>
                <a:gridCol w="2464230"/>
              </a:tblGrid>
              <a:tr h="689525">
                <a:tc gridSpan="2">
                  <a:txBody>
                    <a:bodyPr/>
                    <a:lstStyle/>
                    <a:p>
                      <a:r>
                        <a:rPr lang="en-US" sz="3200" dirty="0" smtClean="0"/>
                        <a:t>Base</a:t>
                      </a:r>
                      <a:r>
                        <a:rPr lang="en-US" sz="3200" baseline="0" dirty="0" smtClean="0"/>
                        <a:t> class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rowSpan="3">
                  <a:txBody>
                    <a:bodyPr/>
                    <a:lstStyle/>
                    <a:p>
                      <a:r>
                        <a:rPr lang="en-US" sz="3200" b="1" dirty="0" smtClean="0"/>
                        <a:t>Derived</a:t>
                      </a:r>
                    </a:p>
                    <a:p>
                      <a:r>
                        <a:rPr lang="en-US" sz="3200" b="1" dirty="0" smtClean="0"/>
                        <a:t>class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69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85460" y="3798950"/>
            <a:ext cx="376795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B : </a:t>
            </a:r>
            <a:r>
              <a:rPr lang="en-US" sz="3200" b="1" dirty="0" smtClean="0">
                <a:solidFill>
                  <a:srgbClr val="FF0000"/>
                </a:solidFill>
              </a:rPr>
              <a:t>protected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A {</a:t>
            </a:r>
          </a:p>
          <a:p>
            <a:endParaRPr lang="en-US" sz="3200" dirty="0" smtClean="0"/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76708" y="3798950"/>
            <a:ext cx="3310137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A {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private: </a:t>
            </a:r>
            <a:r>
              <a:rPr lang="en-US" sz="3200" dirty="0" err="1" smtClean="0"/>
              <a:t>int</a:t>
            </a:r>
            <a:r>
              <a:rPr lang="en-US" sz="3200" dirty="0" smtClean="0"/>
              <a:t> x;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public: </a:t>
            </a:r>
            <a:r>
              <a:rPr lang="en-US" sz="3200" dirty="0" err="1" smtClean="0"/>
              <a:t>int</a:t>
            </a:r>
            <a:r>
              <a:rPr lang="en-US" sz="3200" dirty="0" smtClean="0"/>
              <a:t> y;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778868" y="3818000"/>
            <a:ext cx="3877985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C : public </a:t>
            </a:r>
            <a:r>
              <a:rPr lang="en-US" sz="3200" dirty="0"/>
              <a:t>B</a:t>
            </a:r>
            <a:r>
              <a:rPr lang="en-US" sz="3200" dirty="0" smtClean="0"/>
              <a:t> {</a:t>
            </a:r>
          </a:p>
          <a:p>
            <a:r>
              <a:rPr lang="en-US" sz="3200" dirty="0" smtClean="0"/>
              <a:t>	void foo( ) {</a:t>
            </a:r>
          </a:p>
          <a:p>
            <a:r>
              <a:rPr lang="en-US" sz="3200" dirty="0" smtClean="0"/>
              <a:t>		x = 10;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	y = 10;	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}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02955" y="-2476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99860" y="6150114"/>
            <a:ext cx="2382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Any error?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9111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2955" y="852815"/>
          <a:ext cx="10616339" cy="278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794"/>
                <a:gridCol w="1890793"/>
                <a:gridCol w="2200760"/>
                <a:gridCol w="2169762"/>
                <a:gridCol w="2464230"/>
              </a:tblGrid>
              <a:tr h="689525">
                <a:tc gridSpan="2">
                  <a:txBody>
                    <a:bodyPr/>
                    <a:lstStyle/>
                    <a:p>
                      <a:r>
                        <a:rPr lang="en-US" sz="3200" dirty="0" smtClean="0"/>
                        <a:t>Base</a:t>
                      </a:r>
                      <a:r>
                        <a:rPr lang="en-US" sz="3200" baseline="0" dirty="0" smtClean="0"/>
                        <a:t> class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rowSpan="3">
                  <a:txBody>
                    <a:bodyPr/>
                    <a:lstStyle/>
                    <a:p>
                      <a:r>
                        <a:rPr lang="en-US" sz="3200" b="1" dirty="0" smtClean="0"/>
                        <a:t>Derived</a:t>
                      </a:r>
                    </a:p>
                    <a:p>
                      <a:r>
                        <a:rPr lang="en-US" sz="3200" b="1" dirty="0" smtClean="0"/>
                        <a:t>class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69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85460" y="3798950"/>
            <a:ext cx="376795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B : protected A {</a:t>
            </a:r>
          </a:p>
          <a:p>
            <a:endParaRPr lang="en-US" sz="3200" dirty="0" smtClean="0"/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76708" y="3798950"/>
            <a:ext cx="3310137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A {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private: </a:t>
            </a:r>
            <a:r>
              <a:rPr lang="en-US" sz="3200" dirty="0" err="1" smtClean="0"/>
              <a:t>int</a:t>
            </a:r>
            <a:r>
              <a:rPr lang="en-US" sz="3200" dirty="0" smtClean="0"/>
              <a:t> x;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public: </a:t>
            </a:r>
            <a:r>
              <a:rPr lang="en-US" sz="3200" dirty="0" err="1" smtClean="0"/>
              <a:t>int</a:t>
            </a:r>
            <a:r>
              <a:rPr lang="en-US" sz="3200" dirty="0" smtClean="0"/>
              <a:t> y;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778868" y="3818000"/>
            <a:ext cx="3877985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C : public </a:t>
            </a:r>
            <a:r>
              <a:rPr lang="en-US" sz="3200" dirty="0"/>
              <a:t>B</a:t>
            </a:r>
            <a:r>
              <a:rPr lang="en-US" sz="3200" dirty="0" smtClean="0"/>
              <a:t> {</a:t>
            </a:r>
          </a:p>
          <a:p>
            <a:r>
              <a:rPr lang="en-US" sz="3200" dirty="0" smtClean="0"/>
              <a:t>	void foo( ) {</a:t>
            </a:r>
          </a:p>
          <a:p>
            <a:r>
              <a:rPr lang="en-US" sz="3200" dirty="0" smtClean="0"/>
              <a:t>		x = 10;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	y = 10;	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}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10843647" y="4849051"/>
            <a:ext cx="351294" cy="492443"/>
            <a:chOff x="10668000" y="5787710"/>
            <a:chExt cx="351294" cy="492443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10668000" y="5787710"/>
              <a:ext cx="351294" cy="4924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668000" y="5787710"/>
              <a:ext cx="351294" cy="4924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 txBox="1">
            <a:spLocks/>
          </p:cNvSpPr>
          <p:nvPr/>
        </p:nvSpPr>
        <p:spPr>
          <a:xfrm>
            <a:off x="402955" y="-2476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489644"/>
              </p:ext>
            </p:extLst>
          </p:nvPr>
        </p:nvGraphicFramePr>
        <p:xfrm>
          <a:off x="402955" y="852815"/>
          <a:ext cx="10616339" cy="278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794"/>
                <a:gridCol w="1890793"/>
                <a:gridCol w="2200760"/>
                <a:gridCol w="2169762"/>
                <a:gridCol w="2464230"/>
              </a:tblGrid>
              <a:tr h="689525">
                <a:tc gridSpan="2">
                  <a:txBody>
                    <a:bodyPr/>
                    <a:lstStyle/>
                    <a:p>
                      <a:r>
                        <a:rPr lang="en-US" sz="3200" dirty="0" smtClean="0"/>
                        <a:t>Base</a:t>
                      </a:r>
                      <a:r>
                        <a:rPr lang="en-US" sz="3200" baseline="0" dirty="0" smtClean="0"/>
                        <a:t> class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rowSpan="3">
                  <a:txBody>
                    <a:bodyPr/>
                    <a:lstStyle/>
                    <a:p>
                      <a:r>
                        <a:rPr lang="en-US" sz="3200" b="1" dirty="0" smtClean="0"/>
                        <a:t>Derived</a:t>
                      </a:r>
                    </a:p>
                    <a:p>
                      <a:r>
                        <a:rPr lang="en-US" sz="3200" b="1" dirty="0" smtClean="0"/>
                        <a:t>class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69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2160" y="3798950"/>
            <a:ext cx="329949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B : private A {</a:t>
            </a:r>
          </a:p>
          <a:p>
            <a:endParaRPr lang="en-US" sz="3200" dirty="0" smtClean="0"/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10058" y="3798950"/>
            <a:ext cx="3310137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A {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private: </a:t>
            </a:r>
            <a:r>
              <a:rPr lang="en-US" sz="3200" dirty="0" err="1" smtClean="0"/>
              <a:t>int</a:t>
            </a:r>
            <a:r>
              <a:rPr lang="en-US" sz="3200" dirty="0" smtClean="0"/>
              <a:t> x;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public: </a:t>
            </a:r>
            <a:r>
              <a:rPr lang="en-US" sz="3200" dirty="0" err="1" smtClean="0"/>
              <a:t>int</a:t>
            </a:r>
            <a:r>
              <a:rPr lang="en-US" sz="3200" dirty="0" smtClean="0"/>
              <a:t> y;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683618" y="3798950"/>
            <a:ext cx="3877985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C : public </a:t>
            </a:r>
            <a:r>
              <a:rPr lang="en-US" sz="3200" dirty="0"/>
              <a:t>B</a:t>
            </a:r>
            <a:r>
              <a:rPr lang="en-US" sz="3200" dirty="0" smtClean="0"/>
              <a:t> {</a:t>
            </a:r>
          </a:p>
          <a:p>
            <a:r>
              <a:rPr lang="en-US" sz="3200" dirty="0" smtClean="0"/>
              <a:t>	void foo( ) {</a:t>
            </a:r>
          </a:p>
          <a:p>
            <a:r>
              <a:rPr lang="en-US" sz="3200" dirty="0" smtClean="0"/>
              <a:t>		x = 10;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	y = 10;	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}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02955" y="-2476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99860" y="6150114"/>
            <a:ext cx="2382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Any error?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333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2955" y="852815"/>
          <a:ext cx="10616339" cy="278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794"/>
                <a:gridCol w="1890793"/>
                <a:gridCol w="2200760"/>
                <a:gridCol w="2169762"/>
                <a:gridCol w="2464230"/>
              </a:tblGrid>
              <a:tr h="689525">
                <a:tc gridSpan="2">
                  <a:txBody>
                    <a:bodyPr/>
                    <a:lstStyle/>
                    <a:p>
                      <a:r>
                        <a:rPr lang="en-US" sz="3200" dirty="0" smtClean="0"/>
                        <a:t>Base</a:t>
                      </a:r>
                      <a:r>
                        <a:rPr lang="en-US" sz="3200" baseline="0" dirty="0" smtClean="0"/>
                        <a:t> class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rowSpan="3">
                  <a:txBody>
                    <a:bodyPr/>
                    <a:lstStyle/>
                    <a:p>
                      <a:r>
                        <a:rPr lang="en-US" sz="3200" b="1" dirty="0" smtClean="0"/>
                        <a:t>Derived</a:t>
                      </a:r>
                    </a:p>
                    <a:p>
                      <a:r>
                        <a:rPr lang="en-US" sz="3200" b="1" dirty="0" smtClean="0"/>
                        <a:t>class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69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</a:tr>
              <a:tr h="6991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private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2160" y="3798950"/>
            <a:ext cx="329949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B : private A {</a:t>
            </a:r>
          </a:p>
          <a:p>
            <a:endParaRPr lang="en-US" sz="3200" dirty="0" smtClean="0"/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10058" y="3798950"/>
            <a:ext cx="3310137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A {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private: </a:t>
            </a:r>
            <a:r>
              <a:rPr lang="en-US" sz="3200" dirty="0" err="1" smtClean="0"/>
              <a:t>int</a:t>
            </a:r>
            <a:r>
              <a:rPr lang="en-US" sz="3200" dirty="0" smtClean="0"/>
              <a:t> x;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public: </a:t>
            </a:r>
            <a:r>
              <a:rPr lang="en-US" sz="3200" dirty="0" err="1" smtClean="0"/>
              <a:t>int</a:t>
            </a:r>
            <a:r>
              <a:rPr lang="en-US" sz="3200" dirty="0" smtClean="0"/>
              <a:t> y;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683618" y="3798950"/>
            <a:ext cx="3877985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C : public </a:t>
            </a:r>
            <a:r>
              <a:rPr lang="en-US" sz="3200" dirty="0"/>
              <a:t>B</a:t>
            </a:r>
            <a:r>
              <a:rPr lang="en-US" sz="3200" dirty="0" smtClean="0"/>
              <a:t> {</a:t>
            </a:r>
          </a:p>
          <a:p>
            <a:r>
              <a:rPr lang="en-US" sz="3200" dirty="0" smtClean="0"/>
              <a:t>	void foo( ) {</a:t>
            </a:r>
          </a:p>
          <a:p>
            <a:r>
              <a:rPr lang="en-US" sz="3200" dirty="0" smtClean="0"/>
              <a:t>		x = 10;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	y = 10;	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}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grpSp>
        <p:nvGrpSpPr>
          <p:cNvPr id="9" name="Group 8"/>
          <p:cNvGrpSpPr/>
          <p:nvPr/>
        </p:nvGrpSpPr>
        <p:grpSpPr>
          <a:xfrm>
            <a:off x="10843647" y="4849051"/>
            <a:ext cx="351294" cy="492443"/>
            <a:chOff x="10668000" y="5787710"/>
            <a:chExt cx="351294" cy="492443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0668000" y="5787710"/>
              <a:ext cx="351294" cy="4924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668000" y="5787710"/>
              <a:ext cx="351294" cy="4924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0843647" y="5423310"/>
            <a:ext cx="351294" cy="492443"/>
            <a:chOff x="10668000" y="5787710"/>
            <a:chExt cx="351294" cy="492443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10668000" y="5787710"/>
              <a:ext cx="351294" cy="4924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0668000" y="5787710"/>
              <a:ext cx="351294" cy="4924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 txBox="1">
            <a:spLocks/>
          </p:cNvSpPr>
          <p:nvPr/>
        </p:nvSpPr>
        <p:spPr>
          <a:xfrm>
            <a:off x="402955" y="-2476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1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Must have at least one virtual function in base class.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2945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1" y="194644"/>
            <a:ext cx="10515600" cy="1325563"/>
          </a:xfrm>
        </p:spPr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111" y="1690688"/>
            <a:ext cx="26949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lass A {</a:t>
            </a:r>
            <a:br>
              <a:rPr lang="en-US" sz="2800" dirty="0" smtClean="0"/>
            </a:br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B :public A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C: public B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679770" y="1690688"/>
            <a:ext cx="150714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*p;</a:t>
            </a:r>
          </a:p>
          <a:p>
            <a:r>
              <a:rPr lang="en-US" sz="3600" dirty="0" smtClean="0"/>
              <a:t>A x;</a:t>
            </a:r>
          </a:p>
          <a:p>
            <a:r>
              <a:rPr lang="en-US" sz="3600" dirty="0" smtClean="0"/>
              <a:t>B y;</a:t>
            </a:r>
          </a:p>
          <a:p>
            <a:r>
              <a:rPr lang="en-US" sz="3600" dirty="0" smtClean="0"/>
              <a:t>C z;</a:t>
            </a:r>
          </a:p>
          <a:p>
            <a:endParaRPr lang="en-US" sz="3600" dirty="0"/>
          </a:p>
          <a:p>
            <a:r>
              <a:rPr lang="en-US" sz="3600" dirty="0" smtClean="0"/>
              <a:t>p = &amp;x;</a:t>
            </a:r>
          </a:p>
          <a:p>
            <a:r>
              <a:rPr lang="en-US" sz="3600" dirty="0" smtClean="0"/>
              <a:t>p = &amp;y;</a:t>
            </a:r>
          </a:p>
          <a:p>
            <a:r>
              <a:rPr lang="en-US" sz="3600" dirty="0" smtClean="0"/>
              <a:t>p = &amp;z;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35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0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1" y="114129"/>
            <a:ext cx="1166157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Polymorphism</a:t>
            </a:r>
            <a:br>
              <a:rPr lang="en-US" dirty="0" smtClean="0"/>
            </a:br>
            <a:r>
              <a:rPr lang="en-US" sz="4000" dirty="0" smtClean="0"/>
              <a:t>Draw a graph about the relation between the three classes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96111" y="1690688"/>
            <a:ext cx="26949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lass A {</a:t>
            </a:r>
            <a:br>
              <a:rPr lang="en-US" sz="2800" dirty="0" smtClean="0"/>
            </a:br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B :public A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C: public B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679770" y="1690688"/>
            <a:ext cx="150714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*p;</a:t>
            </a:r>
          </a:p>
          <a:p>
            <a:r>
              <a:rPr lang="en-US" sz="3600" dirty="0" smtClean="0"/>
              <a:t>A x;</a:t>
            </a:r>
          </a:p>
          <a:p>
            <a:r>
              <a:rPr lang="en-US" sz="3600" dirty="0" smtClean="0"/>
              <a:t>B y;</a:t>
            </a:r>
          </a:p>
          <a:p>
            <a:r>
              <a:rPr lang="en-US" sz="3600" dirty="0" smtClean="0"/>
              <a:t>C z;</a:t>
            </a:r>
          </a:p>
          <a:p>
            <a:endParaRPr lang="en-US" sz="3600" dirty="0"/>
          </a:p>
          <a:p>
            <a:r>
              <a:rPr lang="en-US" sz="3600" dirty="0" smtClean="0"/>
              <a:t>p = &amp;x;</a:t>
            </a:r>
          </a:p>
          <a:p>
            <a:r>
              <a:rPr lang="en-US" sz="3600" dirty="0" smtClean="0"/>
              <a:t>p = &amp;y;</a:t>
            </a:r>
          </a:p>
          <a:p>
            <a:r>
              <a:rPr lang="en-US" sz="3600" dirty="0" smtClean="0"/>
              <a:t>p = &amp;z;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404203" y="1983784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44814" y="2751722"/>
            <a:ext cx="0" cy="968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38659" y="3719801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79270" y="4487739"/>
            <a:ext cx="0" cy="968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04203" y="5515870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323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673" y="144155"/>
            <a:ext cx="10515600" cy="1325563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111" y="1690688"/>
            <a:ext cx="26949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lass A {</a:t>
            </a:r>
            <a:br>
              <a:rPr lang="en-US" sz="2800" dirty="0" smtClean="0"/>
            </a:br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B :public A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C: public B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679770" y="1690688"/>
            <a:ext cx="1507144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*p;</a:t>
            </a:r>
          </a:p>
          <a:p>
            <a:r>
              <a:rPr lang="en-US" sz="3600" dirty="0" smtClean="0"/>
              <a:t>A x;</a:t>
            </a:r>
          </a:p>
          <a:p>
            <a:r>
              <a:rPr lang="en-US" sz="3600" dirty="0" smtClean="0"/>
              <a:t>B y;</a:t>
            </a:r>
          </a:p>
          <a:p>
            <a:r>
              <a:rPr lang="en-US" sz="3600" dirty="0" smtClean="0"/>
              <a:t>C z;</a:t>
            </a:r>
          </a:p>
          <a:p>
            <a:endParaRPr lang="en-US" sz="3600" dirty="0"/>
          </a:p>
          <a:p>
            <a:r>
              <a:rPr lang="en-US" sz="3600" dirty="0" smtClean="0"/>
              <a:t>p = &amp;x;</a:t>
            </a:r>
          </a:p>
          <a:p>
            <a:r>
              <a:rPr lang="en-US" sz="3600" dirty="0" smtClean="0"/>
              <a:t>p = &amp;y;</a:t>
            </a:r>
          </a:p>
          <a:p>
            <a:r>
              <a:rPr lang="en-US" sz="3600" dirty="0" smtClean="0"/>
              <a:t>p = &amp;z;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404203" y="1983784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44814" y="2751722"/>
            <a:ext cx="0" cy="968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38659" y="3719801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79270" y="4487739"/>
            <a:ext cx="0" cy="968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04203" y="5515870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03701" y="1690687"/>
            <a:ext cx="1507144" cy="45243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B *q;</a:t>
            </a:r>
          </a:p>
          <a:p>
            <a:r>
              <a:rPr lang="en-US" sz="3600" dirty="0" smtClean="0"/>
              <a:t>A x;</a:t>
            </a:r>
          </a:p>
          <a:p>
            <a:r>
              <a:rPr lang="en-US" sz="3600" dirty="0" smtClean="0"/>
              <a:t>B y;</a:t>
            </a:r>
          </a:p>
          <a:p>
            <a:r>
              <a:rPr lang="en-US" sz="3600" dirty="0" smtClean="0"/>
              <a:t>C z;</a:t>
            </a:r>
          </a:p>
          <a:p>
            <a:endParaRPr lang="en-US" sz="3600" dirty="0"/>
          </a:p>
          <a:p>
            <a:r>
              <a:rPr lang="en-US" sz="3600" dirty="0" smtClean="0"/>
              <a:t>q = &amp;x;</a:t>
            </a:r>
          </a:p>
          <a:p>
            <a:r>
              <a:rPr lang="en-US" sz="3600" dirty="0" smtClean="0"/>
              <a:t>q = &amp;y;</a:t>
            </a:r>
          </a:p>
          <a:p>
            <a:r>
              <a:rPr lang="en-US" sz="3600" dirty="0" smtClean="0"/>
              <a:t>q = &amp;z;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9517254" y="894721"/>
            <a:ext cx="2865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Which is no error?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924397" y="1412830"/>
            <a:ext cx="1846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Base class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9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1" y="219286"/>
            <a:ext cx="10515600" cy="1325563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111" y="1690688"/>
            <a:ext cx="26949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lass A {</a:t>
            </a:r>
            <a:br>
              <a:rPr lang="en-US" sz="2800" dirty="0" smtClean="0"/>
            </a:br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B :public A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C: public B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404203" y="1983784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44814" y="2751722"/>
            <a:ext cx="0" cy="968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38659" y="3719801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79270" y="4487739"/>
            <a:ext cx="0" cy="968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04203" y="5515870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5743049" y="1861168"/>
            <a:ext cx="1507144" cy="45243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B *q;</a:t>
            </a:r>
          </a:p>
          <a:p>
            <a:r>
              <a:rPr lang="en-US" sz="3600" dirty="0" smtClean="0"/>
              <a:t>A x;</a:t>
            </a:r>
          </a:p>
          <a:p>
            <a:r>
              <a:rPr lang="en-US" sz="3600" dirty="0" smtClean="0"/>
              <a:t>B y;</a:t>
            </a:r>
          </a:p>
          <a:p>
            <a:r>
              <a:rPr lang="en-US" sz="3600" dirty="0" smtClean="0"/>
              <a:t>C z;</a:t>
            </a:r>
          </a:p>
          <a:p>
            <a:endParaRPr lang="en-US" sz="3600" dirty="0"/>
          </a:p>
          <a:p>
            <a:r>
              <a:rPr lang="en-US" sz="3600" dirty="0" smtClean="0"/>
              <a:t>q = &amp;x;</a:t>
            </a:r>
          </a:p>
          <a:p>
            <a:r>
              <a:rPr lang="en-US" sz="3600" dirty="0" smtClean="0"/>
              <a:t>q = &amp;y;</a:t>
            </a:r>
          </a:p>
          <a:p>
            <a:r>
              <a:rPr lang="en-US" sz="3600" dirty="0" smtClean="0"/>
              <a:t>q = &amp;z;</a:t>
            </a:r>
            <a:endParaRPr lang="en-US" sz="36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250193" y="4729758"/>
            <a:ext cx="486447" cy="4840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31240" y="4729758"/>
            <a:ext cx="405400" cy="4840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91755" y="5213798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ok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20169" y="5738156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ok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73361" y="4037260"/>
            <a:ext cx="42288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Cast from base to derived class. Need </a:t>
            </a:r>
            <a:r>
              <a:rPr lang="en-US" sz="2800" dirty="0" err="1" smtClean="0"/>
              <a:t>dynamic_cast</a:t>
            </a:r>
            <a:r>
              <a:rPr lang="en-US" sz="2800" dirty="0" smtClean="0"/>
              <a:t> or </a:t>
            </a:r>
            <a:r>
              <a:rPr lang="en-US" sz="2800" dirty="0" err="1" smtClean="0"/>
              <a:t>static_cast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48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9" y="130011"/>
            <a:ext cx="10515600" cy="1325563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111" y="1690688"/>
            <a:ext cx="26949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lass A {</a:t>
            </a:r>
            <a:br>
              <a:rPr lang="en-US" sz="2800" dirty="0" smtClean="0"/>
            </a:br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B :public A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C: public B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404203" y="1983784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44814" y="2751722"/>
            <a:ext cx="0" cy="968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38659" y="3719801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79270" y="4487739"/>
            <a:ext cx="0" cy="968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04203" y="5515870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5743049" y="1861168"/>
            <a:ext cx="1507144" cy="45243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B *q;</a:t>
            </a:r>
          </a:p>
          <a:p>
            <a:r>
              <a:rPr lang="en-US" sz="3600" dirty="0" smtClean="0"/>
              <a:t>A x;</a:t>
            </a:r>
          </a:p>
          <a:p>
            <a:r>
              <a:rPr lang="en-US" sz="3600" dirty="0" smtClean="0"/>
              <a:t>B y;</a:t>
            </a:r>
          </a:p>
          <a:p>
            <a:r>
              <a:rPr lang="en-US" sz="3600" dirty="0" smtClean="0"/>
              <a:t>C z;</a:t>
            </a:r>
          </a:p>
          <a:p>
            <a:endParaRPr lang="en-US" sz="3600" dirty="0"/>
          </a:p>
          <a:p>
            <a:r>
              <a:rPr lang="en-US" sz="3600" dirty="0" smtClean="0"/>
              <a:t>q = &amp;x;</a:t>
            </a:r>
          </a:p>
          <a:p>
            <a:r>
              <a:rPr lang="en-US" sz="3600" dirty="0" smtClean="0"/>
              <a:t>q = &amp;y;</a:t>
            </a:r>
          </a:p>
          <a:p>
            <a:r>
              <a:rPr lang="en-US" sz="3600" dirty="0" smtClean="0"/>
              <a:t>q = &amp;z;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256602" y="1065202"/>
            <a:ext cx="2480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is no error?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250193" y="4729758"/>
            <a:ext cx="486447" cy="4840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31240" y="4729758"/>
            <a:ext cx="405400" cy="4840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91755" y="5213798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ok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20169" y="5738156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ok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73361" y="4037260"/>
            <a:ext cx="42288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Cast from base to derived class. Need </a:t>
            </a:r>
            <a:r>
              <a:rPr lang="en-US" sz="2800" dirty="0" err="1" smtClean="0"/>
              <a:t>dynamic_cast</a:t>
            </a:r>
            <a:r>
              <a:rPr lang="en-US" sz="2800" dirty="0" smtClean="0"/>
              <a:t> or </a:t>
            </a:r>
            <a:r>
              <a:rPr lang="en-US" sz="2800" dirty="0" err="1" smtClean="0"/>
              <a:t>static_cast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019272" y="2045339"/>
            <a:ext cx="362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4018021" y="3720810"/>
            <a:ext cx="401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0678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9" y="227193"/>
            <a:ext cx="10515600" cy="1325563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111" y="1690688"/>
            <a:ext cx="26949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lass A {</a:t>
            </a:r>
            <a:br>
              <a:rPr lang="en-US" sz="2800" dirty="0" smtClean="0"/>
            </a:br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B :public A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C: public B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404203" y="1983784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44814" y="2751722"/>
            <a:ext cx="0" cy="968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38659" y="3719801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79270" y="4487739"/>
            <a:ext cx="0" cy="968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04203" y="5515870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5743049" y="1861168"/>
            <a:ext cx="2273379" cy="45243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B *q; C *w;</a:t>
            </a:r>
          </a:p>
          <a:p>
            <a:r>
              <a:rPr lang="en-US" sz="3600" dirty="0" smtClean="0"/>
              <a:t>A x;</a:t>
            </a:r>
          </a:p>
          <a:p>
            <a:r>
              <a:rPr lang="en-US" sz="3600" dirty="0" smtClean="0"/>
              <a:t>B y;</a:t>
            </a:r>
          </a:p>
          <a:p>
            <a:r>
              <a:rPr lang="en-US" sz="3600" dirty="0" smtClean="0"/>
              <a:t>C z;</a:t>
            </a:r>
          </a:p>
          <a:p>
            <a:endParaRPr lang="en-US" sz="3600" dirty="0"/>
          </a:p>
          <a:p>
            <a:r>
              <a:rPr lang="en-US" sz="3600" dirty="0" smtClean="0"/>
              <a:t>q = &amp;x;</a:t>
            </a:r>
          </a:p>
          <a:p>
            <a:r>
              <a:rPr lang="en-US" sz="3600" dirty="0" smtClean="0"/>
              <a:t>w = &amp;y;</a:t>
            </a:r>
          </a:p>
          <a:p>
            <a:r>
              <a:rPr lang="en-US" sz="3600" dirty="0" smtClean="0"/>
              <a:t>w = &amp;z;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743049" y="889974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Any error?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809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9" y="210731"/>
            <a:ext cx="10515600" cy="1325563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111" y="1690688"/>
            <a:ext cx="26949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lass A {</a:t>
            </a:r>
            <a:br>
              <a:rPr lang="en-US" sz="2800" dirty="0" smtClean="0"/>
            </a:br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B :public A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C: public B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404203" y="1983784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44814" y="2751722"/>
            <a:ext cx="0" cy="968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38659" y="3719801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79270" y="4487739"/>
            <a:ext cx="0" cy="968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04203" y="5515870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5743049" y="1861168"/>
            <a:ext cx="2273379" cy="45243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B *q; C *w;</a:t>
            </a:r>
          </a:p>
          <a:p>
            <a:r>
              <a:rPr lang="en-US" sz="3600" dirty="0" smtClean="0"/>
              <a:t>A x;</a:t>
            </a:r>
          </a:p>
          <a:p>
            <a:r>
              <a:rPr lang="en-US" sz="3600" dirty="0" smtClean="0"/>
              <a:t>B y;</a:t>
            </a:r>
          </a:p>
          <a:p>
            <a:r>
              <a:rPr lang="en-US" sz="3600" dirty="0" smtClean="0"/>
              <a:t>C z;</a:t>
            </a:r>
          </a:p>
          <a:p>
            <a:endParaRPr lang="en-US" sz="3600" dirty="0"/>
          </a:p>
          <a:p>
            <a:r>
              <a:rPr lang="en-US" sz="3600" dirty="0" smtClean="0"/>
              <a:t>q = &amp;x;</a:t>
            </a:r>
          </a:p>
          <a:p>
            <a:r>
              <a:rPr lang="en-US" sz="3600" dirty="0" smtClean="0"/>
              <a:t>w = &amp;y;</a:t>
            </a:r>
          </a:p>
          <a:p>
            <a:r>
              <a:rPr lang="en-US" sz="3600" dirty="0" smtClean="0"/>
              <a:t>w = &amp;z;</a:t>
            </a:r>
            <a:endParaRPr lang="en-US" sz="36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250193" y="4729758"/>
            <a:ext cx="486447" cy="4840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31240" y="4729758"/>
            <a:ext cx="405400" cy="4840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20169" y="5738156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ok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73361" y="4037260"/>
            <a:ext cx="42288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Cast from base to derived class. Need </a:t>
            </a:r>
            <a:r>
              <a:rPr lang="en-US" sz="2800" dirty="0" err="1" smtClean="0"/>
              <a:t>dynamic_cast</a:t>
            </a:r>
            <a:r>
              <a:rPr lang="en-US" sz="2800" dirty="0" smtClean="0"/>
              <a:t> or </a:t>
            </a:r>
            <a:r>
              <a:rPr lang="en-US" sz="2800" dirty="0" err="1" smtClean="0"/>
              <a:t>static_cast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263109" y="5238617"/>
            <a:ext cx="486447" cy="4840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344156" y="5238617"/>
            <a:ext cx="405400" cy="4840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03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1" y="174181"/>
            <a:ext cx="10515600" cy="1325563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111" y="1690688"/>
            <a:ext cx="26949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lass A {</a:t>
            </a:r>
            <a:br>
              <a:rPr lang="en-US" sz="2800" dirty="0" smtClean="0"/>
            </a:br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B :public A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C: public B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679770" y="1690688"/>
            <a:ext cx="16209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*p;</a:t>
            </a:r>
          </a:p>
          <a:p>
            <a:r>
              <a:rPr lang="en-US" sz="3600" dirty="0" smtClean="0"/>
              <a:t>A x;</a:t>
            </a:r>
          </a:p>
          <a:p>
            <a:r>
              <a:rPr lang="en-US" sz="3600" dirty="0" smtClean="0"/>
              <a:t>B y, *q;</a:t>
            </a:r>
          </a:p>
          <a:p>
            <a:r>
              <a:rPr lang="en-US" sz="3600" dirty="0" smtClean="0"/>
              <a:t>C z, *w;</a:t>
            </a:r>
          </a:p>
          <a:p>
            <a:endParaRPr lang="en-US" sz="3600" dirty="0"/>
          </a:p>
          <a:p>
            <a:r>
              <a:rPr lang="en-US" sz="3600" dirty="0" smtClean="0"/>
              <a:t>q = &amp;y;</a:t>
            </a:r>
          </a:p>
          <a:p>
            <a:r>
              <a:rPr lang="en-US" sz="3600" dirty="0"/>
              <a:t>p</a:t>
            </a:r>
            <a:r>
              <a:rPr lang="en-US" sz="3600" dirty="0" smtClean="0"/>
              <a:t> = q;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04203" y="1983784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44814" y="2751722"/>
            <a:ext cx="0" cy="968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38659" y="3719801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79270" y="4487739"/>
            <a:ext cx="0" cy="968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04203" y="5515870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5743049" y="889974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Any error?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564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1" y="174181"/>
            <a:ext cx="10515600" cy="1325563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111" y="1690688"/>
            <a:ext cx="26949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lass A {</a:t>
            </a:r>
            <a:br>
              <a:rPr lang="en-US" sz="2800" dirty="0" smtClean="0"/>
            </a:br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B :public A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C: public B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679770" y="1690688"/>
            <a:ext cx="16209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*p;</a:t>
            </a:r>
          </a:p>
          <a:p>
            <a:r>
              <a:rPr lang="en-US" sz="3600" dirty="0" smtClean="0"/>
              <a:t>A x;</a:t>
            </a:r>
          </a:p>
          <a:p>
            <a:r>
              <a:rPr lang="en-US" sz="3600" dirty="0" smtClean="0"/>
              <a:t>B y, *q;</a:t>
            </a:r>
          </a:p>
          <a:p>
            <a:r>
              <a:rPr lang="en-US" sz="3600" dirty="0" smtClean="0"/>
              <a:t>C z, *w;</a:t>
            </a:r>
          </a:p>
          <a:p>
            <a:endParaRPr lang="en-US" sz="3600" dirty="0"/>
          </a:p>
          <a:p>
            <a:r>
              <a:rPr lang="en-US" sz="3600" dirty="0" smtClean="0"/>
              <a:t>q = &amp;y;</a:t>
            </a:r>
          </a:p>
          <a:p>
            <a:r>
              <a:rPr lang="en-US" sz="3600" dirty="0"/>
              <a:t>p</a:t>
            </a:r>
            <a:r>
              <a:rPr lang="en-US" sz="3600" dirty="0" smtClean="0"/>
              <a:t> = q;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04203" y="1983784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44814" y="2751722"/>
            <a:ext cx="0" cy="968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38659" y="3719801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79270" y="4487739"/>
            <a:ext cx="0" cy="968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04203" y="5515870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6523702" y="772268"/>
            <a:ext cx="1777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No error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6213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1" y="319357"/>
            <a:ext cx="10515600" cy="1325563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111" y="1690688"/>
            <a:ext cx="26949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lass A {</a:t>
            </a:r>
            <a:br>
              <a:rPr lang="en-US" sz="2800" dirty="0" smtClean="0"/>
            </a:br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B :public A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C: public B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679770" y="1690688"/>
            <a:ext cx="162095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*p;</a:t>
            </a:r>
          </a:p>
          <a:p>
            <a:r>
              <a:rPr lang="en-US" sz="3600" dirty="0" smtClean="0"/>
              <a:t>A x;</a:t>
            </a:r>
          </a:p>
          <a:p>
            <a:r>
              <a:rPr lang="en-US" sz="3600" dirty="0" smtClean="0"/>
              <a:t>B y, *q;</a:t>
            </a:r>
          </a:p>
          <a:p>
            <a:r>
              <a:rPr lang="en-US" sz="3600" dirty="0" smtClean="0"/>
              <a:t>C z, *w;</a:t>
            </a:r>
          </a:p>
          <a:p>
            <a:endParaRPr lang="en-US" sz="3600" dirty="0"/>
          </a:p>
          <a:p>
            <a:r>
              <a:rPr lang="en-US" sz="3600" dirty="0" smtClean="0"/>
              <a:t>q = &amp;y;</a:t>
            </a:r>
          </a:p>
          <a:p>
            <a:r>
              <a:rPr lang="en-US" sz="3600" dirty="0" smtClean="0"/>
              <a:t>w = &amp;z;</a:t>
            </a:r>
          </a:p>
          <a:p>
            <a:r>
              <a:rPr lang="en-US" sz="3600" dirty="0"/>
              <a:t>p</a:t>
            </a:r>
            <a:r>
              <a:rPr lang="en-US" sz="3600" dirty="0" smtClean="0"/>
              <a:t> = q;</a:t>
            </a:r>
          </a:p>
          <a:p>
            <a:r>
              <a:rPr lang="en-US" sz="3600" dirty="0"/>
              <a:t>q</a:t>
            </a:r>
            <a:r>
              <a:rPr lang="en-US" sz="3600" dirty="0" smtClean="0"/>
              <a:t> = w;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04203" y="1983784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44814" y="2751722"/>
            <a:ext cx="0" cy="968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38659" y="3719801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79270" y="4487739"/>
            <a:ext cx="0" cy="968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04203" y="5515870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3000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1" y="305073"/>
            <a:ext cx="10515600" cy="1325563"/>
          </a:xfrm>
        </p:spPr>
        <p:txBody>
          <a:bodyPr/>
          <a:lstStyle/>
          <a:p>
            <a:r>
              <a:rPr lang="en-US" dirty="0" smtClean="0"/>
              <a:t>Question. Draw a diagram first!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111" y="1690688"/>
            <a:ext cx="26949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lass A {</a:t>
            </a:r>
            <a:br>
              <a:rPr lang="en-US" sz="2800" dirty="0" smtClean="0"/>
            </a:br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B :public A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C: public B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732843" y="1444467"/>
            <a:ext cx="162095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*p;</a:t>
            </a:r>
          </a:p>
          <a:p>
            <a:r>
              <a:rPr lang="en-US" sz="3600" dirty="0" smtClean="0"/>
              <a:t>A x;</a:t>
            </a:r>
          </a:p>
          <a:p>
            <a:r>
              <a:rPr lang="en-US" sz="3600" dirty="0" smtClean="0"/>
              <a:t>B y, *q;</a:t>
            </a:r>
          </a:p>
          <a:p>
            <a:r>
              <a:rPr lang="en-US" sz="3600" dirty="0" smtClean="0"/>
              <a:t>C z, *w;</a:t>
            </a:r>
          </a:p>
          <a:p>
            <a:endParaRPr lang="en-US" sz="3600" dirty="0"/>
          </a:p>
          <a:p>
            <a:r>
              <a:rPr lang="en-US" sz="3600" dirty="0" smtClean="0"/>
              <a:t>q = &amp;y;</a:t>
            </a:r>
          </a:p>
          <a:p>
            <a:r>
              <a:rPr lang="en-US" sz="3600" dirty="0" smtClean="0"/>
              <a:t>w = &amp;z;</a:t>
            </a:r>
          </a:p>
          <a:p>
            <a:r>
              <a:rPr lang="en-US" sz="3600" dirty="0"/>
              <a:t>p</a:t>
            </a:r>
            <a:r>
              <a:rPr lang="en-US" sz="3600" dirty="0" smtClean="0"/>
              <a:t> = q;</a:t>
            </a:r>
          </a:p>
          <a:p>
            <a:r>
              <a:rPr lang="en-US" sz="3600" dirty="0"/>
              <a:t>q</a:t>
            </a:r>
            <a:r>
              <a:rPr lang="en-US" sz="3600" dirty="0" smtClean="0"/>
              <a:t> = w;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04203" y="1983784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44814" y="2751722"/>
            <a:ext cx="0" cy="968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38659" y="3719801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79270" y="4487739"/>
            <a:ext cx="0" cy="968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04203" y="5515870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5410394" y="3697533"/>
            <a:ext cx="11483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y, *q</a:t>
            </a:r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5819899" y="1983784"/>
            <a:ext cx="7617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*p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5419514" y="5455818"/>
            <a:ext cx="12522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z, *w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6089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42668" cy="4351338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A() { …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y): a(x), b(y){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add() { a +=y;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11132" y="1825625"/>
            <a:ext cx="3120326" cy="43513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void main 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A c;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</a:t>
            </a:r>
            <a:r>
              <a:rPr lang="en-US" dirty="0" err="1" smtClean="0"/>
              <a:t>c.a</a:t>
            </a:r>
            <a:r>
              <a:rPr lang="en-US" dirty="0" smtClean="0"/>
              <a:t> = 10;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</a:t>
            </a:r>
            <a:r>
              <a:rPr lang="en-US" dirty="0" err="1" smtClean="0"/>
              <a:t>c.b</a:t>
            </a:r>
            <a:r>
              <a:rPr lang="en-US" dirty="0" smtClean="0"/>
              <a:t> = 20;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</a:t>
            </a:r>
            <a:r>
              <a:rPr lang="en-US" dirty="0" err="1" smtClean="0"/>
              <a:t>c.add</a:t>
            </a:r>
            <a:r>
              <a:rPr lang="en-US" dirty="0" smtClean="0"/>
              <a:t>( 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C00000"/>
                </a:solidFill>
              </a:rPr>
              <a:t>//any error?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10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1" y="270603"/>
            <a:ext cx="10515600" cy="1325563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111" y="1690688"/>
            <a:ext cx="26949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lass A {</a:t>
            </a:r>
            <a:br>
              <a:rPr lang="en-US" sz="2800" dirty="0" smtClean="0"/>
            </a:br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B :public A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C: public B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732843" y="1444467"/>
            <a:ext cx="16209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*p;</a:t>
            </a:r>
          </a:p>
          <a:p>
            <a:r>
              <a:rPr lang="en-US" sz="3600" dirty="0" smtClean="0"/>
              <a:t>A x;</a:t>
            </a:r>
          </a:p>
          <a:p>
            <a:r>
              <a:rPr lang="en-US" sz="3600" dirty="0" smtClean="0"/>
              <a:t>B y, *q;</a:t>
            </a:r>
          </a:p>
          <a:p>
            <a:r>
              <a:rPr lang="en-US" sz="3600" dirty="0" smtClean="0"/>
              <a:t>C z, *w;</a:t>
            </a:r>
          </a:p>
          <a:p>
            <a:endParaRPr lang="en-US" sz="3600" dirty="0"/>
          </a:p>
          <a:p>
            <a:r>
              <a:rPr lang="en-US" sz="3600" dirty="0" smtClean="0"/>
              <a:t>q = &amp;y;</a:t>
            </a:r>
          </a:p>
          <a:p>
            <a:r>
              <a:rPr lang="en-US" sz="3600" dirty="0"/>
              <a:t>w</a:t>
            </a:r>
            <a:r>
              <a:rPr lang="en-US" sz="3600" dirty="0" smtClean="0"/>
              <a:t> = q;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04203" y="1983784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44814" y="2751722"/>
            <a:ext cx="0" cy="968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38659" y="3719801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79270" y="4487739"/>
            <a:ext cx="0" cy="968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04203" y="5515870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5410394" y="3697533"/>
            <a:ext cx="11483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y, *q</a:t>
            </a:r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5819899" y="1983784"/>
            <a:ext cx="7617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*p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5419514" y="5455818"/>
            <a:ext cx="12522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z, *w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9008693" y="5979878"/>
            <a:ext cx="3144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What about that?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879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1" y="335099"/>
            <a:ext cx="10515600" cy="1325563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111" y="1690688"/>
            <a:ext cx="26949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lass A {</a:t>
            </a:r>
            <a:br>
              <a:rPr lang="en-US" sz="2800" dirty="0" smtClean="0"/>
            </a:br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B :public A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C: public B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732843" y="1444467"/>
            <a:ext cx="16209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*p;</a:t>
            </a:r>
          </a:p>
          <a:p>
            <a:r>
              <a:rPr lang="en-US" sz="3600" dirty="0" smtClean="0"/>
              <a:t>A x;</a:t>
            </a:r>
          </a:p>
          <a:p>
            <a:r>
              <a:rPr lang="en-US" sz="3600" dirty="0" smtClean="0"/>
              <a:t>B y, *q;</a:t>
            </a:r>
          </a:p>
          <a:p>
            <a:r>
              <a:rPr lang="en-US" sz="3600" dirty="0" smtClean="0"/>
              <a:t>C z, *w;</a:t>
            </a:r>
          </a:p>
          <a:p>
            <a:endParaRPr lang="en-US" sz="3600" dirty="0"/>
          </a:p>
          <a:p>
            <a:r>
              <a:rPr lang="en-US" sz="3600" dirty="0" smtClean="0"/>
              <a:t>q = &amp;y;</a:t>
            </a:r>
          </a:p>
          <a:p>
            <a:r>
              <a:rPr lang="en-US" sz="3600" dirty="0"/>
              <a:t>w</a:t>
            </a:r>
            <a:r>
              <a:rPr lang="en-US" sz="3600" dirty="0" smtClean="0"/>
              <a:t> = q;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04203" y="1983784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44814" y="2751722"/>
            <a:ext cx="0" cy="968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38659" y="3719801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79270" y="4487739"/>
            <a:ext cx="0" cy="968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04203" y="5515870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5410394" y="3697533"/>
            <a:ext cx="11483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y, *q</a:t>
            </a:r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5819899" y="1983784"/>
            <a:ext cx="7617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*p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5419514" y="5455818"/>
            <a:ext cx="12522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z, *w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9287663" y="5889504"/>
            <a:ext cx="1941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Any error?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6041127" y="310968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Cast from base to derived class. Need </a:t>
            </a:r>
            <a:r>
              <a:rPr lang="en-US" sz="3200" dirty="0" err="1" smtClean="0">
                <a:solidFill>
                  <a:srgbClr val="FF0000"/>
                </a:solidFill>
              </a:rPr>
              <a:t>dynamic_cast</a:t>
            </a:r>
            <a:r>
              <a:rPr lang="en-US" sz="3200" dirty="0" smtClean="0">
                <a:solidFill>
                  <a:srgbClr val="FF0000"/>
                </a:solidFill>
              </a:rPr>
              <a:t> or </a:t>
            </a:r>
            <a:r>
              <a:rPr lang="en-US" sz="3200" dirty="0" err="1" smtClean="0">
                <a:solidFill>
                  <a:srgbClr val="FF0000"/>
                </a:solidFill>
              </a:rPr>
              <a:t>static_cast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83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1" y="174181"/>
            <a:ext cx="10515600" cy="1325563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111" y="1690688"/>
            <a:ext cx="26949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lass A {</a:t>
            </a:r>
            <a:br>
              <a:rPr lang="en-US" sz="2800" dirty="0" smtClean="0"/>
            </a:br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B :public A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C: public B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732843" y="1444467"/>
            <a:ext cx="16209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*p;</a:t>
            </a:r>
          </a:p>
          <a:p>
            <a:r>
              <a:rPr lang="en-US" sz="3600" dirty="0" smtClean="0"/>
              <a:t>A x;</a:t>
            </a:r>
          </a:p>
          <a:p>
            <a:r>
              <a:rPr lang="en-US" sz="3600" dirty="0" smtClean="0"/>
              <a:t>B y, *q;</a:t>
            </a:r>
          </a:p>
          <a:p>
            <a:r>
              <a:rPr lang="en-US" sz="3600" dirty="0" smtClean="0"/>
              <a:t>C z, *w;</a:t>
            </a:r>
          </a:p>
          <a:p>
            <a:endParaRPr lang="en-US" sz="3600" dirty="0"/>
          </a:p>
          <a:p>
            <a:r>
              <a:rPr lang="en-US" sz="3600" dirty="0" smtClean="0"/>
              <a:t>q = &amp;y;</a:t>
            </a:r>
          </a:p>
          <a:p>
            <a:r>
              <a:rPr lang="en-US" sz="3600" dirty="0"/>
              <a:t>w</a:t>
            </a:r>
            <a:r>
              <a:rPr lang="en-US" sz="3600" dirty="0" smtClean="0"/>
              <a:t> = q;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04203" y="1983784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44814" y="2751722"/>
            <a:ext cx="0" cy="968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38659" y="3719801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79270" y="4487739"/>
            <a:ext cx="0" cy="968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04203" y="5515870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5410394" y="3697533"/>
            <a:ext cx="11483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y, *q</a:t>
            </a:r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5819899" y="1983784"/>
            <a:ext cx="7617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*p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5419514" y="5455818"/>
            <a:ext cx="12522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z, *w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8450754" y="5938005"/>
            <a:ext cx="3203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Why not allowed?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41127" y="310968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Consider that there’s a class D which is derived from B. 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921071" y="4487739"/>
            <a:ext cx="723743" cy="1028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18282" y="5522506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</a:t>
            </a:r>
            <a:endParaRPr lang="en-US" sz="40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1057137" y="4962207"/>
            <a:ext cx="486447" cy="4840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138184" y="4962207"/>
            <a:ext cx="405400" cy="4840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1" y="74862"/>
            <a:ext cx="10515600" cy="1325563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111" y="1690688"/>
            <a:ext cx="26949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lass A {</a:t>
            </a:r>
            <a:br>
              <a:rPr lang="en-US" sz="2800" dirty="0" smtClean="0"/>
            </a:br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B :public A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C: public B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877152" y="554573"/>
            <a:ext cx="16706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*p;</a:t>
            </a:r>
          </a:p>
          <a:p>
            <a:r>
              <a:rPr lang="en-US" sz="3600" dirty="0" smtClean="0"/>
              <a:t>A x;</a:t>
            </a:r>
          </a:p>
          <a:p>
            <a:r>
              <a:rPr lang="en-US" sz="3600" dirty="0" smtClean="0"/>
              <a:t>B y, *q;</a:t>
            </a:r>
          </a:p>
          <a:p>
            <a:r>
              <a:rPr lang="en-US" sz="3600" dirty="0" smtClean="0"/>
              <a:t>C z, *w;</a:t>
            </a:r>
          </a:p>
          <a:p>
            <a:r>
              <a:rPr lang="en-US" sz="3600" dirty="0" smtClean="0"/>
              <a:t>D m;</a:t>
            </a:r>
          </a:p>
          <a:p>
            <a:endParaRPr lang="en-US" sz="3600" dirty="0"/>
          </a:p>
          <a:p>
            <a:r>
              <a:rPr lang="en-US" sz="3600" dirty="0" smtClean="0"/>
              <a:t>q = &amp;m;</a:t>
            </a:r>
          </a:p>
          <a:p>
            <a:r>
              <a:rPr lang="en-US" sz="3600" dirty="0"/>
              <a:t>w</a:t>
            </a:r>
            <a:r>
              <a:rPr lang="en-US" sz="3600" dirty="0" smtClean="0"/>
              <a:t> = q;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04203" y="1983784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44814" y="2751722"/>
            <a:ext cx="0" cy="968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38659" y="3719801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79270" y="4487739"/>
            <a:ext cx="0" cy="968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04203" y="5515870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5410394" y="3697533"/>
            <a:ext cx="11483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y, *q</a:t>
            </a:r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5819899" y="1983784"/>
            <a:ext cx="7617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*p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5419514" y="5455818"/>
            <a:ext cx="12522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z, *w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8505627" y="5193436"/>
            <a:ext cx="3686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A</a:t>
            </a:r>
            <a:r>
              <a:rPr lang="en-US" sz="3200" b="1" dirty="0" smtClean="0">
                <a:solidFill>
                  <a:srgbClr val="7030A0"/>
                </a:solidFill>
              </a:rPr>
              <a:t>n object of C is NOT an object of D.</a:t>
            </a:r>
            <a:endParaRPr lang="en-US" sz="3200" b="1" dirty="0">
              <a:solidFill>
                <a:srgbClr val="7030A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921071" y="4487739"/>
            <a:ext cx="723743" cy="1028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18282" y="5522506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</a:t>
            </a:r>
            <a:endParaRPr lang="en-US" sz="4000" dirty="0"/>
          </a:p>
        </p:txBody>
      </p:sp>
      <p:sp>
        <p:nvSpPr>
          <p:cNvPr id="18" name="Rectangle 17"/>
          <p:cNvSpPr/>
          <p:nvPr/>
        </p:nvSpPr>
        <p:spPr>
          <a:xfrm>
            <a:off x="4282942" y="1596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Consider that there’s a class D which is derived from B.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74280" y="5561490"/>
            <a:ext cx="5132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264055" y="4594848"/>
            <a:ext cx="486447" cy="4840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345102" y="4594848"/>
            <a:ext cx="405400" cy="4840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81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1" y="7486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An </a:t>
            </a:r>
            <a:r>
              <a:rPr lang="en-US" b="1" dirty="0">
                <a:solidFill>
                  <a:srgbClr val="7030A0"/>
                </a:solidFill>
              </a:rPr>
              <a:t>object of C is NOT an object of D</a:t>
            </a:r>
            <a:r>
              <a:rPr lang="en-US" b="1" dirty="0" smtClean="0">
                <a:solidFill>
                  <a:srgbClr val="7030A0"/>
                </a:solidFill>
              </a:rPr>
              <a:t>.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dirty="0"/>
              <a:t>What should we do then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111" y="1690688"/>
            <a:ext cx="26949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lass A {</a:t>
            </a:r>
            <a:br>
              <a:rPr lang="en-US" sz="2800" dirty="0" smtClean="0"/>
            </a:br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B :public A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C: public B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877152" y="554573"/>
            <a:ext cx="16706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*p;</a:t>
            </a:r>
          </a:p>
          <a:p>
            <a:r>
              <a:rPr lang="en-US" sz="3600" dirty="0" smtClean="0"/>
              <a:t>A x;</a:t>
            </a:r>
          </a:p>
          <a:p>
            <a:r>
              <a:rPr lang="en-US" sz="3600" dirty="0" smtClean="0"/>
              <a:t>B y, *q;</a:t>
            </a:r>
          </a:p>
          <a:p>
            <a:r>
              <a:rPr lang="en-US" sz="3600" dirty="0" smtClean="0"/>
              <a:t>C z, *w;</a:t>
            </a:r>
          </a:p>
          <a:p>
            <a:r>
              <a:rPr lang="en-US" sz="3600" dirty="0" smtClean="0"/>
              <a:t>D m;</a:t>
            </a:r>
          </a:p>
          <a:p>
            <a:endParaRPr lang="en-US" sz="3600" dirty="0"/>
          </a:p>
          <a:p>
            <a:r>
              <a:rPr lang="en-US" sz="3600" dirty="0" smtClean="0"/>
              <a:t>q = &amp;m;</a:t>
            </a:r>
          </a:p>
          <a:p>
            <a:r>
              <a:rPr lang="en-US" sz="3600" dirty="0"/>
              <a:t>w</a:t>
            </a:r>
            <a:r>
              <a:rPr lang="en-US" sz="3600" dirty="0" smtClean="0"/>
              <a:t> = q;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04203" y="1983784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44814" y="2751722"/>
            <a:ext cx="0" cy="968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38659" y="3719801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79270" y="4487739"/>
            <a:ext cx="0" cy="968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04203" y="5515870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5410394" y="3697533"/>
            <a:ext cx="11483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y, *q</a:t>
            </a:r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5819899" y="1983784"/>
            <a:ext cx="7617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*p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5419514" y="5455818"/>
            <a:ext cx="12522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z, *w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8505627" y="5193436"/>
            <a:ext cx="3686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A</a:t>
            </a:r>
            <a:r>
              <a:rPr lang="en-US" sz="3200" b="1" dirty="0" smtClean="0">
                <a:solidFill>
                  <a:srgbClr val="7030A0"/>
                </a:solidFill>
              </a:rPr>
              <a:t>n object of C is NOT an object of D.</a:t>
            </a:r>
            <a:endParaRPr lang="en-US" sz="3200" b="1" dirty="0">
              <a:solidFill>
                <a:srgbClr val="7030A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921071" y="4487739"/>
            <a:ext cx="723743" cy="1028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18282" y="5522506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2974280" y="5561490"/>
            <a:ext cx="5132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264055" y="4594848"/>
            <a:ext cx="486447" cy="4840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345102" y="4594848"/>
            <a:ext cx="405400" cy="4840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34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1" y="83598"/>
            <a:ext cx="10515600" cy="1325563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111" y="1690688"/>
            <a:ext cx="26949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lass A {</a:t>
            </a:r>
            <a:br>
              <a:rPr lang="en-US" sz="2800" dirty="0" smtClean="0"/>
            </a:br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B :public A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 C: public B {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};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911534" y="1068033"/>
            <a:ext cx="5087226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*p;</a:t>
            </a:r>
          </a:p>
          <a:p>
            <a:r>
              <a:rPr lang="en-US" sz="3600" dirty="0" smtClean="0"/>
              <a:t>A x;</a:t>
            </a:r>
          </a:p>
          <a:p>
            <a:r>
              <a:rPr lang="en-US" sz="3600" dirty="0" smtClean="0"/>
              <a:t>B y, *q;</a:t>
            </a:r>
          </a:p>
          <a:p>
            <a:r>
              <a:rPr lang="en-US" sz="3600" dirty="0" smtClean="0"/>
              <a:t>C z, *w;</a:t>
            </a:r>
          </a:p>
          <a:p>
            <a:r>
              <a:rPr lang="en-US" sz="3600" dirty="0" smtClean="0"/>
              <a:t>D m;</a:t>
            </a:r>
          </a:p>
          <a:p>
            <a:endParaRPr lang="en-US" sz="3600" dirty="0"/>
          </a:p>
          <a:p>
            <a:r>
              <a:rPr lang="en-US" sz="3600" dirty="0" smtClean="0"/>
              <a:t>q = &amp;m;</a:t>
            </a:r>
          </a:p>
          <a:p>
            <a:r>
              <a:rPr lang="en-US" sz="3600" dirty="0"/>
              <a:t>w</a:t>
            </a:r>
            <a:r>
              <a:rPr lang="en-US" sz="3600" dirty="0" smtClean="0"/>
              <a:t> = </a:t>
            </a:r>
            <a:r>
              <a:rPr lang="en-US" sz="3600" dirty="0" err="1" smtClean="0"/>
              <a:t>dynamic_cast</a:t>
            </a:r>
            <a:r>
              <a:rPr lang="en-US" sz="3600" dirty="0" smtClean="0"/>
              <a:t>&lt;C*&gt;(q);</a:t>
            </a:r>
          </a:p>
          <a:p>
            <a:r>
              <a:rPr lang="en-US" sz="3600" dirty="0" smtClean="0"/>
              <a:t>Check whether </a:t>
            </a:r>
          </a:p>
          <a:p>
            <a:r>
              <a:rPr lang="en-US" sz="3600" dirty="0" smtClean="0"/>
              <a:t>w is NULL or not.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04203" y="1983784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44814" y="2751722"/>
            <a:ext cx="0" cy="968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38659" y="3719801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79270" y="4487739"/>
            <a:ext cx="0" cy="968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04203" y="5515870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5410394" y="3697533"/>
            <a:ext cx="11483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y, *q</a:t>
            </a:r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5819899" y="1983784"/>
            <a:ext cx="7617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*p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5419514" y="5455818"/>
            <a:ext cx="12522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z, *w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3091080" y="2321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Use </a:t>
            </a:r>
            <a:r>
              <a:rPr lang="en-US" sz="3600" dirty="0" err="1" smtClean="0">
                <a:solidFill>
                  <a:srgbClr val="FF0000"/>
                </a:solidFill>
              </a:rPr>
              <a:t>dynamic_cast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921071" y="4487739"/>
            <a:ext cx="723743" cy="1028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18282" y="5522506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769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043" y="222956"/>
            <a:ext cx="10515600" cy="1325563"/>
          </a:xfrm>
        </p:spPr>
        <p:txBody>
          <a:bodyPr/>
          <a:lstStyle/>
          <a:p>
            <a:r>
              <a:rPr lang="en-US" dirty="0"/>
              <a:t>Question about Polymorphism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6807" y="1999281"/>
            <a:ext cx="10775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988589"/>
            <a:ext cx="988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Circle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349883" y="2988589"/>
            <a:ext cx="21804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Parallelogram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074487" y="4338220"/>
            <a:ext cx="153971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rectangle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288162" y="4338220"/>
            <a:ext cx="14814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rhombus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290079" y="5524695"/>
            <a:ext cx="117378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square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2305577" y="2522501"/>
            <a:ext cx="1134509" cy="4660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14204" y="3627360"/>
            <a:ext cx="1267762" cy="5816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0"/>
          </p:cNvCxnSpPr>
          <p:nvPr/>
        </p:nvCxnSpPr>
        <p:spPr>
          <a:xfrm>
            <a:off x="2788701" y="4885280"/>
            <a:ext cx="88270" cy="6394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0"/>
          </p:cNvCxnSpPr>
          <p:nvPr/>
        </p:nvCxnSpPr>
        <p:spPr>
          <a:xfrm flipH="1">
            <a:off x="2844346" y="3627360"/>
            <a:ext cx="725723" cy="7108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" idx="0"/>
          </p:cNvCxnSpPr>
          <p:nvPr/>
        </p:nvCxnSpPr>
        <p:spPr>
          <a:xfrm flipH="1">
            <a:off x="1332663" y="2494231"/>
            <a:ext cx="792333" cy="4943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/>
          <p:cNvSpPr/>
          <p:nvPr/>
        </p:nvSpPr>
        <p:spPr>
          <a:xfrm>
            <a:off x="6096000" y="3987647"/>
            <a:ext cx="631142" cy="12243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00380" y="4338220"/>
            <a:ext cx="726745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00380" y="5514432"/>
            <a:ext cx="495945" cy="51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/>
          <p:cNvSpPr/>
          <p:nvPr/>
        </p:nvSpPr>
        <p:spPr>
          <a:xfrm>
            <a:off x="4755175" y="3046860"/>
            <a:ext cx="1503336" cy="46494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5980" y="2988589"/>
            <a:ext cx="526942" cy="5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708961" y="516111"/>
            <a:ext cx="232570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Shape *p;</a:t>
            </a:r>
          </a:p>
          <a:p>
            <a:r>
              <a:rPr lang="en-US" sz="3200" dirty="0" smtClean="0"/>
              <a:t>Circle c, *w;</a:t>
            </a:r>
          </a:p>
          <a:p>
            <a:r>
              <a:rPr lang="en-US" sz="3200" dirty="0" smtClean="0"/>
              <a:t>Square s, *q;</a:t>
            </a:r>
          </a:p>
          <a:p>
            <a:endParaRPr lang="en-US" sz="3200" dirty="0"/>
          </a:p>
          <a:p>
            <a:r>
              <a:rPr lang="en-US" sz="3200" dirty="0"/>
              <a:t>q</a:t>
            </a:r>
            <a:r>
              <a:rPr lang="en-US" sz="3200" dirty="0" smtClean="0"/>
              <a:t> = &amp;s;</a:t>
            </a:r>
          </a:p>
          <a:p>
            <a:r>
              <a:rPr lang="en-US" sz="3200" dirty="0" smtClean="0"/>
              <a:t>p = q;</a:t>
            </a:r>
          </a:p>
          <a:p>
            <a:r>
              <a:rPr lang="en-US" sz="3200" dirty="0"/>
              <a:t>w</a:t>
            </a:r>
            <a:r>
              <a:rPr lang="en-US" sz="3200" dirty="0" smtClean="0"/>
              <a:t> = p;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60175" y="4560633"/>
            <a:ext cx="46098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Is there any error? </a:t>
            </a:r>
          </a:p>
          <a:p>
            <a:r>
              <a:rPr lang="en-US" sz="3200" dirty="0" smtClean="0"/>
              <a:t>Explain briefly.</a:t>
            </a:r>
          </a:p>
          <a:p>
            <a:r>
              <a:rPr lang="en-US" sz="3200" dirty="0" smtClean="0"/>
              <a:t>Specify the line(s) which has(have</a:t>
            </a:r>
            <a:r>
              <a:rPr lang="en-US" sz="3200" smtClean="0"/>
              <a:t>) an error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561140" y="5483842"/>
            <a:ext cx="606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*q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04079" y="1879950"/>
            <a:ext cx="606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*p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8008" y="3530647"/>
            <a:ext cx="7524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*w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68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59" y="150457"/>
            <a:ext cx="10515600" cy="1325563"/>
          </a:xfrm>
        </p:spPr>
        <p:txBody>
          <a:bodyPr/>
          <a:lstStyle/>
          <a:p>
            <a:r>
              <a:rPr lang="en-US" dirty="0"/>
              <a:t>Draw a better diagram first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6807" y="1999281"/>
            <a:ext cx="10775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988589"/>
            <a:ext cx="988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Circle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349883" y="2988589"/>
            <a:ext cx="21804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Parallelogram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074487" y="4338220"/>
            <a:ext cx="153971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rectangle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288162" y="4338220"/>
            <a:ext cx="14814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rhombus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290079" y="5524695"/>
            <a:ext cx="117378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square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2305577" y="2522501"/>
            <a:ext cx="1134509" cy="4660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14204" y="3627360"/>
            <a:ext cx="1267762" cy="5816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0"/>
          </p:cNvCxnSpPr>
          <p:nvPr/>
        </p:nvCxnSpPr>
        <p:spPr>
          <a:xfrm>
            <a:off x="2788701" y="4885280"/>
            <a:ext cx="88270" cy="6394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0"/>
          </p:cNvCxnSpPr>
          <p:nvPr/>
        </p:nvCxnSpPr>
        <p:spPr>
          <a:xfrm flipH="1">
            <a:off x="2844346" y="3627360"/>
            <a:ext cx="725723" cy="7108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" idx="0"/>
          </p:cNvCxnSpPr>
          <p:nvPr/>
        </p:nvCxnSpPr>
        <p:spPr>
          <a:xfrm flipH="1">
            <a:off x="1332663" y="2494231"/>
            <a:ext cx="792333" cy="4943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/>
          <p:cNvSpPr/>
          <p:nvPr/>
        </p:nvSpPr>
        <p:spPr>
          <a:xfrm>
            <a:off x="6096000" y="3987647"/>
            <a:ext cx="631142" cy="12243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00380" y="4338220"/>
            <a:ext cx="726745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00380" y="5514432"/>
            <a:ext cx="495945" cy="51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/>
          <p:cNvSpPr/>
          <p:nvPr/>
        </p:nvSpPr>
        <p:spPr>
          <a:xfrm>
            <a:off x="4755175" y="3046860"/>
            <a:ext cx="1503336" cy="46494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5980" y="2988589"/>
            <a:ext cx="526942" cy="5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708961" y="516111"/>
            <a:ext cx="232570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Shape *p;</a:t>
            </a:r>
          </a:p>
          <a:p>
            <a:r>
              <a:rPr lang="en-US" sz="3200" dirty="0" smtClean="0"/>
              <a:t>Circle c, *w;</a:t>
            </a:r>
          </a:p>
          <a:p>
            <a:r>
              <a:rPr lang="en-US" sz="3200" dirty="0" smtClean="0"/>
              <a:t>Square s, *q;</a:t>
            </a:r>
          </a:p>
          <a:p>
            <a:endParaRPr lang="en-US" sz="3200" dirty="0"/>
          </a:p>
          <a:p>
            <a:r>
              <a:rPr lang="en-US" sz="3200" dirty="0"/>
              <a:t>q</a:t>
            </a:r>
            <a:r>
              <a:rPr lang="en-US" sz="3200" dirty="0" smtClean="0"/>
              <a:t> = &amp;s;</a:t>
            </a:r>
          </a:p>
          <a:p>
            <a:r>
              <a:rPr lang="en-US" sz="3200" dirty="0" smtClean="0"/>
              <a:t>p = q;</a:t>
            </a:r>
          </a:p>
          <a:p>
            <a:r>
              <a:rPr lang="en-US" sz="3200" dirty="0"/>
              <a:t>w</a:t>
            </a:r>
            <a:r>
              <a:rPr lang="en-US" sz="3200" dirty="0" smtClean="0"/>
              <a:t> = p;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60175" y="4560633"/>
            <a:ext cx="46098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Is there any error? </a:t>
            </a:r>
          </a:p>
          <a:p>
            <a:r>
              <a:rPr lang="en-US" sz="3200" dirty="0" smtClean="0"/>
              <a:t>Explain briefly.</a:t>
            </a:r>
          </a:p>
          <a:p>
            <a:r>
              <a:rPr lang="en-US" sz="3200" dirty="0" smtClean="0"/>
              <a:t>Specify the line(s) which has(have) an error.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882279" y="5448481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</a:t>
            </a:r>
            <a:r>
              <a:rPr lang="en-US" sz="3600" dirty="0" smtClean="0"/>
              <a:t>, *q</a:t>
            </a:r>
            <a:endParaRPr 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2949577" y="1769294"/>
            <a:ext cx="655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*p</a:t>
            </a:r>
            <a:endParaRPr lang="en-US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249359" y="2379183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c, *w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4147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043" y="222956"/>
            <a:ext cx="10515600" cy="1325563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6807" y="1999281"/>
            <a:ext cx="10775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988589"/>
            <a:ext cx="988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Circle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349883" y="2988589"/>
            <a:ext cx="21804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Parallelogram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074487" y="4338220"/>
            <a:ext cx="153971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rectangle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288162" y="4338220"/>
            <a:ext cx="14814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rhombus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290079" y="5524695"/>
            <a:ext cx="117378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square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2305577" y="2522501"/>
            <a:ext cx="1134509" cy="4660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14204" y="3627360"/>
            <a:ext cx="1267762" cy="5816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0"/>
          </p:cNvCxnSpPr>
          <p:nvPr/>
        </p:nvCxnSpPr>
        <p:spPr>
          <a:xfrm>
            <a:off x="2788701" y="4885280"/>
            <a:ext cx="88270" cy="6394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0"/>
          </p:cNvCxnSpPr>
          <p:nvPr/>
        </p:nvCxnSpPr>
        <p:spPr>
          <a:xfrm flipH="1">
            <a:off x="2844346" y="3627360"/>
            <a:ext cx="725723" cy="7108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" idx="0"/>
          </p:cNvCxnSpPr>
          <p:nvPr/>
        </p:nvCxnSpPr>
        <p:spPr>
          <a:xfrm flipH="1">
            <a:off x="1332663" y="2494231"/>
            <a:ext cx="792333" cy="4943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/>
          <p:cNvSpPr/>
          <p:nvPr/>
        </p:nvSpPr>
        <p:spPr>
          <a:xfrm>
            <a:off x="6096000" y="3987647"/>
            <a:ext cx="631142" cy="12243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00380" y="4338220"/>
            <a:ext cx="726745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00380" y="5514432"/>
            <a:ext cx="495945" cy="51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/>
          <p:cNvSpPr/>
          <p:nvPr/>
        </p:nvSpPr>
        <p:spPr>
          <a:xfrm>
            <a:off x="4755175" y="3046860"/>
            <a:ext cx="1503336" cy="46494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5980" y="2988589"/>
            <a:ext cx="526942" cy="5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135524" y="87930"/>
            <a:ext cx="232570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Shape *p;</a:t>
            </a:r>
          </a:p>
          <a:p>
            <a:r>
              <a:rPr lang="en-US" sz="3200" dirty="0" smtClean="0"/>
              <a:t>Circle c, *w;</a:t>
            </a:r>
          </a:p>
          <a:p>
            <a:r>
              <a:rPr lang="en-US" sz="3200" dirty="0" smtClean="0"/>
              <a:t>Square s, *q;</a:t>
            </a:r>
          </a:p>
          <a:p>
            <a:endParaRPr lang="en-US" sz="3200" dirty="0"/>
          </a:p>
          <a:p>
            <a:r>
              <a:rPr lang="en-US" sz="3200" dirty="0"/>
              <a:t>q</a:t>
            </a:r>
            <a:r>
              <a:rPr lang="en-US" sz="3200" dirty="0" smtClean="0"/>
              <a:t> = &amp;s;</a:t>
            </a:r>
          </a:p>
          <a:p>
            <a:r>
              <a:rPr lang="en-US" sz="3200" dirty="0" smtClean="0"/>
              <a:t>p = q;</a:t>
            </a:r>
          </a:p>
          <a:p>
            <a:r>
              <a:rPr lang="en-US" sz="3200" dirty="0"/>
              <a:t>w</a:t>
            </a:r>
            <a:r>
              <a:rPr lang="en-US" sz="3200" dirty="0" smtClean="0"/>
              <a:t> = p;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56317" y="4338220"/>
            <a:ext cx="4609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Any errors? 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And how to solve each error?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61140" y="5483842"/>
            <a:ext cx="606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*q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04079" y="1879950"/>
            <a:ext cx="606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*p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8008" y="3530647"/>
            <a:ext cx="7524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*w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674" y="214154"/>
            <a:ext cx="10515600" cy="1325563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6807" y="1999281"/>
            <a:ext cx="10775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988589"/>
            <a:ext cx="988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Circle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349883" y="2988589"/>
            <a:ext cx="21804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Parallelogram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074487" y="4338220"/>
            <a:ext cx="153971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rectangle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288162" y="4338220"/>
            <a:ext cx="14814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rhombus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290079" y="5524695"/>
            <a:ext cx="117378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square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2305577" y="2522501"/>
            <a:ext cx="1134509" cy="4660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14204" y="3627360"/>
            <a:ext cx="1267762" cy="5816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0"/>
          </p:cNvCxnSpPr>
          <p:nvPr/>
        </p:nvCxnSpPr>
        <p:spPr>
          <a:xfrm>
            <a:off x="2788701" y="4885280"/>
            <a:ext cx="88270" cy="6394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0"/>
          </p:cNvCxnSpPr>
          <p:nvPr/>
        </p:nvCxnSpPr>
        <p:spPr>
          <a:xfrm flipH="1">
            <a:off x="2844346" y="3627360"/>
            <a:ext cx="725723" cy="7108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" idx="0"/>
          </p:cNvCxnSpPr>
          <p:nvPr/>
        </p:nvCxnSpPr>
        <p:spPr>
          <a:xfrm flipH="1">
            <a:off x="1332663" y="2494231"/>
            <a:ext cx="792333" cy="4943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/>
          <p:cNvSpPr/>
          <p:nvPr/>
        </p:nvSpPr>
        <p:spPr>
          <a:xfrm>
            <a:off x="6096000" y="3987647"/>
            <a:ext cx="631142" cy="12243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00380" y="4338220"/>
            <a:ext cx="726745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00380" y="5514432"/>
            <a:ext cx="495945" cy="51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/>
          <p:cNvSpPr/>
          <p:nvPr/>
        </p:nvSpPr>
        <p:spPr>
          <a:xfrm>
            <a:off x="4755175" y="3046860"/>
            <a:ext cx="1503336" cy="46494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5980" y="2988589"/>
            <a:ext cx="526942" cy="5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46659" y="669569"/>
            <a:ext cx="534466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Shape *p;</a:t>
            </a:r>
          </a:p>
          <a:p>
            <a:r>
              <a:rPr lang="en-US" sz="3200" dirty="0" smtClean="0"/>
              <a:t>Circle c, *w;</a:t>
            </a:r>
          </a:p>
          <a:p>
            <a:r>
              <a:rPr lang="en-US" sz="3200" dirty="0" smtClean="0"/>
              <a:t>Square s, *q;</a:t>
            </a:r>
          </a:p>
          <a:p>
            <a:endParaRPr lang="en-US" sz="3200" dirty="0"/>
          </a:p>
          <a:p>
            <a:r>
              <a:rPr lang="en-US" sz="3200" dirty="0"/>
              <a:t>q</a:t>
            </a:r>
            <a:r>
              <a:rPr lang="en-US" sz="3200" dirty="0" smtClean="0"/>
              <a:t> = &amp;s;</a:t>
            </a:r>
          </a:p>
          <a:p>
            <a:r>
              <a:rPr lang="en-US" sz="3200" dirty="0" smtClean="0"/>
              <a:t>p = q;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w</a:t>
            </a:r>
            <a:r>
              <a:rPr lang="en-US" sz="3200" b="1" dirty="0" smtClean="0">
                <a:solidFill>
                  <a:srgbClr val="FF0000"/>
                </a:solidFill>
              </a:rPr>
              <a:t> = </a:t>
            </a:r>
            <a:r>
              <a:rPr lang="en-US" sz="3200" b="1" dirty="0" err="1" smtClean="0">
                <a:solidFill>
                  <a:srgbClr val="FF0000"/>
                </a:solidFill>
              </a:rPr>
              <a:t>dynamic_cast</a:t>
            </a:r>
            <a:r>
              <a:rPr lang="en-US" sz="3200" b="1" dirty="0" smtClean="0">
                <a:solidFill>
                  <a:srgbClr val="FF0000"/>
                </a:solidFill>
              </a:rPr>
              <a:t>&lt;Circle*&gt;(p);</a:t>
            </a:r>
          </a:p>
        </p:txBody>
      </p:sp>
      <p:sp>
        <p:nvSpPr>
          <p:cNvPr id="3" name="Rectangle 2"/>
          <p:cNvSpPr/>
          <p:nvPr/>
        </p:nvSpPr>
        <p:spPr>
          <a:xfrm>
            <a:off x="3561140" y="5483842"/>
            <a:ext cx="606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*q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04079" y="1879950"/>
            <a:ext cx="606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*p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8008" y="3530647"/>
            <a:ext cx="7524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*w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46659" y="5212013"/>
            <a:ext cx="28285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w = p; // error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11571" y="577163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Cast from base to derived class. Need </a:t>
            </a:r>
            <a:r>
              <a:rPr lang="en-US" sz="3200" dirty="0" err="1" smtClean="0">
                <a:solidFill>
                  <a:srgbClr val="FF0000"/>
                </a:solidFill>
              </a:rPr>
              <a:t>dynamic_cast</a:t>
            </a:r>
            <a:r>
              <a:rPr lang="en-US" sz="3200" dirty="0" smtClean="0">
                <a:solidFill>
                  <a:srgbClr val="FF0000"/>
                </a:solidFill>
              </a:rPr>
              <a:t> or </a:t>
            </a:r>
            <a:r>
              <a:rPr lang="en-US" sz="3200" dirty="0" err="1" smtClean="0">
                <a:solidFill>
                  <a:srgbClr val="FF0000"/>
                </a:solidFill>
              </a:rPr>
              <a:t>static_cast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13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42668" cy="4351338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A() { …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y): a(x), b(y){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add() { a+=b;}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11132" y="1825625"/>
            <a:ext cx="3120326" cy="43513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void main 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A c;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</a:t>
            </a:r>
            <a:r>
              <a:rPr lang="en-US" dirty="0" err="1" smtClean="0"/>
              <a:t>c.a</a:t>
            </a:r>
            <a:r>
              <a:rPr lang="en-US" dirty="0" smtClean="0"/>
              <a:t> = 10;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</a:t>
            </a:r>
            <a:r>
              <a:rPr lang="en-US" dirty="0" err="1" smtClean="0"/>
              <a:t>c.b</a:t>
            </a:r>
            <a:r>
              <a:rPr lang="en-US" dirty="0" smtClean="0"/>
              <a:t> = 20;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</a:t>
            </a:r>
            <a:r>
              <a:rPr lang="en-US" dirty="0" err="1" smtClean="0"/>
              <a:t>c.add</a:t>
            </a:r>
            <a:r>
              <a:rPr lang="en-US" dirty="0" smtClean="0"/>
              <a:t>( 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C00000"/>
                </a:solidFill>
              </a:rPr>
              <a:t>//NO error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45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static_cast</a:t>
            </a:r>
            <a:r>
              <a:rPr lang="en-US" dirty="0" smtClean="0"/>
              <a:t> vs </a:t>
            </a:r>
            <a:r>
              <a:rPr lang="en-US" dirty="0" err="1" smtClean="0"/>
              <a:t>dynamic_cast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792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4292"/>
            <a:ext cx="10515600" cy="1325563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68" y="650928"/>
            <a:ext cx="5424407" cy="6207071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A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B: public A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B() : b(2){ }</a:t>
            </a:r>
          </a:p>
          <a:p>
            <a:pPr marL="0" indent="0">
              <a:buNone/>
            </a:pPr>
            <a:r>
              <a:rPr lang="en-US" dirty="0"/>
              <a:t>    void foo() { </a:t>
            </a:r>
            <a:r>
              <a:rPr lang="en-US" dirty="0" err="1"/>
              <a:t>cout</a:t>
            </a:r>
            <a:r>
              <a:rPr lang="en-US" dirty="0"/>
              <a:t> &lt;&lt; "b:" &lt;&lt; b &lt;&lt; </a:t>
            </a:r>
            <a:r>
              <a:rPr lang="en-US" dirty="0" err="1"/>
              <a:t>endl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b;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C: public A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C() : c(3){ }</a:t>
            </a:r>
          </a:p>
          <a:p>
            <a:pPr marL="0" indent="0">
              <a:buNone/>
            </a:pPr>
            <a:r>
              <a:rPr lang="en-US" dirty="0"/>
              <a:t>    void foo() { </a:t>
            </a:r>
            <a:r>
              <a:rPr lang="en-US" dirty="0" err="1"/>
              <a:t>cout</a:t>
            </a:r>
            <a:r>
              <a:rPr lang="en-US" dirty="0"/>
              <a:t> &lt;&lt; "c:" &lt;&lt; c &lt;&lt; </a:t>
            </a:r>
            <a:r>
              <a:rPr lang="en-US" dirty="0" err="1"/>
              <a:t>endl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3343" y="662028"/>
            <a:ext cx="5765369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</a:rPr>
              <a:t>A </a:t>
            </a:r>
            <a:r>
              <a:rPr lang="en-US" sz="2800" dirty="0">
                <a:latin typeface="Courier New" panose="02070309020205020404" pitchFamily="49" charset="0"/>
              </a:rPr>
              <a:t>*x;</a:t>
            </a:r>
          </a:p>
          <a:p>
            <a:r>
              <a:rPr lang="en-US" sz="2800" dirty="0" smtClean="0">
                <a:latin typeface="Courier New" panose="02070309020205020404" pitchFamily="49" charset="0"/>
              </a:rPr>
              <a:t>B </a:t>
            </a:r>
            <a:r>
              <a:rPr lang="en-US" sz="2800" dirty="0">
                <a:latin typeface="Courier New" panose="02070309020205020404" pitchFamily="49" charset="0"/>
              </a:rPr>
              <a:t>*</a:t>
            </a:r>
            <a:r>
              <a:rPr lang="en-US" sz="2800" dirty="0" smtClean="0">
                <a:latin typeface="Courier New" panose="02070309020205020404" pitchFamily="49" charset="0"/>
              </a:rPr>
              <a:t>y = new B;</a:t>
            </a:r>
            <a:endParaRPr lang="en-US" sz="2800" dirty="0">
              <a:latin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</a:rPr>
              <a:t>C </a:t>
            </a:r>
            <a:r>
              <a:rPr lang="en-US" sz="2800" dirty="0">
                <a:latin typeface="Courier New" panose="02070309020205020404" pitchFamily="49" charset="0"/>
              </a:rPr>
              <a:t>*z;</a:t>
            </a:r>
          </a:p>
          <a:p>
            <a:endParaRPr lang="en-US" sz="2800" dirty="0">
              <a:latin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</a:rPr>
              <a:t>x = y</a:t>
            </a:r>
            <a:r>
              <a:rPr lang="en-US" sz="28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2800" dirty="0" smtClean="0">
                <a:latin typeface="Courier New" panose="02070309020205020404" pitchFamily="49" charset="0"/>
              </a:rPr>
              <a:t>z </a:t>
            </a:r>
            <a:r>
              <a:rPr lang="en-US" sz="2800" dirty="0">
                <a:latin typeface="Courier New" panose="02070309020205020404" pitchFamily="49" charset="0"/>
              </a:rPr>
              <a:t>= </a:t>
            </a:r>
            <a:r>
              <a:rPr lang="en-US" sz="2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static_cast</a:t>
            </a: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</a:rPr>
              <a:t>&lt;C*&gt;( x);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z-</a:t>
            </a: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</a:rPr>
              <a:t>&gt;foo</a:t>
            </a:r>
            <a:r>
              <a:rPr lang="en-US" sz="2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();</a:t>
            </a:r>
          </a:p>
          <a:p>
            <a:endParaRPr lang="en-US" sz="28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//can we use </a:t>
            </a:r>
            <a:r>
              <a:rPr lang="en-US" sz="28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static_cast</a:t>
            </a:r>
            <a:r>
              <a:rPr lang="en-US" sz="2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7454685" y="58948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B</a:t>
            </a:r>
            <a:endParaRPr lang="en-US" sz="4400" dirty="0"/>
          </a:p>
        </p:txBody>
      </p:sp>
      <p:sp>
        <p:nvSpPr>
          <p:cNvPr id="6" name="Oval 5"/>
          <p:cNvSpPr/>
          <p:nvPr/>
        </p:nvSpPr>
        <p:spPr>
          <a:xfrm>
            <a:off x="8924440" y="514088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7" name="Oval 6"/>
          <p:cNvSpPr/>
          <p:nvPr/>
        </p:nvSpPr>
        <p:spPr>
          <a:xfrm>
            <a:off x="10394195" y="58948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</a:t>
            </a:r>
            <a:endParaRPr lang="en-US" sz="4400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H="1">
            <a:off x="8369085" y="5921371"/>
            <a:ext cx="689266" cy="1981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7" idx="1"/>
          </p:cNvCxnSpPr>
          <p:nvPr/>
        </p:nvCxnSpPr>
        <p:spPr>
          <a:xfrm>
            <a:off x="9704929" y="5921371"/>
            <a:ext cx="823177" cy="1073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524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4292"/>
            <a:ext cx="10515600" cy="1325563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68" y="650928"/>
            <a:ext cx="5424407" cy="6207071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A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B: public A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B() : b(2){ }</a:t>
            </a:r>
          </a:p>
          <a:p>
            <a:pPr marL="0" indent="0">
              <a:buNone/>
            </a:pPr>
            <a:r>
              <a:rPr lang="en-US" dirty="0"/>
              <a:t>    void foo() { </a:t>
            </a:r>
            <a:r>
              <a:rPr lang="en-US" dirty="0" err="1"/>
              <a:t>cout</a:t>
            </a:r>
            <a:r>
              <a:rPr lang="en-US" dirty="0"/>
              <a:t> &lt;&lt; "b:" &lt;&lt; b &lt;&lt; </a:t>
            </a:r>
            <a:r>
              <a:rPr lang="en-US" dirty="0" err="1"/>
              <a:t>endl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b;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C: public A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C() : c(3){ }</a:t>
            </a:r>
          </a:p>
          <a:p>
            <a:pPr marL="0" indent="0">
              <a:buNone/>
            </a:pPr>
            <a:r>
              <a:rPr lang="en-US" dirty="0"/>
              <a:t>    void foo() { </a:t>
            </a:r>
            <a:r>
              <a:rPr lang="en-US" dirty="0" err="1"/>
              <a:t>cout</a:t>
            </a:r>
            <a:r>
              <a:rPr lang="en-US" dirty="0"/>
              <a:t> &lt;&lt; "c:" &lt;&lt; c &lt;&lt; </a:t>
            </a:r>
            <a:r>
              <a:rPr lang="en-US" dirty="0" err="1"/>
              <a:t>endl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Rectangle 3"/>
          <p:cNvSpPr/>
          <p:nvPr/>
        </p:nvSpPr>
        <p:spPr>
          <a:xfrm>
            <a:off x="6442128" y="662028"/>
            <a:ext cx="5336584" cy="44012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</a:rPr>
              <a:t>A </a:t>
            </a:r>
            <a:r>
              <a:rPr lang="en-US" sz="2800" dirty="0">
                <a:latin typeface="Courier New" panose="02070309020205020404" pitchFamily="49" charset="0"/>
              </a:rPr>
              <a:t>*x;</a:t>
            </a:r>
          </a:p>
          <a:p>
            <a:r>
              <a:rPr lang="en-US" sz="2800" dirty="0" smtClean="0">
                <a:latin typeface="Courier New" panose="02070309020205020404" pitchFamily="49" charset="0"/>
              </a:rPr>
              <a:t>B </a:t>
            </a:r>
            <a:r>
              <a:rPr lang="en-US" sz="2800" dirty="0">
                <a:latin typeface="Courier New" panose="02070309020205020404" pitchFamily="49" charset="0"/>
              </a:rPr>
              <a:t>*</a:t>
            </a:r>
            <a:r>
              <a:rPr lang="en-US" sz="2800" dirty="0" smtClean="0">
                <a:latin typeface="Courier New" panose="02070309020205020404" pitchFamily="49" charset="0"/>
              </a:rPr>
              <a:t>y = new B;</a:t>
            </a:r>
            <a:endParaRPr lang="en-US" sz="2800" dirty="0">
              <a:latin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</a:rPr>
              <a:t>C </a:t>
            </a:r>
            <a:r>
              <a:rPr lang="en-US" sz="2800" dirty="0">
                <a:latin typeface="Courier New" panose="02070309020205020404" pitchFamily="49" charset="0"/>
              </a:rPr>
              <a:t>*z;</a:t>
            </a:r>
          </a:p>
          <a:p>
            <a:endParaRPr lang="en-US" sz="2800" dirty="0">
              <a:latin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</a:rPr>
              <a:t>x = y</a:t>
            </a:r>
            <a:r>
              <a:rPr lang="en-US" sz="28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2800" dirty="0" smtClean="0">
                <a:latin typeface="Courier New" panose="02070309020205020404" pitchFamily="49" charset="0"/>
              </a:rPr>
              <a:t>z </a:t>
            </a:r>
            <a:r>
              <a:rPr lang="en-US" sz="2800" dirty="0">
                <a:latin typeface="Courier New" panose="02070309020205020404" pitchFamily="49" charset="0"/>
              </a:rPr>
              <a:t>= </a:t>
            </a:r>
            <a:r>
              <a:rPr lang="en-US" sz="2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static_cast</a:t>
            </a: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</a:rPr>
              <a:t>&lt;C*&gt;( x);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z-</a:t>
            </a: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</a:rPr>
              <a:t>&gt;foo</a:t>
            </a:r>
            <a:r>
              <a:rPr lang="en-US" sz="2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();</a:t>
            </a:r>
          </a:p>
          <a:p>
            <a:endParaRPr lang="en-US" sz="28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//No. </a:t>
            </a:r>
            <a:r>
              <a:rPr lang="en-US" sz="28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static_cast</a:t>
            </a:r>
            <a:endParaRPr lang="en-US" sz="2800" dirty="0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//no run-time check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7454685" y="58948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B</a:t>
            </a:r>
            <a:endParaRPr lang="en-US" sz="4400" dirty="0"/>
          </a:p>
        </p:txBody>
      </p:sp>
      <p:sp>
        <p:nvSpPr>
          <p:cNvPr id="6" name="Oval 5"/>
          <p:cNvSpPr/>
          <p:nvPr/>
        </p:nvSpPr>
        <p:spPr>
          <a:xfrm>
            <a:off x="8924440" y="514088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7" name="Oval 6"/>
          <p:cNvSpPr/>
          <p:nvPr/>
        </p:nvSpPr>
        <p:spPr>
          <a:xfrm>
            <a:off x="10394195" y="58948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</a:t>
            </a:r>
            <a:endParaRPr lang="en-US" sz="4400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H="1">
            <a:off x="8369085" y="5921371"/>
            <a:ext cx="689266" cy="1981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7" idx="1"/>
          </p:cNvCxnSpPr>
          <p:nvPr/>
        </p:nvCxnSpPr>
        <p:spPr>
          <a:xfrm>
            <a:off x="9704929" y="5921371"/>
            <a:ext cx="823177" cy="1073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4138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4292"/>
            <a:ext cx="10515600" cy="1325563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68" y="650928"/>
            <a:ext cx="5424407" cy="6207071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A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B: public A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B() : b(2){ }</a:t>
            </a:r>
          </a:p>
          <a:p>
            <a:pPr marL="0" indent="0">
              <a:buNone/>
            </a:pPr>
            <a:r>
              <a:rPr lang="en-US" dirty="0"/>
              <a:t>    void foo() { </a:t>
            </a:r>
            <a:r>
              <a:rPr lang="en-US" dirty="0" err="1"/>
              <a:t>cout</a:t>
            </a:r>
            <a:r>
              <a:rPr lang="en-US" dirty="0"/>
              <a:t> &lt;&lt; "b:" &lt;&lt; b &lt;&lt; </a:t>
            </a:r>
            <a:r>
              <a:rPr lang="en-US" dirty="0" err="1"/>
              <a:t>endl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b;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C: public A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C() : c(3){ }</a:t>
            </a:r>
          </a:p>
          <a:p>
            <a:pPr marL="0" indent="0">
              <a:buNone/>
            </a:pPr>
            <a:r>
              <a:rPr lang="en-US" dirty="0"/>
              <a:t>    void foo() { </a:t>
            </a:r>
            <a:r>
              <a:rPr lang="en-US" dirty="0" err="1"/>
              <a:t>cout</a:t>
            </a:r>
            <a:r>
              <a:rPr lang="en-US" dirty="0"/>
              <a:t> &lt;&lt; "c:" &lt;&lt; c &lt;&lt; </a:t>
            </a:r>
            <a:r>
              <a:rPr lang="en-US" dirty="0" err="1"/>
              <a:t>endl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Rectangle 3"/>
          <p:cNvSpPr/>
          <p:nvPr/>
        </p:nvSpPr>
        <p:spPr>
          <a:xfrm>
            <a:off x="6483457" y="30996"/>
            <a:ext cx="5708543" cy="5509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</a:rPr>
              <a:t>A </a:t>
            </a:r>
            <a:r>
              <a:rPr lang="en-US" sz="2800" dirty="0">
                <a:latin typeface="Courier New" panose="02070309020205020404" pitchFamily="49" charset="0"/>
              </a:rPr>
              <a:t>*x;</a:t>
            </a:r>
          </a:p>
          <a:p>
            <a:r>
              <a:rPr lang="en-US" sz="2800" dirty="0" smtClean="0">
                <a:latin typeface="Courier New" panose="02070309020205020404" pitchFamily="49" charset="0"/>
              </a:rPr>
              <a:t>B </a:t>
            </a:r>
            <a:r>
              <a:rPr lang="en-US" sz="2800" dirty="0">
                <a:latin typeface="Courier New" panose="02070309020205020404" pitchFamily="49" charset="0"/>
              </a:rPr>
              <a:t>*</a:t>
            </a:r>
            <a:r>
              <a:rPr lang="en-US" sz="2800" dirty="0" smtClean="0">
                <a:latin typeface="Courier New" panose="02070309020205020404" pitchFamily="49" charset="0"/>
              </a:rPr>
              <a:t>y = new B;</a:t>
            </a:r>
            <a:endParaRPr lang="en-US" sz="2800" dirty="0">
              <a:latin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</a:rPr>
              <a:t>C </a:t>
            </a:r>
            <a:r>
              <a:rPr lang="en-US" sz="2800" dirty="0">
                <a:latin typeface="Courier New" panose="02070309020205020404" pitchFamily="49" charset="0"/>
              </a:rPr>
              <a:t>*z;</a:t>
            </a:r>
          </a:p>
          <a:p>
            <a:endParaRPr lang="en-US" sz="2800" dirty="0">
              <a:latin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</a:rPr>
              <a:t>x = y</a:t>
            </a:r>
            <a:r>
              <a:rPr lang="en-US" sz="28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2800" dirty="0" smtClean="0">
                <a:latin typeface="Courier New" panose="02070309020205020404" pitchFamily="49" charset="0"/>
              </a:rPr>
              <a:t>z </a:t>
            </a:r>
            <a:r>
              <a:rPr lang="en-US" sz="2800" dirty="0">
                <a:latin typeface="Courier New" panose="02070309020205020404" pitchFamily="49" charset="0"/>
              </a:rPr>
              <a:t>= </a:t>
            </a:r>
            <a:r>
              <a:rPr lang="en-US" sz="28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dynamic_cast</a:t>
            </a:r>
            <a:r>
              <a:rPr lang="en-US" sz="2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&lt;C</a:t>
            </a: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</a:rPr>
              <a:t>*&gt;( x);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z-</a:t>
            </a: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</a:rPr>
              <a:t>&gt;foo</a:t>
            </a:r>
            <a:r>
              <a:rPr lang="en-US" sz="2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();</a:t>
            </a:r>
          </a:p>
          <a:p>
            <a:endParaRPr lang="en-US" sz="28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//</a:t>
            </a:r>
            <a:r>
              <a:rPr lang="en-US" sz="28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dynamic_cast</a:t>
            </a:r>
            <a:endParaRPr lang="en-US" sz="280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//run-time check</a:t>
            </a:r>
          </a:p>
          <a:p>
            <a:endParaRPr lang="en-US" sz="28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44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//Any error?</a:t>
            </a:r>
            <a:endParaRPr lang="en-US" sz="4400" b="1" dirty="0">
              <a:solidFill>
                <a:srgbClr val="C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454685" y="5718875"/>
            <a:ext cx="2758698" cy="1090352"/>
            <a:chOff x="7454685" y="5140882"/>
            <a:chExt cx="3853910" cy="1668345"/>
          </a:xfrm>
        </p:grpSpPr>
        <p:sp>
          <p:nvSpPr>
            <p:cNvPr id="5" name="Oval 4"/>
            <p:cNvSpPr/>
            <p:nvPr/>
          </p:nvSpPr>
          <p:spPr>
            <a:xfrm>
              <a:off x="7454685" y="589482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B</a:t>
              </a:r>
              <a:endParaRPr lang="en-US" sz="44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924440" y="514088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A</a:t>
              </a:r>
              <a:endParaRPr lang="en-US" sz="4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0394195" y="589482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C</a:t>
              </a:r>
              <a:endParaRPr lang="en-US" sz="4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H="1">
              <a:off x="8369085" y="5921371"/>
              <a:ext cx="689266" cy="19818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5"/>
              <a:endCxn id="7" idx="1"/>
            </p:cNvCxnSpPr>
            <p:nvPr/>
          </p:nvCxnSpPr>
          <p:spPr>
            <a:xfrm>
              <a:off x="9704929" y="5921371"/>
              <a:ext cx="823177" cy="10736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79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4292"/>
            <a:ext cx="10515600" cy="1325563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68" y="650928"/>
            <a:ext cx="5424407" cy="6207071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A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B: public A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B() : b(2){ }</a:t>
            </a:r>
          </a:p>
          <a:p>
            <a:pPr marL="0" indent="0">
              <a:buNone/>
            </a:pPr>
            <a:r>
              <a:rPr lang="en-US" dirty="0"/>
              <a:t>    void foo() { </a:t>
            </a:r>
            <a:r>
              <a:rPr lang="en-US" dirty="0" err="1"/>
              <a:t>cout</a:t>
            </a:r>
            <a:r>
              <a:rPr lang="en-US" dirty="0"/>
              <a:t> &lt;&lt; "b:" &lt;&lt; b &lt;&lt; </a:t>
            </a:r>
            <a:r>
              <a:rPr lang="en-US" dirty="0" err="1"/>
              <a:t>endl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b;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C: public A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C() : c(3){ }</a:t>
            </a:r>
          </a:p>
          <a:p>
            <a:pPr marL="0" indent="0">
              <a:buNone/>
            </a:pPr>
            <a:r>
              <a:rPr lang="en-US" dirty="0"/>
              <a:t>    void foo() { </a:t>
            </a:r>
            <a:r>
              <a:rPr lang="en-US" dirty="0" err="1"/>
              <a:t>cout</a:t>
            </a:r>
            <a:r>
              <a:rPr lang="en-US" dirty="0"/>
              <a:t> &lt;&lt; "c:" &lt;&lt; c &lt;&lt; </a:t>
            </a:r>
            <a:r>
              <a:rPr lang="en-US" dirty="0" err="1"/>
              <a:t>endl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Rectangle 3"/>
          <p:cNvSpPr/>
          <p:nvPr/>
        </p:nvSpPr>
        <p:spPr>
          <a:xfrm>
            <a:off x="6483457" y="30996"/>
            <a:ext cx="5708543" cy="48320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</a:rPr>
              <a:t>A </a:t>
            </a:r>
            <a:r>
              <a:rPr lang="en-US" sz="2800" dirty="0">
                <a:latin typeface="Courier New" panose="02070309020205020404" pitchFamily="49" charset="0"/>
              </a:rPr>
              <a:t>*x;</a:t>
            </a:r>
          </a:p>
          <a:p>
            <a:r>
              <a:rPr lang="en-US" sz="2800" dirty="0" smtClean="0">
                <a:latin typeface="Courier New" panose="02070309020205020404" pitchFamily="49" charset="0"/>
              </a:rPr>
              <a:t>B </a:t>
            </a:r>
            <a:r>
              <a:rPr lang="en-US" sz="2800" dirty="0">
                <a:latin typeface="Courier New" panose="02070309020205020404" pitchFamily="49" charset="0"/>
              </a:rPr>
              <a:t>*</a:t>
            </a:r>
            <a:r>
              <a:rPr lang="en-US" sz="2800" dirty="0" smtClean="0">
                <a:latin typeface="Courier New" panose="02070309020205020404" pitchFamily="49" charset="0"/>
              </a:rPr>
              <a:t>y = new B;</a:t>
            </a:r>
            <a:endParaRPr lang="en-US" sz="2800" dirty="0">
              <a:latin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</a:rPr>
              <a:t>C </a:t>
            </a:r>
            <a:r>
              <a:rPr lang="en-US" sz="2800" dirty="0">
                <a:latin typeface="Courier New" panose="02070309020205020404" pitchFamily="49" charset="0"/>
              </a:rPr>
              <a:t>*z;</a:t>
            </a:r>
          </a:p>
          <a:p>
            <a:endParaRPr lang="en-US" sz="2800" dirty="0">
              <a:latin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</a:rPr>
              <a:t>x = y</a:t>
            </a:r>
            <a:r>
              <a:rPr lang="en-US" sz="28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2800" dirty="0" smtClean="0">
                <a:latin typeface="Courier New" panose="02070309020205020404" pitchFamily="49" charset="0"/>
              </a:rPr>
              <a:t>z </a:t>
            </a:r>
            <a:r>
              <a:rPr lang="en-US" sz="2800" dirty="0">
                <a:latin typeface="Courier New" panose="02070309020205020404" pitchFamily="49" charset="0"/>
              </a:rPr>
              <a:t>= </a:t>
            </a:r>
            <a:r>
              <a:rPr lang="en-US" sz="28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dynamic_cast</a:t>
            </a:r>
            <a:r>
              <a:rPr lang="en-US" sz="2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&lt;C</a:t>
            </a: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</a:rPr>
              <a:t>*&gt;( x);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if (z) z-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</a:rPr>
              <a:t>&gt;foo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();</a:t>
            </a:r>
          </a:p>
          <a:p>
            <a:endParaRPr lang="en-US" sz="28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// </a:t>
            </a:r>
            <a:r>
              <a:rPr lang="en-US" sz="28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check if z != 0 before // we use it</a:t>
            </a:r>
            <a:endParaRPr lang="en-US" sz="2800" dirty="0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endParaRPr lang="en-US" sz="28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454685" y="5718875"/>
            <a:ext cx="2758698" cy="1090352"/>
            <a:chOff x="7454685" y="5140882"/>
            <a:chExt cx="3853910" cy="1668345"/>
          </a:xfrm>
        </p:grpSpPr>
        <p:sp>
          <p:nvSpPr>
            <p:cNvPr id="5" name="Oval 4"/>
            <p:cNvSpPr/>
            <p:nvPr/>
          </p:nvSpPr>
          <p:spPr>
            <a:xfrm>
              <a:off x="7454685" y="589482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B</a:t>
              </a:r>
              <a:endParaRPr lang="en-US" sz="44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924440" y="514088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A</a:t>
              </a:r>
              <a:endParaRPr lang="en-US" sz="4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0394195" y="589482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C</a:t>
              </a:r>
              <a:endParaRPr lang="en-US" sz="4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H="1">
              <a:off x="8369085" y="5921371"/>
              <a:ext cx="689266" cy="19818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5"/>
              <a:endCxn id="7" idx="1"/>
            </p:cNvCxnSpPr>
            <p:nvPr/>
          </p:nvCxnSpPr>
          <p:spPr>
            <a:xfrm>
              <a:off x="9704929" y="5921371"/>
              <a:ext cx="823177" cy="10736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666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4292"/>
            <a:ext cx="10515600" cy="1325563"/>
          </a:xfrm>
        </p:spPr>
        <p:txBody>
          <a:bodyPr/>
          <a:lstStyle/>
          <a:p>
            <a:r>
              <a:rPr lang="en-US" dirty="0" smtClean="0"/>
              <a:t>Any other error?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68" y="650928"/>
            <a:ext cx="5424407" cy="6207071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A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B: public A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B() : b(2){ }</a:t>
            </a:r>
          </a:p>
          <a:p>
            <a:pPr marL="0" indent="0">
              <a:buNone/>
            </a:pPr>
            <a:r>
              <a:rPr lang="en-US" dirty="0"/>
              <a:t>    void foo() { </a:t>
            </a:r>
            <a:r>
              <a:rPr lang="en-US" dirty="0" err="1"/>
              <a:t>cout</a:t>
            </a:r>
            <a:r>
              <a:rPr lang="en-US" dirty="0"/>
              <a:t> &lt;&lt; "b:" &lt;&lt; b &lt;&lt; </a:t>
            </a:r>
            <a:r>
              <a:rPr lang="en-US" dirty="0" err="1"/>
              <a:t>endl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b;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C: public A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C() : c(3){ }</a:t>
            </a:r>
          </a:p>
          <a:p>
            <a:pPr marL="0" indent="0">
              <a:buNone/>
            </a:pPr>
            <a:r>
              <a:rPr lang="en-US" dirty="0"/>
              <a:t>    void foo() { </a:t>
            </a:r>
            <a:r>
              <a:rPr lang="en-US" dirty="0" err="1"/>
              <a:t>cout</a:t>
            </a:r>
            <a:r>
              <a:rPr lang="en-US" dirty="0"/>
              <a:t> &lt;&lt; "c:" &lt;&lt; c &lt;&lt; </a:t>
            </a:r>
            <a:r>
              <a:rPr lang="en-US" dirty="0" err="1"/>
              <a:t>endl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Rectangle 3"/>
          <p:cNvSpPr/>
          <p:nvPr/>
        </p:nvSpPr>
        <p:spPr>
          <a:xfrm>
            <a:off x="6483457" y="30996"/>
            <a:ext cx="5708543" cy="48320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</a:rPr>
              <a:t>A </a:t>
            </a:r>
            <a:r>
              <a:rPr lang="en-US" sz="2800" dirty="0">
                <a:latin typeface="Courier New" panose="02070309020205020404" pitchFamily="49" charset="0"/>
              </a:rPr>
              <a:t>*x;</a:t>
            </a:r>
          </a:p>
          <a:p>
            <a:r>
              <a:rPr lang="en-US" sz="2800" dirty="0" smtClean="0">
                <a:latin typeface="Courier New" panose="02070309020205020404" pitchFamily="49" charset="0"/>
              </a:rPr>
              <a:t>B </a:t>
            </a:r>
            <a:r>
              <a:rPr lang="en-US" sz="2800" dirty="0">
                <a:latin typeface="Courier New" panose="02070309020205020404" pitchFamily="49" charset="0"/>
              </a:rPr>
              <a:t>*</a:t>
            </a:r>
            <a:r>
              <a:rPr lang="en-US" sz="2800" dirty="0" smtClean="0">
                <a:latin typeface="Courier New" panose="02070309020205020404" pitchFamily="49" charset="0"/>
              </a:rPr>
              <a:t>y = new B;</a:t>
            </a:r>
            <a:endParaRPr lang="en-US" sz="2800" dirty="0">
              <a:latin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</a:rPr>
              <a:t>C </a:t>
            </a:r>
            <a:r>
              <a:rPr lang="en-US" sz="2800" dirty="0">
                <a:latin typeface="Courier New" panose="02070309020205020404" pitchFamily="49" charset="0"/>
              </a:rPr>
              <a:t>*z;</a:t>
            </a:r>
          </a:p>
          <a:p>
            <a:endParaRPr lang="en-US" sz="2800" dirty="0">
              <a:latin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</a:rPr>
              <a:t>x = y</a:t>
            </a:r>
            <a:r>
              <a:rPr lang="en-US" sz="28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2800" dirty="0" smtClean="0">
                <a:latin typeface="Courier New" panose="02070309020205020404" pitchFamily="49" charset="0"/>
              </a:rPr>
              <a:t>z </a:t>
            </a:r>
            <a:r>
              <a:rPr lang="en-US" sz="2800" dirty="0">
                <a:latin typeface="Courier New" panose="02070309020205020404" pitchFamily="49" charset="0"/>
              </a:rPr>
              <a:t>= </a:t>
            </a:r>
            <a:r>
              <a:rPr lang="en-US" sz="28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dynamic_cast</a:t>
            </a:r>
            <a:r>
              <a:rPr lang="en-US" sz="2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&lt;C</a:t>
            </a: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</a:rPr>
              <a:t>*&gt;( x);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if (z) z-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</a:rPr>
              <a:t>&gt;foo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();</a:t>
            </a:r>
          </a:p>
          <a:p>
            <a:endParaRPr lang="en-US" sz="28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// </a:t>
            </a:r>
            <a:r>
              <a:rPr lang="en-US" sz="28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check if z != 0 before // we use it</a:t>
            </a:r>
            <a:endParaRPr lang="en-US" sz="2800" dirty="0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endParaRPr lang="en-US" sz="28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454685" y="5718875"/>
            <a:ext cx="2758698" cy="1090352"/>
            <a:chOff x="7454685" y="5140882"/>
            <a:chExt cx="3853910" cy="1668345"/>
          </a:xfrm>
        </p:grpSpPr>
        <p:sp>
          <p:nvSpPr>
            <p:cNvPr id="5" name="Oval 4"/>
            <p:cNvSpPr/>
            <p:nvPr/>
          </p:nvSpPr>
          <p:spPr>
            <a:xfrm>
              <a:off x="7454685" y="589482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B</a:t>
              </a:r>
              <a:endParaRPr lang="en-US" sz="44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924440" y="514088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A</a:t>
              </a:r>
              <a:endParaRPr lang="en-US" sz="4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0394195" y="589482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C</a:t>
              </a:r>
              <a:endParaRPr lang="en-US" sz="4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H="1">
              <a:off x="8369085" y="5921371"/>
              <a:ext cx="689266" cy="19818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5"/>
              <a:endCxn id="7" idx="1"/>
            </p:cNvCxnSpPr>
            <p:nvPr/>
          </p:nvCxnSpPr>
          <p:spPr>
            <a:xfrm>
              <a:off x="9704929" y="5921371"/>
              <a:ext cx="823177" cy="10736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34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4292"/>
            <a:ext cx="10515600" cy="1325563"/>
          </a:xfrm>
        </p:spPr>
        <p:txBody>
          <a:bodyPr/>
          <a:lstStyle/>
          <a:p>
            <a:r>
              <a:rPr lang="en-US" dirty="0" smtClean="0"/>
              <a:t>Answer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68" y="650928"/>
            <a:ext cx="5424407" cy="6207071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A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public: </a:t>
            </a:r>
            <a:r>
              <a:rPr lang="en-US" b="1" dirty="0" smtClean="0">
                <a:solidFill>
                  <a:srgbClr val="C00000"/>
                </a:solidFill>
              </a:rPr>
              <a:t>virtual </a:t>
            </a:r>
            <a:r>
              <a:rPr lang="en-US" b="1" dirty="0">
                <a:solidFill>
                  <a:srgbClr val="C00000"/>
                </a:solidFill>
              </a:rPr>
              <a:t>void foo()  { </a:t>
            </a:r>
            <a:r>
              <a:rPr lang="en-US" b="1" dirty="0" smtClean="0">
                <a:solidFill>
                  <a:srgbClr val="C00000"/>
                </a:solidFill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B: public A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B() : b(2){ }</a:t>
            </a:r>
          </a:p>
          <a:p>
            <a:pPr marL="0" indent="0">
              <a:buNone/>
            </a:pPr>
            <a:r>
              <a:rPr lang="en-US" dirty="0"/>
              <a:t>    void foo() { </a:t>
            </a:r>
            <a:r>
              <a:rPr lang="en-US" dirty="0" err="1"/>
              <a:t>cout</a:t>
            </a:r>
            <a:r>
              <a:rPr lang="en-US" dirty="0"/>
              <a:t> &lt;&lt; "b:" &lt;&lt; b &lt;&lt; </a:t>
            </a:r>
            <a:r>
              <a:rPr lang="en-US" dirty="0" err="1"/>
              <a:t>endl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b;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C: public A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C() : c(3){ }</a:t>
            </a:r>
          </a:p>
          <a:p>
            <a:pPr marL="0" indent="0">
              <a:buNone/>
            </a:pPr>
            <a:r>
              <a:rPr lang="en-US" dirty="0"/>
              <a:t>    void foo() { </a:t>
            </a:r>
            <a:r>
              <a:rPr lang="en-US" dirty="0" err="1"/>
              <a:t>cout</a:t>
            </a:r>
            <a:r>
              <a:rPr lang="en-US" dirty="0"/>
              <a:t> &lt;&lt; "c:" &lt;&lt; c &lt;&lt; </a:t>
            </a:r>
            <a:r>
              <a:rPr lang="en-US" dirty="0" err="1"/>
              <a:t>endl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Rectangle 3"/>
          <p:cNvSpPr/>
          <p:nvPr/>
        </p:nvSpPr>
        <p:spPr>
          <a:xfrm>
            <a:off x="6483457" y="30996"/>
            <a:ext cx="5708543" cy="569386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</a:rPr>
              <a:t>A </a:t>
            </a:r>
            <a:r>
              <a:rPr lang="en-US" sz="2800" dirty="0">
                <a:latin typeface="Courier New" panose="02070309020205020404" pitchFamily="49" charset="0"/>
              </a:rPr>
              <a:t>*x;</a:t>
            </a:r>
          </a:p>
          <a:p>
            <a:r>
              <a:rPr lang="en-US" sz="2800" dirty="0" smtClean="0">
                <a:latin typeface="Courier New" panose="02070309020205020404" pitchFamily="49" charset="0"/>
              </a:rPr>
              <a:t>B </a:t>
            </a:r>
            <a:r>
              <a:rPr lang="en-US" sz="2800" dirty="0">
                <a:latin typeface="Courier New" panose="02070309020205020404" pitchFamily="49" charset="0"/>
              </a:rPr>
              <a:t>*</a:t>
            </a:r>
            <a:r>
              <a:rPr lang="en-US" sz="2800" dirty="0" smtClean="0">
                <a:latin typeface="Courier New" panose="02070309020205020404" pitchFamily="49" charset="0"/>
              </a:rPr>
              <a:t>y = new B;</a:t>
            </a:r>
            <a:endParaRPr lang="en-US" sz="2800" dirty="0">
              <a:latin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</a:rPr>
              <a:t>C </a:t>
            </a:r>
            <a:r>
              <a:rPr lang="en-US" sz="2800" dirty="0">
                <a:latin typeface="Courier New" panose="02070309020205020404" pitchFamily="49" charset="0"/>
              </a:rPr>
              <a:t>*z;</a:t>
            </a:r>
          </a:p>
          <a:p>
            <a:endParaRPr lang="en-US" sz="2800" dirty="0">
              <a:latin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</a:rPr>
              <a:t>x = y</a:t>
            </a:r>
            <a:r>
              <a:rPr lang="en-US" sz="28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2800" dirty="0" smtClean="0">
                <a:latin typeface="Courier New" panose="02070309020205020404" pitchFamily="49" charset="0"/>
              </a:rPr>
              <a:t>z </a:t>
            </a:r>
            <a:r>
              <a:rPr lang="en-US" sz="2800" dirty="0">
                <a:latin typeface="Courier New" panose="02070309020205020404" pitchFamily="49" charset="0"/>
              </a:rPr>
              <a:t>= </a:t>
            </a:r>
            <a:r>
              <a:rPr lang="en-US" sz="28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dynamic_cast</a:t>
            </a:r>
            <a:r>
              <a:rPr lang="en-US" sz="2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&lt;C</a:t>
            </a: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</a:rPr>
              <a:t>*&gt;( x);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if (z) z-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</a:rPr>
              <a:t>&gt;foo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();</a:t>
            </a:r>
          </a:p>
          <a:p>
            <a:endParaRPr lang="en-US" sz="28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To use </a:t>
            </a:r>
            <a:r>
              <a:rPr lang="en-US" sz="28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dynamic_cast</a:t>
            </a:r>
            <a:r>
              <a:rPr lang="en-US" sz="28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, the base class must be a class with virtual member function(s).</a:t>
            </a:r>
            <a:endParaRPr lang="en-US" sz="2800" dirty="0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endParaRPr lang="en-US" sz="28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454685" y="5718875"/>
            <a:ext cx="2758698" cy="1090352"/>
            <a:chOff x="7454685" y="5140882"/>
            <a:chExt cx="3853910" cy="1668345"/>
          </a:xfrm>
        </p:grpSpPr>
        <p:sp>
          <p:nvSpPr>
            <p:cNvPr id="5" name="Oval 4"/>
            <p:cNvSpPr/>
            <p:nvPr/>
          </p:nvSpPr>
          <p:spPr>
            <a:xfrm>
              <a:off x="7454685" y="589482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B</a:t>
              </a:r>
              <a:endParaRPr lang="en-US" sz="44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924440" y="514088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A</a:t>
              </a:r>
              <a:endParaRPr lang="en-US" sz="4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0394195" y="589482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C</a:t>
              </a:r>
              <a:endParaRPr lang="en-US" sz="4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H="1">
              <a:off x="8369085" y="5921371"/>
              <a:ext cx="689266" cy="19818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5"/>
              <a:endCxn id="7" idx="1"/>
            </p:cNvCxnSpPr>
            <p:nvPr/>
          </p:nvCxnSpPr>
          <p:spPr>
            <a:xfrm>
              <a:off x="9704929" y="5921371"/>
              <a:ext cx="823177" cy="10736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66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4292"/>
            <a:ext cx="10515600" cy="1325563"/>
          </a:xfrm>
        </p:spPr>
        <p:txBody>
          <a:bodyPr/>
          <a:lstStyle/>
          <a:p>
            <a:r>
              <a:rPr lang="en-US" dirty="0" smtClean="0"/>
              <a:t>Answer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68" y="650928"/>
            <a:ext cx="5424407" cy="6207071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A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public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C00000"/>
                </a:solidFill>
              </a:rPr>
              <a:t>	virtual </a:t>
            </a:r>
            <a:r>
              <a:rPr lang="en-US" b="1" dirty="0">
                <a:solidFill>
                  <a:srgbClr val="C00000"/>
                </a:solidFill>
              </a:rPr>
              <a:t>void </a:t>
            </a:r>
            <a:r>
              <a:rPr lang="en-US" b="1" dirty="0" smtClean="0">
                <a:solidFill>
                  <a:srgbClr val="C00000"/>
                </a:solidFill>
              </a:rPr>
              <a:t>k( )  </a:t>
            </a:r>
            <a:r>
              <a:rPr lang="en-US" b="1" dirty="0">
                <a:solidFill>
                  <a:srgbClr val="C00000"/>
                </a:solidFill>
              </a:rPr>
              <a:t>{ </a:t>
            </a:r>
            <a:r>
              <a:rPr lang="en-US" b="1" dirty="0" smtClean="0">
                <a:solidFill>
                  <a:srgbClr val="C00000"/>
                </a:solidFill>
              </a:rPr>
              <a:t>} // good!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B: public A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B() : b(2){ }</a:t>
            </a:r>
          </a:p>
          <a:p>
            <a:pPr marL="0" indent="0">
              <a:buNone/>
            </a:pPr>
            <a:r>
              <a:rPr lang="en-US" dirty="0"/>
              <a:t>    void foo() { </a:t>
            </a:r>
            <a:r>
              <a:rPr lang="en-US" dirty="0" err="1"/>
              <a:t>cout</a:t>
            </a:r>
            <a:r>
              <a:rPr lang="en-US" dirty="0"/>
              <a:t> &lt;&lt; "b:" &lt;&lt; b &lt;&lt; </a:t>
            </a:r>
            <a:r>
              <a:rPr lang="en-US" dirty="0" err="1"/>
              <a:t>endl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b;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C: public A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C() : c(3){ }</a:t>
            </a:r>
          </a:p>
          <a:p>
            <a:pPr marL="0" indent="0">
              <a:buNone/>
            </a:pPr>
            <a:r>
              <a:rPr lang="en-US" dirty="0"/>
              <a:t>    void foo() { </a:t>
            </a:r>
            <a:r>
              <a:rPr lang="en-US" dirty="0" err="1"/>
              <a:t>cout</a:t>
            </a:r>
            <a:r>
              <a:rPr lang="en-US" dirty="0"/>
              <a:t> &lt;&lt; "c:" &lt;&lt; c &lt;&lt; </a:t>
            </a:r>
            <a:r>
              <a:rPr lang="en-US" dirty="0" err="1"/>
              <a:t>endl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Rectangle 3"/>
          <p:cNvSpPr/>
          <p:nvPr/>
        </p:nvSpPr>
        <p:spPr>
          <a:xfrm>
            <a:off x="6483457" y="30996"/>
            <a:ext cx="5708543" cy="569386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</a:rPr>
              <a:t>A </a:t>
            </a:r>
            <a:r>
              <a:rPr lang="en-US" sz="2800" dirty="0">
                <a:latin typeface="Courier New" panose="02070309020205020404" pitchFamily="49" charset="0"/>
              </a:rPr>
              <a:t>*x;</a:t>
            </a:r>
          </a:p>
          <a:p>
            <a:r>
              <a:rPr lang="en-US" sz="2800" dirty="0" smtClean="0">
                <a:latin typeface="Courier New" panose="02070309020205020404" pitchFamily="49" charset="0"/>
              </a:rPr>
              <a:t>B </a:t>
            </a:r>
            <a:r>
              <a:rPr lang="en-US" sz="2800" dirty="0">
                <a:latin typeface="Courier New" panose="02070309020205020404" pitchFamily="49" charset="0"/>
              </a:rPr>
              <a:t>*</a:t>
            </a:r>
            <a:r>
              <a:rPr lang="en-US" sz="2800" dirty="0" smtClean="0">
                <a:latin typeface="Courier New" panose="02070309020205020404" pitchFamily="49" charset="0"/>
              </a:rPr>
              <a:t>y = new B;</a:t>
            </a:r>
            <a:endParaRPr lang="en-US" sz="2800" dirty="0">
              <a:latin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</a:rPr>
              <a:t>C </a:t>
            </a:r>
            <a:r>
              <a:rPr lang="en-US" sz="2800" dirty="0">
                <a:latin typeface="Courier New" panose="02070309020205020404" pitchFamily="49" charset="0"/>
              </a:rPr>
              <a:t>*z;</a:t>
            </a:r>
          </a:p>
          <a:p>
            <a:endParaRPr lang="en-US" sz="2800" dirty="0">
              <a:latin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</a:rPr>
              <a:t>x = y</a:t>
            </a:r>
            <a:r>
              <a:rPr lang="en-US" sz="28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2800" dirty="0" smtClean="0">
                <a:latin typeface="Courier New" panose="02070309020205020404" pitchFamily="49" charset="0"/>
              </a:rPr>
              <a:t>z </a:t>
            </a:r>
            <a:r>
              <a:rPr lang="en-US" sz="2800" dirty="0">
                <a:latin typeface="Courier New" panose="02070309020205020404" pitchFamily="49" charset="0"/>
              </a:rPr>
              <a:t>= </a:t>
            </a:r>
            <a:r>
              <a:rPr lang="en-US" sz="28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dynamic_cast</a:t>
            </a:r>
            <a:r>
              <a:rPr lang="en-US" sz="2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&lt;C</a:t>
            </a: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</a:rPr>
              <a:t>*&gt;( x);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if (z) z-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</a:rPr>
              <a:t>&gt;foo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();</a:t>
            </a:r>
          </a:p>
          <a:p>
            <a:endParaRPr lang="en-US" sz="28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To use </a:t>
            </a:r>
            <a:r>
              <a:rPr lang="en-US" sz="28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dynamic_cast</a:t>
            </a:r>
            <a:r>
              <a:rPr lang="en-US" sz="28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, the base class must be a class with virtual member function(s).</a:t>
            </a:r>
            <a:endParaRPr lang="en-US" sz="2800" dirty="0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endParaRPr lang="en-US" sz="28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454685" y="5718875"/>
            <a:ext cx="2758698" cy="1090352"/>
            <a:chOff x="7454685" y="5140882"/>
            <a:chExt cx="3853910" cy="1668345"/>
          </a:xfrm>
        </p:grpSpPr>
        <p:sp>
          <p:nvSpPr>
            <p:cNvPr id="5" name="Oval 4"/>
            <p:cNvSpPr/>
            <p:nvPr/>
          </p:nvSpPr>
          <p:spPr>
            <a:xfrm>
              <a:off x="7454685" y="589482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B</a:t>
              </a:r>
              <a:endParaRPr lang="en-US" sz="44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924440" y="514088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A</a:t>
              </a:r>
              <a:endParaRPr lang="en-US" sz="4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0394195" y="589482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C</a:t>
              </a:r>
              <a:endParaRPr lang="en-US" sz="4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H="1">
              <a:off x="8369085" y="5921371"/>
              <a:ext cx="689266" cy="19818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5"/>
              <a:endCxn id="7" idx="1"/>
            </p:cNvCxnSpPr>
            <p:nvPr/>
          </p:nvCxnSpPr>
          <p:spPr>
            <a:xfrm>
              <a:off x="9704929" y="5921371"/>
              <a:ext cx="823177" cy="10736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4076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 public: A</a:t>
            </a:r>
            <a:r>
              <a:rPr lang="en-US" dirty="0" smtClean="0"/>
              <a:t>( ) {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“A”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public: B</a:t>
            </a:r>
            <a:r>
              <a:rPr lang="en-US" dirty="0" smtClean="0"/>
              <a:t>( ) { }</a:t>
            </a:r>
          </a:p>
          <a:p>
            <a:pPr marL="0" indent="0">
              <a:buNone/>
            </a:pPr>
            <a:r>
              <a:rPr lang="en-US" dirty="0" smtClean="0"/>
              <a:t>  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“B”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0732" y="822783"/>
            <a:ext cx="38046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x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B y;</a:t>
            </a:r>
          </a:p>
          <a:p>
            <a:r>
              <a:rPr lang="en-US" sz="3200" dirty="0" err="1" smtClean="0"/>
              <a:t>x.foo</a:t>
            </a:r>
            <a:r>
              <a:rPr lang="en-US" sz="3200" dirty="0" smtClean="0"/>
              <a:t>( );</a:t>
            </a:r>
          </a:p>
          <a:p>
            <a:r>
              <a:rPr lang="en-US" sz="3200" dirty="0" err="1" smtClean="0"/>
              <a:t>y.foo</a:t>
            </a:r>
            <a:r>
              <a:rPr lang="en-US" sz="3200" dirty="0" smtClean="0"/>
              <a:t>( );</a:t>
            </a:r>
          </a:p>
          <a:p>
            <a:endParaRPr lang="en-US" sz="3200" dirty="0"/>
          </a:p>
          <a:p>
            <a:r>
              <a:rPr lang="en-US" sz="3200" dirty="0" smtClean="0"/>
              <a:t>What are the output?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512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313"/>
            <a:ext cx="12192000" cy="2316082"/>
          </a:xfrm>
        </p:spPr>
        <p:txBody>
          <a:bodyPr>
            <a:normAutofit/>
          </a:bodyPr>
          <a:lstStyle/>
          <a:p>
            <a:r>
              <a:rPr lang="en-US" dirty="0" smtClean="0"/>
              <a:t>Question</a:t>
            </a:r>
            <a:br>
              <a:rPr lang="en-US" dirty="0" smtClean="0"/>
            </a:br>
            <a:r>
              <a:rPr lang="en-US" sz="3600" dirty="0" smtClean="0"/>
              <a:t>Change the data representation: a, b are changed to a[2]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2086"/>
            <a:ext cx="4942668" cy="4351338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A() { …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a[0] = 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a[1] = y;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add() { x += y; }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a[2];</a:t>
            </a:r>
            <a:r>
              <a:rPr lang="en-US" dirty="0" smtClean="0"/>
              <a:t>	// 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11132" y="2182086"/>
            <a:ext cx="3120326" cy="43513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 c;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c.a</a:t>
            </a:r>
            <a:r>
              <a:rPr lang="en-US" dirty="0" smtClean="0"/>
              <a:t> = 10;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c.b</a:t>
            </a:r>
            <a:r>
              <a:rPr lang="en-US" dirty="0" smtClean="0"/>
              <a:t> = 20;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c.add</a:t>
            </a:r>
            <a:r>
              <a:rPr lang="en-US" dirty="0" smtClean="0"/>
              <a:t>( 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//errors?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9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4076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 public: A</a:t>
            </a:r>
            <a:r>
              <a:rPr lang="en-US" dirty="0" smtClean="0"/>
              <a:t>( ) {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“A”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public: B</a:t>
            </a:r>
            <a:r>
              <a:rPr lang="en-US" dirty="0" smtClean="0"/>
              <a:t>( ) { }</a:t>
            </a:r>
          </a:p>
          <a:p>
            <a:pPr marL="0" indent="0">
              <a:buNone/>
            </a:pPr>
            <a:r>
              <a:rPr lang="en-US" dirty="0" smtClean="0"/>
              <a:t>  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“B”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4203" y="0"/>
            <a:ext cx="380469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x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B y;</a:t>
            </a:r>
          </a:p>
          <a:p>
            <a:r>
              <a:rPr lang="en-US" sz="3200" dirty="0" err="1" smtClean="0"/>
              <a:t>x.foo</a:t>
            </a:r>
            <a:r>
              <a:rPr lang="en-US" sz="3200" dirty="0" smtClean="0"/>
              <a:t>( );</a:t>
            </a:r>
          </a:p>
          <a:p>
            <a:r>
              <a:rPr lang="en-US" sz="3200" dirty="0" err="1" smtClean="0"/>
              <a:t>y.foo</a:t>
            </a:r>
            <a:r>
              <a:rPr lang="en-US" sz="3200" dirty="0" smtClean="0"/>
              <a:t>( );</a:t>
            </a:r>
          </a:p>
          <a:p>
            <a:endParaRPr lang="en-US" sz="3200" dirty="0"/>
          </a:p>
          <a:p>
            <a:r>
              <a:rPr lang="en-US" sz="3200" dirty="0" smtClean="0"/>
              <a:t>What are the output?</a:t>
            </a:r>
            <a:endParaRPr lang="en-US" sz="3200" dirty="0"/>
          </a:p>
          <a:p>
            <a:r>
              <a:rPr lang="en-US" sz="3200" dirty="0" smtClean="0"/>
              <a:t>A</a:t>
            </a:r>
          </a:p>
          <a:p>
            <a:r>
              <a:rPr lang="en-US" sz="3200" dirty="0"/>
              <a:t>B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7525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4076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 public: A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“A”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public: B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  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“B”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9104" y="109861"/>
            <a:ext cx="380469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x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B y, </a:t>
            </a:r>
            <a:r>
              <a:rPr lang="en-US" sz="3200" b="1" dirty="0" smtClean="0">
                <a:solidFill>
                  <a:srgbClr val="FF0000"/>
                </a:solidFill>
              </a:rPr>
              <a:t>*z</a:t>
            </a:r>
            <a:r>
              <a:rPr lang="en-US" sz="3200" dirty="0" smtClean="0"/>
              <a:t>;</a:t>
            </a:r>
          </a:p>
          <a:p>
            <a:r>
              <a:rPr lang="en-US" sz="3200" dirty="0" err="1" smtClean="0"/>
              <a:t>x.foo</a:t>
            </a:r>
            <a:r>
              <a:rPr lang="en-US" sz="3200" dirty="0" smtClean="0"/>
              <a:t>( );</a:t>
            </a:r>
          </a:p>
          <a:p>
            <a:r>
              <a:rPr lang="en-US" sz="3200" dirty="0" err="1" smtClean="0"/>
              <a:t>y.foo</a:t>
            </a:r>
            <a:r>
              <a:rPr lang="en-US" sz="3200" dirty="0" smtClean="0"/>
              <a:t>( );</a:t>
            </a:r>
          </a:p>
          <a:p>
            <a:endParaRPr lang="en-US" sz="3200" dirty="0"/>
          </a:p>
          <a:p>
            <a:r>
              <a:rPr lang="en-US" sz="3200" dirty="0" smtClean="0"/>
              <a:t>What are the output?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871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4076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 public: A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“A”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public: B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  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“B”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9104" y="109861"/>
            <a:ext cx="4016099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x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B y, </a:t>
            </a:r>
            <a:r>
              <a:rPr lang="en-US" sz="3200" b="1" dirty="0" smtClean="0">
                <a:solidFill>
                  <a:srgbClr val="FF0000"/>
                </a:solidFill>
              </a:rPr>
              <a:t>*z</a:t>
            </a:r>
            <a:r>
              <a:rPr lang="en-US" sz="3200" dirty="0" smtClean="0"/>
              <a:t>;</a:t>
            </a:r>
          </a:p>
          <a:p>
            <a:r>
              <a:rPr lang="en-US" sz="3200" dirty="0" err="1" smtClean="0"/>
              <a:t>x.foo</a:t>
            </a:r>
            <a:r>
              <a:rPr lang="en-US" sz="3200" dirty="0" smtClean="0"/>
              <a:t>( );</a:t>
            </a:r>
          </a:p>
          <a:p>
            <a:r>
              <a:rPr lang="en-US" sz="3200" dirty="0" err="1" smtClean="0"/>
              <a:t>y.foo</a:t>
            </a:r>
            <a:r>
              <a:rPr lang="en-US" sz="3200" dirty="0" smtClean="0"/>
              <a:t>( );</a:t>
            </a:r>
          </a:p>
          <a:p>
            <a:endParaRPr lang="en-US" sz="3200" dirty="0"/>
          </a:p>
          <a:p>
            <a:r>
              <a:rPr lang="en-US" sz="3200" dirty="0" smtClean="0"/>
              <a:t>What are the output?</a:t>
            </a:r>
          </a:p>
          <a:p>
            <a:endParaRPr lang="en-US" sz="3200" dirty="0"/>
          </a:p>
          <a:p>
            <a:r>
              <a:rPr lang="en-US" sz="3200" dirty="0" smtClean="0"/>
              <a:t>AC	</a:t>
            </a:r>
            <a:r>
              <a:rPr lang="en-US" sz="3200" dirty="0" smtClean="0">
                <a:solidFill>
                  <a:srgbClr val="C00000"/>
                </a:solidFill>
              </a:rPr>
              <a:t>?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en-US" sz="3200" dirty="0" smtClean="0"/>
              <a:t>BC	</a:t>
            </a:r>
            <a:r>
              <a:rPr lang="en-US" sz="3200" dirty="0" smtClean="0">
                <a:solidFill>
                  <a:srgbClr val="C00000"/>
                </a:solidFill>
              </a:rPr>
              <a:t>?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en-US" sz="3200" dirty="0" smtClean="0"/>
              <a:t>A	</a:t>
            </a:r>
            <a:r>
              <a:rPr lang="en-US" sz="3200" dirty="0" smtClean="0">
                <a:solidFill>
                  <a:srgbClr val="C00000"/>
                </a:solidFill>
              </a:rPr>
              <a:t>?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en-US" sz="3200" dirty="0" smtClean="0"/>
              <a:t>C	</a:t>
            </a:r>
            <a:r>
              <a:rPr lang="en-US" sz="3200" dirty="0" smtClean="0">
                <a:solidFill>
                  <a:srgbClr val="C00000"/>
                </a:solidFill>
              </a:rPr>
              <a:t>?</a:t>
            </a:r>
          </a:p>
          <a:p>
            <a:endParaRPr lang="en-US" sz="3200" dirty="0">
              <a:solidFill>
                <a:srgbClr val="C00000"/>
              </a:solidFill>
            </a:endParaRPr>
          </a:p>
          <a:p>
            <a:r>
              <a:rPr lang="en-US" sz="3200" dirty="0" smtClean="0">
                <a:solidFill>
                  <a:srgbClr val="C00000"/>
                </a:solidFill>
              </a:rPr>
              <a:t>Something is incorrect.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13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4076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 public: A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“A”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public: B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  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“B”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9104" y="109861"/>
            <a:ext cx="3804696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x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B y, </a:t>
            </a:r>
            <a:r>
              <a:rPr lang="en-US" sz="3200" b="1" dirty="0" smtClean="0">
                <a:solidFill>
                  <a:srgbClr val="FF0000"/>
                </a:solidFill>
              </a:rPr>
              <a:t>*z</a:t>
            </a:r>
            <a:r>
              <a:rPr lang="en-US" sz="3200" dirty="0" smtClean="0"/>
              <a:t>;</a:t>
            </a:r>
          </a:p>
          <a:p>
            <a:r>
              <a:rPr lang="en-US" sz="3200" dirty="0" err="1" smtClean="0"/>
              <a:t>x.foo</a:t>
            </a:r>
            <a:r>
              <a:rPr lang="en-US" sz="3200" dirty="0" smtClean="0"/>
              <a:t>( );</a:t>
            </a:r>
          </a:p>
          <a:p>
            <a:r>
              <a:rPr lang="en-US" sz="3200" dirty="0" err="1" smtClean="0"/>
              <a:t>y.foo</a:t>
            </a:r>
            <a:r>
              <a:rPr lang="en-US" sz="3200" dirty="0" smtClean="0"/>
              <a:t>( );</a:t>
            </a:r>
          </a:p>
          <a:p>
            <a:endParaRPr lang="en-US" sz="3200" dirty="0"/>
          </a:p>
          <a:p>
            <a:r>
              <a:rPr lang="en-US" sz="3200" dirty="0" smtClean="0"/>
              <a:t>What are the output?</a:t>
            </a:r>
          </a:p>
          <a:p>
            <a:r>
              <a:rPr lang="en-US" sz="3200" dirty="0" smtClean="0"/>
              <a:t>AC</a:t>
            </a:r>
          </a:p>
          <a:p>
            <a:r>
              <a:rPr lang="en-US" sz="3200" dirty="0" smtClean="0"/>
              <a:t>AC</a:t>
            </a:r>
          </a:p>
          <a:p>
            <a:r>
              <a:rPr lang="en-US" sz="3200" dirty="0"/>
              <a:t>B</a:t>
            </a:r>
            <a:r>
              <a:rPr lang="en-US" sz="3200" dirty="0" smtClean="0"/>
              <a:t>C</a:t>
            </a:r>
          </a:p>
          <a:p>
            <a:r>
              <a:rPr lang="en-US" sz="3200" dirty="0" smtClean="0"/>
              <a:t>A</a:t>
            </a:r>
          </a:p>
          <a:p>
            <a:r>
              <a:rPr lang="en-US" sz="3200" dirty="0"/>
              <a:t>C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6" name="Right Brace 5"/>
          <p:cNvSpPr/>
          <p:nvPr/>
        </p:nvSpPr>
        <p:spPr>
          <a:xfrm>
            <a:off x="8229600" y="3812583"/>
            <a:ext cx="294468" cy="6199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12078" y="3217961"/>
            <a:ext cx="32222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 create an object of B y here,</a:t>
            </a:r>
          </a:p>
          <a:p>
            <a:r>
              <a:rPr lang="en-US" sz="2800" dirty="0" smtClean="0"/>
              <a:t>the default constructor of A and B are invoked.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4076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 public: A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“A”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public: B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  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“B”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77193" y="0"/>
            <a:ext cx="41509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x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B </a:t>
            </a:r>
            <a:r>
              <a:rPr lang="en-US" sz="3200" b="1" dirty="0" smtClean="0">
                <a:solidFill>
                  <a:srgbClr val="FF0000"/>
                </a:solidFill>
              </a:rPr>
              <a:t>*z</a:t>
            </a:r>
            <a:r>
              <a:rPr lang="en-US" sz="3200" dirty="0" smtClean="0"/>
              <a:t>;</a:t>
            </a:r>
          </a:p>
          <a:p>
            <a:r>
              <a:rPr lang="en-US" sz="3200" dirty="0"/>
              <a:t>z</a:t>
            </a:r>
            <a:r>
              <a:rPr lang="en-US" sz="3200" dirty="0" smtClean="0"/>
              <a:t> = new B; // instantiate</a:t>
            </a:r>
          </a:p>
          <a:p>
            <a:r>
              <a:rPr lang="en-US" sz="3200" dirty="0"/>
              <a:t>z</a:t>
            </a:r>
            <a:r>
              <a:rPr lang="en-US" sz="3200" dirty="0" smtClean="0"/>
              <a:t>-&gt;foo( );</a:t>
            </a:r>
          </a:p>
          <a:p>
            <a:endParaRPr lang="en-US" sz="3200" dirty="0"/>
          </a:p>
          <a:p>
            <a:r>
              <a:rPr lang="en-US" sz="3200" dirty="0" smtClean="0"/>
              <a:t>What are the output?</a:t>
            </a:r>
          </a:p>
        </p:txBody>
      </p:sp>
    </p:spTree>
    <p:extLst>
      <p:ext uri="{BB962C8B-B14F-4D97-AF65-F5344CB8AC3E}">
        <p14:creationId xmlns:p14="http://schemas.microsoft.com/office/powerpoint/2010/main" val="231615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4076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 public: A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“A”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public: B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  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“B”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77193" y="0"/>
            <a:ext cx="415094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x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B </a:t>
            </a:r>
            <a:r>
              <a:rPr lang="en-US" sz="3200" b="1" dirty="0" smtClean="0">
                <a:solidFill>
                  <a:srgbClr val="FF0000"/>
                </a:solidFill>
              </a:rPr>
              <a:t>*z</a:t>
            </a:r>
            <a:r>
              <a:rPr lang="en-US" sz="3200" dirty="0" smtClean="0"/>
              <a:t>;</a:t>
            </a:r>
          </a:p>
          <a:p>
            <a:r>
              <a:rPr lang="en-US" sz="3200" dirty="0"/>
              <a:t>z</a:t>
            </a:r>
            <a:r>
              <a:rPr lang="en-US" sz="3200" dirty="0" smtClean="0"/>
              <a:t> = new B; // instantiate</a:t>
            </a:r>
          </a:p>
          <a:p>
            <a:r>
              <a:rPr lang="en-US" sz="3200" dirty="0"/>
              <a:t>z</a:t>
            </a:r>
            <a:r>
              <a:rPr lang="en-US" sz="3200" dirty="0" smtClean="0"/>
              <a:t>-&gt;foo( );</a:t>
            </a:r>
          </a:p>
          <a:p>
            <a:endParaRPr lang="en-US" sz="3200" dirty="0"/>
          </a:p>
          <a:p>
            <a:r>
              <a:rPr lang="en-US" sz="3200" dirty="0" smtClean="0"/>
              <a:t>What are the output?</a:t>
            </a:r>
          </a:p>
          <a:p>
            <a:r>
              <a:rPr lang="en-US" sz="3200" dirty="0" smtClean="0"/>
              <a:t>AC</a:t>
            </a:r>
          </a:p>
          <a:p>
            <a:r>
              <a:rPr lang="en-US" sz="3200" dirty="0" smtClean="0"/>
              <a:t>AC</a:t>
            </a:r>
          </a:p>
          <a:p>
            <a:r>
              <a:rPr lang="en-US" sz="3200" dirty="0" smtClean="0"/>
              <a:t>BC</a:t>
            </a:r>
          </a:p>
          <a:p>
            <a:r>
              <a:rPr lang="en-US" sz="3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5827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4076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 public: A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“A”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public: B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  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“B”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0732" y="822783"/>
            <a:ext cx="38046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</a:t>
            </a:r>
            <a:r>
              <a:rPr lang="en-US" sz="3200" b="1" dirty="0" smtClean="0">
                <a:solidFill>
                  <a:srgbClr val="FF0000"/>
                </a:solidFill>
              </a:rPr>
              <a:t>*x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B </a:t>
            </a:r>
            <a:r>
              <a:rPr lang="en-US" sz="3200" b="1" dirty="0" smtClean="0">
                <a:solidFill>
                  <a:srgbClr val="FF0000"/>
                </a:solidFill>
              </a:rPr>
              <a:t>*z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x = new B;</a:t>
            </a:r>
          </a:p>
          <a:p>
            <a:r>
              <a:rPr lang="en-US" sz="3200" dirty="0" smtClean="0"/>
              <a:t>x-&gt;foo( );</a:t>
            </a:r>
          </a:p>
          <a:p>
            <a:endParaRPr lang="en-US" sz="3200" dirty="0"/>
          </a:p>
          <a:p>
            <a:r>
              <a:rPr lang="en-US" sz="3200" dirty="0" smtClean="0"/>
              <a:t>What are the output?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436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4076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 public: A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“A”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public: B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  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“B”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99702" y="0"/>
            <a:ext cx="38046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</a:t>
            </a:r>
            <a:r>
              <a:rPr lang="en-US" sz="3200" b="1" dirty="0" smtClean="0">
                <a:solidFill>
                  <a:srgbClr val="FF0000"/>
                </a:solidFill>
              </a:rPr>
              <a:t>*x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B </a:t>
            </a:r>
            <a:r>
              <a:rPr lang="en-US" sz="3200" b="1" dirty="0" smtClean="0">
                <a:solidFill>
                  <a:srgbClr val="FF0000"/>
                </a:solidFill>
              </a:rPr>
              <a:t>*z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x = new B;</a:t>
            </a:r>
          </a:p>
          <a:p>
            <a:r>
              <a:rPr lang="en-US" sz="3200" dirty="0" smtClean="0"/>
              <a:t>x-&gt;foo( );</a:t>
            </a:r>
          </a:p>
          <a:p>
            <a:endParaRPr lang="en-US" sz="3200" dirty="0"/>
          </a:p>
          <a:p>
            <a:r>
              <a:rPr lang="en-US" sz="3200" dirty="0" smtClean="0"/>
              <a:t>What are the output?</a:t>
            </a:r>
          </a:p>
          <a:p>
            <a:r>
              <a:rPr lang="en-US" sz="3200" dirty="0" smtClean="0"/>
              <a:t>AC</a:t>
            </a:r>
          </a:p>
          <a:p>
            <a:r>
              <a:rPr lang="en-US" sz="3200" dirty="0" smtClean="0"/>
              <a:t>BC</a:t>
            </a:r>
          </a:p>
          <a:p>
            <a:r>
              <a:rPr lang="en-US" sz="3200" dirty="0" smtClean="0"/>
              <a:t>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831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594360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 public: A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virtual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“A”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public: B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  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“B”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0732" y="822783"/>
            <a:ext cx="38046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</a:t>
            </a:r>
            <a:r>
              <a:rPr lang="en-US" sz="3200" b="1" dirty="0" smtClean="0">
                <a:solidFill>
                  <a:srgbClr val="FF0000"/>
                </a:solidFill>
              </a:rPr>
              <a:t>*x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B </a:t>
            </a:r>
            <a:r>
              <a:rPr lang="en-US" sz="3200" b="1" dirty="0" smtClean="0">
                <a:solidFill>
                  <a:srgbClr val="FF0000"/>
                </a:solidFill>
              </a:rPr>
              <a:t>*z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x = new B;</a:t>
            </a:r>
          </a:p>
          <a:p>
            <a:r>
              <a:rPr lang="en-US" sz="3200" dirty="0" smtClean="0"/>
              <a:t>x-&gt;foo( );</a:t>
            </a:r>
          </a:p>
          <a:p>
            <a:endParaRPr lang="en-US" sz="3200" dirty="0"/>
          </a:p>
          <a:p>
            <a:r>
              <a:rPr lang="en-US" sz="3200" dirty="0" smtClean="0"/>
              <a:t>What are the output?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831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594360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 public: A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virtual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“A”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public: B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  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“B”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6197" y="302131"/>
            <a:ext cx="38046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</a:t>
            </a:r>
            <a:r>
              <a:rPr lang="en-US" sz="3200" b="1" dirty="0" smtClean="0">
                <a:solidFill>
                  <a:srgbClr val="FF0000"/>
                </a:solidFill>
              </a:rPr>
              <a:t>*x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B </a:t>
            </a:r>
            <a:r>
              <a:rPr lang="en-US" sz="3200" b="1" dirty="0" smtClean="0">
                <a:solidFill>
                  <a:srgbClr val="FF0000"/>
                </a:solidFill>
              </a:rPr>
              <a:t>*z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x = new B;</a:t>
            </a:r>
          </a:p>
          <a:p>
            <a:r>
              <a:rPr lang="en-US" sz="3200" dirty="0" smtClean="0"/>
              <a:t>x-&gt;foo( );</a:t>
            </a:r>
          </a:p>
          <a:p>
            <a:endParaRPr lang="en-US" sz="3200" dirty="0"/>
          </a:p>
          <a:p>
            <a:r>
              <a:rPr lang="en-US" sz="3200" dirty="0" smtClean="0"/>
              <a:t>What are the output?</a:t>
            </a:r>
          </a:p>
          <a:p>
            <a:r>
              <a:rPr lang="en-US" sz="3200" dirty="0" smtClean="0"/>
              <a:t>AC</a:t>
            </a:r>
          </a:p>
          <a:p>
            <a:r>
              <a:rPr lang="en-US" sz="3200" dirty="0" smtClean="0"/>
              <a:t>BC</a:t>
            </a:r>
          </a:p>
          <a:p>
            <a:r>
              <a:rPr lang="en-US" sz="3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0073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313"/>
            <a:ext cx="12192000" cy="2316082"/>
          </a:xfrm>
        </p:spPr>
        <p:txBody>
          <a:bodyPr>
            <a:normAutofit/>
          </a:bodyPr>
          <a:lstStyle/>
          <a:p>
            <a:r>
              <a:rPr lang="en-US" dirty="0" smtClean="0"/>
              <a:t>Answer</a:t>
            </a:r>
            <a:br>
              <a:rPr lang="en-US" dirty="0" smtClean="0"/>
            </a:br>
            <a:r>
              <a:rPr lang="en-US" sz="3600" dirty="0" smtClean="0"/>
              <a:t>Change the data representation: a, b are changed to a[2]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2086"/>
            <a:ext cx="4942668" cy="4351338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A() { …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a[0] = 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a[1] = y;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add() { </a:t>
            </a:r>
            <a:r>
              <a:rPr lang="en-US" b="1" dirty="0" smtClean="0">
                <a:solidFill>
                  <a:srgbClr val="C00000"/>
                </a:solidFill>
              </a:rPr>
              <a:t>a[0] += a[1];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a[2];</a:t>
            </a:r>
            <a:r>
              <a:rPr lang="en-US" dirty="0" smtClean="0"/>
              <a:t>	// 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11132" y="2182086"/>
            <a:ext cx="3120326" cy="43513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 c;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c.a</a:t>
            </a:r>
            <a:r>
              <a:rPr lang="en-US" dirty="0" smtClean="0">
                <a:solidFill>
                  <a:srgbClr val="C00000"/>
                </a:solidFill>
              </a:rPr>
              <a:t>[0] = 10;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c.a</a:t>
            </a:r>
            <a:r>
              <a:rPr lang="en-US" dirty="0" smtClean="0">
                <a:solidFill>
                  <a:srgbClr val="C00000"/>
                </a:solidFill>
              </a:rPr>
              <a:t>[1] = 20;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c.add</a:t>
            </a:r>
            <a:r>
              <a:rPr lang="en-US" dirty="0" smtClean="0"/>
              <a:t>( 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594360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 public: A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  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“A”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public: </a:t>
            </a:r>
            <a:r>
              <a:rPr lang="en-US" dirty="0" smtClean="0"/>
              <a:t>B( )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   virtual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“B”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0732" y="822783"/>
            <a:ext cx="380469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</a:t>
            </a:r>
            <a:r>
              <a:rPr lang="en-US" sz="3200" b="1" dirty="0" smtClean="0">
                <a:solidFill>
                  <a:srgbClr val="FF0000"/>
                </a:solidFill>
              </a:rPr>
              <a:t>*x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x = new B;</a:t>
            </a:r>
          </a:p>
          <a:p>
            <a:r>
              <a:rPr lang="en-US" sz="3200" dirty="0" smtClean="0"/>
              <a:t>x-&gt;foo( );</a:t>
            </a:r>
          </a:p>
          <a:p>
            <a:endParaRPr lang="en-US" sz="3200" dirty="0"/>
          </a:p>
          <a:p>
            <a:r>
              <a:rPr lang="en-US" sz="3200" dirty="0" smtClean="0"/>
              <a:t>What are the output?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73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594360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 public: A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  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“A”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public: B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   virtual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“B”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9104" y="365125"/>
            <a:ext cx="380469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</a:t>
            </a:r>
            <a:r>
              <a:rPr lang="en-US" sz="3200" b="1" dirty="0" smtClean="0">
                <a:solidFill>
                  <a:srgbClr val="FF0000"/>
                </a:solidFill>
              </a:rPr>
              <a:t>*x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x = new B;</a:t>
            </a:r>
          </a:p>
          <a:p>
            <a:r>
              <a:rPr lang="en-US" sz="3200" dirty="0" smtClean="0"/>
              <a:t>x-&gt;foo( );</a:t>
            </a:r>
          </a:p>
          <a:p>
            <a:endParaRPr lang="en-US" sz="3200" dirty="0"/>
          </a:p>
          <a:p>
            <a:r>
              <a:rPr lang="en-US" sz="3200" dirty="0" smtClean="0"/>
              <a:t>What are the output?</a:t>
            </a:r>
          </a:p>
          <a:p>
            <a:r>
              <a:rPr lang="en-US" sz="3200" dirty="0" smtClean="0"/>
              <a:t>AC</a:t>
            </a:r>
          </a:p>
          <a:p>
            <a:r>
              <a:rPr lang="en-US" sz="3200" dirty="0" smtClean="0"/>
              <a:t>BC</a:t>
            </a:r>
          </a:p>
          <a:p>
            <a:r>
              <a:rPr lang="en-US" sz="32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7614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534332"/>
            <a:ext cx="5943601" cy="49749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 public: A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A(</a:t>
            </a:r>
            <a:r>
              <a:rPr lang="en-US" dirty="0" err="1" smtClean="0"/>
              <a:t>int</a:t>
            </a:r>
            <a:r>
              <a:rPr lang="en-US" dirty="0" smtClean="0"/>
              <a:t> x) { </a:t>
            </a:r>
            <a:r>
              <a:rPr lang="en-US" dirty="0" err="1" smtClean="0"/>
              <a:t>cout</a:t>
            </a:r>
            <a:r>
              <a:rPr lang="en-US" dirty="0" smtClean="0"/>
              <a:t> &lt;&lt; “ACC”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  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“A”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public: B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   B(</a:t>
            </a:r>
            <a:r>
              <a:rPr lang="en-US" dirty="0" err="1" smtClean="0"/>
              <a:t>int</a:t>
            </a:r>
            <a:r>
              <a:rPr lang="en-US" dirty="0" smtClean="0"/>
              <a:t> x) { </a:t>
            </a:r>
            <a:r>
              <a:rPr lang="en-US" dirty="0" err="1" smtClean="0"/>
              <a:t>cout</a:t>
            </a:r>
            <a:r>
              <a:rPr lang="en-US" dirty="0" smtClean="0"/>
              <a:t> &lt;&lt; “BCC”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   virtual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“B”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0732" y="822783"/>
            <a:ext cx="380469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</a:t>
            </a:r>
            <a:r>
              <a:rPr lang="en-US" sz="3200" b="1" dirty="0" smtClean="0">
                <a:solidFill>
                  <a:srgbClr val="FF0000"/>
                </a:solidFill>
              </a:rPr>
              <a:t>*x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x = new B(10);</a:t>
            </a:r>
          </a:p>
          <a:p>
            <a:r>
              <a:rPr lang="en-US" sz="3200" dirty="0" smtClean="0"/>
              <a:t>x-&gt;foo( );</a:t>
            </a:r>
          </a:p>
          <a:p>
            <a:endParaRPr lang="en-US" sz="3200" dirty="0"/>
          </a:p>
          <a:p>
            <a:r>
              <a:rPr lang="en-US" sz="3200" dirty="0" smtClean="0"/>
              <a:t>What are the output?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453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534332"/>
            <a:ext cx="5943601" cy="49749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 public: A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A(</a:t>
            </a:r>
            <a:r>
              <a:rPr lang="en-US" dirty="0" err="1" smtClean="0"/>
              <a:t>int</a:t>
            </a:r>
            <a:r>
              <a:rPr lang="en-US" dirty="0" smtClean="0"/>
              <a:t> x) { </a:t>
            </a:r>
            <a:r>
              <a:rPr lang="en-US" dirty="0" err="1" smtClean="0"/>
              <a:t>cout</a:t>
            </a:r>
            <a:r>
              <a:rPr lang="en-US" dirty="0" smtClean="0"/>
              <a:t> &lt;&lt; “ACC”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  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“A”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public: B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   B(</a:t>
            </a:r>
            <a:r>
              <a:rPr lang="en-US" dirty="0" err="1" smtClean="0"/>
              <a:t>int</a:t>
            </a:r>
            <a:r>
              <a:rPr lang="en-US" dirty="0" smtClean="0"/>
              <a:t> x) { </a:t>
            </a:r>
            <a:r>
              <a:rPr lang="en-US" dirty="0" err="1" smtClean="0"/>
              <a:t>cout</a:t>
            </a:r>
            <a:r>
              <a:rPr lang="en-US" dirty="0" smtClean="0"/>
              <a:t> &lt;&lt; “BCC”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   virtual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“B”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0732" y="822783"/>
            <a:ext cx="380469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</a:t>
            </a:r>
            <a:r>
              <a:rPr lang="en-US" sz="3200" b="1" dirty="0" smtClean="0">
                <a:solidFill>
                  <a:srgbClr val="FF0000"/>
                </a:solidFill>
              </a:rPr>
              <a:t>*x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x = new B(10);</a:t>
            </a:r>
          </a:p>
          <a:p>
            <a:r>
              <a:rPr lang="en-US" sz="3200" dirty="0" smtClean="0"/>
              <a:t>x-&gt;foo( );</a:t>
            </a:r>
          </a:p>
          <a:p>
            <a:endParaRPr lang="en-US" sz="3200" dirty="0"/>
          </a:p>
          <a:p>
            <a:r>
              <a:rPr lang="en-US" sz="3200" dirty="0" smtClean="0"/>
              <a:t>What are the output?</a:t>
            </a:r>
          </a:p>
          <a:p>
            <a:r>
              <a:rPr lang="en-US" sz="3200" dirty="0" smtClean="0"/>
              <a:t>AC</a:t>
            </a:r>
          </a:p>
          <a:p>
            <a:r>
              <a:rPr lang="en-US" sz="3200" dirty="0" smtClean="0"/>
              <a:t>BCC</a:t>
            </a:r>
          </a:p>
          <a:p>
            <a:r>
              <a:rPr lang="en-US" sz="32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8326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594360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 public: A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   void foo( ) = 0; // declare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public: B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  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“B”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0732" y="822783"/>
            <a:ext cx="380469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</a:t>
            </a:r>
            <a:r>
              <a:rPr lang="en-US" sz="3200" b="1" dirty="0" smtClean="0">
                <a:solidFill>
                  <a:srgbClr val="FF0000"/>
                </a:solidFill>
              </a:rPr>
              <a:t>*x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x = new B;</a:t>
            </a:r>
          </a:p>
          <a:p>
            <a:r>
              <a:rPr lang="en-US" sz="3200" dirty="0" smtClean="0"/>
              <a:t>x-&gt;foo( );</a:t>
            </a:r>
          </a:p>
          <a:p>
            <a:endParaRPr lang="en-US" sz="3200" dirty="0"/>
          </a:p>
          <a:p>
            <a:r>
              <a:rPr lang="en-US" sz="3200" dirty="0" smtClean="0"/>
              <a:t>What are the output?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732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594360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 public: A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   void foo( ) = 0; // declare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public: B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  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“B”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0732" y="822783"/>
            <a:ext cx="483658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</a:t>
            </a:r>
            <a:r>
              <a:rPr lang="en-US" sz="3200" b="1" dirty="0" smtClean="0">
                <a:solidFill>
                  <a:srgbClr val="FF0000"/>
                </a:solidFill>
              </a:rPr>
              <a:t>*x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x = new B;</a:t>
            </a:r>
          </a:p>
          <a:p>
            <a:r>
              <a:rPr lang="en-US" sz="3200" dirty="0" smtClean="0"/>
              <a:t>x-&gt;foo( );</a:t>
            </a:r>
          </a:p>
          <a:p>
            <a:endParaRPr lang="en-US" sz="3200" dirty="0"/>
          </a:p>
          <a:p>
            <a:r>
              <a:rPr lang="en-US" sz="3200" dirty="0" smtClean="0"/>
              <a:t>What are the output?</a:t>
            </a:r>
          </a:p>
          <a:p>
            <a:r>
              <a:rPr lang="en-US" sz="4800" b="1" dirty="0" smtClean="0">
                <a:solidFill>
                  <a:srgbClr val="C00000"/>
                </a:solidFill>
              </a:rPr>
              <a:t>No output.</a:t>
            </a:r>
            <a:endParaRPr lang="en-US" sz="4800" b="1" dirty="0">
              <a:solidFill>
                <a:srgbClr val="C00000"/>
              </a:solidFill>
            </a:endParaRPr>
          </a:p>
          <a:p>
            <a:r>
              <a:rPr lang="en-US" sz="4800" b="1" dirty="0" smtClean="0">
                <a:solidFill>
                  <a:srgbClr val="C00000"/>
                </a:solidFill>
              </a:rPr>
              <a:t>Compilation error.</a:t>
            </a:r>
            <a:endParaRPr lang="en-US" sz="4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br>
              <a:rPr lang="en-US" dirty="0" smtClean="0"/>
            </a:br>
            <a:r>
              <a:rPr lang="en-US" dirty="0" smtClean="0"/>
              <a:t>Fix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63" y="1825624"/>
            <a:ext cx="7609668" cy="4761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</a:t>
            </a:r>
            <a:r>
              <a:rPr lang="en-US" sz="2400" dirty="0" smtClean="0"/>
              <a:t>lass A {</a:t>
            </a:r>
          </a:p>
          <a:p>
            <a:pPr marL="0" indent="0">
              <a:buNone/>
            </a:pPr>
            <a:r>
              <a:rPr lang="en-US" sz="2400" dirty="0"/>
              <a:t> public: A</a:t>
            </a:r>
            <a:r>
              <a:rPr lang="en-US" sz="2400" dirty="0" smtClean="0"/>
              <a:t>( ) {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“AC”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 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</a:t>
            </a:r>
            <a:r>
              <a:rPr lang="en-US" sz="7200" b="1" dirty="0" smtClean="0">
                <a:solidFill>
                  <a:srgbClr val="FF0000"/>
                </a:solidFill>
              </a:rPr>
              <a:t>virtual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/>
              <a:t>void foo( ) </a:t>
            </a:r>
            <a:r>
              <a:rPr lang="en-US" sz="9600" b="1" dirty="0" smtClean="0">
                <a:solidFill>
                  <a:srgbClr val="FF0000"/>
                </a:solidFill>
              </a:rPr>
              <a:t>= 0</a:t>
            </a:r>
            <a:r>
              <a:rPr lang="en-US" sz="4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};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class B : public A {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public: B</a:t>
            </a:r>
            <a:r>
              <a:rPr lang="en-US" sz="2400" dirty="0" smtClean="0"/>
              <a:t>( ) {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“BC”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 }</a:t>
            </a:r>
          </a:p>
          <a:p>
            <a:pPr marL="0" indent="0">
              <a:buNone/>
            </a:pPr>
            <a:r>
              <a:rPr lang="en-US" sz="2400" dirty="0" smtClean="0"/>
              <a:t>   void foo( ) {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“A”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 }</a:t>
            </a:r>
          </a:p>
          <a:p>
            <a:pPr marL="0" indent="0">
              <a:buNone/>
            </a:pPr>
            <a:r>
              <a:rPr lang="en-US" sz="2400" dirty="0" smtClean="0"/>
              <a:t>};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87304" y="1825624"/>
            <a:ext cx="380469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</a:t>
            </a:r>
            <a:r>
              <a:rPr lang="en-US" sz="3200" b="1" dirty="0" smtClean="0">
                <a:solidFill>
                  <a:srgbClr val="FF0000"/>
                </a:solidFill>
              </a:rPr>
              <a:t>*x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x = new B;</a:t>
            </a:r>
          </a:p>
          <a:p>
            <a:r>
              <a:rPr lang="en-US" sz="3200" dirty="0" smtClean="0"/>
              <a:t>x-&gt;foo( );</a:t>
            </a:r>
          </a:p>
          <a:p>
            <a:endParaRPr lang="en-US" sz="3200" dirty="0"/>
          </a:p>
          <a:p>
            <a:r>
              <a:rPr lang="en-US" sz="3200" dirty="0" smtClean="0"/>
              <a:t>What are the output?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163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948" y="788178"/>
            <a:ext cx="10856370" cy="5386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virtual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/>
              <a:t>void foo( ) </a:t>
            </a:r>
            <a:r>
              <a:rPr lang="en-US" sz="34400" b="1" dirty="0">
                <a:solidFill>
                  <a:srgbClr val="FF0000"/>
                </a:solidFill>
              </a:rPr>
              <a:t>= 0</a:t>
            </a:r>
            <a:r>
              <a:rPr lang="en-US" sz="4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33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48" y="160001"/>
            <a:ext cx="10515600" cy="1325563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48" y="1425844"/>
            <a:ext cx="6420820" cy="51144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 public: A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A(</a:t>
            </a:r>
            <a:r>
              <a:rPr lang="en-US" dirty="0" err="1" smtClean="0"/>
              <a:t>int</a:t>
            </a:r>
            <a:r>
              <a:rPr lang="en-US" dirty="0" smtClean="0"/>
              <a:t> x) { </a:t>
            </a:r>
            <a:r>
              <a:rPr lang="en-US" dirty="0" err="1" smtClean="0"/>
              <a:t>cout</a:t>
            </a:r>
            <a:r>
              <a:rPr lang="en-US" dirty="0" smtClean="0"/>
              <a:t> &lt;&lt; “ACC” &lt;&lt; </a:t>
            </a:r>
            <a:r>
              <a:rPr lang="en-US" dirty="0" err="1" smtClean="0"/>
              <a:t>endl</a:t>
            </a:r>
            <a:r>
              <a:rPr lang="en-US" dirty="0" smtClean="0"/>
              <a:t>;}</a:t>
            </a:r>
          </a:p>
          <a:p>
            <a:pPr marL="0" indent="0">
              <a:buNone/>
            </a:pPr>
            <a:r>
              <a:rPr lang="en-US" dirty="0" smtClean="0"/>
              <a:t>   virtual void foo( ) = 0; // declare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public: B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B(</a:t>
            </a:r>
            <a:r>
              <a:rPr lang="en-US" dirty="0" err="1" smtClean="0"/>
              <a:t>int</a:t>
            </a:r>
            <a:r>
              <a:rPr lang="en-US" dirty="0" smtClean="0"/>
              <a:t> x) : A(x) { </a:t>
            </a:r>
            <a:r>
              <a:rPr lang="en-US" dirty="0" err="1" smtClean="0"/>
              <a:t>cout</a:t>
            </a:r>
            <a:r>
              <a:rPr lang="en-US" dirty="0" smtClean="0"/>
              <a:t> &lt;&lt; “BCC” &lt;&lt; </a:t>
            </a:r>
            <a:r>
              <a:rPr lang="en-US" dirty="0" err="1" smtClean="0"/>
              <a:t>endl</a:t>
            </a:r>
            <a:r>
              <a:rPr lang="en-US" dirty="0" smtClean="0"/>
              <a:t>;}</a:t>
            </a:r>
          </a:p>
          <a:p>
            <a:pPr marL="0" indent="0">
              <a:buNone/>
            </a:pPr>
            <a:r>
              <a:rPr lang="en-US" dirty="0" smtClean="0"/>
              <a:t>  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“B”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0732" y="822783"/>
            <a:ext cx="380469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y;</a:t>
            </a:r>
          </a:p>
          <a:p>
            <a:r>
              <a:rPr lang="en-US" sz="3200" dirty="0" smtClean="0"/>
              <a:t>A </a:t>
            </a:r>
            <a:r>
              <a:rPr lang="en-US" sz="3200" b="1" dirty="0" smtClean="0">
                <a:solidFill>
                  <a:srgbClr val="FF0000"/>
                </a:solidFill>
              </a:rPr>
              <a:t>*x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x = new B;</a:t>
            </a:r>
          </a:p>
          <a:p>
            <a:r>
              <a:rPr lang="en-US" sz="3200" dirty="0" smtClean="0"/>
              <a:t>x-&gt;foo( );</a:t>
            </a:r>
          </a:p>
          <a:p>
            <a:r>
              <a:rPr lang="en-US" sz="3200" dirty="0"/>
              <a:t>x</a:t>
            </a:r>
            <a:r>
              <a:rPr lang="en-US" sz="3200" dirty="0" smtClean="0"/>
              <a:t> = &amp;y;</a:t>
            </a:r>
          </a:p>
          <a:p>
            <a:r>
              <a:rPr lang="en-US" sz="3200" dirty="0"/>
              <a:t>x</a:t>
            </a:r>
            <a:r>
              <a:rPr lang="en-US" sz="3200" dirty="0" smtClean="0"/>
              <a:t>-&gt;foo( );</a:t>
            </a:r>
          </a:p>
          <a:p>
            <a:endParaRPr lang="en-US" sz="3200" dirty="0"/>
          </a:p>
          <a:p>
            <a:r>
              <a:rPr lang="en-US" sz="3200" dirty="0" smtClean="0"/>
              <a:t>What are the output?</a:t>
            </a:r>
          </a:p>
        </p:txBody>
      </p:sp>
    </p:spTree>
    <p:extLst>
      <p:ext uri="{BB962C8B-B14F-4D97-AF65-F5344CB8AC3E}">
        <p14:creationId xmlns:p14="http://schemas.microsoft.com/office/powerpoint/2010/main" val="5427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48" y="160001"/>
            <a:ext cx="10515600" cy="1325563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48" y="1425844"/>
            <a:ext cx="6420820" cy="51144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public: A( ) { </a:t>
            </a:r>
            <a:r>
              <a:rPr lang="en-US" dirty="0" err="1" smtClean="0"/>
              <a:t>cout</a:t>
            </a:r>
            <a:r>
              <a:rPr lang="en-US" dirty="0" smtClean="0"/>
              <a:t> &lt;&lt; “AC”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A(</a:t>
            </a:r>
            <a:r>
              <a:rPr lang="en-US" dirty="0" err="1" smtClean="0"/>
              <a:t>int</a:t>
            </a:r>
            <a:r>
              <a:rPr lang="en-US" dirty="0" smtClean="0"/>
              <a:t> x) { </a:t>
            </a:r>
            <a:r>
              <a:rPr lang="en-US" dirty="0" err="1" smtClean="0"/>
              <a:t>cout</a:t>
            </a:r>
            <a:r>
              <a:rPr lang="en-US" dirty="0" smtClean="0"/>
              <a:t> &lt;&lt; “ACC” &lt;&lt; </a:t>
            </a:r>
            <a:r>
              <a:rPr lang="en-US" dirty="0" err="1" smtClean="0"/>
              <a:t>endl</a:t>
            </a:r>
            <a:r>
              <a:rPr lang="en-US" dirty="0" smtClean="0"/>
              <a:t>;}</a:t>
            </a:r>
          </a:p>
          <a:p>
            <a:pPr marL="0" indent="0">
              <a:buNone/>
            </a:pPr>
            <a:r>
              <a:rPr lang="en-US" dirty="0" smtClean="0"/>
              <a:t>   virtual void foo( ) = 0; // declare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B : public A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public: B</a:t>
            </a:r>
            <a:r>
              <a:rPr lang="en-US" dirty="0" smtClean="0"/>
              <a:t>( ) { </a:t>
            </a:r>
            <a:r>
              <a:rPr lang="en-US" dirty="0" err="1" smtClean="0"/>
              <a:t>cout</a:t>
            </a:r>
            <a:r>
              <a:rPr lang="en-US" dirty="0" smtClean="0"/>
              <a:t> &lt;&lt; “BC”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B(</a:t>
            </a:r>
            <a:r>
              <a:rPr lang="en-US" dirty="0" err="1" smtClean="0"/>
              <a:t>int</a:t>
            </a:r>
            <a:r>
              <a:rPr lang="en-US" dirty="0" smtClean="0"/>
              <a:t> x) : A(x) { </a:t>
            </a:r>
            <a:r>
              <a:rPr lang="en-US" dirty="0" err="1" smtClean="0"/>
              <a:t>cout</a:t>
            </a:r>
            <a:r>
              <a:rPr lang="en-US" dirty="0" smtClean="0"/>
              <a:t> &lt;&lt; “BCC” &lt;&lt; </a:t>
            </a:r>
            <a:r>
              <a:rPr lang="en-US" dirty="0" err="1" smtClean="0"/>
              <a:t>endl</a:t>
            </a:r>
            <a:r>
              <a:rPr lang="en-US" dirty="0" smtClean="0"/>
              <a:t>;}</a:t>
            </a:r>
          </a:p>
          <a:p>
            <a:pPr marL="0" indent="0">
              <a:buNone/>
            </a:pPr>
            <a:r>
              <a:rPr lang="en-US" dirty="0" smtClean="0"/>
              <a:t>   void foo( ) { </a:t>
            </a:r>
            <a:r>
              <a:rPr lang="en-US" dirty="0" err="1" smtClean="0"/>
              <a:t>cout</a:t>
            </a:r>
            <a:r>
              <a:rPr lang="en-US" dirty="0" smtClean="0"/>
              <a:t> &lt;&lt; “B”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0732" y="822783"/>
            <a:ext cx="517126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y;	// A is an abstract class</a:t>
            </a:r>
          </a:p>
          <a:p>
            <a:r>
              <a:rPr lang="en-US" sz="3200" dirty="0" smtClean="0"/>
              <a:t>A </a:t>
            </a:r>
            <a:r>
              <a:rPr lang="en-US" sz="3200" b="1" dirty="0" smtClean="0">
                <a:solidFill>
                  <a:srgbClr val="FF0000"/>
                </a:solidFill>
              </a:rPr>
              <a:t>*x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x = new B;</a:t>
            </a:r>
          </a:p>
          <a:p>
            <a:r>
              <a:rPr lang="en-US" sz="3200" dirty="0" smtClean="0"/>
              <a:t>x-&gt;foo( );</a:t>
            </a:r>
          </a:p>
          <a:p>
            <a:r>
              <a:rPr lang="en-US" sz="3200" dirty="0"/>
              <a:t>x</a:t>
            </a:r>
            <a:r>
              <a:rPr lang="en-US" sz="3200" dirty="0" smtClean="0"/>
              <a:t> = &amp;y;</a:t>
            </a:r>
          </a:p>
          <a:p>
            <a:r>
              <a:rPr lang="en-US" sz="3200" dirty="0"/>
              <a:t>x</a:t>
            </a:r>
            <a:r>
              <a:rPr lang="en-US" sz="3200" dirty="0" smtClean="0"/>
              <a:t>-&gt;foo( );</a:t>
            </a:r>
          </a:p>
          <a:p>
            <a:endParaRPr lang="en-US" sz="3200" dirty="0"/>
          </a:p>
          <a:p>
            <a:r>
              <a:rPr lang="en-US" sz="3200" dirty="0" smtClean="0"/>
              <a:t>No output. Compilation </a:t>
            </a:r>
            <a:r>
              <a:rPr lang="en-US" sz="3200" dirty="0"/>
              <a:t>e</a:t>
            </a:r>
            <a:r>
              <a:rPr lang="en-US" sz="3200" dirty="0" smtClean="0"/>
              <a:t>rror.</a:t>
            </a:r>
          </a:p>
          <a:p>
            <a:endParaRPr lang="en-US" sz="3200" dirty="0"/>
          </a:p>
          <a:p>
            <a:r>
              <a:rPr lang="en-US" sz="3200" dirty="0" smtClean="0"/>
              <a:t>A is an abstract class. Cannot create an object.</a:t>
            </a:r>
          </a:p>
        </p:txBody>
      </p:sp>
    </p:spTree>
    <p:extLst>
      <p:ext uri="{BB962C8B-B14F-4D97-AF65-F5344CB8AC3E}">
        <p14:creationId xmlns:p14="http://schemas.microsoft.com/office/powerpoint/2010/main" val="7372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647"/>
            <a:ext cx="10515600" cy="1325563"/>
          </a:xfrm>
        </p:spPr>
        <p:txBody>
          <a:bodyPr/>
          <a:lstStyle/>
          <a:p>
            <a:r>
              <a:rPr lang="en-US" dirty="0" smtClean="0"/>
              <a:t>Question</a:t>
            </a:r>
            <a:br>
              <a:rPr lang="en-US" dirty="0" smtClean="0"/>
            </a:br>
            <a:r>
              <a:rPr lang="en-US" dirty="0" smtClean="0"/>
              <a:t>Hide the data representation from the client.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42668" cy="4714660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A() { …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a[0] = 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a[1] = y;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add() { a[0] += a[1];}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p</a:t>
            </a:r>
            <a:r>
              <a:rPr lang="en-US" b="1" dirty="0" smtClean="0">
                <a:solidFill>
                  <a:srgbClr val="002060"/>
                </a:solidFill>
              </a:rPr>
              <a:t>rivate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a[2];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11132" y="1825625"/>
            <a:ext cx="3120326" cy="4714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c;</a:t>
            </a:r>
          </a:p>
          <a:p>
            <a:pPr marL="0" indent="0">
              <a:buNone/>
            </a:pPr>
            <a:r>
              <a:rPr lang="en-US" dirty="0" err="1" smtClean="0"/>
              <a:t>c.a</a:t>
            </a:r>
            <a:r>
              <a:rPr lang="en-US" dirty="0" smtClean="0"/>
              <a:t>[0] </a:t>
            </a:r>
            <a:r>
              <a:rPr lang="en-US" dirty="0"/>
              <a:t>= 10;</a:t>
            </a:r>
          </a:p>
          <a:p>
            <a:pPr marL="0" indent="0">
              <a:buNone/>
            </a:pPr>
            <a:r>
              <a:rPr lang="en-US" dirty="0" err="1" smtClean="0"/>
              <a:t>c.a</a:t>
            </a:r>
            <a:r>
              <a:rPr lang="en-US" dirty="0" smtClean="0"/>
              <a:t>[1] </a:t>
            </a:r>
            <a:r>
              <a:rPr lang="en-US" dirty="0"/>
              <a:t>= 20;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// any errors?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48" y="-180962"/>
            <a:ext cx="10515600" cy="1325563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75" y="822783"/>
            <a:ext cx="7563172" cy="60352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A 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( ) { 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"AC"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  A(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x) { 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"ACC"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;}</a:t>
            </a:r>
          </a:p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virtual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foo( ) = 0; 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// declare</a:t>
            </a:r>
          </a:p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class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B : </a:t>
            </a:r>
            <a:r>
              <a:rPr lang="en-US" sz="2000" b="1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public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A 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B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 ) { </a:t>
            </a:r>
            <a:r>
              <a:rPr lang="en-US" sz="2000" b="1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"BC"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b="1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B(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x) : A(x) { </a:t>
            </a:r>
            <a:r>
              <a:rPr lang="en-US" sz="2000" b="1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"BCC"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b="1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;}</a:t>
            </a:r>
          </a:p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foo( ) { </a:t>
            </a:r>
            <a:r>
              <a:rPr lang="en-US" sz="2000" b="1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"B"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b="1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class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C: </a:t>
            </a:r>
            <a:r>
              <a:rPr lang="en-US" sz="2000" b="1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public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A {</a:t>
            </a:r>
          </a:p>
          <a:p>
            <a:pPr marL="0" indent="0">
              <a:buNone/>
            </a:pPr>
            <a:r>
              <a:rPr lang="fr-FR" sz="2000" b="1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</a:t>
            </a:r>
            <a:r>
              <a:rPr lang="fr-FR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() { cout &lt;&lt; </a:t>
            </a:r>
            <a:r>
              <a:rPr lang="fr-FR" sz="2000" b="1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"CC"</a:t>
            </a:r>
            <a:r>
              <a:rPr lang="fr-FR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fr-FR" sz="2000" b="1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endl</a:t>
            </a:r>
            <a:r>
              <a:rPr lang="fr-FR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foo( ) { </a:t>
            </a:r>
            <a:r>
              <a:rPr lang="en-US" sz="2000" b="1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"C"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b="1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};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966128" y="590309"/>
            <a:ext cx="380469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</a:t>
            </a:r>
            <a:r>
              <a:rPr lang="en-US" sz="3200" b="1" dirty="0" smtClean="0">
                <a:solidFill>
                  <a:srgbClr val="FF0000"/>
                </a:solidFill>
              </a:rPr>
              <a:t>*x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x = new B(10);</a:t>
            </a:r>
          </a:p>
          <a:p>
            <a:r>
              <a:rPr lang="en-US" sz="3200" dirty="0" smtClean="0"/>
              <a:t>x-&gt;foo( );</a:t>
            </a:r>
          </a:p>
          <a:p>
            <a:r>
              <a:rPr lang="en-US" sz="3200" dirty="0" smtClean="0"/>
              <a:t>C y;</a:t>
            </a:r>
          </a:p>
          <a:p>
            <a:r>
              <a:rPr lang="en-US" sz="3200" dirty="0"/>
              <a:t>x</a:t>
            </a:r>
            <a:r>
              <a:rPr lang="en-US" sz="3200" dirty="0" smtClean="0"/>
              <a:t> = &amp;y;</a:t>
            </a:r>
          </a:p>
          <a:p>
            <a:r>
              <a:rPr lang="en-US" sz="3200" dirty="0"/>
              <a:t>x</a:t>
            </a:r>
            <a:r>
              <a:rPr lang="en-US" sz="3200" dirty="0" smtClean="0"/>
              <a:t>-&gt;foo( );</a:t>
            </a:r>
            <a:endParaRPr lang="en-US" sz="3200" dirty="0"/>
          </a:p>
          <a:p>
            <a:r>
              <a:rPr lang="en-US" sz="3200" dirty="0" smtClean="0"/>
              <a:t>What are the output?</a:t>
            </a:r>
          </a:p>
        </p:txBody>
      </p:sp>
    </p:spTree>
    <p:extLst>
      <p:ext uri="{BB962C8B-B14F-4D97-AF65-F5344CB8AC3E}">
        <p14:creationId xmlns:p14="http://schemas.microsoft.com/office/powerpoint/2010/main" val="246322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48" y="-180962"/>
            <a:ext cx="10515600" cy="1325563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75" y="822783"/>
            <a:ext cx="7563172" cy="60352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A 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( ) { 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"AC"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  A(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x) { 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"ACC"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;}</a:t>
            </a:r>
          </a:p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virtual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foo( ) = 0; 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// declare</a:t>
            </a:r>
          </a:p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class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B : </a:t>
            </a:r>
            <a:r>
              <a:rPr lang="en-US" sz="2000" b="1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public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A 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B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 ) { </a:t>
            </a:r>
            <a:r>
              <a:rPr lang="en-US" sz="2000" b="1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"BC"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b="1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B(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x) : A(x) { </a:t>
            </a:r>
            <a:r>
              <a:rPr lang="en-US" sz="2000" b="1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"BCC"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b="1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;}</a:t>
            </a:r>
          </a:p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foo( ) { </a:t>
            </a:r>
            <a:r>
              <a:rPr lang="en-US" sz="2000" b="1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"B"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b="1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class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C: </a:t>
            </a:r>
            <a:r>
              <a:rPr lang="en-US" sz="2000" b="1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public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A {</a:t>
            </a:r>
          </a:p>
          <a:p>
            <a:pPr marL="0" indent="0">
              <a:buNone/>
            </a:pPr>
            <a:r>
              <a:rPr lang="fr-FR" sz="2000" b="1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</a:t>
            </a:r>
            <a:r>
              <a:rPr lang="fr-FR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() { cout &lt;&lt; </a:t>
            </a:r>
            <a:r>
              <a:rPr lang="fr-FR" sz="2000" b="1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"CC"</a:t>
            </a:r>
            <a:r>
              <a:rPr lang="fr-FR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fr-FR" sz="2000" b="1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endl</a:t>
            </a:r>
            <a:r>
              <a:rPr lang="fr-FR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foo( ) { </a:t>
            </a:r>
            <a:r>
              <a:rPr lang="en-US" sz="2000" b="1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"C"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b="1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};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966128" y="590309"/>
            <a:ext cx="361110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</a:t>
            </a:r>
            <a:r>
              <a:rPr lang="en-US" sz="3200" b="1" dirty="0" smtClean="0">
                <a:solidFill>
                  <a:srgbClr val="FF0000"/>
                </a:solidFill>
              </a:rPr>
              <a:t>*x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x = new B(10);</a:t>
            </a:r>
          </a:p>
          <a:p>
            <a:r>
              <a:rPr lang="en-US" sz="3200" dirty="0" smtClean="0"/>
              <a:t>x-&gt;foo( );</a:t>
            </a:r>
          </a:p>
          <a:p>
            <a:r>
              <a:rPr lang="en-US" sz="3200" dirty="0" smtClean="0"/>
              <a:t>C y;</a:t>
            </a:r>
          </a:p>
          <a:p>
            <a:r>
              <a:rPr lang="en-US" sz="3200" dirty="0"/>
              <a:t>x</a:t>
            </a:r>
            <a:r>
              <a:rPr lang="en-US" sz="3200" dirty="0" smtClean="0"/>
              <a:t> = &amp;y;</a:t>
            </a:r>
          </a:p>
          <a:p>
            <a:r>
              <a:rPr lang="en-US" sz="3200" dirty="0"/>
              <a:t>x</a:t>
            </a:r>
            <a:r>
              <a:rPr lang="en-US" sz="3200" dirty="0" smtClean="0"/>
              <a:t>-&gt;foo( );</a:t>
            </a:r>
            <a:endParaRPr lang="en-US" sz="3200" dirty="0"/>
          </a:p>
          <a:p>
            <a:r>
              <a:rPr lang="en-US" sz="3200" dirty="0" smtClean="0"/>
              <a:t>What are the output?</a:t>
            </a:r>
          </a:p>
          <a:p>
            <a:endParaRPr lang="en-US" sz="3200" dirty="0"/>
          </a:p>
          <a:p>
            <a:r>
              <a:rPr lang="en-US" sz="3200" dirty="0" smtClean="0"/>
              <a:t>Compilation error. No output</a:t>
            </a:r>
          </a:p>
        </p:txBody>
      </p:sp>
    </p:spTree>
    <p:extLst>
      <p:ext uri="{BB962C8B-B14F-4D97-AF65-F5344CB8AC3E}">
        <p14:creationId xmlns:p14="http://schemas.microsoft.com/office/powerpoint/2010/main" val="387421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48" y="-180962"/>
            <a:ext cx="10515600" cy="1325563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75" y="822783"/>
            <a:ext cx="7563172" cy="60352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A 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( ) { 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"AC"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  A(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x) { 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"ACC"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;}</a:t>
            </a:r>
          </a:p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virtual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foo( ) = 0; 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// declare</a:t>
            </a:r>
          </a:p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class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B : </a:t>
            </a:r>
            <a:r>
              <a:rPr lang="en-US" sz="2000" b="1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public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A 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B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 ) { </a:t>
            </a:r>
            <a:r>
              <a:rPr lang="en-US" sz="2000" b="1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"BC"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b="1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B(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x) : A(x) { </a:t>
            </a:r>
            <a:r>
              <a:rPr lang="en-US" sz="2000" b="1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"BCC"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b="1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;}</a:t>
            </a:r>
          </a:p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foo( ) { </a:t>
            </a:r>
            <a:r>
              <a:rPr lang="en-US" sz="2000" b="1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"B"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b="1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class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C: </a:t>
            </a:r>
            <a:r>
              <a:rPr lang="en-US" sz="2000" b="1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public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A {</a:t>
            </a:r>
          </a:p>
          <a:p>
            <a:pPr marL="0" indent="0">
              <a:buNone/>
            </a:pPr>
            <a:r>
              <a:rPr lang="fr-FR" sz="2000" b="1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</a:t>
            </a:r>
            <a:r>
              <a:rPr lang="fr-FR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() { cout &lt;&lt; </a:t>
            </a:r>
            <a:r>
              <a:rPr lang="fr-FR" sz="2000" b="1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"CC"</a:t>
            </a:r>
            <a:r>
              <a:rPr lang="fr-FR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fr-FR" sz="2000" b="1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endl</a:t>
            </a:r>
            <a:r>
              <a:rPr lang="fr-FR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foo( ) { </a:t>
            </a:r>
            <a:r>
              <a:rPr lang="en-US" sz="2000" b="1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"C"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b="1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};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966128" y="590309"/>
            <a:ext cx="36111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r>
              <a:rPr lang="en-US" sz="3200" dirty="0" smtClean="0"/>
              <a:t>Compilation error. No output.</a:t>
            </a:r>
          </a:p>
          <a:p>
            <a:r>
              <a:rPr lang="en-US" sz="3200" dirty="0" smtClean="0"/>
              <a:t>A’s constructors are private to B.</a:t>
            </a:r>
          </a:p>
          <a:p>
            <a:endParaRPr lang="en-US" sz="3200" dirty="0"/>
          </a:p>
          <a:p>
            <a:r>
              <a:rPr lang="en-US" sz="3200" dirty="0" smtClean="0"/>
              <a:t>A’s default constructor is private to C.</a:t>
            </a:r>
          </a:p>
        </p:txBody>
      </p:sp>
    </p:spTree>
    <p:extLst>
      <p:ext uri="{BB962C8B-B14F-4D97-AF65-F5344CB8AC3E}">
        <p14:creationId xmlns:p14="http://schemas.microsoft.com/office/powerpoint/2010/main" val="7236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48" y="-180962"/>
            <a:ext cx="10515600" cy="1325563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75" y="822783"/>
            <a:ext cx="7563172" cy="60352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A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: A( ) {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"AC"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A(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x) {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"ACC"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;}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virtual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foo( ) = 0; 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// declare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B : </a:t>
            </a:r>
            <a:r>
              <a:rPr lang="en-US" sz="2000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A 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: B( ) { </a:t>
            </a:r>
            <a:r>
              <a:rPr lang="en-US" sz="20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"BC"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B(</a:t>
            </a:r>
            <a:r>
              <a:rPr lang="en-US" sz="2000" dirty="0" err="1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x) : A(x) { </a:t>
            </a:r>
            <a:r>
              <a:rPr lang="en-US" sz="20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"BCC"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;}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foo( ) { </a:t>
            </a:r>
            <a:r>
              <a:rPr lang="en-US" sz="20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"B"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C: </a:t>
            </a:r>
            <a:r>
              <a:rPr lang="en-US" sz="2000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A {</a:t>
            </a:r>
          </a:p>
          <a:p>
            <a:pPr marL="0" indent="0">
              <a:buNone/>
            </a:pPr>
            <a:r>
              <a:rPr lang="fr-FR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</a:t>
            </a:r>
            <a:r>
              <a:rPr lang="fr-FR" sz="2000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public</a:t>
            </a:r>
            <a:r>
              <a:rPr lang="fr-FR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: C() { cout &lt;&lt; </a:t>
            </a:r>
            <a:r>
              <a:rPr lang="fr-FR" sz="2000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"CC"</a:t>
            </a:r>
            <a:r>
              <a:rPr lang="fr-FR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fr-FR" sz="20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endl</a:t>
            </a:r>
            <a:r>
              <a:rPr lang="fr-FR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foo( ) { </a:t>
            </a:r>
            <a:r>
              <a:rPr lang="en-US" sz="20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"C"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};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966128" y="590309"/>
            <a:ext cx="380469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</a:t>
            </a:r>
            <a:r>
              <a:rPr lang="en-US" sz="3200" b="1" dirty="0" smtClean="0">
                <a:solidFill>
                  <a:srgbClr val="FF0000"/>
                </a:solidFill>
              </a:rPr>
              <a:t>*x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x = new B(10);</a:t>
            </a:r>
          </a:p>
          <a:p>
            <a:r>
              <a:rPr lang="en-US" sz="3200" dirty="0" smtClean="0"/>
              <a:t>x-&gt;foo( );</a:t>
            </a:r>
          </a:p>
          <a:p>
            <a:r>
              <a:rPr lang="en-US" sz="3200" dirty="0" smtClean="0"/>
              <a:t>C y;</a:t>
            </a:r>
          </a:p>
          <a:p>
            <a:r>
              <a:rPr lang="en-US" sz="3200" dirty="0"/>
              <a:t>x</a:t>
            </a:r>
            <a:r>
              <a:rPr lang="en-US" sz="3200" dirty="0" smtClean="0"/>
              <a:t> = &amp;y;</a:t>
            </a:r>
          </a:p>
          <a:p>
            <a:r>
              <a:rPr lang="en-US" sz="3200" dirty="0"/>
              <a:t>x</a:t>
            </a:r>
            <a:r>
              <a:rPr lang="en-US" sz="3200" dirty="0" smtClean="0"/>
              <a:t>-&gt;foo( );</a:t>
            </a:r>
            <a:endParaRPr lang="en-US" sz="3200" dirty="0"/>
          </a:p>
          <a:p>
            <a:r>
              <a:rPr lang="en-US" sz="3200" dirty="0" smtClean="0"/>
              <a:t>What are the output?</a:t>
            </a:r>
          </a:p>
        </p:txBody>
      </p:sp>
    </p:spTree>
    <p:extLst>
      <p:ext uri="{BB962C8B-B14F-4D97-AF65-F5344CB8AC3E}">
        <p14:creationId xmlns:p14="http://schemas.microsoft.com/office/powerpoint/2010/main" val="107277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75" y="-227456"/>
            <a:ext cx="10515600" cy="1325563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60735" y="156355"/>
            <a:ext cx="3804696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</a:t>
            </a:r>
            <a:r>
              <a:rPr lang="en-US" sz="3200" b="1" dirty="0" smtClean="0">
                <a:solidFill>
                  <a:srgbClr val="FF0000"/>
                </a:solidFill>
              </a:rPr>
              <a:t>*x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x = new B(10);</a:t>
            </a:r>
          </a:p>
          <a:p>
            <a:r>
              <a:rPr lang="en-US" sz="3200" dirty="0" smtClean="0"/>
              <a:t>x-&gt;foo( );</a:t>
            </a:r>
          </a:p>
          <a:p>
            <a:r>
              <a:rPr lang="en-US" sz="3200" dirty="0" smtClean="0"/>
              <a:t>C y;</a:t>
            </a:r>
          </a:p>
          <a:p>
            <a:r>
              <a:rPr lang="en-US" sz="3200" dirty="0"/>
              <a:t>x</a:t>
            </a:r>
            <a:r>
              <a:rPr lang="en-US" sz="3200" dirty="0" smtClean="0"/>
              <a:t> = &amp;y;</a:t>
            </a:r>
          </a:p>
          <a:p>
            <a:r>
              <a:rPr lang="en-US" sz="3200" dirty="0"/>
              <a:t>x</a:t>
            </a:r>
            <a:r>
              <a:rPr lang="en-US" sz="3200" dirty="0" smtClean="0"/>
              <a:t>-&gt;foo( );</a:t>
            </a:r>
            <a:endParaRPr lang="en-US" sz="3200" dirty="0"/>
          </a:p>
          <a:p>
            <a:r>
              <a:rPr lang="en-US" sz="3200" dirty="0" smtClean="0"/>
              <a:t>What are the output?</a:t>
            </a:r>
          </a:p>
          <a:p>
            <a:r>
              <a:rPr lang="en-US" sz="3200" dirty="0" smtClean="0"/>
              <a:t>ACC</a:t>
            </a:r>
          </a:p>
          <a:p>
            <a:r>
              <a:rPr lang="en-US" sz="3200" dirty="0" smtClean="0"/>
              <a:t>BCC</a:t>
            </a:r>
          </a:p>
          <a:p>
            <a:r>
              <a:rPr lang="en-US" sz="3200" dirty="0" smtClean="0"/>
              <a:t>B</a:t>
            </a:r>
          </a:p>
          <a:p>
            <a:r>
              <a:rPr lang="en-US" sz="3200" dirty="0" smtClean="0"/>
              <a:t>AC</a:t>
            </a:r>
          </a:p>
          <a:p>
            <a:r>
              <a:rPr lang="en-US" sz="3200" dirty="0" smtClean="0"/>
              <a:t>CC</a:t>
            </a:r>
          </a:p>
          <a:p>
            <a:r>
              <a:rPr lang="en-US" sz="3200" dirty="0"/>
              <a:t>C</a:t>
            </a:r>
            <a:endParaRPr lang="en-US" sz="32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2475" y="822783"/>
            <a:ext cx="7563172" cy="60352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A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: A( ) {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"AC"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A(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x) {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"ACC"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;}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virtual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foo( ) = 0; 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// declare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B : </a:t>
            </a:r>
            <a:r>
              <a:rPr lang="en-US" sz="2000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A 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: B( ) { </a:t>
            </a:r>
            <a:r>
              <a:rPr lang="en-US" sz="20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"BC"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B(</a:t>
            </a:r>
            <a:r>
              <a:rPr lang="en-US" sz="2000" dirty="0" err="1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x) : A(x) { </a:t>
            </a:r>
            <a:r>
              <a:rPr lang="en-US" sz="20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"BCC"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;}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foo( ) { </a:t>
            </a:r>
            <a:r>
              <a:rPr lang="en-US" sz="20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"B"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C: </a:t>
            </a:r>
            <a:r>
              <a:rPr lang="en-US" sz="2000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A {</a:t>
            </a:r>
          </a:p>
          <a:p>
            <a:pPr marL="0" indent="0">
              <a:buNone/>
            </a:pPr>
            <a:r>
              <a:rPr lang="fr-FR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</a:t>
            </a:r>
            <a:r>
              <a:rPr lang="fr-FR" sz="2000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public</a:t>
            </a:r>
            <a:r>
              <a:rPr lang="fr-FR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: C() { cout &lt;&lt; </a:t>
            </a:r>
            <a:r>
              <a:rPr lang="fr-FR" sz="2000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"CC"</a:t>
            </a:r>
            <a:r>
              <a:rPr lang="fr-FR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fr-FR" sz="20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endl</a:t>
            </a:r>
            <a:r>
              <a:rPr lang="fr-FR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foo( ) { </a:t>
            </a:r>
            <a:r>
              <a:rPr lang="en-US" sz="20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"C"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0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786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exercises not only improve the body but also have fun</a:t>
            </a:r>
            <a:endParaRPr lang="en-US" dirty="0"/>
          </a:p>
        </p:txBody>
      </p:sp>
      <p:pic>
        <p:nvPicPr>
          <p:cNvPr id="4" name="Picture 2" descr="http://static8.depositphotos.com/1037238/890/v/950/depositphotos_8909121-Kids-riding-bicy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76" y="1690688"/>
            <a:ext cx="7418593" cy="494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miley Face 4"/>
          <p:cNvSpPr/>
          <p:nvPr/>
        </p:nvSpPr>
        <p:spPr>
          <a:xfrm>
            <a:off x="5010150" y="955215"/>
            <a:ext cx="895350" cy="895350"/>
          </a:xfrm>
          <a:prstGeom prst="smileyFace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4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647"/>
            <a:ext cx="10515600" cy="1325563"/>
          </a:xfrm>
        </p:spPr>
        <p:txBody>
          <a:bodyPr/>
          <a:lstStyle/>
          <a:p>
            <a:r>
              <a:rPr lang="en-US" dirty="0" smtClean="0"/>
              <a:t>Answer</a:t>
            </a:r>
            <a:br>
              <a:rPr lang="en-US" dirty="0" smtClean="0"/>
            </a:br>
            <a:r>
              <a:rPr lang="en-US" dirty="0" smtClean="0"/>
              <a:t>Hide the data representation from the client.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42668" cy="4714660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A() { …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a[0] = 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a[1] = y;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add() { a[0] += a[1];}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p</a:t>
            </a:r>
            <a:r>
              <a:rPr lang="en-US" b="1" dirty="0" smtClean="0">
                <a:solidFill>
                  <a:srgbClr val="002060"/>
                </a:solidFill>
              </a:rPr>
              <a:t>rivate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a[2];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11132" y="1825625"/>
            <a:ext cx="3120326" cy="4714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//A </a:t>
            </a:r>
            <a:r>
              <a:rPr lang="en-US" dirty="0"/>
              <a:t>c;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c.a</a:t>
            </a:r>
            <a:r>
              <a:rPr lang="en-US" dirty="0" smtClean="0"/>
              <a:t>[0] </a:t>
            </a:r>
            <a:r>
              <a:rPr lang="en-US" dirty="0"/>
              <a:t>= 10;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c.a</a:t>
            </a:r>
            <a:r>
              <a:rPr lang="en-US" dirty="0" smtClean="0"/>
              <a:t>[1] </a:t>
            </a:r>
            <a:r>
              <a:rPr lang="en-US" dirty="0"/>
              <a:t>= 20;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 c(10, 20);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c.add</a:t>
            </a:r>
            <a:r>
              <a:rPr lang="en-US" dirty="0" smtClean="0"/>
              <a:t>( 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7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5607</Words>
  <Application>Microsoft Office PowerPoint</Application>
  <PresentationFormat>Widescreen</PresentationFormat>
  <Paragraphs>1777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0" baseType="lpstr">
      <vt:lpstr>Arial</vt:lpstr>
      <vt:lpstr>Calibri</vt:lpstr>
      <vt:lpstr>Calibri Light</vt:lpstr>
      <vt:lpstr>Courier New</vt:lpstr>
      <vt:lpstr>Office Theme</vt:lpstr>
      <vt:lpstr>Examples and Exercises</vt:lpstr>
      <vt:lpstr>Let’s do some exercises</vt:lpstr>
      <vt:lpstr>Encapsulation</vt:lpstr>
      <vt:lpstr>Question</vt:lpstr>
      <vt:lpstr>Answer</vt:lpstr>
      <vt:lpstr>Question Change the data representation: a, b are changed to a[2]</vt:lpstr>
      <vt:lpstr>Answer Change the data representation: a, b are changed to a[2]</vt:lpstr>
      <vt:lpstr>Question Hide the data representation from the client.</vt:lpstr>
      <vt:lpstr>Answer Hide the data representation from the client.</vt:lpstr>
      <vt:lpstr>Question Hide the data representation from the client.</vt:lpstr>
      <vt:lpstr>Answer Hide the data representation from the client.</vt:lpstr>
      <vt:lpstr>Inheritance</vt:lpstr>
      <vt:lpstr>Derived classes: Class access specifiers</vt:lpstr>
      <vt:lpstr>Class access specifiers: public, protected, private</vt:lpstr>
      <vt:lpstr>public, protected, private</vt:lpstr>
      <vt:lpstr>public, protected, private</vt:lpstr>
      <vt:lpstr>PowerPoint Presentation</vt:lpstr>
      <vt:lpstr>PowerPoint Presentation</vt:lpstr>
      <vt:lpstr>PowerPoint Presentation</vt:lpstr>
      <vt:lpstr>Question</vt:lpstr>
      <vt:lpstr>Answer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Polymorphism</vt:lpstr>
      <vt:lpstr>Polymorphism</vt:lpstr>
      <vt:lpstr>Polymorphism Draw a graph about the relation between the three classes</vt:lpstr>
      <vt:lpstr>Question</vt:lpstr>
      <vt:lpstr>Answer</vt:lpstr>
      <vt:lpstr>Answer</vt:lpstr>
      <vt:lpstr>Question</vt:lpstr>
      <vt:lpstr>Answer</vt:lpstr>
      <vt:lpstr>Question</vt:lpstr>
      <vt:lpstr>Question</vt:lpstr>
      <vt:lpstr>Question</vt:lpstr>
      <vt:lpstr>Question. Draw a diagram first!</vt:lpstr>
      <vt:lpstr>Question</vt:lpstr>
      <vt:lpstr>Question</vt:lpstr>
      <vt:lpstr>Answer</vt:lpstr>
      <vt:lpstr>Answer</vt:lpstr>
      <vt:lpstr>An object of C is NOT an object of D. What should we do then?</vt:lpstr>
      <vt:lpstr>Answer</vt:lpstr>
      <vt:lpstr>Question about Polymorphism</vt:lpstr>
      <vt:lpstr>Draw a better diagram first!</vt:lpstr>
      <vt:lpstr>Question</vt:lpstr>
      <vt:lpstr>Answer</vt:lpstr>
      <vt:lpstr>static_cast vs dynamic_cast</vt:lpstr>
      <vt:lpstr>Question</vt:lpstr>
      <vt:lpstr>Answer</vt:lpstr>
      <vt:lpstr>Question</vt:lpstr>
      <vt:lpstr>Answer</vt:lpstr>
      <vt:lpstr>Any other error?</vt:lpstr>
      <vt:lpstr>Answer 1</vt:lpstr>
      <vt:lpstr>Answer 2</vt:lpstr>
      <vt:lpstr>Virtual Functions</vt:lpstr>
      <vt:lpstr>Question</vt:lpstr>
      <vt:lpstr>Answer</vt:lpstr>
      <vt:lpstr>Question</vt:lpstr>
      <vt:lpstr>Incorrect Answer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Answer Fix the problem</vt:lpstr>
      <vt:lpstr>PowerPoint Presentation</vt:lpstr>
      <vt:lpstr>Question</vt:lpstr>
      <vt:lpstr>Answer</vt:lpstr>
      <vt:lpstr>Question</vt:lpstr>
      <vt:lpstr>Answer</vt:lpstr>
      <vt:lpstr>Answer</vt:lpstr>
      <vt:lpstr>Question</vt:lpstr>
      <vt:lpstr>Answer</vt:lpstr>
      <vt:lpstr>Doing exercises not only improve the body but also have fun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and Exercises</dc:title>
  <dc:creator>Wingo</dc:creator>
  <cp:lastModifiedBy>Wingo</cp:lastModifiedBy>
  <cp:revision>456</cp:revision>
  <dcterms:created xsi:type="dcterms:W3CDTF">2016-04-18T00:42:32Z</dcterms:created>
  <dcterms:modified xsi:type="dcterms:W3CDTF">2019-04-09T07:39:56Z</dcterms:modified>
</cp:coreProperties>
</file>