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47" r:id="rId3"/>
    <p:sldId id="325" r:id="rId4"/>
    <p:sldId id="275" r:id="rId5"/>
    <p:sldId id="326" r:id="rId6"/>
    <p:sldId id="328" r:id="rId7"/>
    <p:sldId id="329" r:id="rId8"/>
    <p:sldId id="333" r:id="rId9"/>
    <p:sldId id="341" r:id="rId10"/>
    <p:sldId id="340" r:id="rId11"/>
    <p:sldId id="342" r:id="rId12"/>
    <p:sldId id="285" r:id="rId13"/>
    <p:sldId id="332" r:id="rId14"/>
    <p:sldId id="339" r:id="rId15"/>
    <p:sldId id="330" r:id="rId16"/>
    <p:sldId id="331" r:id="rId17"/>
    <p:sldId id="334" r:id="rId18"/>
    <p:sldId id="335" r:id="rId19"/>
    <p:sldId id="337" r:id="rId20"/>
    <p:sldId id="338" r:id="rId21"/>
    <p:sldId id="343" r:id="rId22"/>
    <p:sldId id="345" r:id="rId23"/>
    <p:sldId id="344" r:id="rId24"/>
    <p:sldId id="3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CADD4-8A77-4C43-829B-AC9362DF001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8BDE8-6D38-4F78-ADD4-39F14F1C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C7DE-81E8-4705-88D4-9DC84473E29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68"/>
            <a:ext cx="9144000" cy="238760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966" y="2696704"/>
            <a:ext cx="115152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Constructors, Destructors, and Operators</a:t>
            </a:r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Prof</a:t>
            </a:r>
            <a:r>
              <a:rPr lang="en-US" sz="4000" dirty="0"/>
              <a:t>. Sai-Keung Wong</a:t>
            </a:r>
          </a:p>
          <a:p>
            <a:pPr algn="ctr"/>
            <a:r>
              <a:rPr lang="en-US" sz="4000" dirty="0"/>
              <a:t>TA: </a:t>
            </a:r>
            <a:r>
              <a:rPr lang="en-US" sz="4000" dirty="0" smtClean="0"/>
              <a:t>xyz</a:t>
            </a:r>
          </a:p>
          <a:p>
            <a:pPr algn="ctr"/>
            <a:r>
              <a:rPr lang="en-US" sz="4000" dirty="0" smtClean="0"/>
              <a:t>One hour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615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Operators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16959"/>
            <a:ext cx="117632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protected: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public: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bool operator &gt; (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&amp;x) </a:t>
            </a:r>
            <a:r>
              <a:rPr lang="en-US" sz="2800" dirty="0" err="1" smtClean="0"/>
              <a:t>const</a:t>
            </a:r>
            <a:r>
              <a:rPr lang="en-US" sz="2800" dirty="0" smtClean="0"/>
              <a:t>;		// greater than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&amp;operator = 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A &amp;x</a:t>
            </a:r>
            <a:r>
              <a:rPr lang="en-US" sz="2800" dirty="0" smtClean="0"/>
              <a:t>); 		// assignment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542057"/>
            <a:ext cx="9432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the meaning of </a:t>
            </a:r>
            <a:r>
              <a:rPr lang="en-US" sz="2800" dirty="0" err="1" smtClean="0"/>
              <a:t>const</a:t>
            </a:r>
            <a:r>
              <a:rPr lang="en-US" sz="2800" dirty="0" smtClean="0"/>
              <a:t> at the end of the declaration of &gt;?</a:t>
            </a:r>
          </a:p>
          <a:p>
            <a:r>
              <a:rPr lang="en-US" sz="2800" dirty="0"/>
              <a:t>bool operator &gt; (</a:t>
            </a:r>
            <a:r>
              <a:rPr lang="en-US" sz="2800" dirty="0" err="1"/>
              <a:t>const</a:t>
            </a:r>
            <a:r>
              <a:rPr lang="en-US" sz="2800" dirty="0"/>
              <a:t> A &amp;x) </a:t>
            </a:r>
            <a:r>
              <a:rPr lang="en-US" sz="2800" dirty="0" err="1"/>
              <a:t>const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45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Operators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16959"/>
            <a:ext cx="117632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protected: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public: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bool operator &gt; (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&amp;x) </a:t>
            </a:r>
            <a:r>
              <a:rPr lang="en-US" sz="2800" dirty="0" err="1" smtClean="0"/>
              <a:t>const</a:t>
            </a:r>
            <a:r>
              <a:rPr lang="en-US" sz="2800" dirty="0" smtClean="0"/>
              <a:t>;		// greater than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&amp;operator = 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A &amp;x</a:t>
            </a:r>
            <a:r>
              <a:rPr lang="en-US" sz="2800" dirty="0" smtClean="0"/>
              <a:t>); 		// assignment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542057"/>
            <a:ext cx="94270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the meaning of &amp; for the declaration of the = operator?</a:t>
            </a:r>
          </a:p>
          <a:p>
            <a:r>
              <a:rPr lang="en-US" sz="2800" dirty="0" err="1" smtClean="0"/>
              <a:t>const</a:t>
            </a:r>
            <a:r>
              <a:rPr lang="en-US" sz="2800" dirty="0" smtClean="0"/>
              <a:t> A </a:t>
            </a:r>
            <a:r>
              <a:rPr lang="en-US" sz="7200" b="1" dirty="0"/>
              <a:t>&amp;</a:t>
            </a:r>
            <a:r>
              <a:rPr lang="en-US" sz="2800" dirty="0"/>
              <a:t>operator = (</a:t>
            </a:r>
            <a:r>
              <a:rPr lang="en-US" sz="2800" dirty="0" err="1"/>
              <a:t>const</a:t>
            </a:r>
            <a:r>
              <a:rPr lang="en-US" sz="2800" dirty="0"/>
              <a:t> A &amp;x);</a:t>
            </a:r>
          </a:p>
        </p:txBody>
      </p:sp>
    </p:spTree>
    <p:extLst>
      <p:ext uri="{BB962C8B-B14F-4D97-AF65-F5344CB8AC3E}">
        <p14:creationId xmlns:p14="http://schemas.microsoft.com/office/powerpoint/2010/main" val="37991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Operators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16959"/>
            <a:ext cx="117632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protected: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public: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bool operator &gt; (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&amp;x) </a:t>
            </a:r>
            <a:r>
              <a:rPr lang="en-US" sz="2800" dirty="0" err="1" smtClean="0"/>
              <a:t>const</a:t>
            </a:r>
            <a:r>
              <a:rPr lang="en-US" sz="2800" dirty="0" smtClean="0"/>
              <a:t>;		// greater than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&amp;operator = 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A &amp;x</a:t>
            </a:r>
            <a:r>
              <a:rPr lang="en-US" sz="2800" dirty="0" smtClean="0"/>
              <a:t>); 		// assignment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542057"/>
            <a:ext cx="91231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Define the operators. Give one example to use each operator.</a:t>
            </a:r>
          </a:p>
          <a:p>
            <a:endParaRPr lang="en-US" sz="2800" dirty="0"/>
          </a:p>
          <a:p>
            <a:r>
              <a:rPr lang="en-US" sz="2800" dirty="0"/>
              <a:t>a</a:t>
            </a:r>
            <a:r>
              <a:rPr lang="en-US" sz="2800" dirty="0" smtClean="0"/>
              <a:t> and b are objects of A.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&gt; b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dirty="0" err="1" smtClean="0"/>
              <a:t>a.v</a:t>
            </a:r>
            <a:r>
              <a:rPr lang="en-US" sz="2800" dirty="0" smtClean="0"/>
              <a:t> &gt; </a:t>
            </a:r>
            <a:r>
              <a:rPr lang="en-US" sz="2800" dirty="0" err="1" smtClean="0"/>
              <a:t>b.v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93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69927"/>
            <a:ext cx="1176321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r>
              <a:rPr lang="en-US" dirty="0"/>
              <a:t>	</a:t>
            </a:r>
            <a:r>
              <a:rPr lang="en-US" dirty="0" smtClean="0"/>
              <a:t>protected: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v;					// value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// addition. Return an object and its value is the sum of the values of the two operands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A operator + 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A &amp;x) </a:t>
            </a:r>
            <a:r>
              <a:rPr lang="en-US" dirty="0" err="1"/>
              <a:t>const</a:t>
            </a:r>
            <a:r>
              <a:rPr lang="en-US" dirty="0"/>
              <a:t>;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bool operator &gt; (</a:t>
            </a:r>
            <a:r>
              <a:rPr lang="en-US" dirty="0" err="1" smtClean="0"/>
              <a:t>const</a:t>
            </a:r>
            <a:r>
              <a:rPr lang="en-US" dirty="0" smtClean="0"/>
              <a:t> A &amp;x) </a:t>
            </a:r>
            <a:r>
              <a:rPr lang="en-US" dirty="0" err="1" smtClean="0"/>
              <a:t>const</a:t>
            </a:r>
            <a:r>
              <a:rPr lang="en-US" dirty="0" smtClean="0"/>
              <a:t>;	// greater than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A &amp;operator = 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A &amp;x</a:t>
            </a:r>
            <a:r>
              <a:rPr lang="en-US" dirty="0" smtClean="0"/>
              <a:t>); 	// assignment</a:t>
            </a:r>
          </a:p>
          <a:p>
            <a:r>
              <a:rPr lang="en-US" dirty="0"/>
              <a:t>}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969156"/>
            <a:ext cx="91231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Define the operators. Give one example to use each operator.</a:t>
            </a:r>
          </a:p>
          <a:p>
            <a:endParaRPr lang="en-US" sz="2800" dirty="0"/>
          </a:p>
          <a:p>
            <a:r>
              <a:rPr lang="en-US" sz="2800" dirty="0"/>
              <a:t>a</a:t>
            </a:r>
            <a:r>
              <a:rPr lang="en-US" sz="2800" dirty="0" smtClean="0"/>
              <a:t> and b are objects of A.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&gt; b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dirty="0" err="1" smtClean="0"/>
              <a:t>a.v</a:t>
            </a:r>
            <a:r>
              <a:rPr lang="en-US" sz="2800" dirty="0" smtClean="0"/>
              <a:t> &gt; </a:t>
            </a:r>
            <a:r>
              <a:rPr lang="en-US" sz="2800" dirty="0" err="1" smtClean="0"/>
              <a:t>b.v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144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Question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16959"/>
            <a:ext cx="117632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protected: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public: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bool operator &gt; (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&amp;x) </a:t>
            </a:r>
            <a:r>
              <a:rPr lang="en-US" sz="2800" dirty="0" err="1" smtClean="0"/>
              <a:t>const</a:t>
            </a:r>
            <a:r>
              <a:rPr lang="en-US" sz="2800" dirty="0" smtClean="0"/>
              <a:t>;	// greater than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&amp;operator = 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A &amp;x</a:t>
            </a:r>
            <a:r>
              <a:rPr lang="en-US" sz="2800" dirty="0" smtClean="0"/>
              <a:t>); 		// assignment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542057"/>
            <a:ext cx="58759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the &gt; operator, can we define it as </a:t>
            </a:r>
          </a:p>
          <a:p>
            <a:r>
              <a:rPr lang="en-US" sz="2800" dirty="0" smtClean="0"/>
              <a:t>bool operator </a:t>
            </a:r>
            <a:r>
              <a:rPr lang="en-US" sz="2800" dirty="0"/>
              <a:t>= (</a:t>
            </a:r>
            <a:r>
              <a:rPr lang="en-US" sz="2800" dirty="0" err="1"/>
              <a:t>const</a:t>
            </a:r>
            <a:r>
              <a:rPr lang="en-US" sz="2800" dirty="0"/>
              <a:t> A &amp;x</a:t>
            </a:r>
            <a:r>
              <a:rPr lang="en-US" sz="2800" dirty="0" smtClean="0"/>
              <a:t>)?</a:t>
            </a:r>
          </a:p>
          <a:p>
            <a:endParaRPr lang="en-US" sz="2800" dirty="0"/>
          </a:p>
          <a:p>
            <a:r>
              <a:rPr lang="en-US" sz="2800" dirty="0" smtClean="0"/>
              <a:t>Explain your answer in details.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6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Question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16959"/>
            <a:ext cx="117632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protected: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public: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bool operator &gt; (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&amp;x) </a:t>
            </a:r>
            <a:r>
              <a:rPr lang="en-US" sz="2800" dirty="0" err="1" smtClean="0"/>
              <a:t>const</a:t>
            </a:r>
            <a:r>
              <a:rPr lang="en-US" sz="2800" dirty="0" smtClean="0"/>
              <a:t>;	// greater than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&amp;operator = 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A &amp;x</a:t>
            </a:r>
            <a:r>
              <a:rPr lang="en-US" sz="2800" dirty="0" smtClean="0"/>
              <a:t>); 		// assignment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542057"/>
            <a:ext cx="72554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the assignment operator, can we define it as 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onst</a:t>
            </a:r>
            <a:r>
              <a:rPr lang="en-US" sz="2800" dirty="0" smtClean="0"/>
              <a:t> A </a:t>
            </a:r>
            <a:r>
              <a:rPr lang="en-US" sz="2800" dirty="0"/>
              <a:t>&amp;operator = (</a:t>
            </a:r>
            <a:r>
              <a:rPr lang="en-US" sz="2800" dirty="0" err="1"/>
              <a:t>const</a:t>
            </a:r>
            <a:r>
              <a:rPr lang="en-US" sz="2800" dirty="0"/>
              <a:t> A &amp;x</a:t>
            </a:r>
            <a:r>
              <a:rPr lang="en-US" sz="2800" dirty="0" smtClean="0"/>
              <a:t>) </a:t>
            </a:r>
            <a:r>
              <a:rPr lang="en-US" sz="2800" dirty="0" err="1" smtClean="0"/>
              <a:t>const</a:t>
            </a:r>
            <a:r>
              <a:rPr lang="en-US" sz="2800" dirty="0" smtClean="0"/>
              <a:t>?</a:t>
            </a:r>
          </a:p>
          <a:p>
            <a:endParaRPr lang="en-US" sz="2800" dirty="0"/>
          </a:p>
          <a:p>
            <a:r>
              <a:rPr lang="en-US" sz="2800" dirty="0" smtClean="0"/>
              <a:t>Explain your answer in details.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08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16959"/>
            <a:ext cx="117632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protected: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public: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bool operator &gt; (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&amp;x) </a:t>
            </a:r>
            <a:r>
              <a:rPr lang="en-US" sz="2800" dirty="0" err="1" smtClean="0"/>
              <a:t>const</a:t>
            </a:r>
            <a:r>
              <a:rPr lang="en-US" sz="2800" dirty="0" smtClean="0"/>
              <a:t>;	// greater than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&amp;operator = 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A &amp;x</a:t>
            </a:r>
            <a:r>
              <a:rPr lang="en-US" sz="2800" dirty="0" smtClean="0"/>
              <a:t>); 		// assignment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542057"/>
            <a:ext cx="72554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the assignment operator, can we define it as 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onst</a:t>
            </a:r>
            <a:r>
              <a:rPr lang="en-US" sz="2800" dirty="0" smtClean="0"/>
              <a:t> A operator </a:t>
            </a:r>
            <a:r>
              <a:rPr lang="en-US" sz="2800" dirty="0"/>
              <a:t>= (</a:t>
            </a:r>
            <a:r>
              <a:rPr lang="en-US" sz="2800" dirty="0" err="1"/>
              <a:t>const</a:t>
            </a:r>
            <a:r>
              <a:rPr lang="en-US" sz="2800" dirty="0"/>
              <a:t> A &amp;x</a:t>
            </a:r>
            <a:r>
              <a:rPr lang="en-US" sz="2800" dirty="0" smtClean="0"/>
              <a:t>)?</a:t>
            </a:r>
          </a:p>
          <a:p>
            <a:endParaRPr lang="en-US" sz="2800" dirty="0"/>
          </a:p>
          <a:p>
            <a:r>
              <a:rPr lang="en-US" sz="2800" dirty="0" smtClean="0"/>
              <a:t>Explain your answer in details.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517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69927"/>
            <a:ext cx="1176321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protected: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v;					// value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public:</a:t>
            </a:r>
          </a:p>
          <a:p>
            <a:endParaRPr lang="en-US" sz="2800" dirty="0" smtClean="0"/>
          </a:p>
          <a:p>
            <a:r>
              <a:rPr lang="en-US" sz="2800" dirty="0"/>
              <a:t>	// addition. Return </a:t>
            </a:r>
            <a:r>
              <a:rPr lang="en-US" sz="2800" dirty="0" smtClean="0"/>
              <a:t>the </a:t>
            </a:r>
            <a:r>
              <a:rPr lang="en-US" sz="2800" dirty="0"/>
              <a:t>object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// and </a:t>
            </a:r>
            <a:r>
              <a:rPr lang="en-US" sz="2800" dirty="0"/>
              <a:t>its value is the sum of the values of the two operands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 &amp;operator += 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A &amp;x</a:t>
            </a:r>
            <a:r>
              <a:rPr lang="en-US" sz="2800" dirty="0" smtClean="0"/>
              <a:t>);</a:t>
            </a:r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969156"/>
            <a:ext cx="41299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Define the operator +=.</a:t>
            </a:r>
          </a:p>
          <a:p>
            <a:r>
              <a:rPr lang="en-US" sz="2800" dirty="0"/>
              <a:t>Give one example to use it.</a:t>
            </a:r>
          </a:p>
          <a:p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9256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69927"/>
            <a:ext cx="1176321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protected: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v;					// value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public:</a:t>
            </a:r>
          </a:p>
          <a:p>
            <a:endParaRPr lang="en-US" sz="2800" dirty="0" smtClean="0"/>
          </a:p>
          <a:p>
            <a:r>
              <a:rPr lang="en-US" sz="2800" dirty="0"/>
              <a:t>	// addition. Return </a:t>
            </a:r>
            <a:r>
              <a:rPr lang="en-US" sz="2800" dirty="0" smtClean="0"/>
              <a:t>the </a:t>
            </a:r>
            <a:r>
              <a:rPr lang="en-US" sz="2800" dirty="0"/>
              <a:t>object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// and </a:t>
            </a:r>
            <a:r>
              <a:rPr lang="en-US" sz="2800" dirty="0"/>
              <a:t>its value is the sum of the values of the two operands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 operator -( ) </a:t>
            </a:r>
            <a:r>
              <a:rPr lang="en-US" sz="2800" dirty="0" err="1"/>
              <a:t>const</a:t>
            </a:r>
            <a:r>
              <a:rPr lang="en-US" sz="2800" dirty="0"/>
              <a:t>;	</a:t>
            </a:r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969156"/>
            <a:ext cx="101114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Define the unary operator -.</a:t>
            </a:r>
          </a:p>
          <a:p>
            <a:r>
              <a:rPr lang="en-US" sz="2800" dirty="0" smtClean="0"/>
              <a:t>Return an object whose value is the negative of the operand’s value.</a:t>
            </a:r>
          </a:p>
          <a:p>
            <a:r>
              <a:rPr lang="en-US" sz="2800" dirty="0"/>
              <a:t>Give one example to use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1000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69927"/>
            <a:ext cx="117632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protected: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v;					// value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public: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//prefix operator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 &amp;operator ++( );</a:t>
            </a:r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969156"/>
            <a:ext cx="450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Define the prefix operator ++.</a:t>
            </a:r>
          </a:p>
          <a:p>
            <a:r>
              <a:rPr lang="en-US" sz="2800" dirty="0" smtClean="0"/>
              <a:t>Give one example to use it.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2825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9559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dirty="0" smtClean="0"/>
              <a:t>This set of exercises does not have answers.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669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The students should work out the answers.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862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69927"/>
            <a:ext cx="117632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protected: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v;					// value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public: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//postfix operator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 &amp;operator ++( </a:t>
            </a:r>
            <a:r>
              <a:rPr lang="en-US" sz="2800" dirty="0" err="1" smtClean="0"/>
              <a:t>int</a:t>
            </a:r>
            <a:r>
              <a:rPr lang="en-US" sz="2800" dirty="0" smtClean="0"/>
              <a:t> dummy);</a:t>
            </a:r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969156"/>
            <a:ext cx="46606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Define the postfix operator ++.</a:t>
            </a:r>
          </a:p>
          <a:p>
            <a:r>
              <a:rPr lang="en-US" sz="2800" dirty="0"/>
              <a:t>Give one example to use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7023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69927"/>
            <a:ext cx="117632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 smtClean="0"/>
              <a:t>When should we use friend?</a:t>
            </a:r>
          </a:p>
          <a:p>
            <a:r>
              <a:rPr lang="en-US" sz="2800" dirty="0" smtClean="0"/>
              <a:t>Define a class.</a:t>
            </a:r>
          </a:p>
          <a:p>
            <a:r>
              <a:rPr lang="en-US" sz="2800" dirty="0" smtClean="0"/>
              <a:t>Then give one example to use friend.</a:t>
            </a:r>
            <a:endParaRPr lang="en-US" sz="2800" dirty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9325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</a:t>
            </a:r>
            <a:r>
              <a:rPr lang="en-US" dirty="0" smtClean="0"/>
              <a:t>specify </a:t>
            </a:r>
            <a:r>
              <a:rPr lang="en-US" dirty="0" smtClean="0"/>
              <a:t>a function as </a:t>
            </a:r>
            <a:r>
              <a:rPr lang="en-US" dirty="0" smtClean="0"/>
              <a:t>friend in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/>
              <a:t>Private </a:t>
            </a:r>
            <a:r>
              <a:rPr lang="en-US" altLang="en-US" sz="3600" dirty="0" smtClean="0"/>
              <a:t>or protected </a:t>
            </a:r>
            <a:r>
              <a:rPr lang="en-US" altLang="en-US" sz="3600" dirty="0" smtClean="0"/>
              <a:t>members </a:t>
            </a:r>
            <a:r>
              <a:rPr lang="en-US" altLang="en-US" sz="3600" dirty="0"/>
              <a:t>of a class cannot be accessed from outside of the class. </a:t>
            </a:r>
            <a:endParaRPr lang="en-US" alt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Allow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some trusted functions and classes to access a class’s private </a:t>
            </a:r>
            <a:r>
              <a:rPr lang="en-US" altLang="en-US" sz="3600" dirty="0" smtClean="0"/>
              <a:t>and protected members</a:t>
            </a:r>
            <a:r>
              <a:rPr lang="en-US" altLang="en-US" sz="3600" dirty="0" smtClean="0"/>
              <a:t>. </a:t>
            </a:r>
            <a:endParaRPr lang="en-US" alt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How do we use friend? Give two examples. Describe clearly the purpose of each example</a:t>
            </a:r>
            <a:r>
              <a:rPr lang="en-US" altLang="en-US" sz="3600" dirty="0" smtClean="0"/>
              <a:t>. </a:t>
            </a:r>
            <a:endParaRPr lang="en-US" altLang="en-US" sz="3600" dirty="0"/>
          </a:p>
          <a:p>
            <a:pPr marL="0" indent="0">
              <a:buNone/>
            </a:pPr>
            <a:endParaRPr lang="en-US" alt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5655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69927"/>
            <a:ext cx="117632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When should we use friend?</a:t>
            </a:r>
          </a:p>
          <a:p>
            <a:r>
              <a:rPr lang="en-US" sz="2800" dirty="0"/>
              <a:t>Define a class.</a:t>
            </a:r>
          </a:p>
          <a:p>
            <a:r>
              <a:rPr lang="en-US" sz="2800" dirty="0"/>
              <a:t>Then give one example to use friend.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Answer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969" y="2327000"/>
            <a:ext cx="113602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800" dirty="0">
                <a:solidFill>
                  <a:srgbClr val="44546A"/>
                </a:solidFill>
              </a:rPr>
              <a:t>c</a:t>
            </a:r>
            <a:r>
              <a:rPr lang="en-US" altLang="en-US" sz="2800" dirty="0" smtClean="0">
                <a:solidFill>
                  <a:srgbClr val="44546A"/>
                </a:solidFill>
              </a:rPr>
              <a:t>lass A {</a:t>
            </a:r>
          </a:p>
          <a:p>
            <a:pPr lvl="0"/>
            <a:r>
              <a:rPr lang="en-US" altLang="en-US" sz="2800" dirty="0">
                <a:solidFill>
                  <a:srgbClr val="44546A"/>
                </a:solidFill>
              </a:rPr>
              <a:t>p</a:t>
            </a:r>
            <a:r>
              <a:rPr lang="en-US" altLang="en-US" sz="2800" dirty="0" smtClean="0">
                <a:solidFill>
                  <a:srgbClr val="44546A"/>
                </a:solidFill>
              </a:rPr>
              <a:t>rotected:</a:t>
            </a:r>
          </a:p>
          <a:p>
            <a:pPr lvl="0"/>
            <a:r>
              <a:rPr lang="en-US" altLang="en-US" sz="2800" dirty="0">
                <a:solidFill>
                  <a:srgbClr val="44546A"/>
                </a:solidFill>
              </a:rPr>
              <a:t> </a:t>
            </a:r>
            <a:r>
              <a:rPr lang="en-US" altLang="en-US" sz="2800" dirty="0" smtClean="0">
                <a:solidFill>
                  <a:srgbClr val="44546A"/>
                </a:solidFill>
              </a:rPr>
              <a:t> </a:t>
            </a:r>
            <a:r>
              <a:rPr lang="en-US" altLang="en-US" sz="2800" dirty="0" err="1" smtClean="0">
                <a:solidFill>
                  <a:srgbClr val="44546A"/>
                </a:solidFill>
              </a:rPr>
              <a:t>int</a:t>
            </a:r>
            <a:r>
              <a:rPr lang="en-US" altLang="en-US" sz="2800" dirty="0" smtClean="0">
                <a:solidFill>
                  <a:srgbClr val="44546A"/>
                </a:solidFill>
              </a:rPr>
              <a:t> v;</a:t>
            </a:r>
          </a:p>
          <a:p>
            <a:pPr lvl="0"/>
            <a:r>
              <a:rPr lang="en-US" altLang="en-US" sz="2800" dirty="0">
                <a:solidFill>
                  <a:srgbClr val="44546A"/>
                </a:solidFill>
              </a:rPr>
              <a:t>p</a:t>
            </a:r>
            <a:r>
              <a:rPr lang="en-US" altLang="en-US" sz="2800" dirty="0" smtClean="0">
                <a:solidFill>
                  <a:srgbClr val="44546A"/>
                </a:solidFill>
              </a:rPr>
              <a:t>ublic:</a:t>
            </a:r>
          </a:p>
          <a:p>
            <a:pPr lvl="0"/>
            <a:r>
              <a:rPr lang="en-US" altLang="en-US" sz="2800" dirty="0">
                <a:solidFill>
                  <a:srgbClr val="44546A"/>
                </a:solidFill>
              </a:rPr>
              <a:t> </a:t>
            </a:r>
            <a:r>
              <a:rPr lang="en-US" altLang="en-US" sz="2800" dirty="0" smtClean="0">
                <a:solidFill>
                  <a:srgbClr val="44546A"/>
                </a:solidFill>
              </a:rPr>
              <a:t>  A(): v(0) { }</a:t>
            </a:r>
          </a:p>
          <a:p>
            <a:pPr lvl="0"/>
            <a:r>
              <a:rPr lang="en-US" altLang="en-US" sz="2800" dirty="0" smtClean="0">
                <a:solidFill>
                  <a:srgbClr val="44546A"/>
                </a:solidFill>
              </a:rPr>
              <a:t>   friend </a:t>
            </a:r>
            <a:r>
              <a:rPr lang="en-US" altLang="en-US" sz="2800" dirty="0" err="1">
                <a:solidFill>
                  <a:srgbClr val="44546A"/>
                </a:solidFill>
              </a:rPr>
              <a:t>ostream</a:t>
            </a:r>
            <a:r>
              <a:rPr lang="en-US" altLang="en-US" sz="2800" dirty="0">
                <a:solidFill>
                  <a:srgbClr val="44546A"/>
                </a:solidFill>
              </a:rPr>
              <a:t>&amp; </a:t>
            </a:r>
            <a:r>
              <a:rPr lang="en-US" altLang="en-US" sz="2800" b="1" dirty="0">
                <a:solidFill>
                  <a:srgbClr val="44546A"/>
                </a:solidFill>
              </a:rPr>
              <a:t>operator</a:t>
            </a:r>
            <a:r>
              <a:rPr lang="en-US" altLang="en-US" sz="2800" dirty="0">
                <a:solidFill>
                  <a:srgbClr val="44546A"/>
                </a:solidFill>
              </a:rPr>
              <a:t>&lt;&lt;(</a:t>
            </a:r>
            <a:r>
              <a:rPr lang="en-US" altLang="en-US" sz="2800" dirty="0" err="1">
                <a:solidFill>
                  <a:srgbClr val="44546A"/>
                </a:solidFill>
              </a:rPr>
              <a:t>ostream</a:t>
            </a:r>
            <a:r>
              <a:rPr lang="en-US" altLang="en-US" sz="2800" dirty="0">
                <a:solidFill>
                  <a:srgbClr val="44546A"/>
                </a:solidFill>
              </a:rPr>
              <a:t>&amp; out, </a:t>
            </a:r>
            <a:r>
              <a:rPr lang="en-US" altLang="en-US" sz="2800" b="1" dirty="0" err="1">
                <a:solidFill>
                  <a:srgbClr val="44546A"/>
                </a:solidFill>
              </a:rPr>
              <a:t>const</a:t>
            </a:r>
            <a:r>
              <a:rPr lang="en-US" altLang="en-US" sz="2800" dirty="0">
                <a:solidFill>
                  <a:srgbClr val="44546A"/>
                </a:solidFill>
              </a:rPr>
              <a:t> A&amp; x) {</a:t>
            </a:r>
          </a:p>
          <a:p>
            <a:pPr lvl="0"/>
            <a:r>
              <a:rPr lang="en-US" altLang="en-US" sz="2800" dirty="0">
                <a:solidFill>
                  <a:srgbClr val="44546A"/>
                </a:solidFill>
              </a:rPr>
              <a:t>   </a:t>
            </a:r>
            <a:r>
              <a:rPr lang="en-US" altLang="en-US" sz="2800" dirty="0" smtClean="0">
                <a:solidFill>
                  <a:srgbClr val="44546A"/>
                </a:solidFill>
              </a:rPr>
              <a:t>   out </a:t>
            </a:r>
            <a:r>
              <a:rPr lang="en-US" altLang="en-US" sz="2800" dirty="0">
                <a:solidFill>
                  <a:srgbClr val="44546A"/>
                </a:solidFill>
              </a:rPr>
              <a:t>&lt;&lt; </a:t>
            </a:r>
            <a:r>
              <a:rPr lang="en-US" altLang="en-US" sz="2800" dirty="0" err="1">
                <a:solidFill>
                  <a:srgbClr val="44546A"/>
                </a:solidFill>
              </a:rPr>
              <a:t>x.v</a:t>
            </a:r>
            <a:r>
              <a:rPr lang="en-US" altLang="en-US" sz="2800" dirty="0">
                <a:solidFill>
                  <a:srgbClr val="44546A"/>
                </a:solidFill>
              </a:rPr>
              <a:t>;</a:t>
            </a:r>
          </a:p>
          <a:p>
            <a:pPr lvl="0"/>
            <a:r>
              <a:rPr lang="en-US" altLang="en-US" sz="2800" dirty="0">
                <a:solidFill>
                  <a:srgbClr val="44546A"/>
                </a:solidFill>
              </a:rPr>
              <a:t>   </a:t>
            </a:r>
            <a:r>
              <a:rPr lang="en-US" altLang="en-US" sz="2800" dirty="0" smtClean="0">
                <a:solidFill>
                  <a:srgbClr val="44546A"/>
                </a:solidFill>
              </a:rPr>
              <a:t>   return </a:t>
            </a:r>
            <a:r>
              <a:rPr lang="en-US" altLang="en-US" sz="2800" dirty="0">
                <a:solidFill>
                  <a:srgbClr val="44546A"/>
                </a:solidFill>
              </a:rPr>
              <a:t>out;</a:t>
            </a:r>
          </a:p>
          <a:p>
            <a:pPr lvl="0"/>
            <a:r>
              <a:rPr lang="en-US" altLang="en-US" sz="2800" dirty="0" smtClean="0">
                <a:solidFill>
                  <a:srgbClr val="44546A"/>
                </a:solidFill>
              </a:rPr>
              <a:t>   }</a:t>
            </a:r>
            <a:endParaRPr lang="en-US" altLang="en-US" sz="2800" dirty="0">
              <a:solidFill>
                <a:srgbClr val="44546A"/>
              </a:solidFill>
            </a:endParaRPr>
          </a:p>
          <a:p>
            <a:pPr lvl="0"/>
            <a:r>
              <a:rPr lang="en-US" altLang="en-US" sz="2800" dirty="0" smtClean="0">
                <a:solidFill>
                  <a:srgbClr val="44546A"/>
                </a:solidFill>
              </a:rPr>
              <a:t>};</a:t>
            </a:r>
          </a:p>
          <a:p>
            <a:pPr lvl="0"/>
            <a:r>
              <a:rPr lang="en-US" altLang="en-US" sz="2800" dirty="0" smtClean="0">
                <a:solidFill>
                  <a:srgbClr val="44546A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9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69927"/>
            <a:ext cx="117632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 smtClean="0"/>
              <a:t>Define a class.</a:t>
            </a:r>
          </a:p>
          <a:p>
            <a:r>
              <a:rPr lang="en-US" sz="2800" dirty="0" smtClean="0"/>
              <a:t>Convert an object of the class to a double.</a:t>
            </a:r>
          </a:p>
          <a:p>
            <a:r>
              <a:rPr lang="en-US" sz="2800" dirty="0" smtClean="0"/>
              <a:t>Give an example to do the type casting for converting the object into a double.</a:t>
            </a:r>
            <a:endParaRPr lang="en-US" sz="2800" dirty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8166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a constructor?</a:t>
            </a:r>
          </a:p>
          <a:p>
            <a:pPr marL="0" indent="0">
              <a:buNone/>
            </a:pPr>
            <a:r>
              <a:rPr lang="en-US" dirty="0" smtClean="0"/>
              <a:t>Define a class which has a constructor which has two parameters.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2767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a destructor?</a:t>
            </a:r>
          </a:p>
          <a:p>
            <a:pPr marL="0" indent="0">
              <a:buNone/>
            </a:pPr>
            <a:r>
              <a:rPr lang="en-US" dirty="0" smtClean="0"/>
              <a:t>Define a class which has a constructor and a destructor. The destructor releases the memory space pointed by a member variable.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254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shallow copy?</a:t>
            </a:r>
          </a:p>
          <a:p>
            <a:pPr marL="0" indent="0">
              <a:buNone/>
            </a:pPr>
            <a:r>
              <a:rPr lang="en-US" dirty="0" smtClean="0"/>
              <a:t>Define a class and write a piece of code which invokes shallow copy.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9338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deep copy?</a:t>
            </a:r>
          </a:p>
          <a:p>
            <a:pPr marL="0" indent="0">
              <a:buNone/>
            </a:pPr>
            <a:r>
              <a:rPr lang="en-US" dirty="0" smtClean="0"/>
              <a:t>Define a class and write a piece of code which invokes deep copy.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8448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a copy constructor?</a:t>
            </a:r>
          </a:p>
          <a:p>
            <a:pPr marL="0" indent="0">
              <a:buNone/>
            </a:pPr>
            <a:r>
              <a:rPr lang="en-US" dirty="0" smtClean="0"/>
              <a:t>Define a class and write a piece of code which invokes the copy constructor.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5361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3" y="23024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3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9" y="30997"/>
            <a:ext cx="12192000" cy="6524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Operators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616959"/>
            <a:ext cx="117632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protected: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public: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bool operator &gt; (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&amp;x) </a:t>
            </a:r>
            <a:r>
              <a:rPr lang="en-US" sz="2800" dirty="0" err="1" smtClean="0"/>
              <a:t>const</a:t>
            </a:r>
            <a:r>
              <a:rPr lang="en-US" sz="2800" dirty="0" smtClean="0"/>
              <a:t>;	// greater than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const</a:t>
            </a:r>
            <a:r>
              <a:rPr lang="en-US" sz="2800" dirty="0" smtClean="0"/>
              <a:t> A &amp;operator = 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A &amp;x</a:t>
            </a:r>
            <a:r>
              <a:rPr lang="en-US" sz="2800" dirty="0" smtClean="0"/>
              <a:t>); 		// assignment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969" y="4542057"/>
            <a:ext cx="8777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the meaning of </a:t>
            </a:r>
            <a:r>
              <a:rPr lang="en-US" sz="2800" dirty="0" err="1" smtClean="0"/>
              <a:t>const</a:t>
            </a:r>
            <a:r>
              <a:rPr lang="en-US" sz="2800" dirty="0" smtClean="0"/>
              <a:t> for the formal parameter A?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8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636</Words>
  <Application>Microsoft Office PowerPoint</Application>
  <PresentationFormat>Widescreen</PresentationFormat>
  <Paragraphs>213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Exercises</vt:lpstr>
      <vt:lpstr>This set of exercises does not have answers.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</vt:lpstr>
      <vt:lpstr>Operators</vt:lpstr>
      <vt:lpstr>Operators</vt:lpstr>
      <vt:lpstr>Operators</vt:lpstr>
      <vt:lpstr>Operators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Why do specify a function as friend in class?</vt:lpstr>
      <vt:lpstr>Answer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Wingo</dc:creator>
  <cp:lastModifiedBy>Wingo</cp:lastModifiedBy>
  <cp:revision>332</cp:revision>
  <dcterms:created xsi:type="dcterms:W3CDTF">2018-03-15T00:19:14Z</dcterms:created>
  <dcterms:modified xsi:type="dcterms:W3CDTF">2019-04-09T07:43:20Z</dcterms:modified>
</cp:coreProperties>
</file>