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65" r:id="rId4"/>
    <p:sldId id="268" r:id="rId5"/>
    <p:sldId id="269" r:id="rId6"/>
    <p:sldId id="275" r:id="rId7"/>
    <p:sldId id="276" r:id="rId8"/>
    <p:sldId id="277" r:id="rId9"/>
    <p:sldId id="281" r:id="rId10"/>
    <p:sldId id="278" r:id="rId11"/>
    <p:sldId id="257" r:id="rId12"/>
    <p:sldId id="259" r:id="rId13"/>
    <p:sldId id="274" r:id="rId14"/>
    <p:sldId id="262" r:id="rId15"/>
    <p:sldId id="267" r:id="rId16"/>
    <p:sldId id="282" r:id="rId17"/>
    <p:sldId id="263" r:id="rId18"/>
    <p:sldId id="264" r:id="rId19"/>
    <p:sldId id="270" r:id="rId20"/>
    <p:sldId id="272" r:id="rId21"/>
    <p:sldId id="283" r:id="rId22"/>
    <p:sldId id="284" r:id="rId23"/>
    <p:sldId id="280"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3" autoAdjust="0"/>
  </p:normalViewPr>
  <p:slideViewPr>
    <p:cSldViewPr snapToGrid="0">
      <p:cViewPr varScale="1">
        <p:scale>
          <a:sx n="56" d="100"/>
          <a:sy n="56" d="100"/>
        </p:scale>
        <p:origin x="9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7CA0E-D9A6-4542-9228-D130B5CF233D}"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9C6D6-D2D0-4155-B2C5-487719770A1A}" type="slidenum">
              <a:rPr lang="en-US" smtClean="0"/>
              <a:t>‹#›</a:t>
            </a:fld>
            <a:endParaRPr lang="en-US"/>
          </a:p>
        </p:txBody>
      </p:sp>
    </p:spTree>
    <p:extLst>
      <p:ext uri="{BB962C8B-B14F-4D97-AF65-F5344CB8AC3E}">
        <p14:creationId xmlns:p14="http://schemas.microsoft.com/office/powerpoint/2010/main" val="241293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define</a:t>
            </a:r>
            <a:r>
              <a:rPr lang="en-US" baseline="0" dirty="0" smtClean="0"/>
              <a:t> a class, we put down the keyword class and then write down the class name which is a valid identifier. After that the class body is enclosed by the braces. At the end of the second brace, put down a semicolon. Inside the class body, we declare the constructors, methods, and data members. A constructor’s name is the name of the class. Constructors initialize data members when a class object is instantiated. Methods can manipulate data members. Data members record the state of a class object. In this example, we  declare a constructor which has one parameter and further we define its body. We have one method called foo which output the value of the score on the console. We have one variable called score in this class. We use public as the attribute modifier to the constructor, method, and variable. In this way, a client of this class can use the constructor, method, and variable directly.</a:t>
            </a:r>
          </a:p>
        </p:txBody>
      </p:sp>
      <p:sp>
        <p:nvSpPr>
          <p:cNvPr id="4" name="Slide Number Placeholder 3"/>
          <p:cNvSpPr>
            <a:spLocks noGrp="1"/>
          </p:cNvSpPr>
          <p:nvPr>
            <p:ph type="sldNum" sz="quarter" idx="10"/>
          </p:nvPr>
        </p:nvSpPr>
        <p:spPr/>
        <p:txBody>
          <a:bodyPr/>
          <a:lstStyle/>
          <a:p>
            <a:fld id="{E369C6D6-D2D0-4155-B2C5-487719770A1A}" type="slidenum">
              <a:rPr lang="en-US" smtClean="0"/>
              <a:t>2</a:t>
            </a:fld>
            <a:endParaRPr lang="en-US"/>
          </a:p>
        </p:txBody>
      </p:sp>
    </p:spTree>
    <p:extLst>
      <p:ext uri="{BB962C8B-B14F-4D97-AF65-F5344CB8AC3E}">
        <p14:creationId xmlns:p14="http://schemas.microsoft.com/office/powerpoint/2010/main" val="1723694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 start to</a:t>
            </a:r>
            <a:r>
              <a:rPr lang="en-US" baseline="0" dirty="0" smtClean="0"/>
              <a:t> write a program. Take a look at the requirement specification. The purpose of the program is to ask a user to input a quadratic equation and solve the quadratic equation. If there are real roots, show them. Otherwise, show no real roots. A quadratic equation is expressed by the following equation. The two roots are shown here.</a:t>
            </a:r>
            <a:endParaRPr lang="en-US" dirty="0" smtClean="0"/>
          </a:p>
          <a:p>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11</a:t>
            </a:fld>
            <a:endParaRPr lang="en-US"/>
          </a:p>
        </p:txBody>
      </p:sp>
    </p:spTree>
    <p:extLst>
      <p:ext uri="{BB962C8B-B14F-4D97-AF65-F5344CB8AC3E}">
        <p14:creationId xmlns:p14="http://schemas.microsoft.com/office/powerpoint/2010/main" val="30154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 closer look to see what we should do</a:t>
            </a:r>
            <a:r>
              <a:rPr lang="en-US" baseline="0" dirty="0" smtClean="0"/>
              <a:t> next. What are the inputs? For some items that their values not constant, we should input their values. In this example, we do not know the coefficients beforehand. Thus, we ask for input from the console. After that we compute the determinant, d2. If d2 is smaller than 0, there are no real roots. Otherwise, we compute the two real roots. When d2 is equal to 0, the two real roots are identical.  Note that if we simply put down only the instruction </a:t>
            </a:r>
            <a:r>
              <a:rPr lang="en-US" dirty="0" err="1" smtClean="0"/>
              <a:t>cin</a:t>
            </a:r>
            <a:r>
              <a:rPr lang="en-US" dirty="0" smtClean="0"/>
              <a:t> &gt;&gt; a &gt;&gt; b &gt;&gt; c without showing</a:t>
            </a:r>
            <a:r>
              <a:rPr lang="en-US" baseline="0" dirty="0" smtClean="0"/>
              <a:t> a message to the user, the user may not know what he or she has to do next. It’s better to show a message to ask for input.</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12</a:t>
            </a:fld>
            <a:endParaRPr lang="en-US"/>
          </a:p>
        </p:txBody>
      </p:sp>
    </p:spTree>
    <p:extLst>
      <p:ext uri="{BB962C8B-B14F-4D97-AF65-F5344CB8AC3E}">
        <p14:creationId xmlns:p14="http://schemas.microsoft.com/office/powerpoint/2010/main" val="2950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do a better job by showing a message to let</a:t>
            </a:r>
            <a:r>
              <a:rPr lang="en-US" baseline="0" dirty="0" smtClean="0"/>
              <a:t> the user know what to do next.</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13</a:t>
            </a:fld>
            <a:endParaRPr lang="en-US"/>
          </a:p>
        </p:txBody>
      </p:sp>
    </p:spTree>
    <p:extLst>
      <p:ext uri="{BB962C8B-B14F-4D97-AF65-F5344CB8AC3E}">
        <p14:creationId xmlns:p14="http://schemas.microsoft.com/office/powerpoint/2010/main" val="2662341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create a class called </a:t>
            </a:r>
            <a:r>
              <a:rPr lang="en-US" sz="1200" dirty="0" err="1" smtClean="0"/>
              <a:t>QuadraticEquationSolver</a:t>
            </a:r>
            <a:r>
              <a:rPr lang="en-US" sz="1200" dirty="0" smtClean="0"/>
              <a:t> which has</a:t>
            </a:r>
            <a:r>
              <a:rPr lang="en-US" sz="1200" baseline="0" dirty="0" smtClean="0"/>
              <a:t> the three coefficients as data members and some methods to compute the roots. We can have an API  (built on functions) which wraps all the methods for easy management.</a:t>
            </a:r>
          </a:p>
          <a:p>
            <a:endParaRPr lang="en-US" sz="1200" baseline="0" dirty="0" smtClean="0"/>
          </a:p>
          <a:p>
            <a:r>
              <a:rPr lang="en-US" sz="1200" baseline="0" dirty="0" smtClean="0"/>
              <a:t>Note: API: application programming interface</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14</a:t>
            </a:fld>
            <a:endParaRPr lang="en-US"/>
          </a:p>
        </p:txBody>
      </p:sp>
    </p:spTree>
    <p:extLst>
      <p:ext uri="{BB962C8B-B14F-4D97-AF65-F5344CB8AC3E}">
        <p14:creationId xmlns:p14="http://schemas.microsoft.com/office/powerpoint/2010/main" val="3597561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 </a:t>
            </a:r>
            <a:r>
              <a:rPr lang="en-US" dirty="0" err="1" smtClean="0"/>
              <a:t>QuadraticEquationSolver</a:t>
            </a:r>
            <a:r>
              <a:rPr lang="en-US" dirty="0" smtClean="0"/>
              <a:t> may look like this. Of course, we need</a:t>
            </a:r>
            <a:r>
              <a:rPr lang="en-US" baseline="0" dirty="0" smtClean="0"/>
              <a:t> more methods to make the class useful. For example, we need a function to ask for input, a function for showing the input, a function for solving the equation, a function for showing the result. We must show the input to see if we handle the input properly. This step is really important to figure out bugs.</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15</a:t>
            </a:fld>
            <a:endParaRPr lang="en-US"/>
          </a:p>
        </p:txBody>
      </p:sp>
    </p:spTree>
    <p:extLst>
      <p:ext uri="{BB962C8B-B14F-4D97-AF65-F5344CB8AC3E}">
        <p14:creationId xmlns:p14="http://schemas.microsoft.com/office/powerpoint/2010/main" val="428170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add more methods to complete the entire process of solving the equation. We also need some methods that are useful for debugging too.</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16</a:t>
            </a:fld>
            <a:endParaRPr lang="en-US"/>
          </a:p>
        </p:txBody>
      </p:sp>
    </p:spTree>
    <p:extLst>
      <p:ext uri="{BB962C8B-B14F-4D97-AF65-F5344CB8AC3E}">
        <p14:creationId xmlns:p14="http://schemas.microsoft.com/office/powerpoint/2010/main" val="543552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one step further after finishing our solver for tackling</a:t>
            </a:r>
            <a:r>
              <a:rPr lang="en-US" baseline="0" dirty="0" smtClean="0"/>
              <a:t> with real roots. Here, we want to handle quadratic equations which may have complex roots.</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17</a:t>
            </a:fld>
            <a:endParaRPr lang="en-US"/>
          </a:p>
        </p:txBody>
      </p:sp>
    </p:spTree>
    <p:extLst>
      <p:ext uri="{BB962C8B-B14F-4D97-AF65-F5344CB8AC3E}">
        <p14:creationId xmlns:p14="http://schemas.microsoft.com/office/powerpoint/2010/main" val="2864458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a:t>
            </a:r>
            <a:r>
              <a:rPr lang="en-US" baseline="0" dirty="0" smtClean="0"/>
              <a:t> quadratic equation x^2+1 = 0 has a complex root, </a:t>
            </a:r>
            <a:r>
              <a:rPr lang="en-US" baseline="0" dirty="0" err="1" smtClean="0"/>
              <a:t>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18</a:t>
            </a:fld>
            <a:endParaRPr lang="en-US"/>
          </a:p>
        </p:txBody>
      </p:sp>
    </p:spTree>
    <p:extLst>
      <p:ext uri="{BB962C8B-B14F-4D97-AF65-F5344CB8AC3E}">
        <p14:creationId xmlns:p14="http://schemas.microsoft.com/office/powerpoint/2010/main" val="307078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case</a:t>
            </a:r>
            <a:r>
              <a:rPr lang="en-US" baseline="0" dirty="0" smtClean="0"/>
              <a:t> that the determinant is negative, we have complex roots. Then how should we compute the square root of a negative number? We can use a complex class to do the job by using a library that supports calculation of complex numbers. However, we can do the job by our own in a simple way. </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19</a:t>
            </a:fld>
            <a:endParaRPr lang="en-US"/>
          </a:p>
        </p:txBody>
      </p:sp>
    </p:spTree>
    <p:extLst>
      <p:ext uri="{BB962C8B-B14F-4D97-AF65-F5344CB8AC3E}">
        <p14:creationId xmlns:p14="http://schemas.microsoft.com/office/powerpoint/2010/main" val="324076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 simple question. How do we compute </a:t>
            </a:r>
            <a:r>
              <a:rPr lang="en-US" dirty="0" err="1" smtClean="0"/>
              <a:t>sqrt</a:t>
            </a:r>
            <a:r>
              <a:rPr lang="en-US" dirty="0" smtClean="0"/>
              <a:t>(D) if D is negative? For example, if D = -4,</a:t>
            </a:r>
            <a:r>
              <a:rPr lang="en-US" baseline="0" dirty="0" smtClean="0"/>
              <a:t> what we can do is to compute the square root of 4 and also show the imaginary number </a:t>
            </a:r>
            <a:r>
              <a:rPr lang="en-US" baseline="0" dirty="0" err="1" smtClean="0"/>
              <a:t>i</a:t>
            </a:r>
            <a:r>
              <a:rPr lang="en-US" baseline="0" dirty="0" smtClean="0"/>
              <a:t> at the end.</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20</a:t>
            </a:fld>
            <a:endParaRPr lang="en-US"/>
          </a:p>
        </p:txBody>
      </p:sp>
    </p:spTree>
    <p:extLst>
      <p:ext uri="{BB962C8B-B14F-4D97-AF65-F5344CB8AC3E}">
        <p14:creationId xmlns:p14="http://schemas.microsoft.com/office/powerpoint/2010/main" val="111571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constructor,</a:t>
            </a:r>
            <a:r>
              <a:rPr lang="en-US" baseline="0" dirty="0" smtClean="0"/>
              <a:t> we have one parameter called score whose name is the same as the data member score in this class. To assign the value of the parameter score to the data member score, we can put down this instruction: this-&gt;score = score. “this-&gt;score” refers to the data member while score on the right side is the parameter. On the right side, we show to examples to use class CLASS_A to create two objects a and c in a function f. We can also assign a value to the data member of a and c too. Because the data member score is public, the client f can access score directly. But note that </a:t>
            </a:r>
            <a:r>
              <a:rPr lang="en-US" baseline="0" dirty="0" err="1" smtClean="0"/>
              <a:t>a.score</a:t>
            </a:r>
            <a:r>
              <a:rPr lang="en-US" baseline="0" dirty="0" smtClean="0"/>
              <a:t> and </a:t>
            </a:r>
            <a:r>
              <a:rPr lang="en-US" baseline="0" dirty="0" err="1" smtClean="0"/>
              <a:t>c.score</a:t>
            </a:r>
            <a:r>
              <a:rPr lang="en-US" baseline="0" dirty="0" smtClean="0"/>
              <a:t>, they are not the same variable. </a:t>
            </a:r>
            <a:r>
              <a:rPr lang="en-US" baseline="0" dirty="0" err="1" smtClean="0"/>
              <a:t>a.score</a:t>
            </a:r>
            <a:r>
              <a:rPr lang="en-US" baseline="0" dirty="0" smtClean="0"/>
              <a:t> belongs to a while </a:t>
            </a:r>
            <a:r>
              <a:rPr lang="en-US" baseline="0" dirty="0" err="1" smtClean="0"/>
              <a:t>c.score</a:t>
            </a:r>
            <a:r>
              <a:rPr lang="en-US" baseline="0" dirty="0" smtClean="0"/>
              <a:t> belongs to c.</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3</a:t>
            </a:fld>
            <a:endParaRPr lang="en-US"/>
          </a:p>
        </p:txBody>
      </p:sp>
    </p:spTree>
    <p:extLst>
      <p:ext uri="{BB962C8B-B14F-4D97-AF65-F5344CB8AC3E}">
        <p14:creationId xmlns:p14="http://schemas.microsoft.com/office/powerpoint/2010/main" val="6410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D is negative, we write the instruction like this to show the result. As we see, -D is non-negative and then we take the square root of it. After showing the result of the square root of –D, we display </a:t>
            </a:r>
            <a:r>
              <a:rPr lang="en-US" baseline="0" dirty="0" err="1" smtClean="0"/>
              <a:t>i</a:t>
            </a:r>
            <a:r>
              <a:rPr lang="en-US" baseline="0" dirty="0" smtClean="0"/>
              <a:t> at the end.</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21</a:t>
            </a:fld>
            <a:endParaRPr lang="en-US"/>
          </a:p>
        </p:txBody>
      </p:sp>
    </p:spTree>
    <p:extLst>
      <p:ext uri="{BB962C8B-B14F-4D97-AF65-F5344CB8AC3E}">
        <p14:creationId xmlns:p14="http://schemas.microsoft.com/office/powerpoint/2010/main" val="2921286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we do a conditional check for D to determine</a:t>
            </a:r>
            <a:r>
              <a:rPr lang="en-US" baseline="0" dirty="0" smtClean="0"/>
              <a:t> the way to compute the result. Then display the result properly.</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22</a:t>
            </a:fld>
            <a:endParaRPr lang="en-US"/>
          </a:p>
        </p:txBody>
      </p:sp>
    </p:spTree>
    <p:extLst>
      <p:ext uri="{BB962C8B-B14F-4D97-AF65-F5344CB8AC3E}">
        <p14:creationId xmlns:p14="http://schemas.microsoft.com/office/powerpoint/2010/main" val="1309347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23</a:t>
            </a:fld>
            <a:endParaRPr lang="en-US"/>
          </a:p>
        </p:txBody>
      </p:sp>
    </p:spTree>
    <p:extLst>
      <p:ext uri="{BB962C8B-B14F-4D97-AF65-F5344CB8AC3E}">
        <p14:creationId xmlns:p14="http://schemas.microsoft.com/office/powerpoint/2010/main" val="2885313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need to </a:t>
            </a:r>
            <a:r>
              <a:rPr lang="en-US" baseline="0" smtClean="0"/>
              <a:t>use proper </a:t>
            </a:r>
            <a:r>
              <a:rPr lang="en-US" baseline="0" dirty="0" smtClean="0"/>
              <a:t>hardware, software, libraries, and graphics processing units to run our software.</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24</a:t>
            </a:fld>
            <a:endParaRPr lang="en-US"/>
          </a:p>
        </p:txBody>
      </p:sp>
    </p:spTree>
    <p:extLst>
      <p:ext uri="{BB962C8B-B14F-4D97-AF65-F5344CB8AC3E}">
        <p14:creationId xmlns:p14="http://schemas.microsoft.com/office/powerpoint/2010/main" val="7432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default</a:t>
            </a:r>
            <a:r>
              <a:rPr lang="en-US" baseline="0" dirty="0" smtClean="0"/>
              <a:t> constructor does not have any parameter. </a:t>
            </a:r>
            <a:r>
              <a:rPr lang="en-US" dirty="0" smtClean="0"/>
              <a:t>It’s better to define a default constructor for</a:t>
            </a:r>
            <a:r>
              <a:rPr lang="en-US" baseline="0" dirty="0" smtClean="0"/>
              <a:t> a class</a:t>
            </a:r>
            <a:r>
              <a:rPr lang="en-US" dirty="0" smtClean="0"/>
              <a:t>.</a:t>
            </a:r>
            <a:r>
              <a:rPr lang="en-US" baseline="0" dirty="0" smtClean="0"/>
              <a:t> In this example, we have the instruction this-&gt;score = score. The meaning is to assign the data member score to itself. In this sense, the data member score is not initialized properly. To do the job correctly, the right side of the assignment instruction should be a value.</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4</a:t>
            </a:fld>
            <a:endParaRPr lang="en-US"/>
          </a:p>
        </p:txBody>
      </p:sp>
    </p:spTree>
    <p:extLst>
      <p:ext uri="{BB962C8B-B14F-4D97-AF65-F5344CB8AC3E}">
        <p14:creationId xmlns:p14="http://schemas.microsoft.com/office/powerpoint/2010/main" val="424597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try</a:t>
            </a:r>
            <a:r>
              <a:rPr lang="en-US" baseline="0" dirty="0" smtClean="0"/>
              <a:t> to create two objects of CLASS_A. But there are compilation errors. Why? When we create the two objects, we put down a parameter in each case. But in the class CLASS_A, we do not have a constructor which accepts one parameter. Thus, the compiler does not find a suitable constructor to initialize an object. Therefore, we have errors.</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5</a:t>
            </a:fld>
            <a:endParaRPr lang="en-US"/>
          </a:p>
        </p:txBody>
      </p:sp>
    </p:spTree>
    <p:extLst>
      <p:ext uri="{BB962C8B-B14F-4D97-AF65-F5344CB8AC3E}">
        <p14:creationId xmlns:p14="http://schemas.microsoft.com/office/powerpoint/2010/main" val="211868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define</a:t>
            </a:r>
            <a:r>
              <a:rPr lang="en-US" baseline="0" dirty="0" smtClean="0"/>
              <a:t> a constructor with a parameter. And then we want to create two objects with no parameters. In this case, the compiler tries to find a default constructor when we define some constructors with parameters. Thus, we have compilation errors.</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6</a:t>
            </a:fld>
            <a:endParaRPr lang="en-US"/>
          </a:p>
        </p:txBody>
      </p:sp>
    </p:spTree>
    <p:extLst>
      <p:ext uri="{BB962C8B-B14F-4D97-AF65-F5344CB8AC3E}">
        <p14:creationId xmlns:p14="http://schemas.microsoft.com/office/powerpoint/2010/main" val="2689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in this case? We do not</a:t>
            </a:r>
            <a:r>
              <a:rPr lang="en-US" baseline="0" dirty="0" smtClean="0"/>
              <a:t> define any constructors. In this case, there is a default constructor in the compiler. On the right side, we define a function f in which we try to create two objects a and c. Then assign values to their data members. Do we have an error at each line?</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7</a:t>
            </a:fld>
            <a:endParaRPr lang="en-US"/>
          </a:p>
        </p:txBody>
      </p:sp>
    </p:spTree>
    <p:extLst>
      <p:ext uri="{BB962C8B-B14F-4D97-AF65-F5344CB8AC3E}">
        <p14:creationId xmlns:p14="http://schemas.microsoft.com/office/powerpoint/2010/main" val="124893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error</a:t>
            </a:r>
            <a:r>
              <a:rPr lang="en-US" baseline="0" dirty="0" smtClean="0"/>
              <a:t> at the Line 2. The purpose of Line 2 is to declare a function a which does not have any parameter and the function returns an object of CLASS_A. Note that a is not an object but a function! At Line 3, we create an object c of CLASS_A. At Line 4, we have a compilation error because a is not an object and thus we cannot access the score parameter. At Line 5, we assign the data member score of the object c a value 7. We do not have an error at Line 5. </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8</a:t>
            </a:fld>
            <a:endParaRPr lang="en-US"/>
          </a:p>
        </p:txBody>
      </p:sp>
    </p:spTree>
    <p:extLst>
      <p:ext uri="{BB962C8B-B14F-4D97-AF65-F5344CB8AC3E}">
        <p14:creationId xmlns:p14="http://schemas.microsoft.com/office/powerpoint/2010/main" val="196632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fix the error.</a:t>
            </a:r>
            <a:r>
              <a:rPr lang="en-US" baseline="0" dirty="0" smtClean="0"/>
              <a:t> Here’s an example. What we should do is to remove the parentheses. On the right side, x is an object of CLASS_A.</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9</a:t>
            </a:fld>
            <a:endParaRPr lang="en-US"/>
          </a:p>
        </p:txBody>
      </p:sp>
    </p:spTree>
    <p:extLst>
      <p:ext uri="{BB962C8B-B14F-4D97-AF65-F5344CB8AC3E}">
        <p14:creationId xmlns:p14="http://schemas.microsoft.com/office/powerpoint/2010/main" val="135837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we create an object and use the default constructor to initialize the data member, we simply put down the object name after the class name.</a:t>
            </a:r>
            <a:endParaRPr lang="en-US" dirty="0"/>
          </a:p>
        </p:txBody>
      </p:sp>
      <p:sp>
        <p:nvSpPr>
          <p:cNvPr id="4" name="Slide Number Placeholder 3"/>
          <p:cNvSpPr>
            <a:spLocks noGrp="1"/>
          </p:cNvSpPr>
          <p:nvPr>
            <p:ph type="sldNum" sz="quarter" idx="10"/>
          </p:nvPr>
        </p:nvSpPr>
        <p:spPr/>
        <p:txBody>
          <a:bodyPr/>
          <a:lstStyle/>
          <a:p>
            <a:fld id="{E369C6D6-D2D0-4155-B2C5-487719770A1A}" type="slidenum">
              <a:rPr lang="en-US" smtClean="0"/>
              <a:t>10</a:t>
            </a:fld>
            <a:endParaRPr lang="en-US"/>
          </a:p>
        </p:txBody>
      </p:sp>
    </p:spTree>
    <p:extLst>
      <p:ext uri="{BB962C8B-B14F-4D97-AF65-F5344CB8AC3E}">
        <p14:creationId xmlns:p14="http://schemas.microsoft.com/office/powerpoint/2010/main" val="205373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DCEBE6-A743-4F56-B9A2-B49A86DB0CDC}"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171730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CEBE6-A743-4F56-B9A2-B49A86DB0CDC}"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73215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CEBE6-A743-4F56-B9A2-B49A86DB0CDC}"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14166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DCEBE6-A743-4F56-B9A2-B49A86DB0CDC}"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354930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DCEBE6-A743-4F56-B9A2-B49A86DB0CDC}"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159823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DCEBE6-A743-4F56-B9A2-B49A86DB0CDC}"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73971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DCEBE6-A743-4F56-B9A2-B49A86DB0CDC}"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194868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DCEBE6-A743-4F56-B9A2-B49A86DB0CDC}"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343369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CEBE6-A743-4F56-B9A2-B49A86DB0CDC}"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140480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CEBE6-A743-4F56-B9A2-B49A86DB0CDC}"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65760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DCEBE6-A743-4F56-B9A2-B49A86DB0CDC}"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9B3B7-3F10-43F6-8580-91A979F91C7F}" type="slidenum">
              <a:rPr lang="en-US" smtClean="0"/>
              <a:t>‹#›</a:t>
            </a:fld>
            <a:endParaRPr lang="en-US"/>
          </a:p>
        </p:txBody>
      </p:sp>
    </p:spTree>
    <p:extLst>
      <p:ext uri="{BB962C8B-B14F-4D97-AF65-F5344CB8AC3E}">
        <p14:creationId xmlns:p14="http://schemas.microsoft.com/office/powerpoint/2010/main" val="336250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CEBE6-A743-4F56-B9A2-B49A86DB0CDC}" type="datetimeFigureOut">
              <a:rPr lang="en-US" smtClean="0"/>
              <a:t>3/9/2020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9B3B7-3F10-43F6-8580-91A979F91C7F}" type="slidenum">
              <a:rPr lang="en-US" smtClean="0"/>
              <a:t>‹#›</a:t>
            </a:fld>
            <a:endParaRPr lang="en-US"/>
          </a:p>
        </p:txBody>
      </p:sp>
    </p:spTree>
    <p:extLst>
      <p:ext uri="{BB962C8B-B14F-4D97-AF65-F5344CB8AC3E}">
        <p14:creationId xmlns:p14="http://schemas.microsoft.com/office/powerpoint/2010/main" val="170962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Basics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470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766617"/>
          </a:xfrm>
        </p:spPr>
        <p:txBody>
          <a:bodyPr>
            <a:normAutofit/>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sz="3300" dirty="0" smtClean="0"/>
              <a:t>}</a:t>
            </a:r>
            <a:r>
              <a:rPr lang="en-US" sz="3300" b="1" dirty="0" smtClean="0"/>
              <a:t>;</a:t>
            </a:r>
            <a:endParaRPr lang="en-US" sz="3300" b="1" dirty="0"/>
          </a:p>
        </p:txBody>
      </p:sp>
      <p:sp>
        <p:nvSpPr>
          <p:cNvPr id="4" name="TextBox 3"/>
          <p:cNvSpPr txBox="1"/>
          <p:nvPr/>
        </p:nvSpPr>
        <p:spPr>
          <a:xfrm>
            <a:off x="5098942" y="2309720"/>
            <a:ext cx="6927743" cy="1569660"/>
          </a:xfrm>
          <a:prstGeom prst="rect">
            <a:avLst/>
          </a:prstGeom>
          <a:noFill/>
          <a:ln>
            <a:solidFill>
              <a:schemeClr val="accent1"/>
            </a:solidFill>
          </a:ln>
        </p:spPr>
        <p:txBody>
          <a:bodyPr wrap="square" rtlCol="0">
            <a:spAutoFit/>
          </a:bodyPr>
          <a:lstStyle/>
          <a:p>
            <a:r>
              <a:rPr lang="en-US" sz="3200" dirty="0"/>
              <a:t>CLASS_A </a:t>
            </a:r>
            <a:r>
              <a:rPr lang="en-US" sz="3200" dirty="0" smtClean="0"/>
              <a:t>a;      // use default constructor</a:t>
            </a:r>
          </a:p>
          <a:p>
            <a:r>
              <a:rPr lang="en-US" sz="3200" dirty="0" smtClean="0"/>
              <a:t>CLASS_A c</a:t>
            </a:r>
            <a:r>
              <a:rPr lang="en-US" sz="3200" dirty="0"/>
              <a:t>;      // use default constructor</a:t>
            </a:r>
            <a:endParaRPr lang="en-US" sz="3200" dirty="0" smtClean="0"/>
          </a:p>
          <a:p>
            <a:endParaRPr lang="en-US" sz="3200" dirty="0" smtClean="0"/>
          </a:p>
        </p:txBody>
      </p:sp>
    </p:spTree>
    <p:extLst>
      <p:ext uri="{BB962C8B-B14F-4D97-AF65-F5344CB8AC3E}">
        <p14:creationId xmlns:p14="http://schemas.microsoft.com/office/powerpoint/2010/main" val="275588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One: Requirement Specification</a:t>
            </a:r>
            <a:endParaRPr lang="en-US" dirty="0"/>
          </a:p>
        </p:txBody>
      </p:sp>
      <p:sp>
        <p:nvSpPr>
          <p:cNvPr id="3" name="Content Placeholder 2"/>
          <p:cNvSpPr>
            <a:spLocks noGrp="1"/>
          </p:cNvSpPr>
          <p:nvPr>
            <p:ph idx="1"/>
          </p:nvPr>
        </p:nvSpPr>
        <p:spPr>
          <a:xfrm>
            <a:off x="838200" y="1518834"/>
            <a:ext cx="10515600" cy="4658129"/>
          </a:xfrm>
        </p:spPr>
        <p:txBody>
          <a:bodyPr/>
          <a:lstStyle/>
          <a:p>
            <a:r>
              <a:rPr lang="en-US" dirty="0" smtClean="0"/>
              <a:t>Write a program to ask the user to input a quadratic equation and solve the quadratic equation. </a:t>
            </a:r>
          </a:p>
          <a:p>
            <a:r>
              <a:rPr lang="en-US" dirty="0" smtClean="0"/>
              <a:t>If there are real roots, show them. Otherwise, show “no real roots”.</a:t>
            </a:r>
          </a:p>
          <a:p>
            <a:endParaRPr lang="en-US" dirty="0" smtClean="0"/>
          </a:p>
          <a:p>
            <a:pPr marL="0" indent="0">
              <a:buNone/>
            </a:pPr>
            <a:r>
              <a:rPr lang="en-US" dirty="0"/>
              <a:t>	</a:t>
            </a:r>
            <a:r>
              <a:rPr lang="en-US" dirty="0" smtClean="0"/>
              <a:t>a x</a:t>
            </a:r>
            <a:r>
              <a:rPr lang="en-US" baseline="30000" dirty="0"/>
              <a:t>2</a:t>
            </a:r>
            <a:r>
              <a:rPr lang="en-US" dirty="0" smtClean="0"/>
              <a:t> + b x + c = 0</a:t>
            </a:r>
          </a:p>
          <a:p>
            <a:pPr marL="0" indent="0">
              <a:buNone/>
            </a:pPr>
            <a:r>
              <a:rPr lang="en-US" dirty="0"/>
              <a:t>	</a:t>
            </a:r>
            <a:endParaRPr lang="en-US" dirty="0" smtClean="0"/>
          </a:p>
          <a:p>
            <a:pPr marL="0" indent="0">
              <a:buNone/>
            </a:pPr>
            <a:r>
              <a:rPr lang="en-US" dirty="0" smtClean="0"/>
              <a:t>	root1 = (-b - </a:t>
            </a:r>
            <a:r>
              <a:rPr lang="en-US" dirty="0" err="1" smtClean="0"/>
              <a:t>sqrt</a:t>
            </a:r>
            <a:r>
              <a:rPr lang="en-US" dirty="0" smtClean="0"/>
              <a:t>( b</a:t>
            </a:r>
            <a:r>
              <a:rPr lang="en-US" baseline="30000" dirty="0" smtClean="0"/>
              <a:t>2</a:t>
            </a:r>
            <a:r>
              <a:rPr lang="en-US" dirty="0" smtClean="0"/>
              <a:t> – 4ac ) ) / 2a</a:t>
            </a:r>
            <a:endParaRPr lang="en-US" dirty="0"/>
          </a:p>
          <a:p>
            <a:pPr marL="0" indent="0">
              <a:buNone/>
            </a:pPr>
            <a:r>
              <a:rPr lang="en-US" dirty="0" smtClean="0"/>
              <a:t>	root2 = (-b + </a:t>
            </a:r>
            <a:r>
              <a:rPr lang="en-US" dirty="0" err="1" smtClean="0"/>
              <a:t>sqrt</a:t>
            </a:r>
            <a:r>
              <a:rPr lang="en-US" dirty="0" smtClean="0"/>
              <a:t>( b</a:t>
            </a:r>
            <a:r>
              <a:rPr lang="en-US" baseline="30000" dirty="0" smtClean="0"/>
              <a:t>2</a:t>
            </a:r>
            <a:r>
              <a:rPr lang="en-US" dirty="0" smtClean="0"/>
              <a:t> – 4ac ) ) / 2a</a:t>
            </a:r>
          </a:p>
          <a:p>
            <a:pPr marL="0" indent="0">
              <a:buNone/>
            </a:pPr>
            <a:endParaRPr lang="en-US" dirty="0"/>
          </a:p>
        </p:txBody>
      </p:sp>
    </p:spTree>
    <p:extLst>
      <p:ext uri="{BB962C8B-B14F-4D97-AF65-F5344CB8AC3E}">
        <p14:creationId xmlns:p14="http://schemas.microsoft.com/office/powerpoint/2010/main" val="270441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722" y="201476"/>
            <a:ext cx="11374464" cy="6059837"/>
          </a:xfrm>
        </p:spPr>
        <p:txBody>
          <a:bodyPr>
            <a:normAutofit fontScale="92500" lnSpcReduction="20000"/>
          </a:bodyPr>
          <a:lstStyle/>
          <a:p>
            <a:r>
              <a:rPr lang="en-US" dirty="0" smtClean="0"/>
              <a:t>Write a program to ask the user to input a quadratic equation and solve the quadratic equation. </a:t>
            </a:r>
          </a:p>
          <a:p>
            <a:r>
              <a:rPr lang="en-US" dirty="0" smtClean="0"/>
              <a:t>If there are real roots, show them. Otherwise, show “no real roots”.</a:t>
            </a:r>
          </a:p>
          <a:p>
            <a:pPr marL="0" indent="0">
              <a:buNone/>
            </a:pPr>
            <a:endParaRPr lang="en-US" dirty="0" smtClean="0"/>
          </a:p>
          <a:p>
            <a:pPr marL="0" indent="0">
              <a:buNone/>
            </a:pPr>
            <a:r>
              <a:rPr lang="en-US" dirty="0"/>
              <a:t>	</a:t>
            </a:r>
            <a:r>
              <a:rPr lang="en-US" dirty="0" smtClean="0"/>
              <a:t>double a, b, c;</a:t>
            </a:r>
          </a:p>
          <a:p>
            <a:pPr marL="0" indent="0">
              <a:buNone/>
            </a:pPr>
            <a:r>
              <a:rPr lang="en-US" dirty="0"/>
              <a:t>	</a:t>
            </a:r>
            <a:r>
              <a:rPr lang="en-US" dirty="0" err="1" smtClean="0"/>
              <a:t>cin</a:t>
            </a:r>
            <a:r>
              <a:rPr lang="en-US" dirty="0" smtClean="0"/>
              <a:t> &gt;&gt; a &gt;&gt; b &gt;&gt; c;</a:t>
            </a:r>
          </a:p>
          <a:p>
            <a:pPr marL="0" indent="0">
              <a:buNone/>
            </a:pPr>
            <a:endParaRPr lang="en-US" dirty="0"/>
          </a:p>
          <a:p>
            <a:pPr marL="0" indent="0">
              <a:buNone/>
            </a:pPr>
            <a:r>
              <a:rPr lang="en-US" dirty="0" smtClean="0"/>
              <a:t>	double d2;	// determinant</a:t>
            </a:r>
          </a:p>
          <a:p>
            <a:pPr marL="0" indent="0">
              <a:buNone/>
            </a:pPr>
            <a:r>
              <a:rPr lang="en-US" dirty="0"/>
              <a:t>	</a:t>
            </a:r>
            <a:r>
              <a:rPr lang="en-US" dirty="0" smtClean="0"/>
              <a:t>d2 = b*b – 4*a*c;</a:t>
            </a:r>
          </a:p>
          <a:p>
            <a:pPr marL="0" indent="0">
              <a:buNone/>
            </a:pPr>
            <a:r>
              <a:rPr lang="en-US" dirty="0"/>
              <a:t>	</a:t>
            </a:r>
            <a:endParaRPr lang="en-US" dirty="0" smtClean="0"/>
          </a:p>
          <a:p>
            <a:pPr marL="0" indent="0">
              <a:buNone/>
            </a:pPr>
            <a:r>
              <a:rPr lang="en-US" dirty="0"/>
              <a:t>	</a:t>
            </a:r>
            <a:r>
              <a:rPr lang="en-US" dirty="0" smtClean="0"/>
              <a:t>if (d2 &lt; 0) …</a:t>
            </a:r>
          </a:p>
          <a:p>
            <a:pPr marL="0" indent="0">
              <a:buNone/>
            </a:pPr>
            <a:endParaRPr lang="en-US" dirty="0" smtClean="0"/>
          </a:p>
          <a:p>
            <a:pPr marL="0" indent="0">
              <a:buNone/>
            </a:pPr>
            <a:r>
              <a:rPr lang="en-US" dirty="0"/>
              <a:t>	</a:t>
            </a:r>
            <a:r>
              <a:rPr lang="en-US" dirty="0" smtClean="0"/>
              <a:t>double r1 = (-</a:t>
            </a:r>
            <a:r>
              <a:rPr lang="en-US" dirty="0"/>
              <a:t>	</a:t>
            </a:r>
            <a:r>
              <a:rPr lang="en-US" dirty="0" smtClean="0"/>
              <a:t>b – </a:t>
            </a:r>
            <a:r>
              <a:rPr lang="en-US" dirty="0" err="1" smtClean="0"/>
              <a:t>sqrt</a:t>
            </a:r>
            <a:r>
              <a:rPr lang="en-US" dirty="0" smtClean="0"/>
              <a:t>(d2))/(2*a);</a:t>
            </a:r>
          </a:p>
          <a:p>
            <a:pPr marL="0" indent="0">
              <a:buNone/>
            </a:pPr>
            <a:endParaRPr lang="en-US" dirty="0"/>
          </a:p>
          <a:p>
            <a:pPr marL="0" indent="0">
              <a:buNone/>
            </a:pPr>
            <a:r>
              <a:rPr lang="en-US" dirty="0" smtClean="0"/>
              <a:t>	……</a:t>
            </a:r>
            <a:endParaRPr lang="en-US" dirty="0"/>
          </a:p>
        </p:txBody>
      </p:sp>
      <p:sp>
        <p:nvSpPr>
          <p:cNvPr id="5" name="Rectangle 4"/>
          <p:cNvSpPr/>
          <p:nvPr/>
        </p:nvSpPr>
        <p:spPr>
          <a:xfrm>
            <a:off x="6349043" y="2654007"/>
            <a:ext cx="5479674" cy="954107"/>
          </a:xfrm>
          <a:prstGeom prst="rect">
            <a:avLst/>
          </a:prstGeom>
          <a:ln>
            <a:solidFill>
              <a:schemeClr val="accent1"/>
            </a:solidFill>
          </a:ln>
        </p:spPr>
        <p:txBody>
          <a:bodyPr wrap="square">
            <a:spAutoFit/>
          </a:bodyPr>
          <a:lstStyle/>
          <a:p>
            <a:r>
              <a:rPr lang="en-US" sz="2800" dirty="0" smtClean="0"/>
              <a:t>root1 = (-b - </a:t>
            </a:r>
            <a:r>
              <a:rPr lang="en-US" sz="2800" dirty="0" err="1" smtClean="0"/>
              <a:t>sqrt</a:t>
            </a:r>
            <a:r>
              <a:rPr lang="en-US" sz="2800" dirty="0" smtClean="0"/>
              <a:t>( b</a:t>
            </a:r>
            <a:r>
              <a:rPr lang="en-US" sz="2800" baseline="30000" dirty="0" smtClean="0"/>
              <a:t>2</a:t>
            </a:r>
            <a:r>
              <a:rPr lang="en-US" sz="2800" dirty="0" smtClean="0"/>
              <a:t> – 4ac ) ) / 2a</a:t>
            </a:r>
          </a:p>
          <a:p>
            <a:r>
              <a:rPr lang="en-US" sz="2800" dirty="0" smtClean="0"/>
              <a:t>root2 = (-b + </a:t>
            </a:r>
            <a:r>
              <a:rPr lang="en-US" sz="2800" dirty="0" err="1" smtClean="0"/>
              <a:t>sqrt</a:t>
            </a:r>
            <a:r>
              <a:rPr lang="en-US" sz="2800" dirty="0" smtClean="0"/>
              <a:t>( b</a:t>
            </a:r>
            <a:r>
              <a:rPr lang="en-US" sz="2800" baseline="30000" dirty="0" smtClean="0"/>
              <a:t>2</a:t>
            </a:r>
            <a:r>
              <a:rPr lang="en-US" sz="2800" dirty="0" smtClean="0"/>
              <a:t> – 4ac ) ) / 2a</a:t>
            </a:r>
          </a:p>
        </p:txBody>
      </p:sp>
      <p:sp>
        <p:nvSpPr>
          <p:cNvPr id="4" name="Rectangle 3"/>
          <p:cNvSpPr/>
          <p:nvPr/>
        </p:nvSpPr>
        <p:spPr>
          <a:xfrm>
            <a:off x="6349043" y="1670686"/>
            <a:ext cx="2505814" cy="480131"/>
          </a:xfrm>
          <a:prstGeom prst="rect">
            <a:avLst/>
          </a:prstGeom>
        </p:spPr>
        <p:txBody>
          <a:bodyPr wrap="none">
            <a:spAutoFit/>
          </a:bodyPr>
          <a:lstStyle/>
          <a:p>
            <a:pPr lvl="0">
              <a:lnSpc>
                <a:spcPct val="90000"/>
              </a:lnSpc>
              <a:spcBef>
                <a:spcPts val="1000"/>
              </a:spcBef>
            </a:pPr>
            <a:r>
              <a:rPr lang="en-US" sz="2800" dirty="0">
                <a:solidFill>
                  <a:prstClr val="black"/>
                </a:solidFill>
              </a:rPr>
              <a:t>a x</a:t>
            </a:r>
            <a:r>
              <a:rPr lang="en-US" sz="2800" baseline="30000" dirty="0">
                <a:solidFill>
                  <a:prstClr val="black"/>
                </a:solidFill>
              </a:rPr>
              <a:t>2</a:t>
            </a:r>
            <a:r>
              <a:rPr lang="en-US" sz="2800" dirty="0">
                <a:solidFill>
                  <a:prstClr val="black"/>
                </a:solidFill>
              </a:rPr>
              <a:t> + b x + c = 0</a:t>
            </a:r>
          </a:p>
        </p:txBody>
      </p:sp>
    </p:spTree>
    <p:extLst>
      <p:ext uri="{BB962C8B-B14F-4D97-AF65-F5344CB8AC3E}">
        <p14:creationId xmlns:p14="http://schemas.microsoft.com/office/powerpoint/2010/main" val="262154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722" y="201476"/>
            <a:ext cx="11374464" cy="6059837"/>
          </a:xfrm>
        </p:spPr>
        <p:txBody>
          <a:bodyPr>
            <a:normAutofit fontScale="85000" lnSpcReduction="20000"/>
          </a:bodyPr>
          <a:lstStyle/>
          <a:p>
            <a:r>
              <a:rPr lang="en-US" dirty="0" smtClean="0"/>
              <a:t>Write a program to ask the user to input a quadratic equation and solve the quadratic equation. </a:t>
            </a:r>
          </a:p>
          <a:p>
            <a:r>
              <a:rPr lang="en-US" dirty="0" smtClean="0"/>
              <a:t>If there are real roots, show them. Otherwise, show “no real roots”.</a:t>
            </a:r>
          </a:p>
          <a:p>
            <a:pPr marL="0" indent="0">
              <a:buNone/>
            </a:pPr>
            <a:endParaRPr lang="en-US" dirty="0" smtClean="0"/>
          </a:p>
          <a:p>
            <a:pPr marL="0" indent="0">
              <a:buNone/>
            </a:pPr>
            <a:r>
              <a:rPr lang="en-US" dirty="0"/>
              <a:t>	</a:t>
            </a:r>
            <a:r>
              <a:rPr lang="en-US" dirty="0" smtClean="0"/>
              <a:t>double a, b, c;</a:t>
            </a:r>
          </a:p>
          <a:p>
            <a:pPr marL="0" indent="0">
              <a:buNone/>
            </a:pPr>
            <a:r>
              <a:rPr lang="en-US" dirty="0"/>
              <a:t> </a:t>
            </a:r>
            <a:r>
              <a:rPr lang="en-US" dirty="0" smtClean="0"/>
              <a:t>            </a:t>
            </a:r>
            <a:r>
              <a:rPr lang="en-US" b="1" dirty="0" err="1" smtClean="0">
                <a:solidFill>
                  <a:srgbClr val="C00000"/>
                </a:solidFill>
              </a:rPr>
              <a:t>cout</a:t>
            </a:r>
            <a:r>
              <a:rPr lang="en-US" b="1" dirty="0" smtClean="0">
                <a:solidFill>
                  <a:srgbClr val="C00000"/>
                </a:solidFill>
              </a:rPr>
              <a:t> &lt;&lt; “Input a, b, and c” &lt;&lt; </a:t>
            </a:r>
            <a:r>
              <a:rPr lang="en-US" b="1" dirty="0" err="1" smtClean="0">
                <a:solidFill>
                  <a:srgbClr val="C00000"/>
                </a:solidFill>
              </a:rPr>
              <a:t>endl</a:t>
            </a:r>
            <a:r>
              <a:rPr lang="en-US" b="1" dirty="0" smtClean="0">
                <a:solidFill>
                  <a:srgbClr val="C00000"/>
                </a:solidFill>
              </a:rPr>
              <a:t>;</a:t>
            </a:r>
          </a:p>
          <a:p>
            <a:pPr marL="0" indent="0">
              <a:buNone/>
            </a:pPr>
            <a:r>
              <a:rPr lang="en-US" dirty="0"/>
              <a:t>	</a:t>
            </a:r>
            <a:r>
              <a:rPr lang="en-US" dirty="0" err="1" smtClean="0"/>
              <a:t>cin</a:t>
            </a:r>
            <a:r>
              <a:rPr lang="en-US" dirty="0" smtClean="0"/>
              <a:t> &gt;&gt; a &gt;&gt; b &gt;&gt; c;</a:t>
            </a:r>
          </a:p>
          <a:p>
            <a:pPr marL="0" indent="0">
              <a:buNone/>
            </a:pPr>
            <a:endParaRPr lang="en-US" dirty="0"/>
          </a:p>
          <a:p>
            <a:pPr marL="0" indent="0">
              <a:buNone/>
            </a:pPr>
            <a:r>
              <a:rPr lang="en-US" dirty="0" smtClean="0"/>
              <a:t>	double d2;	// determinant</a:t>
            </a:r>
          </a:p>
          <a:p>
            <a:pPr marL="0" indent="0">
              <a:buNone/>
            </a:pPr>
            <a:r>
              <a:rPr lang="en-US" dirty="0"/>
              <a:t>	</a:t>
            </a:r>
            <a:r>
              <a:rPr lang="en-US" dirty="0" smtClean="0"/>
              <a:t>d2 = b*b – 4*a*c;</a:t>
            </a:r>
          </a:p>
          <a:p>
            <a:pPr marL="0" indent="0">
              <a:buNone/>
            </a:pPr>
            <a:r>
              <a:rPr lang="en-US" dirty="0"/>
              <a:t>	</a:t>
            </a:r>
            <a:endParaRPr lang="en-US" dirty="0" smtClean="0"/>
          </a:p>
          <a:p>
            <a:pPr marL="0" indent="0">
              <a:buNone/>
            </a:pPr>
            <a:r>
              <a:rPr lang="en-US" dirty="0"/>
              <a:t>	</a:t>
            </a:r>
            <a:r>
              <a:rPr lang="en-US" dirty="0" smtClean="0"/>
              <a:t>if (d2 &lt; 0) …</a:t>
            </a:r>
          </a:p>
          <a:p>
            <a:pPr marL="0" indent="0">
              <a:buNone/>
            </a:pPr>
            <a:endParaRPr lang="en-US" dirty="0" smtClean="0"/>
          </a:p>
          <a:p>
            <a:pPr marL="0" indent="0">
              <a:buNone/>
            </a:pPr>
            <a:r>
              <a:rPr lang="en-US" dirty="0"/>
              <a:t>	</a:t>
            </a:r>
            <a:r>
              <a:rPr lang="en-US" dirty="0" smtClean="0"/>
              <a:t>double r1 = (-</a:t>
            </a:r>
            <a:r>
              <a:rPr lang="en-US" dirty="0"/>
              <a:t>	</a:t>
            </a:r>
            <a:r>
              <a:rPr lang="en-US" dirty="0" smtClean="0"/>
              <a:t>b – </a:t>
            </a:r>
            <a:r>
              <a:rPr lang="en-US" dirty="0" err="1" smtClean="0"/>
              <a:t>sqrt</a:t>
            </a:r>
            <a:r>
              <a:rPr lang="en-US" dirty="0" smtClean="0"/>
              <a:t>(d2))/(2*a);</a:t>
            </a:r>
          </a:p>
          <a:p>
            <a:pPr marL="0" indent="0">
              <a:buNone/>
            </a:pPr>
            <a:endParaRPr lang="en-US" dirty="0"/>
          </a:p>
          <a:p>
            <a:pPr marL="0" indent="0">
              <a:buNone/>
            </a:pPr>
            <a:r>
              <a:rPr lang="en-US" dirty="0" smtClean="0"/>
              <a:t>	……</a:t>
            </a:r>
            <a:endParaRPr lang="en-US" dirty="0"/>
          </a:p>
        </p:txBody>
      </p:sp>
      <p:sp>
        <p:nvSpPr>
          <p:cNvPr id="4" name="Rectangle 3"/>
          <p:cNvSpPr/>
          <p:nvPr/>
        </p:nvSpPr>
        <p:spPr>
          <a:xfrm>
            <a:off x="6531512" y="4189509"/>
            <a:ext cx="5479674" cy="954107"/>
          </a:xfrm>
          <a:prstGeom prst="rect">
            <a:avLst/>
          </a:prstGeom>
          <a:ln>
            <a:solidFill>
              <a:schemeClr val="accent1"/>
            </a:solidFill>
          </a:ln>
        </p:spPr>
        <p:txBody>
          <a:bodyPr wrap="square">
            <a:spAutoFit/>
          </a:bodyPr>
          <a:lstStyle/>
          <a:p>
            <a:r>
              <a:rPr lang="en-US" sz="2800" dirty="0" smtClean="0">
                <a:solidFill>
                  <a:srgbClr val="0070C0"/>
                </a:solidFill>
              </a:rPr>
              <a:t>root1 = (-b - </a:t>
            </a:r>
            <a:r>
              <a:rPr lang="en-US" sz="2800" dirty="0" err="1" smtClean="0">
                <a:solidFill>
                  <a:srgbClr val="0070C0"/>
                </a:solidFill>
              </a:rPr>
              <a:t>sqrt</a:t>
            </a:r>
            <a:r>
              <a:rPr lang="en-US" sz="2800" dirty="0" smtClean="0">
                <a:solidFill>
                  <a:srgbClr val="0070C0"/>
                </a:solidFill>
              </a:rPr>
              <a:t>( b</a:t>
            </a:r>
            <a:r>
              <a:rPr lang="en-US" sz="2800" baseline="30000" dirty="0" smtClean="0">
                <a:solidFill>
                  <a:srgbClr val="0070C0"/>
                </a:solidFill>
              </a:rPr>
              <a:t>2</a:t>
            </a:r>
            <a:r>
              <a:rPr lang="en-US" sz="2800" dirty="0" smtClean="0">
                <a:solidFill>
                  <a:srgbClr val="0070C0"/>
                </a:solidFill>
              </a:rPr>
              <a:t> – 4ac ) ) / 2a</a:t>
            </a:r>
          </a:p>
          <a:p>
            <a:r>
              <a:rPr lang="en-US" sz="2800" dirty="0" smtClean="0">
                <a:solidFill>
                  <a:srgbClr val="0070C0"/>
                </a:solidFill>
              </a:rPr>
              <a:t>root2 = (-b + </a:t>
            </a:r>
            <a:r>
              <a:rPr lang="en-US" sz="2800" dirty="0" err="1" smtClean="0">
                <a:solidFill>
                  <a:srgbClr val="0070C0"/>
                </a:solidFill>
              </a:rPr>
              <a:t>sqrt</a:t>
            </a:r>
            <a:r>
              <a:rPr lang="en-US" sz="2800" dirty="0" smtClean="0">
                <a:solidFill>
                  <a:srgbClr val="0070C0"/>
                </a:solidFill>
              </a:rPr>
              <a:t>( b</a:t>
            </a:r>
            <a:r>
              <a:rPr lang="en-US" sz="2800" baseline="30000" dirty="0" smtClean="0">
                <a:solidFill>
                  <a:srgbClr val="0070C0"/>
                </a:solidFill>
              </a:rPr>
              <a:t>2</a:t>
            </a:r>
            <a:r>
              <a:rPr lang="en-US" sz="2800" dirty="0" smtClean="0">
                <a:solidFill>
                  <a:srgbClr val="0070C0"/>
                </a:solidFill>
              </a:rPr>
              <a:t> – 4ac ) ) / 2a</a:t>
            </a:r>
          </a:p>
        </p:txBody>
      </p:sp>
      <p:sp>
        <p:nvSpPr>
          <p:cNvPr id="6" name="Rectangle 5"/>
          <p:cNvSpPr/>
          <p:nvPr/>
        </p:nvSpPr>
        <p:spPr>
          <a:xfrm>
            <a:off x="6531512" y="3206188"/>
            <a:ext cx="2505814" cy="480131"/>
          </a:xfrm>
          <a:prstGeom prst="rect">
            <a:avLst/>
          </a:prstGeom>
        </p:spPr>
        <p:txBody>
          <a:bodyPr wrap="none">
            <a:spAutoFit/>
          </a:bodyPr>
          <a:lstStyle/>
          <a:p>
            <a:pPr lvl="0">
              <a:lnSpc>
                <a:spcPct val="90000"/>
              </a:lnSpc>
              <a:spcBef>
                <a:spcPts val="1000"/>
              </a:spcBef>
            </a:pPr>
            <a:r>
              <a:rPr lang="en-US" sz="2800" dirty="0">
                <a:solidFill>
                  <a:srgbClr val="0070C0"/>
                </a:solidFill>
              </a:rPr>
              <a:t>a x</a:t>
            </a:r>
            <a:r>
              <a:rPr lang="en-US" sz="2800" baseline="30000" dirty="0">
                <a:solidFill>
                  <a:srgbClr val="0070C0"/>
                </a:solidFill>
              </a:rPr>
              <a:t>2</a:t>
            </a:r>
            <a:r>
              <a:rPr lang="en-US" sz="2800" dirty="0">
                <a:solidFill>
                  <a:srgbClr val="0070C0"/>
                </a:solidFill>
              </a:rPr>
              <a:t> + b x + c = 0</a:t>
            </a:r>
          </a:p>
        </p:txBody>
      </p:sp>
    </p:spTree>
    <p:extLst>
      <p:ext uri="{BB962C8B-B14F-4D97-AF65-F5344CB8AC3E}">
        <p14:creationId xmlns:p14="http://schemas.microsoft.com/office/powerpoint/2010/main" val="133992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the program into a class</a:t>
            </a:r>
            <a:endParaRPr lang="en-US" dirty="0"/>
          </a:p>
        </p:txBody>
      </p:sp>
      <p:sp>
        <p:nvSpPr>
          <p:cNvPr id="3" name="Content Placeholder 2"/>
          <p:cNvSpPr>
            <a:spLocks noGrp="1"/>
          </p:cNvSpPr>
          <p:nvPr>
            <p:ph idx="1"/>
          </p:nvPr>
        </p:nvSpPr>
        <p:spPr>
          <a:xfrm>
            <a:off x="517585" y="1825625"/>
            <a:ext cx="11231591" cy="4351338"/>
          </a:xfrm>
        </p:spPr>
        <p:txBody>
          <a:bodyPr>
            <a:normAutofit/>
          </a:bodyPr>
          <a:lstStyle/>
          <a:p>
            <a:r>
              <a:rPr lang="en-US" sz="3600" dirty="0" smtClean="0"/>
              <a:t>Then, create an object of the class.</a:t>
            </a:r>
          </a:p>
          <a:p>
            <a:r>
              <a:rPr lang="en-US" sz="3600" dirty="0" smtClean="0"/>
              <a:t>Use the object to do the tasks.</a:t>
            </a:r>
          </a:p>
          <a:p>
            <a:pPr marL="0" indent="0">
              <a:buNone/>
            </a:pPr>
            <a:endParaRPr lang="en-US" sz="3600" dirty="0"/>
          </a:p>
          <a:p>
            <a:pPr marL="0" indent="0">
              <a:buNone/>
            </a:pPr>
            <a:r>
              <a:rPr lang="en-US" sz="3600" dirty="0" smtClean="0"/>
              <a:t>e.g.,</a:t>
            </a:r>
          </a:p>
          <a:p>
            <a:pPr marL="0" indent="0">
              <a:buNone/>
            </a:pPr>
            <a:r>
              <a:rPr lang="en-US" sz="3600" dirty="0" err="1" smtClean="0"/>
              <a:t>QuadraticEquationSolver</a:t>
            </a:r>
            <a:r>
              <a:rPr lang="en-US" sz="3600" dirty="0" smtClean="0"/>
              <a:t> solver;</a:t>
            </a:r>
          </a:p>
          <a:p>
            <a:pPr marL="0" indent="0">
              <a:buNone/>
            </a:pPr>
            <a:r>
              <a:rPr lang="en-US" sz="3600" dirty="0" err="1" smtClean="0"/>
              <a:t>solver.foo</a:t>
            </a:r>
            <a:r>
              <a:rPr lang="en-US" sz="3600" dirty="0" smtClean="0"/>
              <a:t>( ); </a:t>
            </a:r>
            <a:r>
              <a:rPr lang="en-US" dirty="0" smtClean="0"/>
              <a:t>// ask for input, solve the equation, and show the result</a:t>
            </a:r>
            <a:endParaRPr lang="en-US" dirty="0"/>
          </a:p>
        </p:txBody>
      </p:sp>
    </p:spTree>
    <p:extLst>
      <p:ext uri="{BB962C8B-B14F-4D97-AF65-F5344CB8AC3E}">
        <p14:creationId xmlns:p14="http://schemas.microsoft.com/office/powerpoint/2010/main" val="300579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Class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class </a:t>
            </a:r>
            <a:r>
              <a:rPr lang="en-US" dirty="0" err="1" smtClean="0"/>
              <a:t>QuadraticEquationSolver</a:t>
            </a:r>
            <a:r>
              <a:rPr lang="en-US" dirty="0" smtClean="0"/>
              <a:t> {</a:t>
            </a:r>
          </a:p>
          <a:p>
            <a:pPr marL="0" indent="0">
              <a:buNone/>
            </a:pPr>
            <a:r>
              <a:rPr lang="en-US" dirty="0"/>
              <a:t>p</a:t>
            </a:r>
            <a:r>
              <a:rPr lang="en-US" dirty="0" smtClean="0"/>
              <a:t>rotected:</a:t>
            </a:r>
          </a:p>
          <a:p>
            <a:pPr marL="0" indent="0">
              <a:buNone/>
            </a:pPr>
            <a:r>
              <a:rPr lang="en-US" dirty="0" smtClean="0"/>
              <a:t>	double a, b, c;</a:t>
            </a:r>
          </a:p>
          <a:p>
            <a:pPr marL="0" indent="0">
              <a:buNone/>
            </a:pPr>
            <a:r>
              <a:rPr lang="en-US" dirty="0"/>
              <a:t>p</a:t>
            </a:r>
            <a:r>
              <a:rPr lang="en-US" dirty="0" smtClean="0"/>
              <a:t>ublic:</a:t>
            </a:r>
          </a:p>
          <a:p>
            <a:pPr marL="0" indent="0">
              <a:buNone/>
            </a:pPr>
            <a:r>
              <a:rPr lang="en-US" dirty="0" smtClean="0"/>
              <a:t>	</a:t>
            </a:r>
            <a:r>
              <a:rPr lang="en-US" dirty="0"/>
              <a:t> </a:t>
            </a:r>
            <a:r>
              <a:rPr lang="en-US" dirty="0" err="1" smtClean="0"/>
              <a:t>QuadraticEquationSolver</a:t>
            </a:r>
            <a:r>
              <a:rPr lang="en-US" dirty="0" smtClean="0"/>
              <a:t>() { … }</a:t>
            </a:r>
          </a:p>
          <a:p>
            <a:pPr marL="0" indent="0">
              <a:buNone/>
            </a:pPr>
            <a:r>
              <a:rPr lang="en-US" dirty="0"/>
              <a:t>	</a:t>
            </a:r>
            <a:r>
              <a:rPr lang="en-US" dirty="0" smtClean="0"/>
              <a:t>void foo( ) {	// give a good name</a:t>
            </a:r>
          </a:p>
          <a:p>
            <a:pPr marL="0" indent="0">
              <a:buNone/>
            </a:pPr>
            <a:r>
              <a:rPr lang="en-US" dirty="0"/>
              <a:t>	</a:t>
            </a:r>
            <a:r>
              <a:rPr lang="en-US" dirty="0" smtClean="0"/>
              <a:t>	…</a:t>
            </a:r>
          </a:p>
          <a:p>
            <a:pPr marL="0" indent="0">
              <a:buNone/>
            </a:pPr>
            <a:r>
              <a:rPr lang="en-US" dirty="0"/>
              <a:t>	</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131319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5" y="123585"/>
            <a:ext cx="10515600" cy="1325563"/>
          </a:xfrm>
        </p:spPr>
        <p:txBody>
          <a:bodyPr/>
          <a:lstStyle/>
          <a:p>
            <a:r>
              <a:rPr lang="en-US" dirty="0" smtClean="0"/>
              <a:t>Using a Class</a:t>
            </a:r>
            <a:endParaRPr lang="en-US" dirty="0"/>
          </a:p>
        </p:txBody>
      </p:sp>
      <p:sp>
        <p:nvSpPr>
          <p:cNvPr id="3" name="Content Placeholder 2"/>
          <p:cNvSpPr>
            <a:spLocks noGrp="1"/>
          </p:cNvSpPr>
          <p:nvPr>
            <p:ph idx="1"/>
          </p:nvPr>
        </p:nvSpPr>
        <p:spPr>
          <a:xfrm>
            <a:off x="803695" y="1276709"/>
            <a:ext cx="10515600" cy="5072332"/>
          </a:xfrm>
        </p:spPr>
        <p:txBody>
          <a:bodyPr>
            <a:normAutofit fontScale="92500" lnSpcReduction="20000"/>
          </a:bodyPr>
          <a:lstStyle/>
          <a:p>
            <a:pPr marL="0" indent="0">
              <a:buNone/>
            </a:pPr>
            <a:r>
              <a:rPr lang="en-US" dirty="0" smtClean="0"/>
              <a:t>class </a:t>
            </a:r>
            <a:r>
              <a:rPr lang="en-US" dirty="0" err="1" smtClean="0"/>
              <a:t>QuadraticEquationSolver</a:t>
            </a:r>
            <a:r>
              <a:rPr lang="en-US" dirty="0" smtClean="0"/>
              <a:t> {</a:t>
            </a:r>
          </a:p>
          <a:p>
            <a:pPr marL="0" indent="0">
              <a:buNone/>
            </a:pPr>
            <a:r>
              <a:rPr lang="en-US" dirty="0"/>
              <a:t>p</a:t>
            </a:r>
            <a:r>
              <a:rPr lang="en-US" dirty="0" smtClean="0"/>
              <a:t>rotected:</a:t>
            </a:r>
          </a:p>
          <a:p>
            <a:pPr marL="0" indent="0">
              <a:buNone/>
            </a:pPr>
            <a:r>
              <a:rPr lang="en-US" dirty="0" smtClean="0"/>
              <a:t>	double a, b, c;</a:t>
            </a:r>
          </a:p>
          <a:p>
            <a:pPr marL="0" indent="0">
              <a:buNone/>
            </a:pPr>
            <a:r>
              <a:rPr lang="en-US" dirty="0"/>
              <a:t>p</a:t>
            </a:r>
            <a:r>
              <a:rPr lang="en-US" dirty="0" smtClean="0"/>
              <a:t>ublic:</a:t>
            </a:r>
          </a:p>
          <a:p>
            <a:pPr marL="0" indent="0">
              <a:buNone/>
            </a:pPr>
            <a:r>
              <a:rPr lang="en-US" dirty="0" smtClean="0"/>
              <a:t>	</a:t>
            </a:r>
            <a:r>
              <a:rPr lang="en-US" dirty="0"/>
              <a:t> </a:t>
            </a:r>
            <a:r>
              <a:rPr lang="en-US" dirty="0" err="1" smtClean="0"/>
              <a:t>QuadraticEquationSolver</a:t>
            </a:r>
            <a:r>
              <a:rPr lang="en-US" dirty="0" smtClean="0"/>
              <a:t>() { … }</a:t>
            </a:r>
          </a:p>
          <a:p>
            <a:pPr marL="0" indent="0">
              <a:buNone/>
            </a:pPr>
            <a:r>
              <a:rPr lang="en-US" dirty="0"/>
              <a:t>	</a:t>
            </a:r>
            <a:r>
              <a:rPr lang="en-US" dirty="0" smtClean="0"/>
              <a:t>void solve( );</a:t>
            </a:r>
          </a:p>
          <a:p>
            <a:pPr marL="0" indent="0">
              <a:buNone/>
            </a:pPr>
            <a:r>
              <a:rPr lang="en-US" dirty="0"/>
              <a:t>	</a:t>
            </a:r>
            <a:r>
              <a:rPr lang="en-US" dirty="0" smtClean="0"/>
              <a:t>void </a:t>
            </a:r>
            <a:r>
              <a:rPr lang="en-US" dirty="0" err="1" smtClean="0"/>
              <a:t>askForInput</a:t>
            </a:r>
            <a:r>
              <a:rPr lang="en-US" dirty="0" smtClean="0"/>
              <a:t>();</a:t>
            </a:r>
          </a:p>
          <a:p>
            <a:pPr marL="0" indent="0">
              <a:buNone/>
            </a:pPr>
            <a:r>
              <a:rPr lang="en-US" dirty="0"/>
              <a:t>	</a:t>
            </a:r>
            <a:r>
              <a:rPr lang="en-US" dirty="0" smtClean="0"/>
              <a:t>void </a:t>
            </a:r>
            <a:r>
              <a:rPr lang="en-US" dirty="0" err="1" smtClean="0"/>
              <a:t>computeRoots</a:t>
            </a:r>
            <a:r>
              <a:rPr lang="en-US" dirty="0" smtClean="0"/>
              <a:t>();</a:t>
            </a:r>
          </a:p>
          <a:p>
            <a:pPr marL="0" indent="0">
              <a:buNone/>
            </a:pPr>
            <a:r>
              <a:rPr lang="en-US" dirty="0"/>
              <a:t>	</a:t>
            </a:r>
            <a:r>
              <a:rPr lang="en-US" dirty="0" smtClean="0"/>
              <a:t>void </a:t>
            </a:r>
            <a:r>
              <a:rPr lang="en-US" dirty="0" err="1" smtClean="0"/>
              <a:t>showResult</a:t>
            </a:r>
            <a:r>
              <a:rPr lang="en-US" dirty="0" smtClean="0"/>
              <a:t>();</a:t>
            </a:r>
          </a:p>
          <a:p>
            <a:pPr marL="0" indent="0">
              <a:buNone/>
            </a:pPr>
            <a:r>
              <a:rPr lang="en-US" dirty="0"/>
              <a:t>	</a:t>
            </a:r>
            <a:r>
              <a:rPr lang="en-US" dirty="0">
                <a:solidFill>
                  <a:srgbClr val="0070C0"/>
                </a:solidFill>
              </a:rPr>
              <a:t>void </a:t>
            </a:r>
            <a:r>
              <a:rPr lang="en-US" dirty="0" err="1">
                <a:solidFill>
                  <a:srgbClr val="0070C0"/>
                </a:solidFill>
              </a:rPr>
              <a:t>showInput</a:t>
            </a:r>
            <a:r>
              <a:rPr lang="en-US" dirty="0">
                <a:solidFill>
                  <a:srgbClr val="0070C0"/>
                </a:solidFill>
              </a:rPr>
              <a:t>() </a:t>
            </a:r>
            <a:r>
              <a:rPr lang="en-US" dirty="0" err="1">
                <a:solidFill>
                  <a:srgbClr val="0070C0"/>
                </a:solidFill>
              </a:rPr>
              <a:t>const</a:t>
            </a:r>
            <a:r>
              <a:rPr lang="en-US" dirty="0">
                <a:solidFill>
                  <a:srgbClr val="0070C0"/>
                </a:solidFill>
              </a:rPr>
              <a:t>;</a:t>
            </a:r>
          </a:p>
          <a:p>
            <a:pPr marL="0" indent="0">
              <a:buNone/>
            </a:pPr>
            <a:r>
              <a:rPr lang="en-US" dirty="0">
                <a:solidFill>
                  <a:srgbClr val="0070C0"/>
                </a:solidFill>
              </a:rPr>
              <a:t>	void </a:t>
            </a:r>
            <a:r>
              <a:rPr lang="en-US" dirty="0" err="1">
                <a:solidFill>
                  <a:srgbClr val="0070C0"/>
                </a:solidFill>
              </a:rPr>
              <a:t>showDeterminant</a:t>
            </a:r>
            <a:r>
              <a:rPr lang="en-US" dirty="0">
                <a:solidFill>
                  <a:srgbClr val="0070C0"/>
                </a:solidFill>
              </a:rPr>
              <a:t>() </a:t>
            </a:r>
            <a:r>
              <a:rPr lang="en-US" dirty="0" err="1">
                <a:solidFill>
                  <a:srgbClr val="0070C0"/>
                </a:solidFill>
              </a:rPr>
              <a:t>const</a:t>
            </a:r>
            <a:r>
              <a:rPr lang="en-US" dirty="0" smtClean="0">
                <a:solidFill>
                  <a:srgbClr val="0070C0"/>
                </a:solidFill>
              </a:rPr>
              <a:t>;</a:t>
            </a:r>
          </a:p>
          <a:p>
            <a:pPr marL="0" indent="0">
              <a:buNone/>
            </a:pPr>
            <a:r>
              <a:rPr lang="en-US" dirty="0" smtClean="0"/>
              <a:t>};</a:t>
            </a:r>
            <a:endParaRPr lang="en-US" dirty="0"/>
          </a:p>
        </p:txBody>
      </p:sp>
    </p:spTree>
    <p:extLst>
      <p:ext uri="{BB962C8B-B14F-4D97-AF65-F5344CB8AC3E}">
        <p14:creationId xmlns:p14="http://schemas.microsoft.com/office/powerpoint/2010/main" val="859450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Two: Requirement Specification</a:t>
            </a:r>
            <a:endParaRPr lang="en-US" dirty="0"/>
          </a:p>
        </p:txBody>
      </p:sp>
      <p:sp>
        <p:nvSpPr>
          <p:cNvPr id="3" name="Content Placeholder 2"/>
          <p:cNvSpPr>
            <a:spLocks noGrp="1"/>
          </p:cNvSpPr>
          <p:nvPr>
            <p:ph idx="1"/>
          </p:nvPr>
        </p:nvSpPr>
        <p:spPr>
          <a:xfrm>
            <a:off x="838200" y="1518834"/>
            <a:ext cx="10515600" cy="4658129"/>
          </a:xfrm>
        </p:spPr>
        <p:txBody>
          <a:bodyPr/>
          <a:lstStyle/>
          <a:p>
            <a:r>
              <a:rPr lang="en-US" dirty="0" smtClean="0"/>
              <a:t>Write a program to ask the user to input a quadratic equation</a:t>
            </a:r>
          </a:p>
          <a:p>
            <a:r>
              <a:rPr lang="en-US" dirty="0" smtClean="0"/>
              <a:t>Solve the quadratic equation. </a:t>
            </a:r>
          </a:p>
          <a:p>
            <a:r>
              <a:rPr lang="en-US" dirty="0" smtClean="0"/>
              <a:t>Show the roots (real or complex).</a:t>
            </a:r>
          </a:p>
          <a:p>
            <a:endParaRPr lang="en-US" dirty="0" smtClean="0"/>
          </a:p>
          <a:p>
            <a:pPr marL="0" indent="0">
              <a:buNone/>
            </a:pPr>
            <a:r>
              <a:rPr lang="en-US" dirty="0"/>
              <a:t>	</a:t>
            </a:r>
            <a:r>
              <a:rPr lang="en-US" dirty="0" smtClean="0"/>
              <a:t>a x</a:t>
            </a:r>
            <a:r>
              <a:rPr lang="en-US" baseline="30000" dirty="0" smtClean="0"/>
              <a:t>2</a:t>
            </a:r>
            <a:r>
              <a:rPr lang="en-US" dirty="0" smtClean="0"/>
              <a:t> + b x + c = 0</a:t>
            </a:r>
          </a:p>
          <a:p>
            <a:pPr marL="0" indent="0">
              <a:buNone/>
            </a:pPr>
            <a:r>
              <a:rPr lang="en-US" dirty="0"/>
              <a:t>	</a:t>
            </a:r>
            <a:endParaRPr lang="en-US" dirty="0" smtClean="0"/>
          </a:p>
          <a:p>
            <a:pPr marL="0" indent="0">
              <a:buNone/>
            </a:pPr>
            <a:r>
              <a:rPr lang="en-US" dirty="0" smtClean="0"/>
              <a:t>	root1 = (-b - </a:t>
            </a:r>
            <a:r>
              <a:rPr lang="en-US" dirty="0" err="1" smtClean="0"/>
              <a:t>sqrt</a:t>
            </a:r>
            <a:r>
              <a:rPr lang="en-US" dirty="0" smtClean="0"/>
              <a:t>( b</a:t>
            </a:r>
            <a:r>
              <a:rPr lang="en-US" baseline="30000" dirty="0" smtClean="0"/>
              <a:t>2</a:t>
            </a:r>
            <a:r>
              <a:rPr lang="en-US" dirty="0" smtClean="0"/>
              <a:t> – 4ac ) ) / 2a</a:t>
            </a:r>
            <a:endParaRPr lang="en-US" dirty="0"/>
          </a:p>
          <a:p>
            <a:pPr marL="0" indent="0">
              <a:buNone/>
            </a:pPr>
            <a:r>
              <a:rPr lang="en-US" dirty="0" smtClean="0"/>
              <a:t>	root2 = (-b + </a:t>
            </a:r>
            <a:r>
              <a:rPr lang="en-US" dirty="0" err="1" smtClean="0"/>
              <a:t>sqrt</a:t>
            </a:r>
            <a:r>
              <a:rPr lang="en-US" dirty="0" smtClean="0"/>
              <a:t>( b</a:t>
            </a:r>
            <a:r>
              <a:rPr lang="en-US" baseline="30000" dirty="0" smtClean="0"/>
              <a:t>2</a:t>
            </a:r>
            <a:r>
              <a:rPr lang="en-US" dirty="0" smtClean="0"/>
              <a:t> – 4ac ) ) / 2a</a:t>
            </a:r>
          </a:p>
          <a:p>
            <a:pPr marL="0" indent="0">
              <a:buNone/>
            </a:pPr>
            <a:endParaRPr lang="en-US" dirty="0"/>
          </a:p>
        </p:txBody>
      </p:sp>
    </p:spTree>
    <p:extLst>
      <p:ext uri="{BB962C8B-B14F-4D97-AF65-F5344CB8AC3E}">
        <p14:creationId xmlns:p14="http://schemas.microsoft.com/office/powerpoint/2010/main" val="39613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a:t>
            </a:r>
            <a:endParaRPr lang="en-US" dirty="0"/>
          </a:p>
        </p:txBody>
      </p:sp>
      <p:sp>
        <p:nvSpPr>
          <p:cNvPr id="3" name="Content Placeholder 2"/>
          <p:cNvSpPr>
            <a:spLocks noGrp="1"/>
          </p:cNvSpPr>
          <p:nvPr>
            <p:ph idx="1"/>
          </p:nvPr>
        </p:nvSpPr>
        <p:spPr>
          <a:xfrm>
            <a:off x="838200" y="1518834"/>
            <a:ext cx="10515600" cy="5339166"/>
          </a:xfrm>
        </p:spPr>
        <p:txBody>
          <a:bodyPr>
            <a:normAutofit/>
          </a:bodyPr>
          <a:lstStyle/>
          <a:p>
            <a:pPr marL="0" indent="0">
              <a:buNone/>
            </a:pPr>
            <a:r>
              <a:rPr lang="en-US" dirty="0"/>
              <a:t>	</a:t>
            </a:r>
            <a:r>
              <a:rPr lang="en-US" dirty="0" smtClean="0"/>
              <a:t>x</a:t>
            </a:r>
            <a:r>
              <a:rPr lang="en-US" baseline="30000" dirty="0" smtClean="0"/>
              <a:t>2</a:t>
            </a:r>
            <a:r>
              <a:rPr lang="en-US" dirty="0" smtClean="0"/>
              <a:t> + 1 = 0</a:t>
            </a:r>
          </a:p>
          <a:p>
            <a:pPr marL="0" indent="0">
              <a:buNone/>
            </a:pPr>
            <a:r>
              <a:rPr lang="en-US" dirty="0"/>
              <a:t>	</a:t>
            </a:r>
            <a:r>
              <a:rPr lang="en-US" dirty="0" smtClean="0"/>
              <a:t>a = 1, b = 0, c = 1</a:t>
            </a:r>
          </a:p>
          <a:p>
            <a:pPr marL="0" indent="0">
              <a:buNone/>
            </a:pPr>
            <a:r>
              <a:rPr lang="en-US" dirty="0"/>
              <a:t>	</a:t>
            </a:r>
            <a:r>
              <a:rPr lang="en-US" dirty="0" smtClean="0"/>
              <a:t>determinant = b</a:t>
            </a:r>
            <a:r>
              <a:rPr lang="en-US" baseline="30000" dirty="0" smtClean="0"/>
              <a:t>2</a:t>
            </a:r>
            <a:r>
              <a:rPr lang="en-US" dirty="0" smtClean="0"/>
              <a:t> – 4ac  = -4, </a:t>
            </a:r>
            <a:r>
              <a:rPr lang="en-US" dirty="0" err="1" smtClean="0"/>
              <a:t>sqrt</a:t>
            </a:r>
            <a:r>
              <a:rPr lang="en-US" dirty="0" smtClean="0"/>
              <a:t>( -4 ) = 2i</a:t>
            </a:r>
          </a:p>
          <a:p>
            <a:pPr marL="0" indent="0">
              <a:buNone/>
            </a:pPr>
            <a:r>
              <a:rPr lang="en-US" dirty="0" smtClean="0"/>
              <a:t> </a:t>
            </a:r>
          </a:p>
          <a:p>
            <a:pPr marL="0" indent="0">
              <a:buNone/>
            </a:pPr>
            <a:r>
              <a:rPr lang="en-US" dirty="0" smtClean="0"/>
              <a:t>	root1 = (-b - </a:t>
            </a:r>
            <a:r>
              <a:rPr lang="en-US" dirty="0" err="1" smtClean="0"/>
              <a:t>sqrt</a:t>
            </a:r>
            <a:r>
              <a:rPr lang="en-US" dirty="0" smtClean="0"/>
              <a:t>( b</a:t>
            </a:r>
            <a:r>
              <a:rPr lang="en-US" baseline="30000" dirty="0" smtClean="0"/>
              <a:t>2</a:t>
            </a:r>
            <a:r>
              <a:rPr lang="en-US" dirty="0" smtClean="0"/>
              <a:t> – 4ac ) ) / 2a</a:t>
            </a:r>
            <a:endParaRPr lang="en-US" dirty="0"/>
          </a:p>
          <a:p>
            <a:pPr marL="0" indent="0">
              <a:buNone/>
            </a:pPr>
            <a:r>
              <a:rPr lang="en-US" dirty="0" smtClean="0"/>
              <a:t>	root2 = (-b + </a:t>
            </a:r>
            <a:r>
              <a:rPr lang="en-US" dirty="0" err="1" smtClean="0"/>
              <a:t>sqrt</a:t>
            </a:r>
            <a:r>
              <a:rPr lang="en-US" dirty="0" smtClean="0"/>
              <a:t>( b</a:t>
            </a:r>
            <a:r>
              <a:rPr lang="en-US" baseline="30000" dirty="0" smtClean="0"/>
              <a:t>2</a:t>
            </a:r>
            <a:r>
              <a:rPr lang="en-US" dirty="0" smtClean="0"/>
              <a:t> – 4ac ) ) / 2a</a:t>
            </a:r>
          </a:p>
          <a:p>
            <a:pPr marL="0" indent="0">
              <a:buNone/>
            </a:pPr>
            <a:endParaRPr lang="en-US" dirty="0"/>
          </a:p>
          <a:p>
            <a:pPr marL="0" indent="0">
              <a:buNone/>
            </a:pPr>
            <a:r>
              <a:rPr lang="en-US" dirty="0" smtClean="0"/>
              <a:t>	root1 = root2 = </a:t>
            </a:r>
            <a:r>
              <a:rPr lang="en-US" dirty="0" err="1" smtClean="0"/>
              <a:t>i</a:t>
            </a: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8095622" y="3120182"/>
            <a:ext cx="3544945" cy="2062103"/>
          </a:xfrm>
          <a:prstGeom prst="rect">
            <a:avLst/>
          </a:prstGeom>
          <a:noFill/>
          <a:ln>
            <a:solidFill>
              <a:schemeClr val="accent1"/>
            </a:solidFill>
          </a:ln>
        </p:spPr>
        <p:txBody>
          <a:bodyPr wrap="none" rtlCol="0">
            <a:spAutoFit/>
          </a:bodyPr>
          <a:lstStyle/>
          <a:p>
            <a:r>
              <a:rPr lang="en-US" sz="3200" dirty="0" err="1"/>
              <a:t>s</a:t>
            </a:r>
            <a:r>
              <a:rPr lang="en-US" sz="3200" dirty="0" err="1" smtClean="0"/>
              <a:t>qrt</a:t>
            </a:r>
            <a:r>
              <a:rPr lang="en-US" sz="3200" dirty="0"/>
              <a:t>(</a:t>
            </a:r>
            <a:r>
              <a:rPr lang="en-US" sz="3200" dirty="0" smtClean="0"/>
              <a:t>-1) = </a:t>
            </a:r>
            <a:r>
              <a:rPr lang="en-US" sz="3200" dirty="0" err="1" smtClean="0"/>
              <a:t>i</a:t>
            </a:r>
            <a:endParaRPr lang="en-US" sz="3200" dirty="0" smtClean="0"/>
          </a:p>
          <a:p>
            <a:r>
              <a:rPr lang="en-US" sz="3200" dirty="0"/>
              <a:t>i</a:t>
            </a:r>
            <a:r>
              <a:rPr lang="en-US" sz="3200" baseline="30000" dirty="0" smtClean="0"/>
              <a:t>2</a:t>
            </a:r>
            <a:r>
              <a:rPr lang="en-US" sz="3200" dirty="0" smtClean="0"/>
              <a:t> = </a:t>
            </a:r>
            <a:r>
              <a:rPr lang="en-US" sz="3200" dirty="0" smtClean="0"/>
              <a:t>-1</a:t>
            </a:r>
            <a:endParaRPr lang="en-US" sz="3200" dirty="0" smtClean="0"/>
          </a:p>
          <a:p>
            <a:endParaRPr lang="en-US" sz="3200" dirty="0"/>
          </a:p>
          <a:p>
            <a:r>
              <a:rPr lang="en-US" sz="3200" dirty="0" smtClean="0"/>
              <a:t>i: the imaginary unit</a:t>
            </a:r>
            <a:endParaRPr lang="en-US" sz="3200" dirty="0"/>
          </a:p>
        </p:txBody>
      </p:sp>
    </p:spTree>
    <p:extLst>
      <p:ext uri="{BB962C8B-B14F-4D97-AF65-F5344CB8AC3E}">
        <p14:creationId xmlns:p14="http://schemas.microsoft.com/office/powerpoint/2010/main" val="3990367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r>
              <a:rPr lang="en-US" dirty="0" smtClean="0"/>
              <a:t>Requirement Specification</a:t>
            </a:r>
            <a:endParaRPr lang="en-US" dirty="0"/>
          </a:p>
        </p:txBody>
      </p:sp>
      <p:sp>
        <p:nvSpPr>
          <p:cNvPr id="7" name="Content Placeholder 2"/>
          <p:cNvSpPr>
            <a:spLocks noGrp="1"/>
          </p:cNvSpPr>
          <p:nvPr>
            <p:ph idx="1"/>
          </p:nvPr>
        </p:nvSpPr>
        <p:spPr>
          <a:xfrm>
            <a:off x="838200" y="1518834"/>
            <a:ext cx="10515600" cy="5339166"/>
          </a:xfrm>
        </p:spPr>
        <p:txBody>
          <a:bodyPr>
            <a:normAutofit lnSpcReduction="10000"/>
          </a:bodyPr>
          <a:lstStyle/>
          <a:p>
            <a:r>
              <a:rPr lang="en-US" dirty="0" smtClean="0"/>
              <a:t>Write a program to ask the user to input a quadratic equation and solve the quadratic equation. </a:t>
            </a:r>
          </a:p>
          <a:p>
            <a:r>
              <a:rPr lang="en-US" dirty="0" smtClean="0"/>
              <a:t>Show the roots (real or complex).</a:t>
            </a:r>
          </a:p>
          <a:p>
            <a:pPr marL="0" indent="0">
              <a:buNone/>
            </a:pPr>
            <a:r>
              <a:rPr lang="en-US" dirty="0" smtClean="0"/>
              <a:t>	a </a:t>
            </a:r>
            <a:r>
              <a:rPr lang="en-US" dirty="0"/>
              <a:t>x</a:t>
            </a:r>
            <a:r>
              <a:rPr lang="en-US" baseline="30000" dirty="0"/>
              <a:t>2</a:t>
            </a:r>
            <a:r>
              <a:rPr lang="en-US" dirty="0"/>
              <a:t> + b x + c = 0</a:t>
            </a:r>
          </a:p>
          <a:p>
            <a:pPr marL="0" indent="0">
              <a:buNone/>
            </a:pPr>
            <a:endParaRPr lang="en-US" dirty="0"/>
          </a:p>
          <a:p>
            <a:pPr marL="0" indent="0">
              <a:buNone/>
            </a:pPr>
            <a:r>
              <a:rPr lang="en-US" dirty="0"/>
              <a:t>	determinant D = b</a:t>
            </a:r>
            <a:r>
              <a:rPr lang="en-US" baseline="30000" dirty="0"/>
              <a:t>2</a:t>
            </a:r>
            <a:r>
              <a:rPr lang="en-US" dirty="0"/>
              <a:t>– 4ac</a:t>
            </a:r>
          </a:p>
          <a:p>
            <a:pPr marL="0" indent="0">
              <a:buNone/>
            </a:pPr>
            <a:r>
              <a:rPr lang="en-US" dirty="0"/>
              <a:t> </a:t>
            </a:r>
          </a:p>
          <a:p>
            <a:pPr marL="0" indent="0">
              <a:buNone/>
            </a:pPr>
            <a:r>
              <a:rPr lang="en-US" dirty="0"/>
              <a:t>	root1 = (-b - </a:t>
            </a:r>
            <a:r>
              <a:rPr lang="en-US" dirty="0" err="1"/>
              <a:t>sqrt</a:t>
            </a:r>
            <a:r>
              <a:rPr lang="en-US" dirty="0"/>
              <a:t>( b</a:t>
            </a:r>
            <a:r>
              <a:rPr lang="en-US" baseline="30000" dirty="0"/>
              <a:t>2</a:t>
            </a:r>
            <a:r>
              <a:rPr lang="en-US" dirty="0"/>
              <a:t> – 4ac ) ) / 2a</a:t>
            </a:r>
          </a:p>
          <a:p>
            <a:pPr marL="0" indent="0">
              <a:buNone/>
            </a:pPr>
            <a:r>
              <a:rPr lang="en-US" dirty="0"/>
              <a:t>	root2 = (-b + </a:t>
            </a:r>
            <a:r>
              <a:rPr lang="en-US" dirty="0" err="1"/>
              <a:t>sqrt</a:t>
            </a:r>
            <a:r>
              <a:rPr lang="en-US" dirty="0"/>
              <a:t>( b</a:t>
            </a:r>
            <a:r>
              <a:rPr lang="en-US" baseline="30000" dirty="0"/>
              <a:t>2</a:t>
            </a:r>
            <a:r>
              <a:rPr lang="en-US" dirty="0"/>
              <a:t> – 4ac ) ) / 2a</a:t>
            </a:r>
          </a:p>
          <a:p>
            <a:pPr marL="0" indent="0">
              <a:buNone/>
            </a:pPr>
            <a:r>
              <a:rPr lang="en-US" dirty="0" smtClean="0"/>
              <a:t> </a:t>
            </a:r>
          </a:p>
          <a:p>
            <a:pPr marL="0" indent="0">
              <a:buNone/>
            </a:pPr>
            <a:r>
              <a:rPr lang="en-US" dirty="0" smtClean="0"/>
              <a:t>-How do we compute </a:t>
            </a:r>
            <a:r>
              <a:rPr lang="en-US" dirty="0" err="1" smtClean="0"/>
              <a:t>sqrt</a:t>
            </a:r>
            <a:r>
              <a:rPr lang="en-US" dirty="0" smtClean="0"/>
              <a:t>(D) if D is </a:t>
            </a:r>
            <a:r>
              <a:rPr lang="en-US" dirty="0"/>
              <a:t>negative? </a:t>
            </a:r>
            <a:endParaRPr lang="en-US" dirty="0" smtClean="0"/>
          </a:p>
        </p:txBody>
      </p:sp>
    </p:spTree>
    <p:extLst>
      <p:ext uri="{BB962C8B-B14F-4D97-AF65-F5344CB8AC3E}">
        <p14:creationId xmlns:p14="http://schemas.microsoft.com/office/powerpoint/2010/main" val="168732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838200" y="1410346"/>
            <a:ext cx="10515600" cy="5107685"/>
          </a:xfrm>
        </p:spPr>
        <p:txBody>
          <a:bodyPr>
            <a:normAutofit fontScale="77500" lnSpcReduction="20000"/>
          </a:bodyPr>
          <a:lstStyle/>
          <a:p>
            <a:pPr marL="0" indent="0">
              <a:buNone/>
            </a:pPr>
            <a:r>
              <a:rPr lang="en-US" dirty="0"/>
              <a:t>c</a:t>
            </a:r>
            <a:r>
              <a:rPr lang="en-US" dirty="0" smtClean="0"/>
              <a:t>lass CLASS_NAME {</a:t>
            </a:r>
          </a:p>
          <a:p>
            <a:pPr marL="0" indent="0">
              <a:buNone/>
            </a:pPr>
            <a:r>
              <a:rPr lang="en-US" dirty="0"/>
              <a:t>	</a:t>
            </a:r>
            <a:r>
              <a:rPr lang="en-US" dirty="0" smtClean="0"/>
              <a:t>public:</a:t>
            </a:r>
          </a:p>
          <a:p>
            <a:pPr marL="0" indent="0">
              <a:buNone/>
            </a:pPr>
            <a:r>
              <a:rPr lang="en-US" dirty="0"/>
              <a:t>	</a:t>
            </a:r>
            <a:r>
              <a:rPr lang="en-US" dirty="0" smtClean="0"/>
              <a:t> CLASS_NAME ( </a:t>
            </a:r>
            <a:r>
              <a:rPr lang="en-US" dirty="0" err="1" smtClean="0"/>
              <a:t>int</a:t>
            </a:r>
            <a:r>
              <a:rPr lang="en-US" dirty="0" smtClean="0"/>
              <a:t> score ) {</a:t>
            </a:r>
          </a:p>
          <a:p>
            <a:pPr marL="0" indent="0">
              <a:buNone/>
            </a:pPr>
            <a:r>
              <a:rPr lang="en-US" dirty="0"/>
              <a:t>	</a:t>
            </a:r>
            <a:r>
              <a:rPr lang="en-US" dirty="0" smtClean="0"/>
              <a:t>	// this is a constructor, initializing data members.</a:t>
            </a:r>
          </a:p>
          <a:p>
            <a:pPr marL="0" indent="0">
              <a:buNone/>
            </a:pPr>
            <a:r>
              <a:rPr lang="en-US" dirty="0"/>
              <a:t>	</a:t>
            </a:r>
            <a:r>
              <a:rPr lang="en-US" dirty="0" smtClean="0"/>
              <a:t>	this-&gt;score = </a:t>
            </a:r>
            <a:r>
              <a:rPr lang="en-US" dirty="0"/>
              <a:t>score </a:t>
            </a:r>
            <a:r>
              <a:rPr lang="en-US" dirty="0" smtClean="0"/>
              <a:t>;</a:t>
            </a:r>
          </a:p>
          <a:p>
            <a:pPr marL="0" indent="0">
              <a:buNone/>
            </a:pPr>
            <a:r>
              <a:rPr lang="en-US" dirty="0" smtClean="0"/>
              <a:t>	}</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a:t>		</a:t>
            </a:r>
            <a:r>
              <a:rPr lang="en-US" dirty="0" err="1" smtClean="0"/>
              <a:t>cout</a:t>
            </a:r>
            <a:r>
              <a:rPr lang="en-US" dirty="0" smtClean="0"/>
              <a:t> &lt;&lt; score &lt;&lt; </a:t>
            </a:r>
            <a:r>
              <a:rPr lang="en-US" dirty="0" err="1" smtClean="0"/>
              <a:t>endl</a:t>
            </a:r>
            <a:r>
              <a:rPr lang="en-US" dirty="0" smtClean="0"/>
              <a:t>;</a:t>
            </a:r>
          </a:p>
          <a:p>
            <a:pPr marL="0" indent="0">
              <a:buNone/>
            </a:pPr>
            <a:r>
              <a:rPr lang="en-US" dirty="0" smtClean="0"/>
              <a:t>	}</a:t>
            </a:r>
          </a:p>
          <a:p>
            <a:pPr marL="0" indent="0">
              <a:buNone/>
            </a:pPr>
            <a:r>
              <a:rPr lang="en-US" dirty="0"/>
              <a:t>	</a:t>
            </a:r>
            <a:r>
              <a:rPr lang="en-US" smtClean="0"/>
              <a:t>public:</a:t>
            </a:r>
            <a:endParaRPr lang="en-US" dirty="0" smtClean="0"/>
          </a:p>
          <a:p>
            <a:pPr marL="0" indent="0">
              <a:buNone/>
            </a:pPr>
            <a:r>
              <a:rPr lang="en-US" dirty="0"/>
              <a:t>	</a:t>
            </a:r>
            <a:r>
              <a:rPr lang="en-US" dirty="0" err="1" smtClean="0"/>
              <a:t>int</a:t>
            </a:r>
            <a:r>
              <a:rPr lang="en-US" dirty="0" smtClean="0"/>
              <a:t> score;	// this is a data member; declaration</a:t>
            </a:r>
          </a:p>
          <a:p>
            <a:pPr marL="0" indent="0">
              <a:buNone/>
            </a:pPr>
            <a:r>
              <a:rPr lang="en-US" dirty="0" smtClean="0"/>
              <a:t>}</a:t>
            </a:r>
            <a:r>
              <a:rPr lang="en-US" sz="7800"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399181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a:t>
            </a:r>
            <a:endParaRPr lang="en-US" dirty="0"/>
          </a:p>
        </p:txBody>
      </p:sp>
      <p:sp>
        <p:nvSpPr>
          <p:cNvPr id="3" name="Content Placeholder 2"/>
          <p:cNvSpPr>
            <a:spLocks noGrp="1"/>
          </p:cNvSpPr>
          <p:nvPr>
            <p:ph idx="1"/>
          </p:nvPr>
        </p:nvSpPr>
        <p:spPr>
          <a:xfrm>
            <a:off x="838200" y="1518834"/>
            <a:ext cx="10515600" cy="5339166"/>
          </a:xfrm>
        </p:spPr>
        <p:txBody>
          <a:bodyPr>
            <a:normAutofit/>
          </a:bodyPr>
          <a:lstStyle/>
          <a:p>
            <a:pPr marL="0" indent="0">
              <a:buNone/>
            </a:pPr>
            <a:endParaRPr lang="en-US" dirty="0" smtClean="0"/>
          </a:p>
          <a:p>
            <a:pPr marL="0" indent="0">
              <a:buNone/>
            </a:pPr>
            <a:r>
              <a:rPr lang="en-US" dirty="0" smtClean="0"/>
              <a:t>Consider a simple question first</a:t>
            </a:r>
          </a:p>
          <a:p>
            <a:pPr marL="0" indent="0">
              <a:buNone/>
            </a:pPr>
            <a:r>
              <a:rPr lang="en-US" dirty="0" smtClean="0"/>
              <a:t> </a:t>
            </a:r>
          </a:p>
          <a:p>
            <a:pPr marL="0" indent="0">
              <a:buNone/>
            </a:pPr>
            <a:r>
              <a:rPr lang="en-US" dirty="0" smtClean="0"/>
              <a:t>-How do we compute </a:t>
            </a:r>
            <a:r>
              <a:rPr lang="en-US" dirty="0" err="1" smtClean="0"/>
              <a:t>sqrt</a:t>
            </a:r>
            <a:r>
              <a:rPr lang="en-US" dirty="0" smtClean="0"/>
              <a:t>(D) if D is </a:t>
            </a:r>
            <a:r>
              <a:rPr lang="en-US" dirty="0"/>
              <a:t>negative?       </a:t>
            </a:r>
            <a:endParaRPr lang="en-US" dirty="0" smtClean="0"/>
          </a:p>
          <a:p>
            <a:pPr marL="0" indent="0">
              <a:buNone/>
            </a:pPr>
            <a:r>
              <a:rPr lang="en-US" dirty="0" smtClean="0"/>
              <a:t>What do we want? </a:t>
            </a:r>
          </a:p>
          <a:p>
            <a:pPr marL="0" indent="0">
              <a:buNone/>
            </a:pPr>
            <a:endParaRPr lang="en-US" dirty="0"/>
          </a:p>
          <a:p>
            <a:pPr marL="0" indent="0">
              <a:buNone/>
            </a:pPr>
            <a:r>
              <a:rPr lang="en-US" dirty="0" smtClean="0"/>
              <a:t>E.g., </a:t>
            </a:r>
            <a:r>
              <a:rPr lang="en-US" dirty="0" err="1" smtClean="0"/>
              <a:t>sqrt</a:t>
            </a:r>
            <a:r>
              <a:rPr lang="en-US" dirty="0" smtClean="0"/>
              <a:t>(-4), we show </a:t>
            </a:r>
            <a:r>
              <a:rPr lang="en-US" dirty="0" err="1" smtClean="0"/>
              <a:t>sqrt</a:t>
            </a:r>
            <a:r>
              <a:rPr lang="en-US" dirty="0" smtClean="0"/>
              <a:t>(4) </a:t>
            </a:r>
            <a:r>
              <a:rPr lang="en-US" dirty="0" err="1" smtClean="0"/>
              <a:t>i</a:t>
            </a:r>
            <a:r>
              <a:rPr lang="en-US" dirty="0" smtClean="0"/>
              <a:t>, </a:t>
            </a:r>
          </a:p>
          <a:p>
            <a:pPr marL="0" indent="0">
              <a:buNone/>
            </a:pPr>
            <a:endParaRPr lang="en-US" dirty="0"/>
          </a:p>
          <a:p>
            <a:pPr marL="0" indent="0">
              <a:buNone/>
            </a:pPr>
            <a:r>
              <a:rPr lang="en-US" dirty="0" smtClean="0"/>
              <a:t>i.e., </a:t>
            </a:r>
            <a:r>
              <a:rPr lang="en-US" dirty="0" err="1" smtClean="0"/>
              <a:t>sqrt</a:t>
            </a:r>
            <a:r>
              <a:rPr lang="en-US" dirty="0" smtClean="0"/>
              <a:t>(-D) </a:t>
            </a:r>
            <a:r>
              <a:rPr lang="en-US" sz="4400" b="1" dirty="0">
                <a:solidFill>
                  <a:srgbClr val="FF0000"/>
                </a:solidFill>
              </a:rPr>
              <a:t>i</a:t>
            </a:r>
            <a:endParaRPr lang="en-US" sz="4400" b="1" dirty="0" smtClean="0">
              <a:solidFill>
                <a:srgbClr val="FF0000"/>
              </a:solidFill>
            </a:endParaRP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1844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a:t>
            </a:r>
            <a:endParaRPr lang="en-US" dirty="0"/>
          </a:p>
        </p:txBody>
      </p:sp>
      <p:sp>
        <p:nvSpPr>
          <p:cNvPr id="3" name="Content Placeholder 2"/>
          <p:cNvSpPr>
            <a:spLocks noGrp="1"/>
          </p:cNvSpPr>
          <p:nvPr>
            <p:ph idx="1"/>
          </p:nvPr>
        </p:nvSpPr>
        <p:spPr>
          <a:xfrm>
            <a:off x="838200" y="1518834"/>
            <a:ext cx="10515600" cy="5339166"/>
          </a:xfrm>
        </p:spPr>
        <p:txBody>
          <a:bodyPr>
            <a:normAutofit/>
          </a:bodyPr>
          <a:lstStyle/>
          <a:p>
            <a:r>
              <a:rPr lang="en-US" dirty="0" smtClean="0"/>
              <a:t>Write a program to ask the user to input a quadratic equation and solve the quadratic equation. </a:t>
            </a:r>
          </a:p>
          <a:p>
            <a:r>
              <a:rPr lang="en-US" dirty="0" smtClean="0"/>
              <a:t>Show the roots (real or complex).</a:t>
            </a:r>
          </a:p>
          <a:p>
            <a:pPr marL="0" indent="0">
              <a:buNone/>
            </a:pPr>
            <a:r>
              <a:rPr lang="en-US" dirty="0" smtClean="0"/>
              <a:t>	a </a:t>
            </a:r>
            <a:r>
              <a:rPr lang="en-US" dirty="0"/>
              <a:t>x</a:t>
            </a:r>
            <a:r>
              <a:rPr lang="en-US" baseline="30000" dirty="0"/>
              <a:t>2</a:t>
            </a:r>
            <a:r>
              <a:rPr lang="en-US" dirty="0"/>
              <a:t> + b x + c = </a:t>
            </a:r>
            <a:r>
              <a:rPr lang="en-US" dirty="0" smtClean="0"/>
              <a:t>0</a:t>
            </a:r>
            <a:endParaRPr lang="en-US" dirty="0"/>
          </a:p>
          <a:p>
            <a:pPr marL="0" indent="0">
              <a:buNone/>
            </a:pPr>
            <a:r>
              <a:rPr lang="en-US" dirty="0"/>
              <a:t>	determinant D = b</a:t>
            </a:r>
            <a:r>
              <a:rPr lang="en-US" baseline="30000" dirty="0"/>
              <a:t>2</a:t>
            </a:r>
            <a:r>
              <a:rPr lang="en-US" dirty="0"/>
              <a:t>– </a:t>
            </a:r>
            <a:r>
              <a:rPr lang="en-US" dirty="0" smtClean="0"/>
              <a:t>4ac</a:t>
            </a:r>
            <a:endParaRPr lang="en-US" dirty="0"/>
          </a:p>
          <a:p>
            <a:pPr marL="0" indent="0">
              <a:buNone/>
            </a:pPr>
            <a:r>
              <a:rPr lang="en-US" dirty="0"/>
              <a:t>	root1 = (-b - </a:t>
            </a:r>
            <a:r>
              <a:rPr lang="en-US" dirty="0" err="1"/>
              <a:t>sqrt</a:t>
            </a:r>
            <a:r>
              <a:rPr lang="en-US" dirty="0"/>
              <a:t>( b</a:t>
            </a:r>
            <a:r>
              <a:rPr lang="en-US" baseline="30000" dirty="0"/>
              <a:t>2</a:t>
            </a:r>
            <a:r>
              <a:rPr lang="en-US" dirty="0"/>
              <a:t> – 4ac ) ) / 2a</a:t>
            </a:r>
          </a:p>
          <a:p>
            <a:pPr marL="0" indent="0">
              <a:buNone/>
            </a:pPr>
            <a:r>
              <a:rPr lang="en-US" dirty="0"/>
              <a:t>	root2 = (-b + </a:t>
            </a:r>
            <a:r>
              <a:rPr lang="en-US" dirty="0" err="1"/>
              <a:t>sqrt</a:t>
            </a:r>
            <a:r>
              <a:rPr lang="en-US" dirty="0"/>
              <a:t>( b</a:t>
            </a:r>
            <a:r>
              <a:rPr lang="en-US" baseline="30000" dirty="0"/>
              <a:t>2</a:t>
            </a:r>
            <a:r>
              <a:rPr lang="en-US" dirty="0"/>
              <a:t> – 4ac ) ) / 2a</a:t>
            </a:r>
          </a:p>
          <a:p>
            <a:pPr marL="0" indent="0">
              <a:buNone/>
            </a:pPr>
            <a:r>
              <a:rPr lang="en-US" dirty="0" smtClean="0"/>
              <a:t> </a:t>
            </a:r>
          </a:p>
          <a:p>
            <a:pPr marL="0" indent="0">
              <a:buNone/>
            </a:pPr>
            <a:r>
              <a:rPr lang="en-US" dirty="0" smtClean="0"/>
              <a:t>-How do we compute </a:t>
            </a:r>
            <a:r>
              <a:rPr lang="en-US" dirty="0" err="1" smtClean="0"/>
              <a:t>sqrt</a:t>
            </a:r>
            <a:r>
              <a:rPr lang="en-US" dirty="0" smtClean="0"/>
              <a:t>(D) if D is </a:t>
            </a:r>
            <a:r>
              <a:rPr lang="en-US" dirty="0"/>
              <a:t>negative?       </a:t>
            </a:r>
            <a:endParaRPr lang="en-US" dirty="0" smtClean="0"/>
          </a:p>
          <a:p>
            <a:pPr marL="0" indent="0">
              <a:buNone/>
            </a:pPr>
            <a:r>
              <a:rPr lang="en-US" dirty="0" smtClean="0"/>
              <a:t>  </a:t>
            </a:r>
            <a:r>
              <a:rPr lang="en-US" b="1" dirty="0">
                <a:solidFill>
                  <a:schemeClr val="tx2"/>
                </a:solidFill>
              </a:rPr>
              <a:t>So, </a:t>
            </a:r>
            <a:r>
              <a:rPr lang="en-US" b="1" dirty="0" err="1">
                <a:solidFill>
                  <a:schemeClr val="tx2"/>
                </a:solidFill>
              </a:rPr>
              <a:t>cout</a:t>
            </a:r>
            <a:r>
              <a:rPr lang="en-US" b="1" dirty="0">
                <a:solidFill>
                  <a:schemeClr val="tx2"/>
                </a:solidFill>
              </a:rPr>
              <a:t> &lt;&lt; </a:t>
            </a:r>
            <a:r>
              <a:rPr lang="en-US" b="1" dirty="0" err="1" smtClean="0">
                <a:solidFill>
                  <a:schemeClr val="tx2"/>
                </a:solidFill>
              </a:rPr>
              <a:t>sqrt</a:t>
            </a:r>
            <a:r>
              <a:rPr lang="en-US" b="1" dirty="0" smtClean="0">
                <a:solidFill>
                  <a:schemeClr val="tx2"/>
                </a:solidFill>
              </a:rPr>
              <a:t>(-D) </a:t>
            </a:r>
            <a:r>
              <a:rPr lang="en-US" b="1" dirty="0">
                <a:solidFill>
                  <a:schemeClr val="tx2"/>
                </a:solidFill>
              </a:rPr>
              <a:t>&lt;&lt; “</a:t>
            </a:r>
            <a:r>
              <a:rPr lang="en-US" b="1" dirty="0" err="1">
                <a:solidFill>
                  <a:schemeClr val="tx2"/>
                </a:solidFill>
              </a:rPr>
              <a:t>i</a:t>
            </a:r>
            <a:r>
              <a:rPr lang="en-US" b="1" dirty="0">
                <a:solidFill>
                  <a:schemeClr val="tx2"/>
                </a:solidFill>
              </a:rPr>
              <a:t>” &lt;&lt; </a:t>
            </a:r>
            <a:r>
              <a:rPr lang="en-US" b="1" dirty="0" err="1">
                <a:solidFill>
                  <a:schemeClr val="tx2"/>
                </a:solidFill>
              </a:rPr>
              <a:t>endl</a:t>
            </a:r>
            <a:r>
              <a:rPr lang="en-US" b="1" dirty="0">
                <a:solidFill>
                  <a:schemeClr val="tx2"/>
                </a:solidFill>
              </a:rPr>
              <a:t>;</a:t>
            </a:r>
          </a:p>
          <a:p>
            <a:pPr marL="0" indent="0">
              <a:buNone/>
            </a:pPr>
            <a:endParaRPr lang="en-US" dirty="0" smtClean="0"/>
          </a:p>
          <a:p>
            <a:pPr marL="0" indent="0">
              <a:buNone/>
            </a:pPr>
            <a:endParaRPr lang="en-US" dirty="0" smtClean="0"/>
          </a:p>
          <a:p>
            <a:pPr marL="0" indent="0">
              <a:buNone/>
            </a:pPr>
            <a:endParaRPr lang="en-US" dirty="0"/>
          </a:p>
        </p:txBody>
      </p:sp>
      <p:sp>
        <p:nvSpPr>
          <p:cNvPr id="5" name="Rectangle 4"/>
          <p:cNvSpPr/>
          <p:nvPr/>
        </p:nvSpPr>
        <p:spPr>
          <a:xfrm>
            <a:off x="8768065" y="5355508"/>
            <a:ext cx="1529586" cy="701731"/>
          </a:xfrm>
          <a:prstGeom prst="rect">
            <a:avLst/>
          </a:prstGeom>
          <a:ln>
            <a:solidFill>
              <a:schemeClr val="accent1"/>
            </a:solidFill>
          </a:ln>
        </p:spPr>
        <p:txBody>
          <a:bodyPr wrap="none">
            <a:spAutoFit/>
          </a:bodyPr>
          <a:lstStyle/>
          <a:p>
            <a:pPr lvl="0">
              <a:lnSpc>
                <a:spcPct val="90000"/>
              </a:lnSpc>
              <a:spcBef>
                <a:spcPts val="1000"/>
              </a:spcBef>
            </a:pPr>
            <a:r>
              <a:rPr lang="en-US" sz="2800" dirty="0" err="1">
                <a:solidFill>
                  <a:prstClr val="black"/>
                </a:solidFill>
              </a:rPr>
              <a:t>sqrt</a:t>
            </a:r>
            <a:r>
              <a:rPr lang="en-US" sz="2800" dirty="0" smtClean="0">
                <a:solidFill>
                  <a:prstClr val="black"/>
                </a:solidFill>
              </a:rPr>
              <a:t>(-D</a:t>
            </a:r>
            <a:r>
              <a:rPr lang="en-US" sz="2800" dirty="0">
                <a:solidFill>
                  <a:prstClr val="black"/>
                </a:solidFill>
              </a:rPr>
              <a:t>) </a:t>
            </a:r>
            <a:r>
              <a:rPr lang="en-US" sz="4400" b="1" dirty="0" err="1">
                <a:solidFill>
                  <a:srgbClr val="FF0000"/>
                </a:solidFill>
              </a:rPr>
              <a:t>i</a:t>
            </a:r>
            <a:endParaRPr lang="en-US" sz="4400" b="1" dirty="0">
              <a:solidFill>
                <a:srgbClr val="FF0000"/>
              </a:solidFill>
            </a:endParaRPr>
          </a:p>
        </p:txBody>
      </p:sp>
    </p:spTree>
    <p:extLst>
      <p:ext uri="{BB962C8B-B14F-4D97-AF65-F5344CB8AC3E}">
        <p14:creationId xmlns:p14="http://schemas.microsoft.com/office/powerpoint/2010/main" val="26578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a:t>
            </a:r>
            <a:endParaRPr lang="en-US" dirty="0"/>
          </a:p>
        </p:txBody>
      </p:sp>
      <p:sp>
        <p:nvSpPr>
          <p:cNvPr id="3" name="Content Placeholder 2"/>
          <p:cNvSpPr>
            <a:spLocks noGrp="1"/>
          </p:cNvSpPr>
          <p:nvPr>
            <p:ph idx="1"/>
          </p:nvPr>
        </p:nvSpPr>
        <p:spPr>
          <a:xfrm>
            <a:off x="838200" y="1518834"/>
            <a:ext cx="10515600" cy="5339166"/>
          </a:xfrm>
        </p:spPr>
        <p:txBody>
          <a:bodyPr>
            <a:normAutofit lnSpcReduction="10000"/>
          </a:bodyPr>
          <a:lstStyle/>
          <a:p>
            <a:r>
              <a:rPr lang="en-US" dirty="0" smtClean="0"/>
              <a:t>Write a program to ask the user to input a quadratic equation and solve the quadratic equation. </a:t>
            </a:r>
          </a:p>
          <a:p>
            <a:r>
              <a:rPr lang="en-US" dirty="0" smtClean="0"/>
              <a:t>Show the roots (real or complex).</a:t>
            </a:r>
          </a:p>
          <a:p>
            <a:pPr marL="0" indent="0">
              <a:buNone/>
            </a:pPr>
            <a:r>
              <a:rPr lang="en-US" dirty="0" smtClean="0"/>
              <a:t>	a </a:t>
            </a:r>
            <a:r>
              <a:rPr lang="en-US" dirty="0"/>
              <a:t>x</a:t>
            </a:r>
            <a:r>
              <a:rPr lang="en-US" baseline="30000" dirty="0"/>
              <a:t>2</a:t>
            </a:r>
            <a:r>
              <a:rPr lang="en-US" dirty="0"/>
              <a:t> + b x + c = </a:t>
            </a:r>
            <a:r>
              <a:rPr lang="en-US" dirty="0" smtClean="0"/>
              <a:t>0</a:t>
            </a:r>
            <a:endParaRPr lang="en-US" dirty="0"/>
          </a:p>
          <a:p>
            <a:pPr marL="0" indent="0">
              <a:buNone/>
            </a:pPr>
            <a:r>
              <a:rPr lang="en-US" dirty="0"/>
              <a:t>	determinant D = b</a:t>
            </a:r>
            <a:r>
              <a:rPr lang="en-US" baseline="30000" dirty="0"/>
              <a:t>2</a:t>
            </a:r>
            <a:r>
              <a:rPr lang="en-US" dirty="0"/>
              <a:t>– </a:t>
            </a:r>
            <a:r>
              <a:rPr lang="en-US" dirty="0" smtClean="0"/>
              <a:t>4ac</a:t>
            </a:r>
            <a:endParaRPr lang="en-US" dirty="0"/>
          </a:p>
          <a:p>
            <a:pPr marL="0" indent="0">
              <a:buNone/>
            </a:pPr>
            <a:r>
              <a:rPr lang="en-US" dirty="0"/>
              <a:t>	root1 = (-b - </a:t>
            </a:r>
            <a:r>
              <a:rPr lang="en-US" dirty="0" err="1"/>
              <a:t>sqrt</a:t>
            </a:r>
            <a:r>
              <a:rPr lang="en-US" dirty="0"/>
              <a:t>( b</a:t>
            </a:r>
            <a:r>
              <a:rPr lang="en-US" baseline="30000" dirty="0"/>
              <a:t>2</a:t>
            </a:r>
            <a:r>
              <a:rPr lang="en-US" dirty="0"/>
              <a:t> – 4ac ) ) / 2a</a:t>
            </a:r>
          </a:p>
          <a:p>
            <a:pPr marL="0" indent="0">
              <a:buNone/>
            </a:pPr>
            <a:r>
              <a:rPr lang="en-US" dirty="0"/>
              <a:t>	root2 = (-b + </a:t>
            </a:r>
            <a:r>
              <a:rPr lang="en-US" dirty="0" err="1"/>
              <a:t>sqrt</a:t>
            </a:r>
            <a:r>
              <a:rPr lang="en-US" dirty="0"/>
              <a:t>( b</a:t>
            </a:r>
            <a:r>
              <a:rPr lang="en-US" baseline="30000" dirty="0"/>
              <a:t>2</a:t>
            </a:r>
            <a:r>
              <a:rPr lang="en-US" dirty="0"/>
              <a:t> – 4ac ) ) / 2a</a:t>
            </a:r>
          </a:p>
          <a:p>
            <a:pPr marL="0" indent="0">
              <a:buNone/>
            </a:pPr>
            <a:r>
              <a:rPr lang="en-US" dirty="0" smtClean="0"/>
              <a:t> </a:t>
            </a:r>
          </a:p>
          <a:p>
            <a:pPr marL="0" indent="0">
              <a:buNone/>
            </a:pPr>
            <a:r>
              <a:rPr lang="en-US" dirty="0" smtClean="0"/>
              <a:t>-Need a condition check      </a:t>
            </a:r>
          </a:p>
          <a:p>
            <a:pPr marL="0" indent="0">
              <a:buNone/>
            </a:pPr>
            <a:r>
              <a:rPr lang="en-US" dirty="0">
                <a:solidFill>
                  <a:schemeClr val="tx2"/>
                </a:solidFill>
              </a:rPr>
              <a:t>if ( </a:t>
            </a:r>
            <a:r>
              <a:rPr lang="en-US" dirty="0" smtClean="0">
                <a:solidFill>
                  <a:schemeClr val="tx2"/>
                </a:solidFill>
              </a:rPr>
              <a:t>D &lt; 0 ) </a:t>
            </a:r>
            <a:r>
              <a:rPr lang="en-US" dirty="0" err="1">
                <a:solidFill>
                  <a:schemeClr val="tx2"/>
                </a:solidFill>
              </a:rPr>
              <a:t>cout</a:t>
            </a:r>
            <a:r>
              <a:rPr lang="en-US" dirty="0">
                <a:solidFill>
                  <a:schemeClr val="tx2"/>
                </a:solidFill>
              </a:rPr>
              <a:t> &lt;&lt; </a:t>
            </a:r>
            <a:r>
              <a:rPr lang="en-US" dirty="0" err="1" smtClean="0">
                <a:solidFill>
                  <a:schemeClr val="tx2"/>
                </a:solidFill>
              </a:rPr>
              <a:t>sqrt</a:t>
            </a:r>
            <a:r>
              <a:rPr lang="en-US" dirty="0" smtClean="0">
                <a:solidFill>
                  <a:schemeClr val="tx2"/>
                </a:solidFill>
              </a:rPr>
              <a:t>(-D) </a:t>
            </a:r>
            <a:r>
              <a:rPr lang="en-US" dirty="0">
                <a:solidFill>
                  <a:schemeClr val="tx2"/>
                </a:solidFill>
              </a:rPr>
              <a:t>&lt;&lt; “</a:t>
            </a:r>
            <a:r>
              <a:rPr lang="en-US" dirty="0" err="1">
                <a:solidFill>
                  <a:schemeClr val="tx2"/>
                </a:solidFill>
              </a:rPr>
              <a:t>i</a:t>
            </a:r>
            <a:r>
              <a:rPr lang="en-US" dirty="0">
                <a:solidFill>
                  <a:schemeClr val="tx2"/>
                </a:solidFill>
              </a:rPr>
              <a:t>” &lt;&lt; </a:t>
            </a:r>
            <a:r>
              <a:rPr lang="en-US" dirty="0" err="1">
                <a:solidFill>
                  <a:schemeClr val="tx2"/>
                </a:solidFill>
              </a:rPr>
              <a:t>endl</a:t>
            </a:r>
            <a:r>
              <a:rPr lang="en-US" dirty="0">
                <a:solidFill>
                  <a:schemeClr val="tx2"/>
                </a:solidFill>
              </a:rPr>
              <a:t>;</a:t>
            </a:r>
          </a:p>
          <a:p>
            <a:pPr marL="0" indent="0">
              <a:buNone/>
            </a:pPr>
            <a:r>
              <a:rPr lang="en-US" dirty="0">
                <a:solidFill>
                  <a:schemeClr val="tx2"/>
                </a:solidFill>
              </a:rPr>
              <a:t>else </a:t>
            </a:r>
            <a:r>
              <a:rPr lang="en-US" dirty="0" err="1">
                <a:solidFill>
                  <a:schemeClr val="tx2"/>
                </a:solidFill>
              </a:rPr>
              <a:t>cout</a:t>
            </a:r>
            <a:r>
              <a:rPr lang="en-US" dirty="0">
                <a:solidFill>
                  <a:schemeClr val="tx2"/>
                </a:solidFill>
              </a:rPr>
              <a:t> &lt;&lt; </a:t>
            </a:r>
            <a:r>
              <a:rPr lang="en-US" dirty="0" err="1" smtClean="0">
                <a:solidFill>
                  <a:schemeClr val="tx2"/>
                </a:solidFill>
              </a:rPr>
              <a:t>sqrt</a:t>
            </a:r>
            <a:r>
              <a:rPr lang="en-US" dirty="0" smtClean="0">
                <a:solidFill>
                  <a:schemeClr val="tx2"/>
                </a:solidFill>
              </a:rPr>
              <a:t>(D) </a:t>
            </a:r>
            <a:r>
              <a:rPr lang="en-US" dirty="0">
                <a:solidFill>
                  <a:schemeClr val="tx2"/>
                </a:solidFill>
              </a:rPr>
              <a:t>&lt;&lt; </a:t>
            </a:r>
            <a:r>
              <a:rPr lang="en-US" dirty="0" err="1">
                <a:solidFill>
                  <a:schemeClr val="tx2"/>
                </a:solidFill>
              </a:rPr>
              <a:t>endl</a:t>
            </a:r>
            <a:r>
              <a:rPr lang="en-US" dirty="0">
                <a:solidFill>
                  <a:schemeClr val="tx2"/>
                </a:solidFill>
              </a:rPr>
              <a:t>; </a:t>
            </a:r>
            <a:endParaRPr lang="en-US" sz="1600" dirty="0">
              <a:solidFill>
                <a:schemeClr val="tx2"/>
              </a:solidFill>
            </a:endParaRP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2066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a:t>
            </a:r>
            <a:endParaRPr lang="en-US" dirty="0"/>
          </a:p>
        </p:txBody>
      </p:sp>
      <p:sp>
        <p:nvSpPr>
          <p:cNvPr id="3" name="Content Placeholder 2"/>
          <p:cNvSpPr>
            <a:spLocks noGrp="1"/>
          </p:cNvSpPr>
          <p:nvPr>
            <p:ph idx="1"/>
          </p:nvPr>
        </p:nvSpPr>
        <p:spPr>
          <a:xfrm>
            <a:off x="838200" y="1518834"/>
            <a:ext cx="10515600" cy="5339166"/>
          </a:xfrm>
        </p:spPr>
        <p:txBody>
          <a:bodyPr>
            <a:normAutofit/>
          </a:bodyPr>
          <a:lstStyle/>
          <a:p>
            <a:pPr marL="0" indent="0">
              <a:buNone/>
            </a:pPr>
            <a:r>
              <a:rPr lang="en-US" dirty="0" smtClean="0">
                <a:latin typeface="Arial" panose="020B0604020202020204" pitchFamily="34" charset="0"/>
                <a:cs typeface="Arial" panose="020B0604020202020204" pitchFamily="34" charset="0"/>
              </a:rPr>
              <a:t>-How do we show </a:t>
            </a:r>
            <a:r>
              <a:rPr lang="en-US" dirty="0" err="1" smtClean="0">
                <a:latin typeface="Arial" panose="020B0604020202020204" pitchFamily="34" charset="0"/>
                <a:cs typeface="Arial" panose="020B0604020202020204" pitchFamily="34" charset="0"/>
              </a:rPr>
              <a:t>sqrt</a:t>
            </a:r>
            <a:r>
              <a:rPr lang="en-US" dirty="0" smtClean="0">
                <a:latin typeface="Arial" panose="020B0604020202020204" pitchFamily="34" charset="0"/>
                <a:cs typeface="Arial" panose="020B0604020202020204" pitchFamily="34" charset="0"/>
              </a:rPr>
              <a:t>(</a:t>
            </a:r>
            <a:r>
              <a:rPr lang="en-US" dirty="0" smtClean="0">
                <a:solidFill>
                  <a:schemeClr val="tx2"/>
                </a:solidFill>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p>
          <a:p>
            <a:pPr marL="0" indent="0">
              <a:buNone/>
            </a:pPr>
            <a:r>
              <a:rPr lang="en-US" dirty="0" smtClean="0">
                <a:solidFill>
                  <a:schemeClr val="tx2"/>
                </a:solidFill>
                <a:latin typeface="Arial" panose="020B0604020202020204" pitchFamily="34" charset="0"/>
                <a:cs typeface="Arial" panose="020B0604020202020204" pitchFamily="34" charset="0"/>
              </a:rPr>
              <a:t>if </a:t>
            </a:r>
            <a:r>
              <a:rPr lang="en-US" dirty="0">
                <a:solidFill>
                  <a:schemeClr val="tx2"/>
                </a:solidFill>
                <a:latin typeface="Arial" panose="020B0604020202020204" pitchFamily="34" charset="0"/>
                <a:cs typeface="Arial" panose="020B0604020202020204" pitchFamily="34" charset="0"/>
              </a:rPr>
              <a:t>(</a:t>
            </a:r>
            <a:r>
              <a:rPr lang="en-US" dirty="0" smtClean="0">
                <a:solidFill>
                  <a:schemeClr val="tx2"/>
                </a:solidFill>
                <a:latin typeface="Arial" panose="020B0604020202020204" pitchFamily="34" charset="0"/>
                <a:cs typeface="Arial" panose="020B0604020202020204" pitchFamily="34" charset="0"/>
              </a:rPr>
              <a:t>D &lt; 0 ) </a:t>
            </a:r>
            <a:r>
              <a:rPr lang="en-US" dirty="0" err="1" smtClean="0">
                <a:solidFill>
                  <a:schemeClr val="tx2"/>
                </a:solidFill>
                <a:latin typeface="Arial" panose="020B0604020202020204" pitchFamily="34" charset="0"/>
                <a:cs typeface="Arial" panose="020B0604020202020204" pitchFamily="34" charset="0"/>
              </a:rPr>
              <a:t>cout</a:t>
            </a:r>
            <a:r>
              <a:rPr lang="en-US" dirty="0" smtClean="0">
                <a:solidFill>
                  <a:schemeClr val="tx2"/>
                </a:solidFill>
                <a:latin typeface="Arial" panose="020B0604020202020204" pitchFamily="34" charset="0"/>
                <a:cs typeface="Arial" panose="020B0604020202020204" pitchFamily="34" charset="0"/>
              </a:rPr>
              <a:t> &lt;&lt; </a:t>
            </a:r>
            <a:r>
              <a:rPr lang="en-US" dirty="0" err="1" smtClean="0">
                <a:solidFill>
                  <a:schemeClr val="tx2"/>
                </a:solidFill>
                <a:latin typeface="Arial" panose="020B0604020202020204" pitchFamily="34" charset="0"/>
                <a:cs typeface="Arial" panose="020B0604020202020204" pitchFamily="34" charset="0"/>
              </a:rPr>
              <a:t>sqrt</a:t>
            </a:r>
            <a:r>
              <a:rPr lang="en-US" dirty="0" smtClean="0">
                <a:solidFill>
                  <a:schemeClr val="tx2"/>
                </a:solidFill>
                <a:latin typeface="Arial" panose="020B0604020202020204" pitchFamily="34" charset="0"/>
                <a:cs typeface="Arial" panose="020B0604020202020204" pitchFamily="34" charset="0"/>
              </a:rPr>
              <a:t>(-D) &lt;&lt; “</a:t>
            </a:r>
            <a:r>
              <a:rPr lang="en-US" dirty="0" err="1" smtClean="0">
                <a:solidFill>
                  <a:schemeClr val="tx2"/>
                </a:solidFill>
                <a:latin typeface="Arial" panose="020B0604020202020204" pitchFamily="34" charset="0"/>
                <a:cs typeface="Arial" panose="020B0604020202020204" pitchFamily="34" charset="0"/>
              </a:rPr>
              <a:t>i</a:t>
            </a:r>
            <a:r>
              <a:rPr lang="en-US" dirty="0" smtClean="0">
                <a:solidFill>
                  <a:schemeClr val="tx2"/>
                </a:solidFill>
                <a:latin typeface="Arial" panose="020B0604020202020204" pitchFamily="34" charset="0"/>
                <a:cs typeface="Arial" panose="020B0604020202020204" pitchFamily="34" charset="0"/>
              </a:rPr>
              <a:t>” &lt;&lt; </a:t>
            </a:r>
            <a:r>
              <a:rPr lang="en-US" dirty="0" err="1" smtClean="0">
                <a:solidFill>
                  <a:schemeClr val="tx2"/>
                </a:solidFill>
                <a:latin typeface="Arial" panose="020B0604020202020204" pitchFamily="34" charset="0"/>
                <a:cs typeface="Arial" panose="020B0604020202020204" pitchFamily="34" charset="0"/>
              </a:rPr>
              <a:t>endl</a:t>
            </a:r>
            <a:r>
              <a:rPr lang="en-US" dirty="0" smtClean="0">
                <a:solidFill>
                  <a:schemeClr val="tx2"/>
                </a:solidFill>
                <a:latin typeface="Arial" panose="020B0604020202020204" pitchFamily="34" charset="0"/>
                <a:cs typeface="Arial" panose="020B0604020202020204" pitchFamily="34" charset="0"/>
              </a:rPr>
              <a:t>;</a:t>
            </a:r>
          </a:p>
          <a:p>
            <a:pPr marL="0" indent="0">
              <a:buNone/>
            </a:pPr>
            <a:r>
              <a:rPr lang="en-US" dirty="0" smtClean="0">
                <a:solidFill>
                  <a:schemeClr val="tx2"/>
                </a:solidFill>
                <a:latin typeface="Arial" panose="020B0604020202020204" pitchFamily="34" charset="0"/>
                <a:cs typeface="Arial" panose="020B0604020202020204" pitchFamily="34" charset="0"/>
              </a:rPr>
              <a:t>else </a:t>
            </a:r>
            <a:r>
              <a:rPr lang="en-US" dirty="0" err="1" smtClean="0">
                <a:solidFill>
                  <a:schemeClr val="tx2"/>
                </a:solidFill>
                <a:latin typeface="Arial" panose="020B0604020202020204" pitchFamily="34" charset="0"/>
                <a:cs typeface="Arial" panose="020B0604020202020204" pitchFamily="34" charset="0"/>
              </a:rPr>
              <a:t>cout</a:t>
            </a:r>
            <a:r>
              <a:rPr lang="en-US" dirty="0" smtClean="0">
                <a:solidFill>
                  <a:schemeClr val="tx2"/>
                </a:solidFill>
                <a:latin typeface="Arial" panose="020B0604020202020204" pitchFamily="34" charset="0"/>
                <a:cs typeface="Arial" panose="020B0604020202020204" pitchFamily="34" charset="0"/>
              </a:rPr>
              <a:t> &lt;&lt; </a:t>
            </a:r>
            <a:r>
              <a:rPr lang="en-US" dirty="0" err="1" smtClean="0">
                <a:solidFill>
                  <a:schemeClr val="tx2"/>
                </a:solidFill>
                <a:latin typeface="Arial" panose="020B0604020202020204" pitchFamily="34" charset="0"/>
                <a:cs typeface="Arial" panose="020B0604020202020204" pitchFamily="34" charset="0"/>
              </a:rPr>
              <a:t>sqrt</a:t>
            </a:r>
            <a:r>
              <a:rPr lang="en-US" dirty="0" smtClean="0">
                <a:solidFill>
                  <a:schemeClr val="tx2"/>
                </a:solidFill>
                <a:latin typeface="Arial" panose="020B0604020202020204" pitchFamily="34" charset="0"/>
                <a:cs typeface="Arial" panose="020B0604020202020204" pitchFamily="34" charset="0"/>
              </a:rPr>
              <a:t>(D</a:t>
            </a:r>
            <a:r>
              <a:rPr lang="en-US" dirty="0">
                <a:solidFill>
                  <a:schemeClr val="tx2"/>
                </a:solidFill>
                <a:latin typeface="Arial" panose="020B0604020202020204" pitchFamily="34" charset="0"/>
                <a:cs typeface="Arial" panose="020B0604020202020204" pitchFamily="34" charset="0"/>
              </a:rPr>
              <a:t>) </a:t>
            </a:r>
            <a:r>
              <a:rPr lang="en-US" dirty="0" smtClean="0">
                <a:solidFill>
                  <a:schemeClr val="tx2"/>
                </a:solidFill>
                <a:latin typeface="Arial" panose="020B0604020202020204" pitchFamily="34" charset="0"/>
                <a:cs typeface="Arial" panose="020B0604020202020204" pitchFamily="34" charset="0"/>
              </a:rPr>
              <a:t>&lt;&lt; </a:t>
            </a:r>
            <a:r>
              <a:rPr lang="en-US" dirty="0" err="1" smtClean="0">
                <a:solidFill>
                  <a:schemeClr val="tx2"/>
                </a:solidFill>
                <a:latin typeface="Arial" panose="020B0604020202020204" pitchFamily="34" charset="0"/>
                <a:cs typeface="Arial" panose="020B0604020202020204" pitchFamily="34" charset="0"/>
              </a:rPr>
              <a:t>endl</a:t>
            </a:r>
            <a:r>
              <a:rPr lang="en-US" dirty="0" smtClean="0">
                <a:solidFill>
                  <a:schemeClr val="tx2"/>
                </a:solidFill>
                <a:latin typeface="Arial" panose="020B0604020202020204" pitchFamily="34" charset="0"/>
                <a:cs typeface="Arial" panose="020B0604020202020204" pitchFamily="34" charset="0"/>
              </a:rPr>
              <a:t>; </a:t>
            </a:r>
          </a:p>
          <a:p>
            <a:pPr marL="0" indent="0">
              <a:buNone/>
            </a:pPr>
            <a:endParaRPr lang="en-US" dirty="0">
              <a:solidFill>
                <a:schemeClr val="tx2"/>
              </a:solidFill>
              <a:latin typeface="Arial" panose="020B0604020202020204" pitchFamily="34" charset="0"/>
              <a:cs typeface="Arial" panose="020B0604020202020204" pitchFamily="34" charset="0"/>
            </a:endParaRPr>
          </a:p>
          <a:p>
            <a:pPr marL="0" indent="0">
              <a:buNone/>
            </a:pPr>
            <a:r>
              <a:rPr lang="en-US" dirty="0" smtClean="0">
                <a:solidFill>
                  <a:schemeClr val="tx2"/>
                </a:solidFill>
                <a:latin typeface="Arial" panose="020B0604020202020204" pitchFamily="34" charset="0"/>
                <a:cs typeface="Arial" panose="020B0604020202020204" pitchFamily="34" charset="0"/>
              </a:rPr>
              <a:t>// if </a:t>
            </a:r>
            <a:r>
              <a:rPr lang="en-US" dirty="0">
                <a:solidFill>
                  <a:schemeClr val="tx2"/>
                </a:solidFill>
                <a:latin typeface="Arial" panose="020B0604020202020204" pitchFamily="34" charset="0"/>
                <a:cs typeface="Arial" panose="020B0604020202020204" pitchFamily="34" charset="0"/>
              </a:rPr>
              <a:t>D </a:t>
            </a:r>
            <a:r>
              <a:rPr lang="en-US" dirty="0" smtClean="0">
                <a:solidFill>
                  <a:schemeClr val="tx2"/>
                </a:solidFill>
                <a:latin typeface="Arial" panose="020B0604020202020204" pitchFamily="34" charset="0"/>
                <a:cs typeface="Arial" panose="020B0604020202020204" pitchFamily="34" charset="0"/>
              </a:rPr>
              <a:t>= -4, the output is</a:t>
            </a:r>
          </a:p>
          <a:p>
            <a:pPr marL="0" indent="0">
              <a:buNone/>
            </a:pPr>
            <a:r>
              <a:rPr lang="en-US" dirty="0" smtClean="0">
                <a:solidFill>
                  <a:schemeClr val="tx2"/>
                </a:solidFill>
                <a:latin typeface="Arial" panose="020B0604020202020204" pitchFamily="34" charset="0"/>
                <a:cs typeface="Arial" panose="020B0604020202020204" pitchFamily="34" charset="0"/>
              </a:rPr>
              <a:t>2i</a:t>
            </a:r>
          </a:p>
          <a:p>
            <a:pPr marL="0" indent="0">
              <a:buNone/>
            </a:pPr>
            <a:endParaRPr lang="en-US" dirty="0">
              <a:solidFill>
                <a:schemeClr val="tx2"/>
              </a:solidFill>
              <a:latin typeface="Arial" panose="020B0604020202020204" pitchFamily="34" charset="0"/>
              <a:cs typeface="Arial" panose="020B0604020202020204" pitchFamily="34" charset="0"/>
            </a:endParaRPr>
          </a:p>
          <a:p>
            <a:pPr marL="0" indent="0">
              <a:buNone/>
            </a:pPr>
            <a:r>
              <a:rPr lang="en-US" dirty="0" smtClean="0">
                <a:solidFill>
                  <a:schemeClr val="tx2"/>
                </a:solidFill>
                <a:latin typeface="Arial" panose="020B0604020202020204" pitchFamily="34" charset="0"/>
                <a:cs typeface="Arial" panose="020B0604020202020204" pitchFamily="34" charset="0"/>
              </a:rPr>
              <a:t>// if </a:t>
            </a:r>
            <a:r>
              <a:rPr lang="en-US" dirty="0">
                <a:solidFill>
                  <a:schemeClr val="tx2"/>
                </a:solidFill>
                <a:latin typeface="Arial" panose="020B0604020202020204" pitchFamily="34" charset="0"/>
                <a:cs typeface="Arial" panose="020B0604020202020204" pitchFamily="34" charset="0"/>
              </a:rPr>
              <a:t>D </a:t>
            </a:r>
            <a:r>
              <a:rPr lang="en-US" dirty="0" smtClean="0">
                <a:solidFill>
                  <a:schemeClr val="tx2"/>
                </a:solidFill>
                <a:latin typeface="Arial" panose="020B0604020202020204" pitchFamily="34" charset="0"/>
                <a:cs typeface="Arial" panose="020B0604020202020204" pitchFamily="34" charset="0"/>
              </a:rPr>
              <a:t>= 4, the output is</a:t>
            </a:r>
          </a:p>
          <a:p>
            <a:pPr marL="0" indent="0">
              <a:buNone/>
            </a:pPr>
            <a:r>
              <a:rPr lang="en-US" dirty="0">
                <a:solidFill>
                  <a:schemeClr val="tx2"/>
                </a:solidFill>
                <a:latin typeface="Arial" panose="020B0604020202020204" pitchFamily="34" charset="0"/>
                <a:cs typeface="Arial" panose="020B0604020202020204" pitchFamily="34" charset="0"/>
              </a:rPr>
              <a:t>2</a:t>
            </a:r>
            <a:endParaRPr lang="en-US" dirty="0" smtClean="0">
              <a:solidFill>
                <a:schemeClr val="tx2"/>
              </a:solidFill>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36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a:t>
            </a:r>
            <a:endParaRPr lang="en-US" dirty="0"/>
          </a:p>
        </p:txBody>
      </p:sp>
      <p:sp>
        <p:nvSpPr>
          <p:cNvPr id="3" name="Content Placeholder 2"/>
          <p:cNvSpPr>
            <a:spLocks noGrp="1"/>
          </p:cNvSpPr>
          <p:nvPr>
            <p:ph idx="1"/>
          </p:nvPr>
        </p:nvSpPr>
        <p:spPr/>
        <p:txBody>
          <a:bodyPr/>
          <a:lstStyle/>
          <a:p>
            <a:pPr marL="0" indent="0">
              <a:buNone/>
            </a:pPr>
            <a:r>
              <a:rPr lang="en-US" dirty="0" smtClean="0"/>
              <a:t>What are the requirements for running our software?</a:t>
            </a:r>
          </a:p>
          <a:p>
            <a:pPr marL="0" indent="0">
              <a:buNone/>
            </a:pPr>
            <a:endParaRPr lang="en-US" dirty="0"/>
          </a:p>
          <a:p>
            <a:pPr marL="0" indent="0">
              <a:buNone/>
            </a:pPr>
            <a:r>
              <a:rPr lang="en-US" dirty="0" smtClean="0"/>
              <a:t>Hardware? (Audio? AI Computation?)</a:t>
            </a:r>
          </a:p>
          <a:p>
            <a:pPr marL="0" indent="0">
              <a:buNone/>
            </a:pPr>
            <a:r>
              <a:rPr lang="en-US" dirty="0"/>
              <a:t>S</a:t>
            </a:r>
            <a:r>
              <a:rPr lang="en-US" dirty="0" smtClean="0"/>
              <a:t>oftware? (Maya, 3D Max, Unity)</a:t>
            </a:r>
          </a:p>
          <a:p>
            <a:pPr marL="0" indent="0">
              <a:buNone/>
            </a:pPr>
            <a:r>
              <a:rPr lang="en-US" dirty="0" smtClean="0"/>
              <a:t>Libraries (</a:t>
            </a:r>
            <a:r>
              <a:rPr lang="en-US" dirty="0" err="1" smtClean="0"/>
              <a:t>OpenCV</a:t>
            </a:r>
            <a:r>
              <a:rPr lang="en-US" dirty="0" smtClean="0"/>
              <a:t>? Tensor Flow)</a:t>
            </a:r>
            <a:endParaRPr lang="en-US" dirty="0"/>
          </a:p>
          <a:p>
            <a:pPr marL="0" indent="0">
              <a:buNone/>
            </a:pPr>
            <a:r>
              <a:rPr lang="en-US" dirty="0" smtClean="0"/>
              <a:t>Graphics processing units? (Rendering? Dynamic textures?)</a:t>
            </a:r>
            <a:endParaRPr lang="en-US" dirty="0"/>
          </a:p>
        </p:txBody>
      </p:sp>
    </p:spTree>
    <p:extLst>
      <p:ext uri="{BB962C8B-B14F-4D97-AF65-F5344CB8AC3E}">
        <p14:creationId xmlns:p14="http://schemas.microsoft.com/office/powerpoint/2010/main" val="2619537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997718"/>
          </a:xfrm>
        </p:spPr>
        <p:txBody>
          <a:bodyPr>
            <a:normAutofit fontScale="77500" lnSpcReduction="20000"/>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 CLASS_A( </a:t>
            </a:r>
            <a:r>
              <a:rPr lang="en-US" dirty="0" err="1" smtClean="0"/>
              <a:t>int</a:t>
            </a:r>
            <a:r>
              <a:rPr lang="en-US" dirty="0" smtClean="0"/>
              <a:t> score ); { //has an argument</a:t>
            </a:r>
          </a:p>
          <a:p>
            <a:pPr marL="0" indent="0">
              <a:buNone/>
            </a:pPr>
            <a:r>
              <a:rPr lang="en-US" dirty="0"/>
              <a:t>	</a:t>
            </a:r>
            <a:r>
              <a:rPr lang="en-US" dirty="0" smtClean="0"/>
              <a:t>	// this is a constructor, initializing data members.</a:t>
            </a:r>
          </a:p>
          <a:p>
            <a:pPr marL="0" indent="0">
              <a:buNone/>
            </a:pPr>
            <a:r>
              <a:rPr lang="en-US" dirty="0"/>
              <a:t>	</a:t>
            </a:r>
            <a:r>
              <a:rPr lang="en-US" dirty="0" smtClean="0"/>
              <a:t>	</a:t>
            </a:r>
            <a:r>
              <a:rPr lang="en-US" b="1" dirty="0" smtClean="0">
                <a:solidFill>
                  <a:srgbClr val="C00000"/>
                </a:solidFill>
              </a:rPr>
              <a:t>this-&gt;score =score; </a:t>
            </a:r>
            <a:r>
              <a:rPr lang="en-US" b="1" dirty="0" smtClean="0">
                <a:solidFill>
                  <a:schemeClr val="accent6">
                    <a:lumMod val="50000"/>
                  </a:schemeClr>
                </a:solidFill>
              </a:rPr>
              <a:t>// what does this mean?</a:t>
            </a:r>
          </a:p>
          <a:p>
            <a:pPr marL="0" indent="0">
              <a:buNone/>
            </a:pPr>
            <a:r>
              <a:rPr lang="en-US" dirty="0" smtClean="0"/>
              <a:t>	}</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dirty="0" smtClean="0"/>
              <a:t>}</a:t>
            </a:r>
            <a:r>
              <a:rPr lang="en-US" sz="7800" b="1" dirty="0" smtClean="0">
                <a:solidFill>
                  <a:srgbClr val="FF0000"/>
                </a:solidFill>
              </a:rPr>
              <a:t>;</a:t>
            </a:r>
            <a:endParaRPr lang="en-US" b="1" dirty="0">
              <a:solidFill>
                <a:srgbClr val="FF0000"/>
              </a:solidFill>
            </a:endParaRPr>
          </a:p>
        </p:txBody>
      </p:sp>
      <p:sp>
        <p:nvSpPr>
          <p:cNvPr id="4" name="TextBox 3"/>
          <p:cNvSpPr txBox="1"/>
          <p:nvPr/>
        </p:nvSpPr>
        <p:spPr>
          <a:xfrm>
            <a:off x="8315325" y="1214438"/>
            <a:ext cx="3191899" cy="3970318"/>
          </a:xfrm>
          <a:prstGeom prst="rect">
            <a:avLst/>
          </a:prstGeom>
          <a:noFill/>
        </p:spPr>
        <p:txBody>
          <a:bodyPr wrap="none" rtlCol="0">
            <a:spAutoFit/>
          </a:bodyPr>
          <a:lstStyle/>
          <a:p>
            <a:r>
              <a:rPr lang="en-US" sz="3600" dirty="0"/>
              <a:t>v</a:t>
            </a:r>
            <a:r>
              <a:rPr lang="en-US" sz="3600" dirty="0" smtClean="0"/>
              <a:t>oid f() {</a:t>
            </a:r>
          </a:p>
          <a:p>
            <a:r>
              <a:rPr lang="en-US" sz="3600" dirty="0"/>
              <a:t> </a:t>
            </a:r>
            <a:r>
              <a:rPr lang="en-US" sz="3600" dirty="0" smtClean="0"/>
              <a:t> CLASS_A a(2);</a:t>
            </a:r>
          </a:p>
          <a:p>
            <a:r>
              <a:rPr lang="en-US" sz="3600" dirty="0" smtClean="0"/>
              <a:t>  CLASS_A c(20);</a:t>
            </a:r>
          </a:p>
          <a:p>
            <a:r>
              <a:rPr lang="en-US" sz="3600" dirty="0" smtClean="0"/>
              <a:t>  </a:t>
            </a:r>
            <a:r>
              <a:rPr lang="en-US" sz="3600" dirty="0" err="1" smtClean="0"/>
              <a:t>a.score</a:t>
            </a:r>
            <a:r>
              <a:rPr lang="en-US" sz="3600" dirty="0" smtClean="0"/>
              <a:t> = 99;</a:t>
            </a:r>
          </a:p>
          <a:p>
            <a:endParaRPr lang="en-US" sz="3600" dirty="0"/>
          </a:p>
          <a:p>
            <a:r>
              <a:rPr lang="en-US" sz="3600" dirty="0" smtClean="0"/>
              <a:t>  </a:t>
            </a:r>
            <a:r>
              <a:rPr lang="en-US" sz="3600" dirty="0" err="1" smtClean="0"/>
              <a:t>c.score</a:t>
            </a:r>
            <a:r>
              <a:rPr lang="en-US" sz="3600" dirty="0" smtClean="0"/>
              <a:t> =2;</a:t>
            </a:r>
          </a:p>
          <a:p>
            <a:r>
              <a:rPr lang="en-US" sz="3600" dirty="0"/>
              <a:t>}</a:t>
            </a:r>
          </a:p>
        </p:txBody>
      </p:sp>
    </p:spTree>
    <p:extLst>
      <p:ext uri="{BB962C8B-B14F-4D97-AF65-F5344CB8AC3E}">
        <p14:creationId xmlns:p14="http://schemas.microsoft.com/office/powerpoint/2010/main" val="1563888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766617"/>
          </a:xfrm>
        </p:spPr>
        <p:txBody>
          <a:bodyPr>
            <a:normAutofit fontScale="77500" lnSpcReduction="20000"/>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 CLASS_A</a:t>
            </a:r>
            <a:r>
              <a:rPr lang="en-US" b="1" dirty="0" smtClean="0">
                <a:solidFill>
                  <a:srgbClr val="C00000"/>
                </a:solidFill>
              </a:rPr>
              <a:t>( )</a:t>
            </a:r>
            <a:r>
              <a:rPr lang="en-US" dirty="0" smtClean="0"/>
              <a:t>; { //default constructor; no argument</a:t>
            </a:r>
          </a:p>
          <a:p>
            <a:pPr marL="0" indent="0">
              <a:buNone/>
            </a:pPr>
            <a:r>
              <a:rPr lang="en-US" dirty="0"/>
              <a:t>	</a:t>
            </a:r>
            <a:r>
              <a:rPr lang="en-US" dirty="0" smtClean="0"/>
              <a:t>	// this is a constructor, initializing data members.</a:t>
            </a:r>
          </a:p>
          <a:p>
            <a:pPr marL="0" indent="0">
              <a:buNone/>
            </a:pPr>
            <a:r>
              <a:rPr lang="en-US" dirty="0"/>
              <a:t>	</a:t>
            </a:r>
            <a:r>
              <a:rPr lang="en-US" dirty="0" smtClean="0"/>
              <a:t>	this-&gt;score =score; //</a:t>
            </a:r>
            <a:r>
              <a:rPr lang="en-US" sz="3100" b="1" dirty="0" smtClean="0">
                <a:solidFill>
                  <a:srgbClr val="C00000"/>
                </a:solidFill>
              </a:rPr>
              <a:t> what does this mean?</a:t>
            </a:r>
            <a:endParaRPr lang="en-US" b="1" dirty="0" smtClean="0">
              <a:solidFill>
                <a:srgbClr val="C00000"/>
              </a:solidFill>
            </a:endParaRPr>
          </a:p>
          <a:p>
            <a:pPr marL="0" indent="0">
              <a:buNone/>
            </a:pPr>
            <a:r>
              <a:rPr lang="en-US" dirty="0" smtClean="0"/>
              <a:t>	}</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dirty="0" smtClean="0"/>
              <a:t>}</a:t>
            </a:r>
            <a:r>
              <a:rPr lang="en-US" sz="7800"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211717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766617"/>
          </a:xfrm>
        </p:spPr>
        <p:txBody>
          <a:bodyPr>
            <a:normAutofit fontScale="85000" lnSpcReduction="20000"/>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 CLASS_A</a:t>
            </a:r>
            <a:r>
              <a:rPr lang="en-US" b="1" dirty="0" smtClean="0">
                <a:solidFill>
                  <a:srgbClr val="C00000"/>
                </a:solidFill>
              </a:rPr>
              <a:t>( )</a:t>
            </a:r>
            <a:r>
              <a:rPr lang="en-US" dirty="0" smtClean="0"/>
              <a:t>; { //default; no argument</a:t>
            </a:r>
          </a:p>
          <a:p>
            <a:pPr marL="0" indent="0">
              <a:buNone/>
            </a:pPr>
            <a:r>
              <a:rPr lang="en-US" dirty="0"/>
              <a:t>	</a:t>
            </a:r>
            <a:r>
              <a:rPr lang="en-US" dirty="0" smtClean="0"/>
              <a:t>	// this is a constructor, initializing data members.</a:t>
            </a:r>
          </a:p>
          <a:p>
            <a:pPr marL="0" indent="0">
              <a:buNone/>
            </a:pPr>
            <a:r>
              <a:rPr lang="en-US" dirty="0"/>
              <a:t>	</a:t>
            </a:r>
            <a:r>
              <a:rPr lang="en-US" dirty="0" smtClean="0"/>
              <a:t>	this-&gt;score =score; //</a:t>
            </a:r>
            <a:r>
              <a:rPr lang="en-US" sz="3100" b="1" dirty="0" smtClean="0">
                <a:solidFill>
                  <a:srgbClr val="C00000"/>
                </a:solidFill>
              </a:rPr>
              <a:t> what does this mean?</a:t>
            </a:r>
            <a:endParaRPr lang="en-US" b="1" dirty="0" smtClean="0">
              <a:solidFill>
                <a:srgbClr val="C00000"/>
              </a:solidFill>
            </a:endParaRPr>
          </a:p>
          <a:p>
            <a:pPr marL="0" indent="0">
              <a:buNone/>
            </a:pPr>
            <a:r>
              <a:rPr lang="en-US" dirty="0" smtClean="0"/>
              <a:t>	}</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sz="3300" dirty="0" smtClean="0"/>
              <a:t>}</a:t>
            </a:r>
            <a:r>
              <a:rPr lang="en-US" sz="3300" b="1" dirty="0" smtClean="0"/>
              <a:t>;</a:t>
            </a:r>
            <a:endParaRPr lang="en-US" sz="3300" b="1" dirty="0"/>
          </a:p>
        </p:txBody>
      </p:sp>
      <p:sp>
        <p:nvSpPr>
          <p:cNvPr id="4" name="TextBox 3"/>
          <p:cNvSpPr txBox="1"/>
          <p:nvPr/>
        </p:nvSpPr>
        <p:spPr>
          <a:xfrm>
            <a:off x="7416425" y="3709664"/>
            <a:ext cx="4186640" cy="2062103"/>
          </a:xfrm>
          <a:prstGeom prst="rect">
            <a:avLst/>
          </a:prstGeom>
          <a:noFill/>
          <a:ln>
            <a:solidFill>
              <a:schemeClr val="accent1"/>
            </a:solidFill>
          </a:ln>
        </p:spPr>
        <p:txBody>
          <a:bodyPr wrap="square" rtlCol="0">
            <a:spAutoFit/>
          </a:bodyPr>
          <a:lstStyle/>
          <a:p>
            <a:r>
              <a:rPr lang="en-US" sz="3200" dirty="0"/>
              <a:t>CLASS_A </a:t>
            </a:r>
            <a:r>
              <a:rPr lang="en-US" sz="3200" dirty="0" smtClean="0"/>
              <a:t>a(2);  //error</a:t>
            </a:r>
          </a:p>
          <a:p>
            <a:r>
              <a:rPr lang="en-US" sz="3200" dirty="0" smtClean="0"/>
              <a:t>CLASS_A c(20);//error</a:t>
            </a:r>
          </a:p>
          <a:p>
            <a:r>
              <a:rPr lang="en-US" sz="3200" dirty="0" smtClean="0"/>
              <a:t>//no constructor //accepts an argument</a:t>
            </a:r>
          </a:p>
        </p:txBody>
      </p:sp>
    </p:spTree>
    <p:extLst>
      <p:ext uri="{BB962C8B-B14F-4D97-AF65-F5344CB8AC3E}">
        <p14:creationId xmlns:p14="http://schemas.microsoft.com/office/powerpoint/2010/main" val="261891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766617"/>
          </a:xfrm>
        </p:spPr>
        <p:txBody>
          <a:bodyPr>
            <a:normAutofit fontScale="85000" lnSpcReduction="20000"/>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 CLASS_A</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score )</a:t>
            </a:r>
            <a:r>
              <a:rPr lang="en-US" dirty="0" smtClean="0"/>
              <a:t>; { //</a:t>
            </a:r>
          </a:p>
          <a:p>
            <a:pPr marL="0" indent="0">
              <a:buNone/>
            </a:pPr>
            <a:r>
              <a:rPr lang="en-US" dirty="0"/>
              <a:t>	</a:t>
            </a:r>
            <a:r>
              <a:rPr lang="en-US" dirty="0" smtClean="0"/>
              <a:t>	// this is a constructor, initializing data members.</a:t>
            </a:r>
          </a:p>
          <a:p>
            <a:pPr marL="0" indent="0">
              <a:buNone/>
            </a:pPr>
            <a:r>
              <a:rPr lang="en-US" dirty="0"/>
              <a:t>	</a:t>
            </a:r>
            <a:r>
              <a:rPr lang="en-US" dirty="0" smtClean="0"/>
              <a:t>	this-&gt;score =score; //</a:t>
            </a:r>
            <a:r>
              <a:rPr lang="en-US" sz="3100" b="1" dirty="0" smtClean="0">
                <a:solidFill>
                  <a:srgbClr val="C00000"/>
                </a:solidFill>
              </a:rPr>
              <a:t> what does this mean?</a:t>
            </a:r>
            <a:endParaRPr lang="en-US" b="1" dirty="0" smtClean="0">
              <a:solidFill>
                <a:srgbClr val="C00000"/>
              </a:solidFill>
            </a:endParaRPr>
          </a:p>
          <a:p>
            <a:pPr marL="0" indent="0">
              <a:buNone/>
            </a:pPr>
            <a:r>
              <a:rPr lang="en-US" dirty="0" smtClean="0"/>
              <a:t>	}</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sz="3300" dirty="0" smtClean="0"/>
              <a:t>}</a:t>
            </a:r>
            <a:r>
              <a:rPr lang="en-US" sz="3300" b="1" dirty="0" smtClean="0"/>
              <a:t>;</a:t>
            </a:r>
            <a:endParaRPr lang="en-US" sz="3300" b="1" dirty="0"/>
          </a:p>
        </p:txBody>
      </p:sp>
      <p:sp>
        <p:nvSpPr>
          <p:cNvPr id="4" name="TextBox 3"/>
          <p:cNvSpPr txBox="1"/>
          <p:nvPr/>
        </p:nvSpPr>
        <p:spPr>
          <a:xfrm>
            <a:off x="7416425" y="3709664"/>
            <a:ext cx="4186640" cy="1569660"/>
          </a:xfrm>
          <a:prstGeom prst="rect">
            <a:avLst/>
          </a:prstGeom>
          <a:noFill/>
          <a:ln>
            <a:solidFill>
              <a:schemeClr val="accent1"/>
            </a:solidFill>
          </a:ln>
        </p:spPr>
        <p:txBody>
          <a:bodyPr wrap="square" rtlCol="0">
            <a:spAutoFit/>
          </a:bodyPr>
          <a:lstStyle/>
          <a:p>
            <a:r>
              <a:rPr lang="en-US" sz="3200" dirty="0"/>
              <a:t>CLASS_A </a:t>
            </a:r>
            <a:r>
              <a:rPr lang="en-US" sz="3200" dirty="0" smtClean="0"/>
              <a:t>a;  //error</a:t>
            </a:r>
          </a:p>
          <a:p>
            <a:r>
              <a:rPr lang="en-US" sz="3200" dirty="0" smtClean="0"/>
              <a:t>CLASS_A c;  //error</a:t>
            </a:r>
          </a:p>
          <a:p>
            <a:r>
              <a:rPr lang="en-US" sz="3200" dirty="0" smtClean="0"/>
              <a:t>//no default constructor</a:t>
            </a:r>
          </a:p>
        </p:txBody>
      </p:sp>
    </p:spTree>
    <p:extLst>
      <p:ext uri="{BB962C8B-B14F-4D97-AF65-F5344CB8AC3E}">
        <p14:creationId xmlns:p14="http://schemas.microsoft.com/office/powerpoint/2010/main" val="482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766617"/>
          </a:xfrm>
        </p:spPr>
        <p:txBody>
          <a:bodyPr>
            <a:normAutofit/>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sz="3300" dirty="0" smtClean="0"/>
              <a:t>}</a:t>
            </a:r>
            <a:r>
              <a:rPr lang="en-US" sz="3300" b="1" dirty="0" smtClean="0"/>
              <a:t>;</a:t>
            </a:r>
            <a:endParaRPr lang="en-US" sz="3300" b="1" dirty="0"/>
          </a:p>
        </p:txBody>
      </p:sp>
      <p:sp>
        <p:nvSpPr>
          <p:cNvPr id="4" name="TextBox 3"/>
          <p:cNvSpPr txBox="1"/>
          <p:nvPr/>
        </p:nvSpPr>
        <p:spPr>
          <a:xfrm>
            <a:off x="7554447" y="2109665"/>
            <a:ext cx="4186640" cy="3539430"/>
          </a:xfrm>
          <a:prstGeom prst="rect">
            <a:avLst/>
          </a:prstGeom>
          <a:noFill/>
          <a:ln>
            <a:solidFill>
              <a:schemeClr val="accent1"/>
            </a:solidFill>
          </a:ln>
        </p:spPr>
        <p:txBody>
          <a:bodyPr wrap="square" rtlCol="0">
            <a:spAutoFit/>
          </a:bodyPr>
          <a:lstStyle/>
          <a:p>
            <a:r>
              <a:rPr lang="en-US" sz="3200" dirty="0" smtClean="0"/>
              <a:t>void f( ) {</a:t>
            </a:r>
          </a:p>
          <a:p>
            <a:r>
              <a:rPr lang="en-US" sz="3200" dirty="0" smtClean="0"/>
              <a:t>  CLASS_A a( );  //error?</a:t>
            </a:r>
          </a:p>
          <a:p>
            <a:r>
              <a:rPr lang="en-US" sz="3200" dirty="0" smtClean="0"/>
              <a:t>  CLASS_A c;      //error?</a:t>
            </a:r>
          </a:p>
          <a:p>
            <a:r>
              <a:rPr lang="en-US" sz="3200" dirty="0"/>
              <a:t> </a:t>
            </a:r>
            <a:r>
              <a:rPr lang="en-US" sz="3200" dirty="0" smtClean="0"/>
              <a:t> </a:t>
            </a:r>
            <a:r>
              <a:rPr lang="en-US" sz="3200" dirty="0" err="1" smtClean="0"/>
              <a:t>a.score</a:t>
            </a:r>
            <a:r>
              <a:rPr lang="en-US" sz="3200" dirty="0" smtClean="0"/>
              <a:t> = 5;     //error?</a:t>
            </a:r>
          </a:p>
          <a:p>
            <a:r>
              <a:rPr lang="en-US" sz="3200" dirty="0"/>
              <a:t> </a:t>
            </a:r>
            <a:r>
              <a:rPr lang="en-US" sz="3200" dirty="0" smtClean="0"/>
              <a:t> </a:t>
            </a:r>
            <a:r>
              <a:rPr lang="en-US" sz="3200" dirty="0" err="1" smtClean="0"/>
              <a:t>c.score</a:t>
            </a:r>
            <a:r>
              <a:rPr lang="en-US" sz="3200" dirty="0" smtClean="0"/>
              <a:t> = 7;     //error?</a:t>
            </a:r>
          </a:p>
          <a:p>
            <a:r>
              <a:rPr lang="en-US" sz="3200" dirty="0"/>
              <a:t>}</a:t>
            </a:r>
            <a:endParaRPr lang="en-US" sz="3200" dirty="0" smtClean="0"/>
          </a:p>
          <a:p>
            <a:endParaRPr lang="en-US" sz="3200" dirty="0" smtClean="0"/>
          </a:p>
        </p:txBody>
      </p:sp>
    </p:spTree>
    <p:extLst>
      <p:ext uri="{BB962C8B-B14F-4D97-AF65-F5344CB8AC3E}">
        <p14:creationId xmlns:p14="http://schemas.microsoft.com/office/powerpoint/2010/main" val="568901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3" name="Content Placeholder 2"/>
          <p:cNvSpPr>
            <a:spLocks noGrp="1"/>
          </p:cNvSpPr>
          <p:nvPr>
            <p:ph idx="1"/>
          </p:nvPr>
        </p:nvSpPr>
        <p:spPr>
          <a:xfrm>
            <a:off x="23810" y="1496072"/>
            <a:ext cx="8291515" cy="4766617"/>
          </a:xfrm>
        </p:spPr>
        <p:txBody>
          <a:bodyPr>
            <a:normAutofit/>
          </a:bodyPr>
          <a:lstStyle/>
          <a:p>
            <a:pPr marL="0" indent="0">
              <a:buNone/>
            </a:pPr>
            <a:r>
              <a:rPr lang="en-US" dirty="0"/>
              <a:t>c</a:t>
            </a:r>
            <a:r>
              <a:rPr lang="en-US" dirty="0" smtClean="0"/>
              <a:t>lass CLASS_A {</a:t>
            </a:r>
          </a:p>
          <a:p>
            <a:pPr marL="0" indent="0">
              <a:buNone/>
            </a:pPr>
            <a:r>
              <a:rPr lang="en-US" dirty="0"/>
              <a:t>	</a:t>
            </a:r>
            <a:r>
              <a:rPr lang="en-US" dirty="0" smtClean="0"/>
              <a:t>public:</a:t>
            </a:r>
          </a:p>
          <a:p>
            <a:pPr marL="0" indent="0">
              <a:buNone/>
            </a:pPr>
            <a:r>
              <a:rPr lang="en-US" dirty="0"/>
              <a:t>	</a:t>
            </a:r>
            <a:r>
              <a:rPr lang="en-US" dirty="0" smtClean="0"/>
              <a:t>void foo( ) { </a:t>
            </a:r>
          </a:p>
          <a:p>
            <a:pPr marL="0" indent="0">
              <a:buNone/>
            </a:pPr>
            <a:r>
              <a:rPr lang="en-US" dirty="0"/>
              <a:t>		</a:t>
            </a:r>
            <a:r>
              <a:rPr lang="en-US" dirty="0" smtClean="0"/>
              <a:t>// this is a method.</a:t>
            </a:r>
          </a:p>
          <a:p>
            <a:pPr marL="0" indent="0">
              <a:buNone/>
            </a:pPr>
            <a:r>
              <a:rPr lang="en-US" dirty="0" smtClean="0"/>
              <a:t>	}</a:t>
            </a:r>
          </a:p>
          <a:p>
            <a:pPr marL="0" indent="0">
              <a:buNone/>
            </a:pPr>
            <a:r>
              <a:rPr lang="en-US" dirty="0"/>
              <a:t>	</a:t>
            </a:r>
            <a:r>
              <a:rPr lang="en-US" dirty="0" smtClean="0"/>
              <a:t>public:</a:t>
            </a:r>
          </a:p>
          <a:p>
            <a:pPr marL="0" indent="0">
              <a:buNone/>
            </a:pPr>
            <a:r>
              <a:rPr lang="en-US" dirty="0"/>
              <a:t>	</a:t>
            </a:r>
            <a:r>
              <a:rPr lang="en-US" dirty="0" err="1" smtClean="0"/>
              <a:t>int</a:t>
            </a:r>
            <a:r>
              <a:rPr lang="en-US" dirty="0" smtClean="0"/>
              <a:t> score;	// this is a data member</a:t>
            </a:r>
          </a:p>
          <a:p>
            <a:pPr marL="0" indent="0">
              <a:buNone/>
            </a:pPr>
            <a:r>
              <a:rPr lang="en-US" sz="3300" dirty="0" smtClean="0"/>
              <a:t>}</a:t>
            </a:r>
            <a:r>
              <a:rPr lang="en-US" sz="3300" b="1" dirty="0" smtClean="0"/>
              <a:t>;</a:t>
            </a:r>
            <a:endParaRPr lang="en-US" sz="3300" b="1" dirty="0"/>
          </a:p>
        </p:txBody>
      </p:sp>
      <p:sp>
        <p:nvSpPr>
          <p:cNvPr id="5" name="TextBox 4"/>
          <p:cNvSpPr txBox="1"/>
          <p:nvPr/>
        </p:nvSpPr>
        <p:spPr>
          <a:xfrm>
            <a:off x="6625087" y="1496072"/>
            <a:ext cx="5167758" cy="3539430"/>
          </a:xfrm>
          <a:prstGeom prst="rect">
            <a:avLst/>
          </a:prstGeom>
          <a:noFill/>
          <a:ln>
            <a:solidFill>
              <a:schemeClr val="accent1"/>
            </a:solidFill>
          </a:ln>
        </p:spPr>
        <p:txBody>
          <a:bodyPr wrap="square" rtlCol="0">
            <a:spAutoFit/>
          </a:bodyPr>
          <a:lstStyle/>
          <a:p>
            <a:r>
              <a:rPr lang="en-US" sz="3200" dirty="0" smtClean="0"/>
              <a:t>1.   void f( ) {</a:t>
            </a:r>
          </a:p>
          <a:p>
            <a:r>
              <a:rPr lang="en-US" sz="3200" dirty="0" smtClean="0"/>
              <a:t>2.    CLASS_A a( );  // no error</a:t>
            </a:r>
          </a:p>
          <a:p>
            <a:r>
              <a:rPr lang="en-US" sz="3200" dirty="0" smtClean="0"/>
              <a:t>3.    CLASS_A c;      </a:t>
            </a:r>
            <a:r>
              <a:rPr lang="en-US" sz="3200" dirty="0"/>
              <a:t>// no error</a:t>
            </a:r>
            <a:endParaRPr lang="en-US" sz="3200" dirty="0" smtClean="0"/>
          </a:p>
          <a:p>
            <a:r>
              <a:rPr lang="en-US" sz="3200" dirty="0" smtClean="0"/>
              <a:t>4.    </a:t>
            </a:r>
            <a:r>
              <a:rPr lang="en-US" sz="3200" dirty="0" err="1" smtClean="0"/>
              <a:t>a.score</a:t>
            </a:r>
            <a:r>
              <a:rPr lang="en-US" sz="3200" dirty="0" smtClean="0"/>
              <a:t> = 5;     // error</a:t>
            </a:r>
          </a:p>
          <a:p>
            <a:r>
              <a:rPr lang="en-US" sz="3200" dirty="0" smtClean="0"/>
              <a:t>5.    </a:t>
            </a:r>
            <a:r>
              <a:rPr lang="en-US" sz="3200" dirty="0" err="1" smtClean="0"/>
              <a:t>c.score</a:t>
            </a:r>
            <a:r>
              <a:rPr lang="en-US" sz="3200" dirty="0" smtClean="0"/>
              <a:t> = 7</a:t>
            </a:r>
            <a:r>
              <a:rPr lang="en-US" sz="3200" dirty="0"/>
              <a:t>;     // no error</a:t>
            </a:r>
            <a:endParaRPr lang="en-US" sz="3200" dirty="0" smtClean="0"/>
          </a:p>
          <a:p>
            <a:r>
              <a:rPr lang="en-US" sz="3200" dirty="0" smtClean="0"/>
              <a:t>6.  }</a:t>
            </a:r>
          </a:p>
          <a:p>
            <a:endParaRPr lang="en-US" sz="3200" dirty="0" smtClean="0"/>
          </a:p>
        </p:txBody>
      </p:sp>
    </p:spTree>
    <p:extLst>
      <p:ext uri="{BB962C8B-B14F-4D97-AF65-F5344CB8AC3E}">
        <p14:creationId xmlns:p14="http://schemas.microsoft.com/office/powerpoint/2010/main" val="2283198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783"/>
            <a:ext cx="10515600" cy="1325563"/>
          </a:xfrm>
        </p:spPr>
        <p:txBody>
          <a:bodyPr/>
          <a:lstStyle/>
          <a:p>
            <a:r>
              <a:rPr lang="en-US" dirty="0" smtClean="0"/>
              <a:t>How to define a class?</a:t>
            </a:r>
            <a:endParaRPr lang="en-US" dirty="0"/>
          </a:p>
        </p:txBody>
      </p:sp>
      <p:sp>
        <p:nvSpPr>
          <p:cNvPr id="5" name="TextBox 4"/>
          <p:cNvSpPr txBox="1"/>
          <p:nvPr/>
        </p:nvSpPr>
        <p:spPr>
          <a:xfrm>
            <a:off x="864615" y="1064751"/>
            <a:ext cx="4581162" cy="5509200"/>
          </a:xfrm>
          <a:prstGeom prst="rect">
            <a:avLst/>
          </a:prstGeom>
          <a:noFill/>
          <a:ln>
            <a:solidFill>
              <a:schemeClr val="accent1"/>
            </a:solidFill>
          </a:ln>
        </p:spPr>
        <p:txBody>
          <a:bodyPr wrap="square" rtlCol="0">
            <a:spAutoFit/>
          </a:bodyPr>
          <a:lstStyle/>
          <a:p>
            <a:r>
              <a:rPr lang="en-US" sz="3200" dirty="0" smtClean="0"/>
              <a:t>void f( ) {</a:t>
            </a:r>
          </a:p>
          <a:p>
            <a:r>
              <a:rPr lang="en-US" sz="3200" dirty="0" smtClean="0"/>
              <a:t>  CLASS_A x( );  // no error</a:t>
            </a:r>
          </a:p>
          <a:p>
            <a:r>
              <a:rPr lang="en-US" sz="3200" dirty="0" smtClean="0"/>
              <a:t>   ……</a:t>
            </a:r>
          </a:p>
          <a:p>
            <a:r>
              <a:rPr lang="en-US" sz="3200" dirty="0"/>
              <a:t> </a:t>
            </a:r>
            <a:r>
              <a:rPr lang="en-US" sz="3200" dirty="0" smtClean="0"/>
              <a:t>  </a:t>
            </a:r>
            <a:r>
              <a:rPr lang="en-US" sz="3200" dirty="0" err="1" smtClean="0"/>
              <a:t>x.score</a:t>
            </a:r>
            <a:r>
              <a:rPr lang="en-US" sz="3200" dirty="0" smtClean="0"/>
              <a:t> = 5;     // error</a:t>
            </a:r>
          </a:p>
          <a:p>
            <a:r>
              <a:rPr lang="en-US" sz="3200" dirty="0"/>
              <a:t>}</a:t>
            </a:r>
            <a:endParaRPr lang="en-US" sz="3200" dirty="0" smtClean="0"/>
          </a:p>
          <a:p>
            <a:endParaRPr lang="en-US" sz="3200" dirty="0" smtClean="0"/>
          </a:p>
          <a:p>
            <a:r>
              <a:rPr lang="en-US" sz="3200" dirty="0" smtClean="0"/>
              <a:t>We declare a function  x which does not have a parameter; and it returns an object of CLASS_A.</a:t>
            </a:r>
          </a:p>
          <a:p>
            <a:r>
              <a:rPr lang="en-US" sz="3200" dirty="0" smtClean="0"/>
              <a:t>x is not an object.</a:t>
            </a:r>
          </a:p>
        </p:txBody>
      </p:sp>
      <p:sp>
        <p:nvSpPr>
          <p:cNvPr id="6" name="TextBox 5"/>
          <p:cNvSpPr txBox="1"/>
          <p:nvPr/>
        </p:nvSpPr>
        <p:spPr>
          <a:xfrm>
            <a:off x="6772638" y="1064751"/>
            <a:ext cx="4581162" cy="4524315"/>
          </a:xfrm>
          <a:prstGeom prst="rect">
            <a:avLst/>
          </a:prstGeom>
          <a:noFill/>
          <a:ln>
            <a:solidFill>
              <a:schemeClr val="accent1"/>
            </a:solidFill>
          </a:ln>
        </p:spPr>
        <p:txBody>
          <a:bodyPr wrap="square" rtlCol="0">
            <a:spAutoFit/>
          </a:bodyPr>
          <a:lstStyle/>
          <a:p>
            <a:r>
              <a:rPr lang="en-US" sz="3200" dirty="0" smtClean="0"/>
              <a:t>void f( ) {</a:t>
            </a:r>
          </a:p>
          <a:p>
            <a:r>
              <a:rPr lang="en-US" sz="3200" dirty="0" smtClean="0"/>
              <a:t>  CLASS_A x;      // no error</a:t>
            </a:r>
          </a:p>
          <a:p>
            <a:r>
              <a:rPr lang="en-US" sz="3200" dirty="0" smtClean="0"/>
              <a:t>   ……</a:t>
            </a:r>
          </a:p>
          <a:p>
            <a:r>
              <a:rPr lang="en-US" sz="3200" dirty="0"/>
              <a:t> </a:t>
            </a:r>
            <a:r>
              <a:rPr lang="en-US" sz="3200" dirty="0" smtClean="0"/>
              <a:t>  </a:t>
            </a:r>
            <a:r>
              <a:rPr lang="en-US" sz="3200" dirty="0" err="1" smtClean="0"/>
              <a:t>x.score</a:t>
            </a:r>
            <a:r>
              <a:rPr lang="en-US" sz="3200" dirty="0" smtClean="0"/>
              <a:t> = 5;     // no error</a:t>
            </a:r>
          </a:p>
          <a:p>
            <a:r>
              <a:rPr lang="en-US" sz="3200" dirty="0"/>
              <a:t>}</a:t>
            </a:r>
            <a:endParaRPr lang="en-US" sz="3200" dirty="0" smtClean="0"/>
          </a:p>
          <a:p>
            <a:endParaRPr lang="en-US" sz="3200" dirty="0" smtClean="0"/>
          </a:p>
          <a:p>
            <a:r>
              <a:rPr lang="en-US" sz="3200" dirty="0" smtClean="0"/>
              <a:t>We declare an object x of CLASS_A. x is initialized by the default constructor.</a:t>
            </a:r>
          </a:p>
        </p:txBody>
      </p:sp>
    </p:spTree>
    <p:extLst>
      <p:ext uri="{BB962C8B-B14F-4D97-AF65-F5344CB8AC3E}">
        <p14:creationId xmlns:p14="http://schemas.microsoft.com/office/powerpoint/2010/main" val="99344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2296</Words>
  <Application>Microsoft Office PowerPoint</Application>
  <PresentationFormat>Widescreen</PresentationFormat>
  <Paragraphs>346</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 Basics</vt:lpstr>
      <vt:lpstr>How to define a class?</vt:lpstr>
      <vt:lpstr>How to define a class?</vt:lpstr>
      <vt:lpstr>How to define a class?</vt:lpstr>
      <vt:lpstr>How to define a class?</vt:lpstr>
      <vt:lpstr>How to define a class?</vt:lpstr>
      <vt:lpstr>How to define a class?</vt:lpstr>
      <vt:lpstr>How to define a class?</vt:lpstr>
      <vt:lpstr>How to define a class?</vt:lpstr>
      <vt:lpstr>How to define a class?</vt:lpstr>
      <vt:lpstr>Example One: Requirement Specification</vt:lpstr>
      <vt:lpstr>PowerPoint Presentation</vt:lpstr>
      <vt:lpstr>PowerPoint Presentation</vt:lpstr>
      <vt:lpstr>Convert the program into a class</vt:lpstr>
      <vt:lpstr>Using a Class</vt:lpstr>
      <vt:lpstr>Using a Class</vt:lpstr>
      <vt:lpstr>Example Two: Requirement Specification</vt:lpstr>
      <vt:lpstr>Requirement Specification</vt:lpstr>
      <vt:lpstr>Requirement Specification</vt:lpstr>
      <vt:lpstr>Requirement Specification</vt:lpstr>
      <vt:lpstr>Requirement Specification</vt:lpstr>
      <vt:lpstr>Requirement Specification</vt:lpstr>
      <vt:lpstr>Requirement Specification</vt:lpstr>
      <vt:lpstr>System Requirement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C to C++</dc:title>
  <dc:creator>Wingo</dc:creator>
  <cp:lastModifiedBy>Wingo</cp:lastModifiedBy>
  <cp:revision>163</cp:revision>
  <dcterms:created xsi:type="dcterms:W3CDTF">2016-02-22T02:43:17Z</dcterms:created>
  <dcterms:modified xsi:type="dcterms:W3CDTF">2020-03-09T05:49:00Z</dcterms:modified>
</cp:coreProperties>
</file>