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35" r:id="rId3"/>
    <p:sldId id="264" r:id="rId4"/>
    <p:sldId id="314" r:id="rId5"/>
    <p:sldId id="316" r:id="rId6"/>
    <p:sldId id="328" r:id="rId7"/>
    <p:sldId id="334" r:id="rId8"/>
    <p:sldId id="317" r:id="rId9"/>
    <p:sldId id="318" r:id="rId10"/>
    <p:sldId id="319" r:id="rId11"/>
    <p:sldId id="320" r:id="rId12"/>
    <p:sldId id="321" r:id="rId13"/>
    <p:sldId id="315" r:id="rId14"/>
    <p:sldId id="323" r:id="rId15"/>
    <p:sldId id="324" r:id="rId16"/>
    <p:sldId id="325" r:id="rId17"/>
    <p:sldId id="326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4" r:id="rId27"/>
    <p:sldId id="275" r:id="rId28"/>
    <p:sldId id="276" r:id="rId29"/>
    <p:sldId id="327" r:id="rId30"/>
    <p:sldId id="331" r:id="rId31"/>
    <p:sldId id="277" r:id="rId32"/>
    <p:sldId id="278" r:id="rId33"/>
    <p:sldId id="279" r:id="rId34"/>
    <p:sldId id="280" r:id="rId35"/>
    <p:sldId id="281" r:id="rId36"/>
    <p:sldId id="304" r:id="rId37"/>
    <p:sldId id="305" r:id="rId38"/>
    <p:sldId id="329" r:id="rId39"/>
    <p:sldId id="306" r:id="rId40"/>
    <p:sldId id="330" r:id="rId41"/>
    <p:sldId id="308" r:id="rId42"/>
    <p:sldId id="307" r:id="rId43"/>
    <p:sldId id="309" r:id="rId44"/>
    <p:sldId id="310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3" r:id="rId54"/>
    <p:sldId id="296" r:id="rId55"/>
    <p:sldId id="301" r:id="rId56"/>
    <p:sldId id="302" r:id="rId57"/>
    <p:sldId id="333" r:id="rId58"/>
    <p:sldId id="32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EC32-94FA-4091-977F-9697ABCA6B1E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BC02C-8812-48E0-A8B9-56736F89F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221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6277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1666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9243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9675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8622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3685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032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6761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258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774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BC02C-8812-48E0-A8B9-56736F89FD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8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0344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488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130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358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712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411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0683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257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814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8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AC03-1F03-4CA6-B27F-AD4FFFD82302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B8B9-BC23-40E9-8866-7EF09BCB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Lecturer: Sai-Keung Wong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vector&lt;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6393"/>
            <a:ext cx="10515600" cy="4704624"/>
          </a:xfrm>
        </p:spPr>
        <p:txBody>
          <a:bodyPr>
            <a:noAutofit/>
          </a:bodyPr>
          <a:lstStyle/>
          <a:p>
            <a:r>
              <a:rPr lang="en-US" sz="2400" dirty="0" smtClean="0"/>
              <a:t>Ask to input integers until a non-positive integer is input.</a:t>
            </a:r>
          </a:p>
          <a:p>
            <a:r>
              <a:rPr lang="en-US" sz="2400" dirty="0" smtClean="0"/>
              <a:t>Compute the average of all the input positive integers.</a:t>
            </a:r>
          </a:p>
          <a:p>
            <a:pPr marL="0" indent="0">
              <a:buNone/>
            </a:pPr>
            <a:r>
              <a:rPr lang="en-US" sz="2400" dirty="0" smtClean="0"/>
              <a:t>#include &lt;vector&gt;</a:t>
            </a:r>
          </a:p>
          <a:p>
            <a:pPr marL="0" indent="0">
              <a:buNone/>
            </a:pPr>
            <a:r>
              <a:rPr lang="en-US" sz="2400" dirty="0"/>
              <a:t>v</a:t>
            </a:r>
            <a:r>
              <a:rPr lang="en-US" sz="2400" dirty="0" smtClean="0"/>
              <a:t>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en-US" sz="2400" dirty="0" err="1" smtClean="0"/>
              <a:t>myArray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dirty="0" smtClean="0"/>
              <a:t>hile ( true ) 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cin</a:t>
            </a:r>
            <a:r>
              <a:rPr lang="en-US" sz="2400" dirty="0" smtClean="0"/>
              <a:t> &gt;&gt; a;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( a &lt;= 0 ) break;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err="1" smtClean="0"/>
              <a:t>myArray.push_back</a:t>
            </a:r>
            <a:r>
              <a:rPr lang="en-US" sz="2400" dirty="0" smtClean="0"/>
              <a:t>( a 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total = 0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</a:p>
          <a:p>
            <a:pPr marL="0" indent="0">
              <a:buNone/>
            </a:pPr>
            <a:r>
              <a:rPr lang="en-US" sz="2400" dirty="0" smtClean="0"/>
              <a:t>total/(double)</a:t>
            </a:r>
            <a:r>
              <a:rPr lang="en-US" sz="2400" dirty="0" err="1" smtClean="0"/>
              <a:t>myArray.size</a:t>
            </a:r>
            <a:r>
              <a:rPr lang="en-US" sz="2400" dirty="0"/>
              <a:t>( 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9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3471"/>
            <a:ext cx="12192000" cy="1325563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::vector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1" y="898902"/>
            <a:ext cx="10904349" cy="5278061"/>
          </a:xfrm>
        </p:spPr>
        <p:txBody>
          <a:bodyPr>
            <a:noAutofit/>
          </a:bodyPr>
          <a:lstStyle/>
          <a:p>
            <a:r>
              <a:rPr lang="en-US" sz="2400" dirty="0" smtClean="0"/>
              <a:t>Ask to input integers until a non-positive integer is input.</a:t>
            </a:r>
          </a:p>
          <a:p>
            <a:r>
              <a:rPr lang="en-US" sz="2400" dirty="0" smtClean="0"/>
              <a:t>Compute the average of all the input positive integers.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9451" y="2206645"/>
            <a:ext cx="5749871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vector&lt;</a:t>
            </a:r>
            <a:r>
              <a:rPr lang="en-US" sz="2800" dirty="0" err="1"/>
              <a:t>int</a:t>
            </a:r>
            <a:r>
              <a:rPr lang="en-US" sz="2800" dirty="0"/>
              <a:t>&gt; </a:t>
            </a:r>
            <a:r>
              <a:rPr lang="en-US" sz="2800" dirty="0" err="1"/>
              <a:t>myInput</a:t>
            </a:r>
            <a:r>
              <a:rPr lang="en-US" sz="2800" dirty="0"/>
              <a:t>;</a:t>
            </a:r>
          </a:p>
          <a:p>
            <a:r>
              <a:rPr lang="en-US" sz="2800" dirty="0"/>
              <a:t>while ( true )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v;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cin</a:t>
            </a:r>
            <a:r>
              <a:rPr lang="en-US" sz="2800" dirty="0"/>
              <a:t> &gt;&gt; v;</a:t>
            </a:r>
          </a:p>
          <a:p>
            <a:r>
              <a:rPr lang="en-US" sz="2800" dirty="0"/>
              <a:t>	if ( v &gt; 0 ) {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myInput.push_back</a:t>
            </a:r>
            <a:r>
              <a:rPr lang="en-US" sz="2800" dirty="0"/>
              <a:t>( v );</a:t>
            </a:r>
          </a:p>
          <a:p>
            <a:r>
              <a:rPr lang="en-US" sz="2800" dirty="0"/>
              <a:t>	} else break;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01180" y="3537932"/>
            <a:ext cx="368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Compute average?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57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3471"/>
            <a:ext cx="12192000" cy="1325563"/>
          </a:xfrm>
        </p:spPr>
        <p:txBody>
          <a:bodyPr/>
          <a:lstStyle/>
          <a:p>
            <a:pPr algn="ctr"/>
            <a:r>
              <a:rPr lang="en-US" b="1" dirty="0" err="1"/>
              <a:t>s</a:t>
            </a:r>
            <a:r>
              <a:rPr lang="en-US" b="1" dirty="0" err="1" smtClean="0"/>
              <a:t>td</a:t>
            </a:r>
            <a:r>
              <a:rPr lang="en-US" b="1" dirty="0" smtClean="0"/>
              <a:t>::vector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1" y="898902"/>
            <a:ext cx="10904349" cy="5278061"/>
          </a:xfrm>
        </p:spPr>
        <p:txBody>
          <a:bodyPr>
            <a:noAutofit/>
          </a:bodyPr>
          <a:lstStyle/>
          <a:p>
            <a:r>
              <a:rPr lang="en-US" sz="2400" dirty="0" smtClean="0"/>
              <a:t>Ask to input integers until a non-positive integer is input.</a:t>
            </a:r>
          </a:p>
          <a:p>
            <a:r>
              <a:rPr lang="en-US" sz="2400" dirty="0" smtClean="0"/>
              <a:t>Compute the average of all the input positive integers.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9451" y="2206645"/>
            <a:ext cx="5749871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vector&lt;</a:t>
            </a:r>
            <a:r>
              <a:rPr lang="en-US" sz="2800" dirty="0" err="1"/>
              <a:t>int</a:t>
            </a:r>
            <a:r>
              <a:rPr lang="en-US" sz="2800" dirty="0"/>
              <a:t>&gt; </a:t>
            </a:r>
            <a:r>
              <a:rPr lang="en-US" sz="2800" dirty="0" err="1"/>
              <a:t>myInput</a:t>
            </a:r>
            <a:r>
              <a:rPr lang="en-US" sz="2800" dirty="0"/>
              <a:t>;</a:t>
            </a:r>
          </a:p>
          <a:p>
            <a:r>
              <a:rPr lang="en-US" sz="2800" dirty="0"/>
              <a:t>while ( true )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v;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cin</a:t>
            </a:r>
            <a:r>
              <a:rPr lang="en-US" sz="2800" dirty="0"/>
              <a:t> &gt;&gt; v;</a:t>
            </a:r>
          </a:p>
          <a:p>
            <a:r>
              <a:rPr lang="en-US" sz="2800" dirty="0"/>
              <a:t>	if ( v &gt; 0 ) {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myInput.push_back</a:t>
            </a:r>
            <a:r>
              <a:rPr lang="en-US" sz="2800" dirty="0"/>
              <a:t>( v );</a:t>
            </a:r>
          </a:p>
          <a:p>
            <a:r>
              <a:rPr lang="en-US" sz="2800" dirty="0"/>
              <a:t>	} else break;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442129" y="2206645"/>
            <a:ext cx="5749871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</a:rPr>
              <a:t>ouble</a:t>
            </a:r>
            <a:r>
              <a:rPr lang="en-US" sz="2800" dirty="0" smtClean="0"/>
              <a:t> total = 0.0</a:t>
            </a:r>
          </a:p>
          <a:p>
            <a:endParaRPr lang="en-US" sz="2800" dirty="0"/>
          </a:p>
          <a:p>
            <a:r>
              <a:rPr lang="en-US" sz="2800" dirty="0" smtClean="0"/>
              <a:t>for (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</a:t>
            </a:r>
            <a:r>
              <a:rPr lang="en-US" sz="2800" dirty="0" err="1" smtClean="0"/>
              <a:t>myInput.size</a:t>
            </a:r>
            <a:r>
              <a:rPr lang="en-US" sz="2800" dirty="0" smtClean="0"/>
              <a:t>( ); ++</a:t>
            </a:r>
            <a:r>
              <a:rPr lang="en-US" sz="2800" dirty="0" err="1" smtClean="0"/>
              <a:t>i</a:t>
            </a:r>
            <a:r>
              <a:rPr lang="en-US" sz="2800" dirty="0" smtClean="0"/>
              <a:t> ) {</a:t>
            </a:r>
          </a:p>
          <a:p>
            <a:r>
              <a:rPr lang="en-US" sz="2800" dirty="0" smtClean="0"/>
              <a:t>	</a:t>
            </a:r>
            <a:r>
              <a:rPr lang="en-US" sz="2800" dirty="0"/>
              <a:t> </a:t>
            </a:r>
            <a:r>
              <a:rPr lang="en-US" sz="2800" dirty="0" smtClean="0"/>
              <a:t>total += </a:t>
            </a:r>
            <a:r>
              <a:rPr lang="en-US" sz="2800" dirty="0" err="1" smtClean="0"/>
              <a:t>myInput</a:t>
            </a:r>
            <a:r>
              <a:rPr lang="en-US" sz="2800" dirty="0" smtClean="0"/>
              <a:t>[ </a:t>
            </a:r>
            <a:r>
              <a:rPr lang="en-US" sz="2800" dirty="0" err="1" smtClean="0"/>
              <a:t>i</a:t>
            </a:r>
            <a:r>
              <a:rPr lang="en-US" sz="2800" dirty="0" smtClean="0"/>
              <a:t> ];</a:t>
            </a:r>
          </a:p>
          <a:p>
            <a:r>
              <a:rPr lang="en-US" sz="2800" dirty="0" smtClean="0"/>
              <a:t>} </a:t>
            </a:r>
          </a:p>
          <a:p>
            <a:endParaRPr lang="en-US" sz="2800" dirty="0"/>
          </a:p>
          <a:p>
            <a:r>
              <a:rPr lang="en-US" sz="2800" dirty="0" smtClean="0"/>
              <a:t>double </a:t>
            </a:r>
            <a:r>
              <a:rPr lang="en-US" sz="2800" dirty="0" err="1" smtClean="0"/>
              <a:t>avg</a:t>
            </a:r>
            <a:r>
              <a:rPr lang="en-US" sz="2800" dirty="0" smtClean="0"/>
              <a:t> = total/</a:t>
            </a:r>
            <a:r>
              <a:rPr lang="en-US" sz="2800" dirty="0" err="1"/>
              <a:t>myInput.size</a:t>
            </a:r>
            <a:r>
              <a:rPr lang="en-US" sz="2800" dirty="0"/>
              <a:t>( 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“Average:” &lt;&lt; </a:t>
            </a:r>
            <a:r>
              <a:rPr lang="en-US" sz="2800" dirty="0" err="1" smtClean="0"/>
              <a:t>avg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42129" y="6176963"/>
            <a:ext cx="2064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BUG????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Ask the user to input the number of unsigned integers. </a:t>
            </a:r>
          </a:p>
          <a:p>
            <a:pPr marL="0" indent="0">
              <a:buNone/>
            </a:pPr>
            <a:r>
              <a:rPr lang="en-US" dirty="0" smtClean="0"/>
              <a:t>Ask the user to input the unsigned integers.</a:t>
            </a:r>
          </a:p>
          <a:p>
            <a:pPr marL="0" indent="0">
              <a:buNone/>
            </a:pPr>
            <a:r>
              <a:rPr lang="en-US" dirty="0" smtClean="0"/>
              <a:t>Compute their average.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8" y="422277"/>
            <a:ext cx="11715750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Example: Ask the user to input the number of unsigned integers.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Input the unsigned integers. Compute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their average.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667" y="1690688"/>
            <a:ext cx="4787685" cy="4486275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 &gt;&gt;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ector&lt;unsigned 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numArr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numArr.resize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while (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numArr.push_back</a:t>
            </a:r>
            <a:r>
              <a:rPr lang="en-US" dirty="0" smtClean="0"/>
              <a:t>( </a:t>
            </a:r>
            <a:r>
              <a:rPr lang="en-US" dirty="0" err="1" smtClean="0"/>
              <a:t>tmp</a:t>
            </a:r>
            <a:r>
              <a:rPr lang="en-US" dirty="0" smtClean="0"/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3529" y="1690687"/>
            <a:ext cx="4787685" cy="44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total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total += </a:t>
            </a:r>
            <a:r>
              <a:rPr lang="en-US" dirty="0" err="1" smtClean="0"/>
              <a:t>numArr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total/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Ask the user to input the number of unsigned integers. Compute their average.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667" y="1690688"/>
            <a:ext cx="4787685" cy="4486275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 &gt;&gt;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ector&lt;unsigned 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numArr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numArr.resize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while (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numArr.push_back</a:t>
            </a:r>
            <a:r>
              <a:rPr lang="en-US" dirty="0" smtClean="0"/>
              <a:t>( </a:t>
            </a:r>
            <a:r>
              <a:rPr lang="en-US" dirty="0" err="1" smtClean="0"/>
              <a:t>tmp</a:t>
            </a:r>
            <a:r>
              <a:rPr lang="en-US" dirty="0" smtClean="0"/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3529" y="1690687"/>
            <a:ext cx="4787685" cy="44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total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total += </a:t>
            </a:r>
            <a:r>
              <a:rPr lang="en-US" dirty="0" err="1" smtClean="0"/>
              <a:t>numArr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total/</a:t>
            </a:r>
            <a:r>
              <a:rPr lang="en-US" dirty="0" err="1" smtClean="0"/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5960" y="6176962"/>
            <a:ext cx="999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Are there any bugs? If there are bugs, fix all of them.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667" y="202851"/>
            <a:ext cx="4787685" cy="4486275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 &gt;&gt;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ector&lt;unsigned 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numArr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numArr.resize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while (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numArr.push_back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4901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3529" y="202850"/>
            <a:ext cx="4787685" cy="44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total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total += </a:t>
            </a:r>
            <a:r>
              <a:rPr lang="en-US" dirty="0" err="1" smtClean="0"/>
              <a:t>numArr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</a:t>
            </a:r>
            <a:r>
              <a:rPr lang="en-US" dirty="0" smtClean="0">
                <a:solidFill>
                  <a:srgbClr val="FF0000"/>
                </a:solidFill>
              </a:rPr>
              <a:t>total/</a:t>
            </a:r>
            <a:r>
              <a:rPr lang="en-US" dirty="0" err="1" smtClean="0">
                <a:solidFill>
                  <a:srgbClr val="FF0000"/>
                </a:solidFill>
              </a:rPr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8845" y="5128863"/>
            <a:ext cx="10137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numArr.push_back</a:t>
            </a:r>
            <a:r>
              <a:rPr lang="en-US" sz="3600" dirty="0" smtClean="0"/>
              <a:t>(</a:t>
            </a:r>
            <a:r>
              <a:rPr lang="en-US" sz="3600" dirty="0" err="1" smtClean="0"/>
              <a:t>tmp</a:t>
            </a:r>
            <a:r>
              <a:rPr lang="en-US" sz="3600" dirty="0" smtClean="0"/>
              <a:t>) </a:t>
            </a:r>
            <a:r>
              <a:rPr lang="en-US" sz="3600" dirty="0" smtClean="0">
                <a:solidFill>
                  <a:srgbClr val="C00000"/>
                </a:solidFill>
              </a:rPr>
              <a:t>stores the elements at position starting from </a:t>
            </a:r>
            <a:r>
              <a:rPr lang="en-US" sz="3600" dirty="0" err="1" smtClean="0">
                <a:solidFill>
                  <a:srgbClr val="C00000"/>
                </a:solidFill>
              </a:rPr>
              <a:t>num</a:t>
            </a:r>
            <a:r>
              <a:rPr lang="en-US" sz="3600" dirty="0" smtClean="0">
                <a:solidFill>
                  <a:srgbClr val="C00000"/>
                </a:solidFill>
              </a:rPr>
              <a:t> instead of 0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72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verify/check the input before you start to debug!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6427" y="1690688"/>
            <a:ext cx="4866469" cy="4486275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 &gt;&gt;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ector&lt;unsigned 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numArr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numArr.resize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while (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numArr.push_back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tmp</a:t>
            </a:r>
            <a:r>
              <a:rPr lang="en-US" dirty="0" smtClean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++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32896" y="1690687"/>
            <a:ext cx="6524785" cy="44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total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r>
              <a:rPr lang="en-US" b="1" dirty="0" smtClean="0">
                <a:solidFill>
                  <a:srgbClr val="C00000"/>
                </a:solidFill>
              </a:rPr>
              <a:t> &lt;&lt; “e: “ &lt;&lt; </a:t>
            </a:r>
            <a:r>
              <a:rPr lang="en-US" b="1" dirty="0" err="1" smtClean="0">
                <a:solidFill>
                  <a:srgbClr val="C00000"/>
                </a:solidFill>
              </a:rPr>
              <a:t>numArr</a:t>
            </a:r>
            <a:r>
              <a:rPr lang="en-US" b="1" dirty="0" smtClean="0">
                <a:solidFill>
                  <a:srgbClr val="C00000"/>
                </a:solidFill>
              </a:rPr>
              <a:t>[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] &lt;&lt; </a:t>
            </a:r>
            <a:r>
              <a:rPr lang="en-US" b="1" dirty="0" err="1" smtClean="0">
                <a:solidFill>
                  <a:srgbClr val="C00000"/>
                </a:solidFill>
              </a:rPr>
              <a:t>endl</a:t>
            </a:r>
            <a:r>
              <a:rPr lang="en-US" b="1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total += </a:t>
            </a:r>
            <a:r>
              <a:rPr lang="en-US" dirty="0" err="1" smtClean="0"/>
              <a:t>numArr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 </a:t>
            </a:r>
            <a:r>
              <a:rPr lang="en-US" dirty="0" smtClean="0">
                <a:solidFill>
                  <a:srgbClr val="FF0000"/>
                </a:solidFill>
              </a:rPr>
              <a:t>total/</a:t>
            </a:r>
            <a:r>
              <a:rPr lang="en-US" dirty="0" err="1" smtClean="0">
                <a:solidFill>
                  <a:srgbClr val="FF0000"/>
                </a:solidFill>
              </a:rPr>
              <a:t>num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5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35E6C9-86B2-4A19-861D-FCF4D4E105B6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Trigonometric Functions </a:t>
            </a: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1524001" y="23980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33562" y="2226619"/>
            <a:ext cx="8910638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sin(radians)     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Returns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trigonometric sine of an angle in radians.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cos(radians)     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Returns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trigonometric cosine of an angle in radians.                       </a:t>
            </a:r>
          </a:p>
          <a:p>
            <a:pPr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tan(radians)     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Returns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trigonometric tangent of an angle in radians.                       </a:t>
            </a:r>
          </a:p>
          <a:p>
            <a:pPr>
              <a:spcBef>
                <a:spcPts val="300"/>
              </a:spcBef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asin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(a)      	  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Returns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angle in radians for the inverse of sine.                       </a:t>
            </a:r>
          </a:p>
          <a:p>
            <a:pPr>
              <a:spcBef>
                <a:spcPts val="300"/>
              </a:spcBef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acos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(a)      	  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Returns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angle in radians for the inverse of cosine.                       </a:t>
            </a:r>
          </a:p>
          <a:p>
            <a:pPr>
              <a:spcBef>
                <a:spcPts val="300"/>
              </a:spcBef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(a)      	 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Returns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angle in radians for the inverse of tangent.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577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92B3D9-4B25-4D37-9B11-0C3E67A44418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r>
              <a:rPr lang="en-US" altLang="en-US" smtClean="0"/>
              <a:t>Exponent Functions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1" y="23980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1524001" y="24695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71"/>
          <p:cNvSpPr>
            <a:spLocks noChangeArrowheads="1"/>
          </p:cNvSpPr>
          <p:nvPr/>
        </p:nvSpPr>
        <p:spPr bwMode="auto">
          <a:xfrm>
            <a:off x="529158" y="1944851"/>
            <a:ext cx="111336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Returns e raised to power of x, i.e., e</a:t>
            </a:r>
            <a:r>
              <a:rPr kumimoji="0" lang="en-US" altLang="en-US" sz="2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log(x)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Returns the natural logarithm of x,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i.e.,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ln(x) = log</a:t>
            </a:r>
            <a:r>
              <a:rPr kumimoji="0" lang="en-US" altLang="en-US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(x)     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log10(x)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Returns the base 10 logarithm of x, i.e.,  log</a:t>
            </a:r>
            <a:r>
              <a:rPr kumimoji="0" lang="en-US" altLang="en-US" sz="2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(x)        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pow(a, b)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Returns a raised to the power of b, i.e., a</a:t>
            </a:r>
            <a:r>
              <a:rPr kumimoji="0" lang="en-US" altLang="en-US" sz="2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sqrt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(x)    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Returns the square root of x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986338"/>
          </a:xfrm>
        </p:spPr>
        <p:txBody>
          <a:bodyPr>
            <a:normAutofit/>
          </a:bodyPr>
          <a:lstStyle/>
          <a:p>
            <a:r>
              <a:rPr lang="en-US" dirty="0" smtClean="0"/>
              <a:t>A function is a block of code.</a:t>
            </a:r>
          </a:p>
          <a:p>
            <a:r>
              <a:rPr lang="en-US" dirty="0" smtClean="0"/>
              <a:t>It runs when it is called.</a:t>
            </a:r>
          </a:p>
          <a:p>
            <a:r>
              <a:rPr lang="en-US" dirty="0" smtClean="0"/>
              <a:t>A function may have parameters.</a:t>
            </a:r>
          </a:p>
          <a:p>
            <a:r>
              <a:rPr lang="en-US" dirty="0" smtClean="0"/>
              <a:t>It may return a value.</a:t>
            </a:r>
          </a:p>
          <a:p>
            <a:r>
              <a:rPr lang="en-US" dirty="0" smtClean="0"/>
              <a:t>A function is designed to perform a specific task.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4662011"/>
            <a:ext cx="5300663" cy="1938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//Compute factorial. For n &gt;=1, 1*2*…*n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fac</a:t>
            </a:r>
            <a:r>
              <a:rPr lang="en-US" sz="2400" dirty="0"/>
              <a:t>( </a:t>
            </a:r>
            <a:r>
              <a:rPr lang="en-US" sz="2400" dirty="0" err="1"/>
              <a:t>int</a:t>
            </a:r>
            <a:r>
              <a:rPr lang="en-US" sz="2400" dirty="0"/>
              <a:t> n) {</a:t>
            </a:r>
          </a:p>
          <a:p>
            <a:r>
              <a:rPr lang="en-US" sz="2400" dirty="0"/>
              <a:t>	if (n==0) return 1;</a:t>
            </a:r>
          </a:p>
          <a:p>
            <a:r>
              <a:rPr lang="en-US" sz="2400" dirty="0"/>
              <a:t>	return n*</a:t>
            </a:r>
            <a:r>
              <a:rPr lang="en-US" sz="2400" dirty="0" err="1"/>
              <a:t>fac</a:t>
            </a:r>
            <a:r>
              <a:rPr lang="en-US" sz="2400" dirty="0"/>
              <a:t>(n-1);</a:t>
            </a:r>
          </a:p>
          <a:p>
            <a:r>
              <a:rPr lang="en-US" sz="2400" dirty="0"/>
              <a:t>}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357938" y="4662011"/>
            <a:ext cx="5214937" cy="1938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oid </a:t>
            </a:r>
            <a:r>
              <a:rPr lang="en-US" sz="2400" dirty="0" err="1" smtClean="0"/>
              <a:t>printf_information</a:t>
            </a:r>
            <a:r>
              <a:rPr lang="en-US" sz="2400" dirty="0" smtClean="0"/>
              <a:t>( ) </a:t>
            </a:r>
            <a:br>
              <a:rPr lang="en-US" sz="2400" dirty="0" smtClean="0"/>
            </a:b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student_name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student_ID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8356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B8CC0E-84F6-432F-A30D-A1DD7496FEF9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Rounding Functions 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1" y="23980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524001" y="24695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524001" y="26028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44006" y="3993546"/>
            <a:ext cx="267413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x = 4.5;</a:t>
            </a:r>
          </a:p>
          <a:p>
            <a:r>
              <a:rPr lang="en-US" sz="3600" dirty="0" smtClean="0"/>
              <a:t>a = ceil ( x );</a:t>
            </a:r>
          </a:p>
          <a:p>
            <a:endParaRPr lang="en-US" sz="3600" dirty="0" smtClean="0"/>
          </a:p>
          <a:p>
            <a:r>
              <a:rPr lang="en-US" sz="3600" dirty="0" smtClean="0"/>
              <a:t>b = floor ( x );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269657" y="4003577"/>
            <a:ext cx="267413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x = 4.1;</a:t>
            </a:r>
          </a:p>
          <a:p>
            <a:r>
              <a:rPr lang="en-US" sz="3600" dirty="0" smtClean="0"/>
              <a:t>c = ceil ( x );</a:t>
            </a:r>
          </a:p>
          <a:p>
            <a:endParaRPr lang="en-US" sz="3600" dirty="0" smtClean="0"/>
          </a:p>
          <a:p>
            <a:r>
              <a:rPr lang="en-US" sz="3600" dirty="0" smtClean="0"/>
              <a:t>d = floor ( x );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74360" y="1351628"/>
            <a:ext cx="107779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ceil(x)       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is rounded up to its nearest integer. This integer is returned 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double value.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floor(x)      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is rounded down to its nearest integer. This integer is returned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double value.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7CAA27-F834-4113-8A2A-0361FCBB133D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min, max, and abs Functions 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1" y="23917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524001" y="24695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1524001" y="26028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610600" cy="4800600"/>
          </a:xfrm>
          <a:noFill/>
        </p:spPr>
        <p:txBody>
          <a:bodyPr/>
          <a:lstStyle/>
          <a:p>
            <a:pPr marL="0" indent="0"/>
            <a:r>
              <a:rPr lang="en-US" altLang="en-US" sz="3600" dirty="0"/>
              <a:t>max(</a:t>
            </a:r>
            <a:r>
              <a:rPr lang="en-US" altLang="en-US" sz="3600" b="1" dirty="0"/>
              <a:t>2</a:t>
            </a:r>
            <a:r>
              <a:rPr lang="en-US" altLang="en-US" sz="3600" dirty="0"/>
              <a:t>, </a:t>
            </a:r>
            <a:r>
              <a:rPr lang="en-US" altLang="en-US" sz="3600" b="1" dirty="0"/>
              <a:t>3</a:t>
            </a:r>
            <a:r>
              <a:rPr lang="en-US" altLang="en-US" sz="3600" dirty="0"/>
              <a:t>) returns </a:t>
            </a:r>
            <a:r>
              <a:rPr lang="en-US" altLang="en-US" sz="3600" b="1" dirty="0"/>
              <a:t>3</a:t>
            </a:r>
            <a:r>
              <a:rPr lang="en-US" altLang="en-US" sz="3600" dirty="0"/>
              <a:t> </a:t>
            </a:r>
          </a:p>
          <a:p>
            <a:pPr marL="0" indent="0"/>
            <a:r>
              <a:rPr lang="en-US" altLang="en-US" sz="3600" dirty="0"/>
              <a:t>max(</a:t>
            </a:r>
            <a:r>
              <a:rPr lang="en-US" altLang="en-US" sz="3600" b="1" dirty="0"/>
              <a:t>2.5</a:t>
            </a:r>
            <a:r>
              <a:rPr lang="en-US" altLang="en-US" sz="3600" dirty="0"/>
              <a:t>, </a:t>
            </a:r>
            <a:r>
              <a:rPr lang="en-US" altLang="en-US" sz="3600" b="1" dirty="0"/>
              <a:t>3.0</a:t>
            </a:r>
            <a:r>
              <a:rPr lang="en-US" altLang="en-US" sz="3600" dirty="0"/>
              <a:t>) returns </a:t>
            </a:r>
            <a:r>
              <a:rPr lang="en-US" altLang="en-US" sz="3600" b="1" dirty="0"/>
              <a:t>4.0</a:t>
            </a:r>
            <a:r>
              <a:rPr lang="en-US" altLang="en-US" sz="3600" dirty="0"/>
              <a:t> </a:t>
            </a:r>
          </a:p>
          <a:p>
            <a:pPr marL="0" indent="0"/>
            <a:r>
              <a:rPr lang="en-US" altLang="en-US" sz="3600" dirty="0"/>
              <a:t>min(</a:t>
            </a:r>
            <a:r>
              <a:rPr lang="en-US" altLang="en-US" sz="3600" b="1" dirty="0"/>
              <a:t>2.5</a:t>
            </a:r>
            <a:r>
              <a:rPr lang="en-US" altLang="en-US" sz="3600" dirty="0"/>
              <a:t>, </a:t>
            </a:r>
            <a:r>
              <a:rPr lang="en-US" altLang="en-US" sz="3600" b="1" dirty="0"/>
              <a:t>4.6</a:t>
            </a:r>
            <a:r>
              <a:rPr lang="en-US" altLang="en-US" sz="3600" dirty="0"/>
              <a:t>) returns </a:t>
            </a:r>
            <a:r>
              <a:rPr lang="en-US" altLang="en-US" sz="3600" b="1" dirty="0"/>
              <a:t>2.5</a:t>
            </a:r>
            <a:r>
              <a:rPr lang="en-US" altLang="en-US" sz="3600" dirty="0"/>
              <a:t> </a:t>
            </a:r>
          </a:p>
          <a:p>
            <a:pPr marL="0" indent="0"/>
            <a:r>
              <a:rPr lang="en-US" altLang="en-US" sz="3600" dirty="0"/>
              <a:t>abs(</a:t>
            </a:r>
            <a:r>
              <a:rPr lang="en-US" altLang="en-US" sz="3600" b="1" dirty="0"/>
              <a:t>-2</a:t>
            </a:r>
            <a:r>
              <a:rPr lang="en-US" altLang="en-US" sz="3600" dirty="0"/>
              <a:t>) returns </a:t>
            </a:r>
            <a:r>
              <a:rPr lang="en-US" altLang="en-US" sz="3600" b="1" dirty="0"/>
              <a:t>2</a:t>
            </a:r>
            <a:endParaRPr lang="en-US" altLang="en-US" sz="3600" dirty="0"/>
          </a:p>
          <a:p>
            <a:pPr marL="0" indent="0"/>
            <a:r>
              <a:rPr lang="en-US" altLang="en-US" sz="3600" dirty="0"/>
              <a:t>abs(</a:t>
            </a:r>
            <a:r>
              <a:rPr lang="en-US" altLang="en-US" sz="3600" b="1" dirty="0"/>
              <a:t>-2.1</a:t>
            </a:r>
            <a:r>
              <a:rPr lang="en-US" altLang="en-US" sz="3600" dirty="0"/>
              <a:t>) returns </a:t>
            </a:r>
            <a:r>
              <a:rPr lang="en-US" altLang="en-US" sz="3600" b="1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15482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triangles</a:t>
            </a:r>
          </a:p>
        </p:txBody>
      </p:sp>
      <p:sp>
        <p:nvSpPr>
          <p:cNvPr id="1127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0608" y="3928699"/>
            <a:ext cx="11685722" cy="175504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program to compute the area of a triangle.</a:t>
            </a:r>
          </a:p>
          <a:p>
            <a:pPr>
              <a:buFontTx/>
              <a:buChar char="-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Prompt the user to enter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x- and y-coordinates of the three corner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</a:p>
          <a:p>
            <a:pPr>
              <a:buFontTx/>
              <a:buChar char="-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 the side lengths of the triangle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the triangle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angles</a:t>
            </a:r>
          </a:p>
          <a:p>
            <a:pPr>
              <a:buFontTx/>
              <a:buChar char="-"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Display the triangle area</a:t>
            </a:r>
          </a:p>
        </p:txBody>
      </p:sp>
      <p:sp>
        <p:nvSpPr>
          <p:cNvPr id="3" name="Freeform 2"/>
          <p:cNvSpPr/>
          <p:nvPr/>
        </p:nvSpPr>
        <p:spPr>
          <a:xfrm>
            <a:off x="688611" y="1428750"/>
            <a:ext cx="5696262" cy="1948721"/>
          </a:xfrm>
          <a:custGeom>
            <a:avLst/>
            <a:gdLst>
              <a:gd name="connsiteX0" fmla="*/ 1918741 w 5696262"/>
              <a:gd name="connsiteY0" fmla="*/ 0 h 1948721"/>
              <a:gd name="connsiteX1" fmla="*/ 0 w 5696262"/>
              <a:gd name="connsiteY1" fmla="*/ 1948721 h 1948721"/>
              <a:gd name="connsiteX2" fmla="*/ 5696262 w 5696262"/>
              <a:gd name="connsiteY2" fmla="*/ 734518 h 1948721"/>
              <a:gd name="connsiteX3" fmla="*/ 1918741 w 5696262"/>
              <a:gd name="connsiteY3" fmla="*/ 0 h 194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6262" h="1948721">
                <a:moveTo>
                  <a:pt x="1918741" y="0"/>
                </a:moveTo>
                <a:lnTo>
                  <a:pt x="0" y="1948721"/>
                </a:lnTo>
                <a:lnTo>
                  <a:pt x="5696262" y="734518"/>
                </a:lnTo>
                <a:lnTo>
                  <a:pt x="191874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138" y="1730504"/>
            <a:ext cx="35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6742" y="2777508"/>
            <a:ext cx="35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6505" y="1167828"/>
            <a:ext cx="35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05084" y="1316166"/>
                <a:ext cx="3434145" cy="24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Heron’s formula</a:t>
                </a:r>
              </a:p>
              <a:p>
                <a:r>
                  <a:rPr lang="en-US" sz="3200" dirty="0" smtClean="0"/>
                  <a:t>T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200" dirty="0"/>
                          <m:t>s</m:t>
                        </m:r>
                        <m:r>
                          <m:rPr>
                            <m:nor/>
                          </m:rPr>
                          <a:rPr lang="en-US" sz="3200" dirty="0"/>
                          <m:t>(</m:t>
                        </m:r>
                        <m:r>
                          <m:rPr>
                            <m:nor/>
                          </m:rPr>
                          <a:rPr lang="en-US" sz="3200" dirty="0"/>
                          <m:t>s</m:t>
                        </m:r>
                        <m:r>
                          <m:rPr>
                            <m:nor/>
                          </m:rPr>
                          <a:rPr lang="en-US" sz="3200" dirty="0"/>
                          <m:t>−</m:t>
                        </m:r>
                        <m:r>
                          <m:rPr>
                            <m:nor/>
                          </m:rPr>
                          <a:rPr lang="en-US" sz="3200" dirty="0"/>
                          <m:t>a</m:t>
                        </m:r>
                        <m:r>
                          <m:rPr>
                            <m:nor/>
                          </m:rPr>
                          <a:rPr lang="en-US" sz="3200" dirty="0"/>
                          <m:t>)(</m:t>
                        </m:r>
                        <m:r>
                          <m:rPr>
                            <m:nor/>
                          </m:rPr>
                          <a:rPr lang="en-US" sz="3200" dirty="0"/>
                          <m:t>s</m:t>
                        </m:r>
                        <m:r>
                          <m:rPr>
                            <m:nor/>
                          </m:rPr>
                          <a:rPr lang="en-US" sz="3200" dirty="0"/>
                          <m:t>−</m:t>
                        </m:r>
                        <m:r>
                          <m:rPr>
                            <m:nor/>
                          </m:rPr>
                          <a:rPr lang="en-US" sz="3200" dirty="0"/>
                          <m:t>b</m:t>
                        </m:r>
                        <m:r>
                          <m:rPr>
                            <m:nor/>
                          </m:rPr>
                          <a:rPr lang="en-US" sz="3200" dirty="0"/>
                          <m:t>)(</m:t>
                        </m:r>
                        <m:r>
                          <m:rPr>
                            <m:nor/>
                          </m:rPr>
                          <a:rPr lang="en-US" sz="3200" dirty="0"/>
                          <m:t>s</m:t>
                        </m:r>
                        <m:r>
                          <m:rPr>
                            <m:nor/>
                          </m:rPr>
                          <a:rPr lang="en-US" sz="3200" dirty="0"/>
                          <m:t>−</m:t>
                        </m:r>
                        <m:r>
                          <m:rPr>
                            <m:nor/>
                          </m:rPr>
                          <a:rPr lang="en-US" sz="3200" dirty="0"/>
                          <m:t>c</m:t>
                        </m:r>
                        <m:r>
                          <m:rPr>
                            <m:nor/>
                          </m:rPr>
                          <a:rPr lang="en-US" sz="3200" dirty="0"/>
                          <m:t>) </m:t>
                        </m:r>
                      </m:e>
                    </m:rad>
                  </m:oMath>
                </a14:m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/>
                          <m:t>a</m:t>
                        </m:r>
                        <m:r>
                          <m:rPr>
                            <m:nor/>
                          </m:rPr>
                          <a:rPr lang="en-US" sz="3200" dirty="0"/>
                          <m:t>+</m:t>
                        </m:r>
                        <m:r>
                          <m:rPr>
                            <m:nor/>
                          </m:rPr>
                          <a:rPr lang="en-US" sz="3200" dirty="0"/>
                          <m:t>b</m:t>
                        </m:r>
                        <m:r>
                          <m:rPr>
                            <m:nor/>
                          </m:rPr>
                          <a:rPr lang="en-US" sz="3200" dirty="0"/>
                          <m:t>+</m:t>
                        </m:r>
                        <m:r>
                          <m:rPr>
                            <m:nor/>
                          </m:rPr>
                          <a:rPr lang="en-US" sz="3200" dirty="0"/>
                          <m:t>c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084" y="1316166"/>
                <a:ext cx="3434145" cy="2459712"/>
              </a:xfrm>
              <a:prstGeom prst="rect">
                <a:avLst/>
              </a:prstGeom>
              <a:blipFill rotWithShape="0">
                <a:blip r:embed="rId3"/>
                <a:stretch>
                  <a:fillRect l="-4618" t="-3226" b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/>
          <p:cNvSpPr/>
          <p:nvPr/>
        </p:nvSpPr>
        <p:spPr>
          <a:xfrm rot="18956912" flipH="1">
            <a:off x="5441541" y="1952420"/>
            <a:ext cx="414338" cy="523131"/>
          </a:xfrm>
          <a:prstGeom prst="arc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c 15"/>
          <p:cNvSpPr/>
          <p:nvPr/>
        </p:nvSpPr>
        <p:spPr>
          <a:xfrm rot="12860643" flipH="1">
            <a:off x="2328178" y="989752"/>
            <a:ext cx="676196" cy="725174"/>
          </a:xfrm>
          <a:prstGeom prst="arc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c 16"/>
          <p:cNvSpPr/>
          <p:nvPr/>
        </p:nvSpPr>
        <p:spPr>
          <a:xfrm rot="5736357" flipH="1">
            <a:off x="949200" y="2829394"/>
            <a:ext cx="616888" cy="603376"/>
          </a:xfrm>
          <a:prstGeom prst="arc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497" y="311333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808" y="188194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4567" y="77818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23D526-2279-4C67-A072-5EC17ED71E5E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 Data Type</a:t>
            </a:r>
            <a:endParaRPr lang="en-US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193" y="1134270"/>
            <a:ext cx="6477000" cy="2362200"/>
          </a:xfrm>
          <a:noFill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en-US" sz="3000" dirty="0"/>
              <a:t>char letter = </a:t>
            </a:r>
            <a:r>
              <a:rPr lang="en-US" altLang="en-US" sz="3000" dirty="0" smtClean="0"/>
              <a:t>‘B'; 		(</a:t>
            </a:r>
            <a:r>
              <a:rPr lang="en-US" altLang="en-US" sz="3000" dirty="0"/>
              <a:t>ASCII)      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sz="3000" dirty="0"/>
              <a:t>char </a:t>
            </a:r>
            <a:r>
              <a:rPr lang="en-US" altLang="en-US" sz="3000" dirty="0" err="1"/>
              <a:t>numChar</a:t>
            </a:r>
            <a:r>
              <a:rPr lang="en-US" altLang="en-US" sz="3000" dirty="0"/>
              <a:t> = </a:t>
            </a:r>
            <a:r>
              <a:rPr lang="en-US" altLang="en-US" sz="3000" dirty="0" smtClean="0"/>
              <a:t>‘5';	(</a:t>
            </a:r>
            <a:r>
              <a:rPr lang="en-US" altLang="en-US" sz="3000" dirty="0"/>
              <a:t>ASCII)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80193" y="2505076"/>
            <a:ext cx="11701220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b="1" dirty="0" smtClean="0"/>
              <a:t>char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ch</a:t>
            </a:r>
            <a:r>
              <a:rPr lang="en-US" altLang="en-US" sz="2800" dirty="0"/>
              <a:t> = 'a';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err="1"/>
              <a:t>cout</a:t>
            </a:r>
            <a:r>
              <a:rPr lang="en-US" altLang="en-US" sz="2800" dirty="0"/>
              <a:t> &lt;&lt; ++</a:t>
            </a:r>
            <a:r>
              <a:rPr lang="en-US" altLang="en-US" sz="2800" dirty="0" err="1"/>
              <a:t>ch</a:t>
            </a:r>
            <a:r>
              <a:rPr lang="en-US" altLang="en-US" sz="2800" dirty="0" smtClean="0"/>
              <a:t>;		// increment </a:t>
            </a:r>
            <a:r>
              <a:rPr lang="en-US" altLang="en-US" sz="2800" dirty="0" err="1" smtClean="0"/>
              <a:t>ch</a:t>
            </a:r>
            <a:r>
              <a:rPr lang="en-US" altLang="en-US" sz="2800" dirty="0" smtClean="0"/>
              <a:t> by one and display the new character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b="1" dirty="0"/>
              <a:t>char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ch2 </a:t>
            </a:r>
            <a:r>
              <a:rPr lang="en-US" altLang="en-US" sz="2800" dirty="0"/>
              <a:t>= </a:t>
            </a:r>
            <a:r>
              <a:rPr lang="en-US" altLang="en-US" sz="2800" dirty="0" smtClean="0"/>
              <a:t>‘z';</a:t>
            </a:r>
            <a:endParaRPr lang="en-US" altLang="en-US" sz="28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err="1"/>
              <a:t>cout</a:t>
            </a:r>
            <a:r>
              <a:rPr lang="en-US" altLang="en-US" sz="2800" dirty="0"/>
              <a:t> &lt;&lt; </a:t>
            </a:r>
            <a:r>
              <a:rPr lang="en-US" altLang="en-US" sz="2800" dirty="0" smtClean="0"/>
              <a:t>--ch2;</a:t>
            </a:r>
            <a:r>
              <a:rPr lang="en-US" altLang="en-US" sz="2800" dirty="0"/>
              <a:t>		// </a:t>
            </a:r>
            <a:r>
              <a:rPr lang="en-US" altLang="en-US" sz="2800" dirty="0" smtClean="0"/>
              <a:t>decrement ch2 </a:t>
            </a:r>
            <a:r>
              <a:rPr lang="en-US" altLang="en-US" sz="2800" dirty="0"/>
              <a:t>by one and display the new </a:t>
            </a:r>
            <a:r>
              <a:rPr lang="en-US" altLang="en-US" sz="2800" dirty="0" smtClean="0"/>
              <a:t>character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err="1" smtClean="0"/>
              <a:t>cout</a:t>
            </a:r>
            <a:r>
              <a:rPr lang="en-US" altLang="en-US" sz="2800" dirty="0" smtClean="0"/>
              <a:t> &lt;&lt; ch2++;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err="1"/>
              <a:t>c</a:t>
            </a:r>
            <a:r>
              <a:rPr lang="en-US" altLang="en-US" sz="2800" dirty="0" err="1" smtClean="0"/>
              <a:t>out</a:t>
            </a:r>
            <a:r>
              <a:rPr lang="en-US" altLang="en-US" sz="2800" dirty="0" smtClean="0"/>
              <a:t> &lt;&lt; ++ch2;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What are the output?</a:t>
            </a:r>
            <a:endParaRPr lang="en-US" altLang="en-US" sz="28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046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B7E714-11FA-43B9-89A5-45F9AB38CDB9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Characters</a:t>
            </a:r>
            <a:endParaRPr lang="en-US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717675" y="1239838"/>
            <a:ext cx="8763000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read a character from the </a:t>
            </a:r>
            <a:r>
              <a:rPr lang="en-US" alt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"Enter a character: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74090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00BEF7-173A-4590-8805-0CE526556AAD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4295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Escape Sequences for Special Characters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1" y="21043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95288" y="1955790"/>
            <a:ext cx="114014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246120" algn="l"/>
                <a:tab pos="1371600" algn="l"/>
                <a:tab pos="2971800" algn="l"/>
                <a:tab pos="3829050" algn="l"/>
              </a:tabLst>
            </a:pPr>
            <a:r>
              <a:rPr lang="en-US" sz="2400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Character escape sequence	    Name			     ASCII Code	</a:t>
            </a:r>
          </a:p>
          <a:p>
            <a:pPr>
              <a:tabLst>
                <a:tab pos="3246120" algn="l"/>
                <a:tab pos="1371600" algn="l"/>
                <a:tab pos="2971800" algn="l"/>
                <a:tab pos="3829050" algn="l"/>
              </a:tabLst>
            </a:pPr>
            <a:r>
              <a:rPr lang="en-US" sz="2400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                           Backspace            </a:t>
            </a:r>
            <a:r>
              <a:rPr lang="en-US" sz="2400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sz="2400" dirty="0">
              <a:latin typeface="Courier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\t                           Tab                  </a:t>
            </a:r>
            <a:r>
              <a:rPr lang="en-US" sz="2400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lang="en-US" sz="2400" dirty="0">
              <a:latin typeface="Courier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\n                           Linefeed             </a:t>
            </a:r>
            <a:r>
              <a:rPr lang="en-US" sz="2400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endParaRPr lang="en-US" sz="2400" dirty="0">
              <a:latin typeface="Courier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\f                           </a:t>
            </a:r>
            <a:r>
              <a:rPr lang="en-US" sz="2400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Formfeed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sz="2400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endParaRPr lang="en-US" sz="2400" dirty="0">
              <a:latin typeface="Courier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\r                           Carriage Return      </a:t>
            </a:r>
            <a:r>
              <a:rPr lang="en-US" sz="2400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13</a:t>
            </a:r>
            <a:endParaRPr lang="en-US" sz="2400" dirty="0">
              <a:latin typeface="Courier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\\                           Backslash            </a:t>
            </a:r>
            <a:r>
              <a:rPr lang="en-US" sz="2400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92</a:t>
            </a:r>
            <a:endParaRPr lang="en-US" sz="2400" dirty="0">
              <a:latin typeface="Courier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\'                           Single Quote         </a:t>
            </a:r>
            <a:r>
              <a:rPr lang="en-US" sz="2400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39</a:t>
            </a:r>
            <a:endParaRPr lang="en-US" sz="2400" dirty="0">
              <a:latin typeface="Courier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3246120" algn="l"/>
                <a:tab pos="1143000" algn="l"/>
                <a:tab pos="3657600" algn="l"/>
              </a:tabLst>
            </a:pP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\"                           Double Quote         </a:t>
            </a:r>
            <a:r>
              <a:rPr lang="en-US" sz="2400" dirty="0" smtClean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34</a:t>
            </a:r>
            <a:endParaRPr lang="en-US" sz="2400" dirty="0">
              <a:effectLst/>
              <a:latin typeface="Courier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43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09ECD2-CEE1-478E-823D-4C6FECFFD783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ASCII Character Set, cont.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752600" y="1143000"/>
            <a:ext cx="8686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600">
              <a:latin typeface="Courier New" panose="02070309020205020404" pitchFamily="49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676400" y="1143000"/>
            <a:ext cx="876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Exercise: Study the ASCII Code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2322492"/>
            <a:ext cx="50982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Examples:    0x31 = ‘1’, digit 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  0x61 = ‘a’, letter a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ASCII code of ‘A’?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21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DFBD5D-E1F3-414B-AB05-58E09B684E6C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Casting between char and numeric types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828800" y="1752601"/>
            <a:ext cx="8686800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dirty="0" err="1">
                <a:latin typeface="Courier New" panose="02070309020205020404" pitchFamily="49" charset="0"/>
              </a:rPr>
              <a:t>int</a:t>
            </a:r>
            <a:r>
              <a:rPr lang="en-US" altLang="en-US" sz="2600" dirty="0">
                <a:latin typeface="Courier New" panose="02070309020205020404" pitchFamily="49" charset="0"/>
              </a:rPr>
              <a:t>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 = </a:t>
            </a:r>
            <a:r>
              <a:rPr lang="en-US" altLang="en-US" sz="3000" dirty="0">
                <a:latin typeface="Courier New" panose="02070309020205020404" pitchFamily="49" charset="0"/>
              </a:rPr>
              <a:t>'</a:t>
            </a:r>
            <a:r>
              <a:rPr lang="en-US" altLang="en-US" sz="2600" dirty="0" smtClean="0">
                <a:latin typeface="Courier New" panose="02070309020205020404" pitchFamily="49" charset="0"/>
              </a:rPr>
              <a:t>b</a:t>
            </a:r>
            <a:r>
              <a:rPr lang="en-US" altLang="en-US" sz="3000" dirty="0" smtClean="0">
                <a:latin typeface="Courier New" panose="02070309020205020404" pitchFamily="49" charset="0"/>
              </a:rPr>
              <a:t>'</a:t>
            </a:r>
            <a:r>
              <a:rPr lang="en-US" altLang="en-US" sz="2600" dirty="0" smtClean="0">
                <a:latin typeface="Courier New" panose="02070309020205020404" pitchFamily="49" charset="0"/>
              </a:rPr>
              <a:t>; </a:t>
            </a:r>
            <a:endParaRPr lang="en-US" altLang="en-US" sz="2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600" dirty="0" smtClean="0">
                <a:latin typeface="Courier New" panose="02070309020205020404" pitchFamily="49" charset="0"/>
              </a:rPr>
              <a:t>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 = </a:t>
            </a:r>
            <a:r>
              <a:rPr lang="en-US" altLang="en-US" sz="2600" dirty="0" err="1">
                <a:latin typeface="Courier New" panose="02070309020205020404" pitchFamily="49" charset="0"/>
              </a:rPr>
              <a:t>static_cast</a:t>
            </a:r>
            <a:r>
              <a:rPr lang="en-US" altLang="en-US" sz="2600" dirty="0">
                <a:latin typeface="Courier New" panose="02070309020205020404" pitchFamily="49" charset="0"/>
              </a:rPr>
              <a:t>&lt;</a:t>
            </a:r>
            <a:r>
              <a:rPr lang="en-US" altLang="en-US" sz="2600" dirty="0" err="1">
                <a:latin typeface="Courier New" panose="02070309020205020404" pitchFamily="49" charset="0"/>
              </a:rPr>
              <a:t>int</a:t>
            </a:r>
            <a:r>
              <a:rPr lang="en-US" altLang="en-US" sz="2600" dirty="0" smtClean="0">
                <a:latin typeface="Courier New" panose="02070309020205020404" pitchFamily="49" charset="0"/>
              </a:rPr>
              <a:t>&gt;(</a:t>
            </a:r>
            <a:r>
              <a:rPr lang="en-US" altLang="en-US" sz="3000" dirty="0">
                <a:latin typeface="Courier New" panose="02070309020205020404" pitchFamily="49" charset="0"/>
              </a:rPr>
              <a:t>'</a:t>
            </a:r>
            <a:r>
              <a:rPr lang="en-US" altLang="en-US" sz="2600" dirty="0" smtClean="0">
                <a:latin typeface="Courier New" panose="02070309020205020404" pitchFamily="49" charset="0"/>
              </a:rPr>
              <a:t>b</a:t>
            </a:r>
            <a:r>
              <a:rPr lang="en-US" altLang="en-US" sz="3000" dirty="0" smtClean="0">
                <a:latin typeface="Courier New" panose="02070309020205020404" pitchFamily="49" charset="0"/>
              </a:rPr>
              <a:t>')</a:t>
            </a:r>
            <a:r>
              <a:rPr lang="en-US" altLang="en-US" sz="2600" dirty="0" smtClean="0">
                <a:latin typeface="Courier New" panose="02070309020205020404" pitchFamily="49" charset="0"/>
              </a:rPr>
              <a:t>;</a:t>
            </a:r>
            <a:endParaRPr lang="en-US" altLang="en-US" sz="2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en-US" sz="2600" dirty="0" smtClean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en-US" sz="2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600" dirty="0">
                <a:latin typeface="Courier New" panose="02070309020205020404" pitchFamily="49" charset="0"/>
              </a:rPr>
              <a:t>char c = </a:t>
            </a:r>
            <a:r>
              <a:rPr lang="en-US" altLang="en-US" sz="2600" dirty="0" smtClean="0">
                <a:latin typeface="Courier New" panose="02070309020205020404" pitchFamily="49" charset="0"/>
              </a:rPr>
              <a:t>98; </a:t>
            </a:r>
            <a:endParaRPr lang="en-US" altLang="en-US" sz="2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600" dirty="0" smtClean="0">
                <a:latin typeface="Courier New" panose="02070309020205020404" pitchFamily="49" charset="0"/>
              </a:rPr>
              <a:t>char </a:t>
            </a:r>
            <a:r>
              <a:rPr lang="en-US" altLang="en-US" sz="2600" dirty="0">
                <a:latin typeface="Courier New" panose="02070309020205020404" pitchFamily="49" charset="0"/>
              </a:rPr>
              <a:t>c = </a:t>
            </a:r>
            <a:r>
              <a:rPr lang="en-US" altLang="en-US" sz="2600" dirty="0" err="1">
                <a:latin typeface="Courier New" panose="02070309020205020404" pitchFamily="49" charset="0"/>
              </a:rPr>
              <a:t>static_cast</a:t>
            </a:r>
            <a:r>
              <a:rPr lang="en-US" altLang="en-US" sz="2600" dirty="0">
                <a:latin typeface="Courier New" panose="02070309020205020404" pitchFamily="49" charset="0"/>
              </a:rPr>
              <a:t>&lt;char&gt;(</a:t>
            </a:r>
            <a:r>
              <a:rPr lang="en-US" altLang="en-US" sz="2600" dirty="0" smtClean="0">
                <a:latin typeface="Courier New" panose="02070309020205020404" pitchFamily="49" charset="0"/>
              </a:rPr>
              <a:t>98);</a:t>
            </a:r>
            <a:endParaRPr lang="en-US" altLang="en-US" sz="2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5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76DB76-564B-47C7-A6A5-39E276BFA318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Numeric Operators on Characters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969" y="914400"/>
            <a:ext cx="11592733" cy="544195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3600" dirty="0" smtClean="0"/>
              <a:t>The char type is treated as if it is an integer of the byte size. All </a:t>
            </a:r>
            <a:r>
              <a:rPr lang="en-US" altLang="en-US" sz="3600" dirty="0"/>
              <a:t>numeric operators can be applied to char operands. </a:t>
            </a:r>
            <a:endParaRPr lang="en-US" altLang="en-US" sz="3600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sz="3600" u="sng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3600" dirty="0"/>
              <a:t>  </a:t>
            </a:r>
            <a:r>
              <a:rPr lang="en-US" altLang="en-US" sz="3600" b="1" dirty="0" err="1"/>
              <a:t>int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i</a:t>
            </a:r>
            <a:r>
              <a:rPr lang="en-US" altLang="en-US" sz="3600" dirty="0"/>
              <a:t> = </a:t>
            </a:r>
            <a:r>
              <a:rPr lang="en-US" altLang="en-US" sz="3600" dirty="0" smtClean="0"/>
              <a:t>‘1' </a:t>
            </a:r>
            <a:r>
              <a:rPr lang="en-US" altLang="en-US" sz="3600" dirty="0"/>
              <a:t>+ '3'; </a:t>
            </a:r>
            <a:r>
              <a:rPr lang="en-US" altLang="en-US" sz="3600" dirty="0" smtClean="0"/>
              <a:t>			// </a:t>
            </a:r>
            <a:r>
              <a:rPr lang="en-US" altLang="en-US" sz="3600" dirty="0"/>
              <a:t>(</a:t>
            </a:r>
            <a:r>
              <a:rPr lang="en-US" altLang="en-US" sz="3600" dirty="0" err="1"/>
              <a:t>int</a:t>
            </a:r>
            <a:r>
              <a:rPr lang="en-US" altLang="en-US" sz="3600" dirty="0"/>
              <a:t>) </a:t>
            </a:r>
            <a:r>
              <a:rPr lang="en-US" altLang="en-US" sz="3600" dirty="0" smtClean="0"/>
              <a:t>'1' </a:t>
            </a:r>
            <a:r>
              <a:rPr lang="en-US" altLang="en-US" sz="3600" dirty="0"/>
              <a:t>is </a:t>
            </a:r>
            <a:r>
              <a:rPr lang="en-US" altLang="en-US" sz="3600" dirty="0" smtClean="0"/>
              <a:t>49 </a:t>
            </a:r>
            <a:r>
              <a:rPr lang="en-US" altLang="en-US" sz="3600" dirty="0"/>
              <a:t>and (</a:t>
            </a:r>
            <a:r>
              <a:rPr lang="en-US" altLang="en-US" sz="3600" dirty="0" err="1"/>
              <a:t>int</a:t>
            </a:r>
            <a:r>
              <a:rPr lang="en-US" altLang="en-US" sz="3600" dirty="0"/>
              <a:t>)'3' is </a:t>
            </a:r>
            <a:r>
              <a:rPr lang="en-US" altLang="en-US" sz="3600" dirty="0" smtClean="0"/>
              <a:t>51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36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3600" dirty="0"/>
              <a:t>  </a:t>
            </a:r>
            <a:r>
              <a:rPr lang="en-US" altLang="en-US" sz="3600" dirty="0" err="1"/>
              <a:t>cout</a:t>
            </a:r>
            <a:r>
              <a:rPr lang="en-US" altLang="en-US" sz="3600" dirty="0"/>
              <a:t> &lt;&lt; "</a:t>
            </a:r>
            <a:r>
              <a:rPr lang="en-US" altLang="en-US" sz="3600" dirty="0" err="1"/>
              <a:t>i</a:t>
            </a:r>
            <a:r>
              <a:rPr lang="en-US" altLang="en-US" sz="3600" dirty="0"/>
              <a:t> is " &lt;&lt; </a:t>
            </a:r>
            <a:r>
              <a:rPr lang="en-US" altLang="en-US" sz="3600" dirty="0" err="1"/>
              <a:t>i</a:t>
            </a:r>
            <a:r>
              <a:rPr lang="en-US" altLang="en-US" sz="3600" dirty="0"/>
              <a:t> &lt;&lt; </a:t>
            </a:r>
            <a:r>
              <a:rPr lang="en-US" altLang="en-US" sz="3600" dirty="0" err="1"/>
              <a:t>endl</a:t>
            </a:r>
            <a:r>
              <a:rPr lang="en-US" altLang="en-US" sz="3600" dirty="0"/>
              <a:t>; </a:t>
            </a:r>
            <a:r>
              <a:rPr lang="en-US" altLang="en-US" sz="3600" dirty="0" smtClean="0"/>
              <a:t>	// </a:t>
            </a:r>
            <a:r>
              <a:rPr lang="en-US" altLang="en-US" sz="3600" dirty="0" err="1"/>
              <a:t>i</a:t>
            </a:r>
            <a:r>
              <a:rPr lang="en-US" altLang="en-US" sz="3600" dirty="0"/>
              <a:t> is decimal </a:t>
            </a:r>
            <a:r>
              <a:rPr lang="en-US" altLang="en-US" sz="3600" dirty="0" smtClean="0"/>
              <a:t>100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36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3600" dirty="0"/>
              <a:t>  </a:t>
            </a:r>
            <a:r>
              <a:rPr lang="en-US" altLang="en-US" sz="3600" b="1" dirty="0" err="1"/>
              <a:t>int</a:t>
            </a:r>
            <a:r>
              <a:rPr lang="en-US" altLang="en-US" sz="3600" dirty="0"/>
              <a:t> j = 2 + </a:t>
            </a:r>
            <a:r>
              <a:rPr lang="en-US" altLang="en-US" sz="3600" dirty="0" smtClean="0"/>
              <a:t>‘b'; 				// </a:t>
            </a:r>
            <a:r>
              <a:rPr lang="en-US" altLang="en-US" sz="3600" dirty="0"/>
              <a:t>(</a:t>
            </a:r>
            <a:r>
              <a:rPr lang="en-US" altLang="en-US" sz="3600" dirty="0" err="1" smtClean="0"/>
              <a:t>int</a:t>
            </a:r>
            <a:r>
              <a:rPr lang="en-US" altLang="en-US" sz="3600" dirty="0"/>
              <a:t>) ' b</a:t>
            </a:r>
            <a:r>
              <a:rPr lang="en-US" altLang="en-US" sz="3600" dirty="0" smtClean="0"/>
              <a:t>' </a:t>
            </a:r>
            <a:r>
              <a:rPr lang="en-US" altLang="en-US" sz="3600" dirty="0"/>
              <a:t>is </a:t>
            </a:r>
            <a:r>
              <a:rPr lang="en-US" altLang="en-US" sz="3600" dirty="0" smtClean="0"/>
              <a:t>98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281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76DB76-564B-47C7-A6A5-39E276BFA318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Numeric Operators on Characters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969" y="914400"/>
            <a:ext cx="11592733" cy="544195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= ‘1' + '3'; 			</a:t>
            </a:r>
            <a:r>
              <a:rPr lang="en-US" altLang="en-US" dirty="0" smtClean="0"/>
              <a:t>	// </a:t>
            </a:r>
            <a:r>
              <a:rPr lang="en-US" altLang="en-US" dirty="0"/>
              <a:t>(</a:t>
            </a:r>
            <a:r>
              <a:rPr lang="en-US" altLang="en-US" dirty="0" err="1"/>
              <a:t>int</a:t>
            </a:r>
            <a:r>
              <a:rPr lang="en-US" altLang="en-US" dirty="0"/>
              <a:t>) '1' is 49 and (</a:t>
            </a:r>
            <a:r>
              <a:rPr lang="en-US" altLang="en-US" dirty="0" err="1"/>
              <a:t>int</a:t>
            </a:r>
            <a:r>
              <a:rPr lang="en-US" altLang="en-US" dirty="0"/>
              <a:t>)'3' is </a:t>
            </a:r>
            <a:r>
              <a:rPr lang="en-US" altLang="en-US" dirty="0" smtClean="0"/>
              <a:t>51</a:t>
            </a: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</a:t>
            </a:r>
            <a:r>
              <a:rPr lang="en-US" altLang="en-US" dirty="0"/>
              <a:t>&lt;&lt; "</a:t>
            </a:r>
            <a:r>
              <a:rPr lang="en-US" altLang="en-US" dirty="0" err="1"/>
              <a:t>i</a:t>
            </a:r>
            <a:r>
              <a:rPr lang="en-US" altLang="en-US" dirty="0"/>
              <a:t> is " &lt;&lt; </a:t>
            </a:r>
            <a:r>
              <a:rPr lang="en-US" altLang="en-US" dirty="0" err="1"/>
              <a:t>i</a:t>
            </a:r>
            <a:r>
              <a:rPr lang="en-US" altLang="en-US" dirty="0"/>
              <a:t> &lt;&lt; </a:t>
            </a:r>
            <a:r>
              <a:rPr lang="en-US" altLang="en-US" dirty="0" err="1"/>
              <a:t>endl</a:t>
            </a:r>
            <a:r>
              <a:rPr lang="en-US" altLang="en-US" dirty="0"/>
              <a:t>; 	</a:t>
            </a:r>
            <a:r>
              <a:rPr lang="en-US" altLang="en-US" dirty="0" smtClean="0"/>
              <a:t>	// </a:t>
            </a:r>
            <a:r>
              <a:rPr lang="en-US" altLang="en-US" dirty="0" err="1"/>
              <a:t>i</a:t>
            </a:r>
            <a:r>
              <a:rPr lang="en-US" altLang="en-US" dirty="0"/>
              <a:t> is decimal </a:t>
            </a:r>
            <a:r>
              <a:rPr lang="en-US" altLang="en-US" dirty="0" smtClean="0"/>
              <a:t>100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j = 2 + ‘b'; 				// (</a:t>
            </a:r>
            <a:r>
              <a:rPr lang="en-US" altLang="en-US" dirty="0" err="1"/>
              <a:t>int</a:t>
            </a:r>
            <a:r>
              <a:rPr lang="en-US" altLang="en-US" dirty="0"/>
              <a:t>) ' b' is </a:t>
            </a:r>
            <a:r>
              <a:rPr lang="en-US" altLang="en-US" dirty="0" smtClean="0"/>
              <a:t>98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</a:t>
            </a:r>
            <a:r>
              <a:rPr lang="en-US" altLang="en-US" dirty="0"/>
              <a:t>&lt;&lt; "j is " &lt;&lt; j 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</a:t>
            </a:r>
            <a:r>
              <a:rPr lang="en-US" altLang="en-US" dirty="0"/>
              <a:t>&lt;&lt; j &lt;&lt; " is the ASCII code for character " &lt;&lt;</a:t>
            </a:r>
            <a:endParaRPr lang="en-US" altLang="en-US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 smtClean="0"/>
              <a:t>   </a:t>
            </a:r>
            <a:r>
              <a:rPr lang="en-US" altLang="en-US" b="1" dirty="0" err="1" smtClean="0"/>
              <a:t>static_cast</a:t>
            </a:r>
            <a:r>
              <a:rPr lang="en-US" altLang="en-US" dirty="0" smtClean="0"/>
              <a:t>&lt;</a:t>
            </a:r>
            <a:r>
              <a:rPr lang="en-US" altLang="en-US" b="1" dirty="0" smtClean="0"/>
              <a:t>char</a:t>
            </a:r>
            <a:r>
              <a:rPr lang="en-US" altLang="en-US" dirty="0"/>
              <a:t>&gt;(j)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Display:</a:t>
            </a: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en-US" u="sng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/>
              <a:t>i</a:t>
            </a:r>
            <a:r>
              <a:rPr lang="en-US" altLang="en-US" dirty="0"/>
              <a:t> is </a:t>
            </a:r>
            <a:r>
              <a:rPr lang="en-US" altLang="en-US" dirty="0" smtClean="0"/>
              <a:t>100</a:t>
            </a: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j is </a:t>
            </a:r>
            <a:r>
              <a:rPr lang="en-US" altLang="en-US" dirty="0" smtClean="0"/>
              <a:t>100 </a:t>
            </a: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100 </a:t>
            </a:r>
            <a:r>
              <a:rPr lang="en-US" altLang="en-US" dirty="0"/>
              <a:t>is the ASCII code for character </a:t>
            </a:r>
            <a:r>
              <a:rPr lang="en-US" altLang="en-US" dirty="0" smtClean="0"/>
              <a:t>d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5558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065B06-46CA-47D4-A0D2-B930B7025547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Mathematical Functions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312862"/>
            <a:ext cx="11615738" cy="140493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4000" b="1" dirty="0" err="1" smtClean="0"/>
              <a:t>cmath</a:t>
            </a:r>
            <a:r>
              <a:rPr lang="en-US" altLang="en-US" sz="4000" dirty="0" smtClean="0"/>
              <a:t> header: common mathematical functions.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4000" dirty="0" smtClean="0"/>
              <a:t>#include &lt;</a:t>
            </a:r>
            <a:r>
              <a:rPr lang="en-US" altLang="en-US" sz="4000" dirty="0" err="1" smtClean="0"/>
              <a:t>cmath</a:t>
            </a:r>
            <a:r>
              <a:rPr lang="en-US" altLang="en-US" sz="4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916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76DB76-564B-47C7-A6A5-39E276BFA318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500" dirty="0">
                <a:latin typeface="Arial" panose="020B0604020202020204" pitchFamily="34" charset="0"/>
                <a:cs typeface="Arial" panose="020B0604020202020204" pitchFamily="34" charset="0"/>
              </a:rPr>
              <a:t>Numeric Operators on Characters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633" y="1250950"/>
            <a:ext cx="11592733" cy="5441950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</a:t>
            </a:r>
            <a:r>
              <a:rPr lang="en-US" altLang="en-US" dirty="0"/>
              <a:t>&lt;&lt; j &lt;&lt; " is the ASCII code for character " &lt;&lt;</a:t>
            </a:r>
            <a:endParaRPr lang="en-US" altLang="en-US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dirty="0" smtClean="0"/>
              <a:t>   </a:t>
            </a:r>
            <a:r>
              <a:rPr lang="en-US" altLang="en-US" b="1" dirty="0" err="1" smtClean="0"/>
              <a:t>static_cast</a:t>
            </a:r>
            <a:r>
              <a:rPr lang="en-US" altLang="en-US" dirty="0" smtClean="0"/>
              <a:t>&lt;</a:t>
            </a:r>
            <a:r>
              <a:rPr lang="en-US" altLang="en-US" b="1" dirty="0" smtClean="0"/>
              <a:t>char</a:t>
            </a:r>
            <a:r>
              <a:rPr lang="en-US" altLang="en-US" dirty="0"/>
              <a:t>&gt;(j</a:t>
            </a:r>
            <a:r>
              <a:rPr lang="en-US" altLang="en-US" dirty="0" smtClean="0"/>
              <a:t>) </a:t>
            </a:r>
            <a:r>
              <a:rPr lang="en-US" altLang="en-US" dirty="0"/>
              <a:t>&lt;&lt; </a:t>
            </a:r>
            <a:r>
              <a:rPr lang="en-US" altLang="en-US" dirty="0" err="1"/>
              <a:t>endl</a:t>
            </a:r>
            <a:r>
              <a:rPr lang="en-US" altLang="en-US" dirty="0" smtClean="0"/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/>
              <a:t>cout</a:t>
            </a:r>
            <a:r>
              <a:rPr lang="en-US" altLang="en-US" dirty="0"/>
              <a:t> </a:t>
            </a:r>
            <a:r>
              <a:rPr lang="en-US" altLang="en-US" dirty="0" smtClean="0"/>
              <a:t>	&lt;&lt; </a:t>
            </a:r>
            <a:r>
              <a:rPr lang="en-US" altLang="en-US" dirty="0"/>
              <a:t>j </a:t>
            </a: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&lt;&lt; </a:t>
            </a:r>
            <a:r>
              <a:rPr lang="en-US" altLang="en-US" dirty="0"/>
              <a:t>" is the ASCII code for character " </a:t>
            </a: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&lt;&lt;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static_cast</a:t>
            </a:r>
            <a:r>
              <a:rPr lang="en-US" altLang="en-US" dirty="0" smtClean="0"/>
              <a:t>&lt;</a:t>
            </a:r>
            <a:r>
              <a:rPr lang="en-US" altLang="en-US" b="1" dirty="0" smtClean="0"/>
              <a:t>char</a:t>
            </a:r>
            <a:r>
              <a:rPr lang="en-US" altLang="en-US" dirty="0"/>
              <a:t>&gt;(j) </a:t>
            </a:r>
            <a:endParaRPr lang="en-US" alt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3705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505452-390C-4939-B376-44CFBC9174FA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500" dirty="0" smtClean="0">
                <a:latin typeface="Arial" panose="020B0604020202020204" pitchFamily="34" charset="0"/>
                <a:cs typeface="Arial" panose="020B0604020202020204" pitchFamily="34" charset="0"/>
              </a:rPr>
              <a:t>ASCII Code</a:t>
            </a:r>
            <a:endParaRPr lang="en-US" alt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12192000" cy="5257800"/>
          </a:xfrm>
          <a:noFill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 smtClean="0"/>
              <a:t>The ASCII for lowercase letters are consecutive integers starting from the code for 'a', then for 'b', 'c', ..., and 'z'.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 smtClean="0"/>
              <a:t>The same is true for the uppercase letters.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 smtClean="0"/>
              <a:t>The ASCII code for 'a' is greater than the code for 'A'.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 smtClean="0"/>
              <a:t>So 'a' - 'A' is the same as 'b' - </a:t>
            </a:r>
            <a:r>
              <a:rPr lang="en-US" altLang="en-US" dirty="0"/>
              <a:t>'B', </a:t>
            </a:r>
            <a:r>
              <a:rPr lang="en-US" altLang="en-US" dirty="0" smtClean="0"/>
              <a:t>'c' </a:t>
            </a:r>
            <a:r>
              <a:rPr lang="en-US" altLang="en-US" dirty="0"/>
              <a:t>- </a:t>
            </a:r>
            <a:r>
              <a:rPr lang="en-US" altLang="en-US" dirty="0" smtClean="0"/>
              <a:t>‘C',…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 smtClean="0"/>
              <a:t>For a lowercase letter </a:t>
            </a:r>
            <a:r>
              <a:rPr lang="en-US" altLang="en-US" i="1" dirty="0" err="1" smtClean="0"/>
              <a:t>ch</a:t>
            </a:r>
            <a:r>
              <a:rPr lang="en-US" altLang="en-US" dirty="0" smtClean="0"/>
              <a:t>, its corresponding uppercase letter is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'A' + (</a:t>
            </a:r>
            <a:r>
              <a:rPr lang="en-US" altLang="en-US" dirty="0" err="1" smtClean="0"/>
              <a:t>ch</a:t>
            </a:r>
            <a:r>
              <a:rPr lang="en-US" altLang="en-US" dirty="0" smtClean="0"/>
              <a:t> - 'a').</a:t>
            </a:r>
          </a:p>
        </p:txBody>
      </p:sp>
    </p:spTree>
    <p:extLst>
      <p:ext uri="{BB962C8B-B14F-4D97-AF65-F5344CB8AC3E}">
        <p14:creationId xmlns:p14="http://schemas.microsoft.com/office/powerpoint/2010/main" val="1527184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6CBCA5-3A91-4F64-AD3D-4DA2B92F8FA2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7501"/>
            <a:ext cx="12192000" cy="919163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Exercise: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Converting a Lowercase to Uppercase</a:t>
            </a: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438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700088" y="1854200"/>
            <a:ext cx="954405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/>
              <a:t>Write a program </a:t>
            </a:r>
            <a:endParaRPr lang="en-US" altLang="en-US" sz="3200" dirty="0" smtClean="0"/>
          </a:p>
          <a:p>
            <a:pPr marL="457200" indent="-457200">
              <a:spcBef>
                <a:spcPct val="50000"/>
              </a:spcBef>
              <a:buFontTx/>
              <a:buChar char="-"/>
            </a:pPr>
            <a:r>
              <a:rPr lang="en-US" altLang="en-US" sz="3200" dirty="0" smtClean="0"/>
              <a:t>prompt </a:t>
            </a:r>
            <a:r>
              <a:rPr lang="en-US" altLang="en-US" sz="3200" dirty="0"/>
              <a:t>the user to enter a lowercase letter </a:t>
            </a:r>
            <a:endParaRPr lang="en-US" altLang="en-US" sz="3200" dirty="0" smtClean="0"/>
          </a:p>
          <a:p>
            <a:pPr marL="457200" indent="-457200">
              <a:spcBef>
                <a:spcPct val="50000"/>
              </a:spcBef>
              <a:buFontTx/>
              <a:buChar char="-"/>
            </a:pPr>
            <a:r>
              <a:rPr lang="en-US" altLang="en-US" sz="3200" dirty="0" smtClean="0"/>
              <a:t>find </a:t>
            </a:r>
            <a:r>
              <a:rPr lang="en-US" altLang="en-US" sz="3200" dirty="0"/>
              <a:t>its corresponding uppercase </a:t>
            </a:r>
            <a:r>
              <a:rPr lang="en-US" altLang="en-US" sz="3200" dirty="0" smtClean="0"/>
              <a:t>letter</a:t>
            </a:r>
            <a:endParaRPr lang="en-US" altLang="en-US" sz="3200" dirty="0"/>
          </a:p>
          <a:p>
            <a:pPr marL="457200" indent="-457200">
              <a:spcBef>
                <a:spcPct val="50000"/>
              </a:spcBef>
              <a:buFontTx/>
              <a:buChar char="-"/>
            </a:pPr>
            <a:r>
              <a:rPr lang="en-US" altLang="en-US" sz="3200" dirty="0" smtClean="0"/>
              <a:t>And vice versa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6758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8E52BB-B521-4ABB-BA29-A0D07B1F79F7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7501"/>
            <a:ext cx="12192000" cy="919163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and Testing Characters 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438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0" y="1431926"/>
            <a:ext cx="12192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/>
              <a:t>Two characters can be compared using the comparison operators just like comparing two numbers. 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0" y="3524806"/>
            <a:ext cx="1219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'a' &lt; 'b'</a:t>
            </a:r>
            <a:r>
              <a:rPr lang="en-US" altLang="en-US" dirty="0"/>
              <a:t> is true because the ASCII code for </a:t>
            </a:r>
            <a:r>
              <a:rPr lang="en-US" altLang="en-US" b="1" dirty="0"/>
              <a:t>'a'</a:t>
            </a:r>
            <a:r>
              <a:rPr lang="en-US" altLang="en-US" dirty="0"/>
              <a:t> (</a:t>
            </a:r>
            <a:r>
              <a:rPr lang="en-US" altLang="en-US" b="1" dirty="0"/>
              <a:t>97</a:t>
            </a:r>
            <a:r>
              <a:rPr lang="en-US" altLang="en-US" dirty="0"/>
              <a:t>) is less than the ASCII code for </a:t>
            </a:r>
            <a:r>
              <a:rPr lang="en-US" altLang="en-US" b="1" dirty="0"/>
              <a:t>'b'</a:t>
            </a:r>
            <a:r>
              <a:rPr lang="en-US" altLang="en-US" dirty="0"/>
              <a:t> (</a:t>
            </a:r>
            <a:r>
              <a:rPr lang="en-US" altLang="en-US" b="1" dirty="0"/>
              <a:t>98</a:t>
            </a:r>
            <a:r>
              <a:rPr lang="en-US" altLang="en-US" dirty="0" smtClean="0"/>
              <a:t>).</a:t>
            </a:r>
          </a:p>
          <a:p>
            <a:endParaRPr lang="en-US" altLang="en-US" b="1" dirty="0"/>
          </a:p>
          <a:p>
            <a:r>
              <a:rPr lang="en-US" altLang="en-US" b="1" dirty="0"/>
              <a:t>'a' &lt; 'A' </a:t>
            </a:r>
            <a:r>
              <a:rPr lang="en-US" altLang="en-US" dirty="0"/>
              <a:t>is true because the ASCII code for </a:t>
            </a:r>
            <a:r>
              <a:rPr lang="en-US" altLang="en-US" b="1" dirty="0"/>
              <a:t>'a'</a:t>
            </a:r>
            <a:r>
              <a:rPr lang="en-US" altLang="en-US" dirty="0"/>
              <a:t> (</a:t>
            </a:r>
            <a:r>
              <a:rPr lang="en-US" altLang="en-US" b="1" dirty="0"/>
              <a:t>97</a:t>
            </a:r>
            <a:r>
              <a:rPr lang="en-US" altLang="en-US" dirty="0"/>
              <a:t>) is less than the ASCII code for </a:t>
            </a:r>
            <a:r>
              <a:rPr lang="en-US" altLang="en-US" b="1" dirty="0"/>
              <a:t>'A'</a:t>
            </a:r>
            <a:r>
              <a:rPr lang="en-US" altLang="en-US" dirty="0"/>
              <a:t> (</a:t>
            </a:r>
            <a:r>
              <a:rPr lang="en-US" altLang="en-US" b="1" dirty="0"/>
              <a:t>65</a:t>
            </a:r>
            <a:r>
              <a:rPr lang="en-US" altLang="en-US" dirty="0" smtClean="0"/>
              <a:t>).</a:t>
            </a:r>
          </a:p>
          <a:p>
            <a:endParaRPr lang="en-US" altLang="en-US" b="1" dirty="0"/>
          </a:p>
          <a:p>
            <a:r>
              <a:rPr lang="en-US" altLang="en-US" b="1" dirty="0"/>
              <a:t>'1' &lt; '8'</a:t>
            </a:r>
            <a:r>
              <a:rPr lang="en-US" altLang="en-US" dirty="0"/>
              <a:t> is true because the ASCII code for </a:t>
            </a:r>
            <a:r>
              <a:rPr lang="en-US" altLang="en-US" b="1" dirty="0"/>
              <a:t>'1'</a:t>
            </a:r>
            <a:r>
              <a:rPr lang="en-US" altLang="en-US" dirty="0"/>
              <a:t> (</a:t>
            </a:r>
            <a:r>
              <a:rPr lang="en-US" altLang="en-US" b="1" dirty="0"/>
              <a:t>49</a:t>
            </a:r>
            <a:r>
              <a:rPr lang="en-US" altLang="en-US" dirty="0"/>
              <a:t>) is less than the ASCII code for </a:t>
            </a:r>
            <a:r>
              <a:rPr lang="en-US" altLang="en-US" b="1" dirty="0"/>
              <a:t>'8'</a:t>
            </a:r>
            <a:r>
              <a:rPr lang="en-US" altLang="en-US" dirty="0"/>
              <a:t> (</a:t>
            </a:r>
            <a:r>
              <a:rPr lang="en-US" altLang="en-US" b="1" dirty="0"/>
              <a:t>56</a:t>
            </a:r>
            <a:r>
              <a:rPr lang="en-US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0292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8EB5A5-EF7E-44E1-974D-B1288D3DD548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12315824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Generating Random Characters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55750"/>
            <a:ext cx="86106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 err="1">
                <a:cs typeface="Courier New" panose="02070309020205020404" pitchFamily="49" charset="0"/>
              </a:rPr>
              <a:t>c</a:t>
            </a:r>
            <a:r>
              <a:rPr lang="en-US" altLang="en-US" dirty="0" err="1" smtClean="0">
                <a:cs typeface="Courier New" panose="02070309020205020404" pitchFamily="49" charset="0"/>
              </a:rPr>
              <a:t>onst</a:t>
            </a:r>
            <a:r>
              <a:rPr lang="en-US" altLang="en-US" dirty="0" smtClean="0"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cs typeface="Courier New" panose="02070309020205020404" pitchFamily="49" charset="0"/>
              </a:rPr>
              <a:t> seed = 7;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>
                <a:cs typeface="Courier New" panose="02070309020205020404" pitchFamily="49" charset="0"/>
              </a:rPr>
              <a:t>srand</a:t>
            </a:r>
            <a:r>
              <a:rPr lang="en-US" altLang="en-US" dirty="0" smtClean="0">
                <a:cs typeface="Courier New" panose="02070309020205020404" pitchFamily="49" charset="0"/>
              </a:rPr>
              <a:t>( seed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u</a:t>
            </a:r>
            <a:r>
              <a:rPr lang="en-US" altLang="en-US" dirty="0" smtClean="0">
                <a:cs typeface="Courier New" panose="02070309020205020404" pitchFamily="49" charset="0"/>
              </a:rPr>
              <a:t>nsigned byte c = rand()%128;</a:t>
            </a:r>
            <a:endParaRPr lang="en-US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9A9BC5-FD0C-4E78-83E9-84D6D2B8F7EA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42875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Generating Random Characters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481" y="1751308"/>
            <a:ext cx="116547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srand</a:t>
            </a:r>
            <a:r>
              <a:rPr lang="en-US" sz="2800" dirty="0" smtClean="0"/>
              <a:t>(0)		set the seed</a:t>
            </a:r>
          </a:p>
          <a:p>
            <a:r>
              <a:rPr lang="en-US" sz="2800" dirty="0" err="1" smtClean="0"/>
              <a:t>srand</a:t>
            </a:r>
            <a:r>
              <a:rPr lang="en-US" sz="2800" dirty="0" smtClean="0"/>
              <a:t>(time(NULL)) use current time as the seed</a:t>
            </a:r>
          </a:p>
          <a:p>
            <a:r>
              <a:rPr lang="en-US" sz="2800" dirty="0" smtClean="0"/>
              <a:t>rand()%10		returns a random integer between 0 and 9.</a:t>
            </a:r>
          </a:p>
          <a:p>
            <a:endParaRPr lang="en-US" sz="2800" dirty="0"/>
          </a:p>
          <a:p>
            <a:r>
              <a:rPr lang="en-US" sz="2800" dirty="0" smtClean="0"/>
              <a:t>50 + rand( )% 50	returns a random integer between 50 and 99</a:t>
            </a:r>
          </a:p>
          <a:p>
            <a:endParaRPr lang="en-US" sz="2800" dirty="0"/>
          </a:p>
          <a:p>
            <a:r>
              <a:rPr lang="en-US" sz="2800" dirty="0" smtClean="0"/>
              <a:t>a + rand( ) % b 	returns a random number between a and a + b,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	excluding a + b</a:t>
            </a:r>
          </a:p>
          <a:p>
            <a:endParaRPr lang="en-US" sz="2800" dirty="0"/>
          </a:p>
          <a:p>
            <a:r>
              <a:rPr lang="en-US" sz="2800" dirty="0"/>
              <a:t>RAND_MAX</a:t>
            </a:r>
            <a:r>
              <a:rPr lang="en-US" sz="2800" dirty="0" smtClean="0"/>
              <a:t>		the maximum number that can be generated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13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random floating point number between [0, 1]?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random floating point number between [0, 1]?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(rand( ) % RAND_MAX) / (double) (RAND_MAX - 1)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3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a random floating point number between [0, 1]?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rand( ) / (double) (RAND_MAX-1 )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a random point on the boundary of a circle with radius r in the two dimensional space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Uniformly distributed?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21072" y="2366221"/>
            <a:ext cx="3750590" cy="373509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37707" y="3084161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29218" y="5390825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42472" y="4985286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10387" y="5999652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70895" y="2556445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972"/>
            <a:ext cx="10515600" cy="63543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 a system which supports </a:t>
            </a:r>
            <a:r>
              <a:rPr lang="en-US" dirty="0"/>
              <a:t>five options. Write </a:t>
            </a:r>
            <a:r>
              <a:rPr lang="en-US" dirty="0" smtClean="0"/>
              <a:t>a program to ask to input x and y</a:t>
            </a:r>
            <a:r>
              <a:rPr lang="en-US" dirty="0" smtClean="0"/>
              <a:t>. Then ask to input an option. After that, perform </a:t>
            </a:r>
            <a:r>
              <a:rPr lang="en-US" dirty="0" smtClean="0"/>
              <a:t>the option and show the result.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The </a:t>
            </a:r>
            <a:r>
              <a:rPr lang="en-US" dirty="0"/>
              <a:t>cost of a book is x dollars</a:t>
            </a:r>
            <a:r>
              <a:rPr lang="en-US" dirty="0" smtClean="0"/>
              <a:t>. You </a:t>
            </a:r>
            <a:r>
              <a:rPr lang="en-US" dirty="0"/>
              <a:t>have y dollars.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many books that you can buy?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There </a:t>
            </a:r>
            <a:r>
              <a:rPr lang="en-US" dirty="0"/>
              <a:t>are x people</a:t>
            </a:r>
            <a:r>
              <a:rPr lang="en-US" dirty="0" smtClean="0"/>
              <a:t>. A </a:t>
            </a:r>
            <a:r>
              <a:rPr lang="en-US" dirty="0"/>
              <a:t>car can carry y people.</a:t>
            </a:r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many cars do we need to carry all the people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There are two values x and y. Compute the maximum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There </a:t>
            </a:r>
            <a:r>
              <a:rPr lang="en-US" dirty="0"/>
              <a:t>are two </a:t>
            </a:r>
            <a:r>
              <a:rPr lang="en-US" dirty="0" smtClean="0"/>
              <a:t>values x and y. </a:t>
            </a:r>
            <a:r>
              <a:rPr lang="en-US" dirty="0"/>
              <a:t>Compute the </a:t>
            </a:r>
            <a:r>
              <a:rPr lang="en-US" dirty="0" smtClean="0"/>
              <a:t>minimum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5. Compute the difference between x and 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 a random point on the boundary of a circle with radius r in the two dimensional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 = r cos ( </a:t>
            </a:r>
            <a:r>
              <a:rPr lang="en-US" dirty="0" smtClean="0">
                <a:sym typeface="Symbol" panose="05050102010706020507" pitchFamily="18" charset="2"/>
              </a:rPr>
              <a:t> </a:t>
            </a:r>
            <a:r>
              <a:rPr lang="en-US" dirty="0" smtClean="0"/>
              <a:t>)</a:t>
            </a:r>
          </a:p>
          <a:p>
            <a:r>
              <a:rPr lang="en-US" dirty="0" smtClean="0"/>
              <a:t>y </a:t>
            </a:r>
            <a:r>
              <a:rPr lang="en-US" dirty="0"/>
              <a:t>= r sin ( </a:t>
            </a:r>
            <a:r>
              <a:rPr lang="en-US" dirty="0">
                <a:sym typeface="Symbol" panose="05050102010706020507" pitchFamily="18" charset="2"/>
              </a:rPr>
              <a:t>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>
                <a:sym typeface="Symbol" panose="05050102010706020507" pitchFamily="18" charset="2"/>
              </a:rPr>
              <a:t>Sample  randomly inside [0, 2 )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96748" y="2242235"/>
            <a:ext cx="3750590" cy="373509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13383" y="2960175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104894" y="5266839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18148" y="4861300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86063" y="5875666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46571" y="2432459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63" y="509922"/>
            <a:ext cx="11344759" cy="132556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Generate a set of random points uniformly inside a disk (inclusive) with radius r in the two dimensional space.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set of points in array(s).</a:t>
            </a:r>
          </a:p>
        </p:txBody>
      </p:sp>
      <p:sp>
        <p:nvSpPr>
          <p:cNvPr id="4" name="Oval 3"/>
          <p:cNvSpPr/>
          <p:nvPr/>
        </p:nvSpPr>
        <p:spPr>
          <a:xfrm>
            <a:off x="3967567" y="2118249"/>
            <a:ext cx="3750590" cy="373509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84202" y="2836189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75713" y="5142853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88967" y="4737314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56882" y="5751680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7390" y="2308473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24400" y="3815313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03370" y="4554066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41481" y="3672323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3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3" y="365125"/>
            <a:ext cx="11468746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a set of random points uniformly inside a disk (inclusive) with radius r in the two dimensional space. Store the set of points in array(s).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157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x = </a:t>
            </a:r>
            <a:r>
              <a:rPr lang="en-US" dirty="0" smtClean="0"/>
              <a:t>a </a:t>
            </a:r>
            <a:r>
              <a:rPr lang="en-US" dirty="0"/>
              <a:t>cos ( </a:t>
            </a:r>
            <a:r>
              <a:rPr lang="en-US" dirty="0">
                <a:sym typeface="Symbol" panose="05050102010706020507" pitchFamily="18" charset="2"/>
              </a:rPr>
              <a:t> </a:t>
            </a:r>
            <a:r>
              <a:rPr lang="en-US" dirty="0"/>
              <a:t>)</a:t>
            </a:r>
          </a:p>
          <a:p>
            <a:r>
              <a:rPr lang="en-US" dirty="0"/>
              <a:t>y = </a:t>
            </a:r>
            <a:r>
              <a:rPr lang="en-US" dirty="0" smtClean="0"/>
              <a:t>a </a:t>
            </a:r>
            <a:r>
              <a:rPr lang="en-US" dirty="0"/>
              <a:t>sin ( </a:t>
            </a:r>
            <a:r>
              <a:rPr lang="en-US" dirty="0">
                <a:sym typeface="Symbol" panose="05050102010706020507" pitchFamily="18" charset="2"/>
              </a:rPr>
              <a:t> 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Sample a uniformly inside [0, r]</a:t>
            </a:r>
            <a:endParaRPr lang="en-US" dirty="0"/>
          </a:p>
          <a:p>
            <a:r>
              <a:rPr lang="en-US" dirty="0" smtClean="0">
                <a:sym typeface="Symbol" panose="05050102010706020507" pitchFamily="18" charset="2"/>
              </a:rPr>
              <a:t>Sample  uniformly inside </a:t>
            </a:r>
            <a:r>
              <a:rPr lang="en-US" dirty="0">
                <a:sym typeface="Symbol" panose="05050102010706020507" pitchFamily="18" charset="2"/>
              </a:rPr>
              <a:t>[0, 2 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Does it work? Please try it.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If it does not work, how to generate the set of the random points uniformly? 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82727" y="1841123"/>
            <a:ext cx="3750590" cy="373509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399362" y="2559063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290873" y="4865727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04127" y="4460188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772042" y="5474554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32550" y="2031347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39560" y="3538187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18530" y="4276940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56641" y="3395197"/>
            <a:ext cx="185980" cy="170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1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" y="849593"/>
            <a:ext cx="12091987" cy="13255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Generate a set of random points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uniformly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inside a disk (inclusive) with radius r in the two dimensional space.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set of points in array(s).</a:t>
            </a:r>
          </a:p>
        </p:txBody>
      </p:sp>
      <p:sp>
        <p:nvSpPr>
          <p:cNvPr id="4" name="Oval 3"/>
          <p:cNvSpPr/>
          <p:nvPr/>
        </p:nvSpPr>
        <p:spPr>
          <a:xfrm>
            <a:off x="7718156" y="2510725"/>
            <a:ext cx="3363132" cy="323914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44380" y="2665708"/>
            <a:ext cx="263471" cy="2634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912244" y="4122549"/>
            <a:ext cx="4897464" cy="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453967" y="1825625"/>
            <a:ext cx="15498" cy="4559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3"/>
          </p:cNvCxnSpPr>
          <p:nvPr/>
        </p:nvCxnSpPr>
        <p:spPr>
          <a:xfrm flipV="1">
            <a:off x="9515960" y="2890595"/>
            <a:ext cx="767004" cy="1262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06209" y="2900266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</a:t>
            </a:r>
            <a:endParaRPr lang="en-US" sz="4800" dirty="0"/>
          </a:p>
        </p:txBody>
      </p:sp>
      <p:sp>
        <p:nvSpPr>
          <p:cNvPr id="15" name="Rectangle 14"/>
          <p:cNvSpPr/>
          <p:nvPr/>
        </p:nvSpPr>
        <p:spPr>
          <a:xfrm>
            <a:off x="10031964" y="3576630"/>
            <a:ext cx="41069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black"/>
                </a:solidFill>
                <a:latin typeface="Symbol" panose="05050102010706020507" pitchFamily="18" charset="2"/>
              </a:rPr>
              <a:t>a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 rot="466592">
            <a:off x="9303179" y="3736933"/>
            <a:ext cx="789897" cy="7800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220973" y="1983786"/>
            <a:ext cx="1194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(x, y)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3437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3" y="365125"/>
            <a:ext cx="12091987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a random point inside (inclusive) a rectangle whose side lengths are a and b.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lower left corner is at the origin.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0322" y="3318360"/>
            <a:ext cx="3828081" cy="226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549326" y="5550115"/>
            <a:ext cx="4804474" cy="619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80322" y="2028825"/>
            <a:ext cx="33579" cy="35930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9399" y="5611196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781588" y="4095793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7866" y="5527550"/>
            <a:ext cx="1143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(0,0)</a:t>
            </a:r>
            <a:endParaRPr lang="en-US" sz="4000" dirty="0"/>
          </a:p>
        </p:txBody>
      </p:sp>
      <p:sp>
        <p:nvSpPr>
          <p:cNvPr id="13" name="Oval 12"/>
          <p:cNvSpPr/>
          <p:nvPr/>
        </p:nvSpPr>
        <p:spPr>
          <a:xfrm>
            <a:off x="6497236" y="5598588"/>
            <a:ext cx="101814" cy="91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72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0E3C41-ECA3-44B9-BB40-20D84CFB6EC6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7976"/>
            <a:ext cx="12192000" cy="727911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Character Functions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  <a:hlinkClick r:id="rId2" action="ppaction://program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524001" y="22075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143000" y="2207569"/>
            <a:ext cx="9615488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isdigit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)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Returns true if the specified character is a digit.               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isalpha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)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Returns true if the specified character is a letter.               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isalnum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)  	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Returns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true if the specified character is a letter or digit.               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islower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)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Returns true if the specified character is a lowercase letter.               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isupper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)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Returns true if the specified character is an uppercase letter.               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isspace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)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Returns true if the specified character is a whitespace character. </a:t>
            </a:r>
          </a:p>
          <a:p>
            <a:pPr>
              <a:spcBef>
                <a:spcPts val="300"/>
              </a:spcBef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tolower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)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Returns the lowercase of the specified character.               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toupper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ch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)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Returns the uppercase of the specified character.               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C4EA19-BC12-4A26-8637-D0085842C4D5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 Hexadecimal Digit to a Decimal Value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2046288"/>
            <a:ext cx="10958514" cy="1612900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3200" dirty="0" smtClean="0"/>
              <a:t>Write a program that converts a hexadecimal digit into a decimal value.</a:t>
            </a:r>
          </a:p>
          <a:p>
            <a:pPr>
              <a:buFont typeface="Monotype Sorts" pitchFamily="2" charset="2"/>
              <a:buNone/>
            </a:pPr>
            <a:endParaRPr lang="en-US" altLang="en-US" sz="3200" dirty="0"/>
          </a:p>
          <a:p>
            <a:pPr>
              <a:buFont typeface="Monotype Sorts" pitchFamily="2" charset="2"/>
              <a:buNone/>
            </a:pPr>
            <a:r>
              <a:rPr lang="en-US" altLang="en-US" sz="3200" dirty="0" smtClean="0"/>
              <a:t>e.g.</a:t>
            </a:r>
            <a:endParaRPr lang="en-US" altLang="en-US" sz="3200" dirty="0"/>
          </a:p>
          <a:p>
            <a:pPr>
              <a:buFont typeface="Monotype Sorts" pitchFamily="2" charset="2"/>
              <a:buNone/>
            </a:pPr>
            <a:r>
              <a:rPr lang="en-US" altLang="en-US" sz="3200" dirty="0" smtClean="0"/>
              <a:t>‘9’ -&gt; 9</a:t>
            </a:r>
            <a:endParaRPr lang="en-US" altLang="en-US" sz="3200" dirty="0"/>
          </a:p>
          <a:p>
            <a:pPr>
              <a:buFont typeface="Monotype Sorts" pitchFamily="2" charset="2"/>
              <a:buNone/>
            </a:pPr>
            <a:r>
              <a:rPr lang="en-US" altLang="en-US" sz="3200" dirty="0" smtClean="0"/>
              <a:t>‘A’ - &gt; 10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dirty="0" smtClean="0"/>
              <a:t>‘B’ -&gt; 11</a:t>
            </a:r>
          </a:p>
          <a:p>
            <a:pPr>
              <a:buFont typeface="Monotype Sorts" pitchFamily="2" charset="2"/>
              <a:buNone/>
            </a:pPr>
            <a:r>
              <a:rPr lang="en-US" altLang="en-US" sz="3200" dirty="0" smtClean="0"/>
              <a:t>‘F’ -&gt; 15</a:t>
            </a:r>
          </a:p>
          <a:p>
            <a:pPr>
              <a:buFont typeface="Monotype Sorts" pitchFamily="2" charset="2"/>
              <a:buNone/>
            </a:pP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329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FF0BC0-25F7-4C3B-952A-C7C2DA548D96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string Type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49" y="1166813"/>
            <a:ext cx="11458576" cy="5029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string s;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string message = </a:t>
            </a:r>
            <a:r>
              <a:rPr lang="en-US" altLang="en-US" b="1" dirty="0" smtClean="0"/>
              <a:t>"Programming is fun"</a:t>
            </a:r>
            <a:r>
              <a:rPr lang="en-US" altLang="en-US" dirty="0" smtClean="0"/>
              <a:t>;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 err="1"/>
              <a:t>m</a:t>
            </a:r>
            <a:r>
              <a:rPr lang="en-US" altLang="en-US" dirty="0" err="1" smtClean="0"/>
              <a:t>essage.length</a:t>
            </a:r>
            <a:r>
              <a:rPr lang="en-US" altLang="en-US" dirty="0" smtClean="0"/>
              <a:t>( )		// return the number of characters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err="1" smtClean="0"/>
              <a:t>message.size</a:t>
            </a:r>
            <a:r>
              <a:rPr lang="en-US" altLang="en-US" dirty="0" smtClean="0"/>
              <a:t>();		// return as length()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message.at(index)		// return the character at the index from the string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524001" y="27552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6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0D4567-D144-4219-BCE9-9A0944D6539C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 Subscript Operator </a:t>
            </a:r>
          </a:p>
        </p:txBody>
      </p:sp>
      <p:sp>
        <p:nvSpPr>
          <p:cNvPr id="2" name="Rectangle 1"/>
          <p:cNvSpPr/>
          <p:nvPr/>
        </p:nvSpPr>
        <p:spPr>
          <a:xfrm>
            <a:off x="7498279" y="2143341"/>
            <a:ext cx="656996" cy="868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55275" y="2149048"/>
            <a:ext cx="656996" cy="868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02975" y="2135705"/>
            <a:ext cx="656996" cy="868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0217" y="2135705"/>
            <a:ext cx="656996" cy="868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07213" y="2135705"/>
            <a:ext cx="656996" cy="868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54455" y="2135705"/>
            <a:ext cx="656996" cy="868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1" y="1727055"/>
            <a:ext cx="67627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string message = “Hello!”;</a:t>
            </a:r>
          </a:p>
          <a:p>
            <a:endParaRPr lang="en-US" sz="2800" dirty="0"/>
          </a:p>
          <a:p>
            <a:r>
              <a:rPr lang="en-US" sz="2800" dirty="0" err="1"/>
              <a:t>c</a:t>
            </a:r>
            <a:r>
              <a:rPr lang="en-US" sz="2800" dirty="0" err="1" smtClean="0"/>
              <a:t>out</a:t>
            </a:r>
            <a:r>
              <a:rPr lang="en-US" sz="2800" dirty="0" smtClean="0"/>
              <a:t> &lt;&lt; message[3]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endParaRPr lang="en-US" sz="28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 err="1"/>
              <a:t>stringName</a:t>
            </a:r>
            <a:r>
              <a:rPr lang="en-US" altLang="en-US" sz="2800" b="1" dirty="0"/>
              <a:t>[index]</a:t>
            </a:r>
            <a:r>
              <a:rPr lang="en-US" altLang="en-US" sz="2800" dirty="0"/>
              <a:t>: the subscript operator for accessing the character at a specified index in a string.</a:t>
            </a:r>
          </a:p>
          <a:p>
            <a:pPr>
              <a:buFont typeface="Monotype Sorts" pitchFamily="2" charset="2"/>
              <a:buNone/>
            </a:pPr>
            <a:endParaRPr lang="en-US" altLang="en-US" sz="2800" dirty="0"/>
          </a:p>
          <a:p>
            <a:pPr>
              <a:buFont typeface="Monotype Sorts" pitchFamily="2" charset="2"/>
              <a:buNone/>
            </a:pPr>
            <a:r>
              <a:rPr lang="en-US" altLang="en-US" sz="2800" dirty="0"/>
              <a:t>Retrieve and modify the character in a string. 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484348" y="3666291"/>
            <a:ext cx="3266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message.length</a:t>
            </a:r>
            <a:r>
              <a:rPr lang="en-US" sz="2800" dirty="0" smtClean="0"/>
              <a:t>() is 6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6611" y="15938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274573" y="1588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8980630" y="159769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686687" y="1608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0241901" y="1588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47958" y="1608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7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363EEB-DB65-4837-8B84-2E071AF29BA0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/>
          <a:lstStyle/>
          <a:p>
            <a:pPr algn="ctr"/>
            <a:r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t>String Subscript Operator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7" y="2046141"/>
            <a:ext cx="8610600" cy="22653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smtClean="0"/>
              <a:t>string s = </a:t>
            </a:r>
            <a:r>
              <a:rPr lang="en-US" altLang="en-US" b="1" dirty="0" smtClean="0"/>
              <a:t>"ABCD"</a:t>
            </a:r>
            <a:r>
              <a:rPr lang="en-US" altLang="en-US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s[0] = </a:t>
            </a:r>
            <a:r>
              <a:rPr lang="en-US" altLang="en-US" b="1" dirty="0" smtClean="0"/>
              <a:t>'P'</a:t>
            </a:r>
            <a:r>
              <a:rPr lang="en-US" altLang="en-US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</a:t>
            </a:r>
            <a:r>
              <a:rPr lang="en-US" altLang="en-US" b="1" dirty="0" smtClean="0"/>
              <a:t>s[0]</a:t>
            </a:r>
            <a:r>
              <a:rPr lang="en-US" altLang="en-US" dirty="0" smtClean="0"/>
              <a:t>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524001" y="27552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524001" y="27171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5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956"/>
            <a:ext cx="10515600" cy="57740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Enter a letter x.</a:t>
            </a:r>
            <a:r>
              <a:rPr lang="en-US" dirty="0"/>
              <a:t> </a:t>
            </a:r>
            <a:r>
              <a:rPr lang="en-US" dirty="0" smtClean="0"/>
              <a:t>Show the next y letters after that letter x. </a:t>
            </a:r>
          </a:p>
          <a:p>
            <a:pPr marL="0" indent="0">
              <a:buNone/>
            </a:pPr>
            <a:r>
              <a:rPr lang="en-US" dirty="0" smtClean="0"/>
              <a:t>If x + </a:t>
            </a:r>
            <a:r>
              <a:rPr lang="en-US" dirty="0" err="1" smtClean="0"/>
              <a:t>i</a:t>
            </a:r>
            <a:r>
              <a:rPr lang="en-US" dirty="0" smtClean="0"/>
              <a:t> is not a letter, do not show it, where </a:t>
            </a:r>
            <a:r>
              <a:rPr lang="en-US" dirty="0" err="1" smtClean="0"/>
              <a:t>i</a:t>
            </a:r>
            <a:r>
              <a:rPr lang="en-US" dirty="0" smtClean="0"/>
              <a:t> is in [ 1, y ] and y &gt; 0.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 smtClean="0"/>
              <a:t>The y letters are shown  in one row. A space character is between two consecutive letters.</a:t>
            </a:r>
          </a:p>
          <a:p>
            <a:pPr marL="514350" indent="-514350">
              <a:buAutoNum type="alphaLcParenR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dirty="0"/>
              <a:t>The y letters are shown  in one row. A space character is between two consecutive letters</a:t>
            </a:r>
            <a:r>
              <a:rPr lang="en-US" dirty="0" smtClean="0"/>
              <a:t>. A double quote is shown before and after the y letters.</a:t>
            </a:r>
            <a:endParaRPr lang="en-US" dirty="0"/>
          </a:p>
          <a:p>
            <a:pPr marL="514350" indent="-514350">
              <a:buAutoNum type="alphaLcParenR"/>
            </a:pP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n-US" dirty="0"/>
              <a:t>The y letters are shown  in one row. </a:t>
            </a:r>
            <a:r>
              <a:rPr lang="en-US" dirty="0" smtClean="0"/>
              <a:t>A tab </a:t>
            </a:r>
            <a:r>
              <a:rPr lang="en-US" dirty="0"/>
              <a:t>character is between two consecutive letters.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 smtClean="0"/>
              <a:t>Each of the y letters is shown in one row.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BA5118-0419-4080-828C-5770EE1D16A1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Concatenating Strings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675" y="1547813"/>
            <a:ext cx="8610600" cy="22653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mtClean="0"/>
              <a:t>string s3 = s1 + s2;</a:t>
            </a:r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message += </a:t>
            </a:r>
            <a:r>
              <a:rPr lang="en-US" altLang="en-US" b="1" smtClean="0"/>
              <a:t>" and programming is fun"</a:t>
            </a:r>
            <a:r>
              <a:rPr lang="en-US" altLang="en-US" smtClean="0"/>
              <a:t>;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1" y="27552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524001" y="27171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1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FD4E93-76D0-40E5-BC69-F50260F1A358}" type="slidenum">
              <a:rPr lang="en-US" altLang="en-US" sz="1400"/>
              <a:pPr/>
              <a:t>51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Strings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743" y="1098363"/>
            <a:ext cx="11945257" cy="44545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Use the </a:t>
            </a:r>
            <a:r>
              <a:rPr lang="en-US" altLang="en-US" dirty="0"/>
              <a:t>relational operators </a:t>
            </a:r>
            <a:r>
              <a:rPr lang="en-US" altLang="en-US" dirty="0" smtClean="0"/>
              <a:t>to </a:t>
            </a:r>
            <a:r>
              <a:rPr lang="en-US" altLang="en-US" dirty="0"/>
              <a:t>compare two </a:t>
            </a:r>
            <a:r>
              <a:rPr lang="en-US" altLang="en-US" dirty="0" smtClean="0"/>
              <a:t>strings: </a:t>
            </a:r>
            <a:r>
              <a:rPr lang="en-US" altLang="en-US" b="1" dirty="0"/>
              <a:t>==</a:t>
            </a:r>
            <a:r>
              <a:rPr lang="en-US" altLang="en-US" dirty="0"/>
              <a:t>, </a:t>
            </a:r>
            <a:r>
              <a:rPr lang="en-US" altLang="en-US" b="1" dirty="0"/>
              <a:t>!=</a:t>
            </a:r>
            <a:r>
              <a:rPr lang="en-US" altLang="en-US" dirty="0"/>
              <a:t>, </a:t>
            </a:r>
            <a:r>
              <a:rPr lang="en-US" altLang="en-US" b="1" dirty="0"/>
              <a:t>&lt;</a:t>
            </a:r>
            <a:r>
              <a:rPr lang="en-US" altLang="en-US" dirty="0"/>
              <a:t>, </a:t>
            </a:r>
            <a:r>
              <a:rPr lang="en-US" altLang="en-US" b="1" dirty="0"/>
              <a:t>&lt;=</a:t>
            </a:r>
            <a:r>
              <a:rPr lang="en-US" altLang="en-US" dirty="0"/>
              <a:t>, </a:t>
            </a:r>
            <a:r>
              <a:rPr lang="en-US" altLang="en-US" b="1" dirty="0"/>
              <a:t>&gt;</a:t>
            </a:r>
            <a:r>
              <a:rPr lang="en-US" altLang="en-US" dirty="0"/>
              <a:t>, </a:t>
            </a:r>
            <a:r>
              <a:rPr lang="en-US" altLang="en-US" b="1" dirty="0"/>
              <a:t>&gt;=</a:t>
            </a:r>
            <a:r>
              <a:rPr lang="en-US" altLang="en-US" dirty="0" smtClean="0"/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Compare their </a:t>
            </a:r>
            <a:r>
              <a:rPr lang="en-US" altLang="en-US" dirty="0"/>
              <a:t>corresponding characters </a:t>
            </a:r>
            <a:r>
              <a:rPr lang="en-US" altLang="en-US" dirty="0" smtClean="0">
                <a:solidFill>
                  <a:srgbClr val="C00000"/>
                </a:solidFill>
              </a:rPr>
              <a:t>one </a:t>
            </a:r>
            <a:r>
              <a:rPr lang="en-US" altLang="en-US" dirty="0">
                <a:solidFill>
                  <a:srgbClr val="C00000"/>
                </a:solidFill>
              </a:rPr>
              <a:t>by one from left to right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string s1 = "</a:t>
            </a:r>
            <a:r>
              <a:rPr lang="en-US" altLang="en-US" dirty="0" smtClean="0"/>
              <a:t>ABD";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string s2 = "</a:t>
            </a:r>
            <a:r>
              <a:rPr lang="en-US" altLang="en-US" dirty="0" smtClean="0"/>
              <a:t>ABF";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err="1"/>
              <a:t>cout</a:t>
            </a:r>
            <a:r>
              <a:rPr lang="en-US" altLang="en-US" dirty="0"/>
              <a:t> &lt;&lt; (s1 == s2) &lt;&lt; </a:t>
            </a:r>
            <a:r>
              <a:rPr lang="en-US" altLang="en-US" dirty="0" err="1"/>
              <a:t>endl</a:t>
            </a:r>
            <a:r>
              <a:rPr lang="en-US" altLang="en-US" dirty="0"/>
              <a:t>; </a:t>
            </a:r>
            <a:r>
              <a:rPr lang="en-US" altLang="en-US" dirty="0" smtClean="0"/>
              <a:t>	// </a:t>
            </a:r>
            <a:r>
              <a:rPr lang="en-US" altLang="en-US" dirty="0"/>
              <a:t>Displays 0 (means false)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&lt;&lt; (s1 != s2) &lt;&lt;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	//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Displays 1 (means true)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err="1"/>
              <a:t>cout</a:t>
            </a:r>
            <a:r>
              <a:rPr lang="en-US" altLang="en-US" dirty="0"/>
              <a:t> &lt;&lt; (s1 &gt; s2) &lt;&lt; </a:t>
            </a:r>
            <a:r>
              <a:rPr lang="en-US" altLang="en-US" dirty="0" err="1"/>
              <a:t>endl</a:t>
            </a:r>
            <a:r>
              <a:rPr lang="en-US" altLang="en-US" dirty="0"/>
              <a:t>; </a:t>
            </a:r>
            <a:r>
              <a:rPr lang="en-US" altLang="en-US" dirty="0" smtClean="0"/>
              <a:t>	// </a:t>
            </a:r>
            <a:r>
              <a:rPr lang="en-US" altLang="en-US" dirty="0"/>
              <a:t>Displays 0 (means false)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&lt;&lt; (s1 &gt;= s2) &lt;&lt;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	//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Displays 0 (means false)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err="1"/>
              <a:t>cout</a:t>
            </a:r>
            <a:r>
              <a:rPr lang="en-US" altLang="en-US" dirty="0"/>
              <a:t> &lt;&lt; (s1 &lt; s2) &lt;&lt; </a:t>
            </a:r>
            <a:r>
              <a:rPr lang="en-US" altLang="en-US" dirty="0" err="1"/>
              <a:t>endl</a:t>
            </a:r>
            <a:r>
              <a:rPr lang="en-US" altLang="en-US" dirty="0"/>
              <a:t>; </a:t>
            </a:r>
            <a:r>
              <a:rPr lang="en-US" altLang="en-US" dirty="0" smtClean="0"/>
              <a:t>	// </a:t>
            </a:r>
            <a:r>
              <a:rPr lang="en-US" altLang="en-US" dirty="0"/>
              <a:t>Displays 1 (means true)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&lt;&lt; (s1 &lt;= s2) &lt;&lt;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;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	//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Displays 1 (means true)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1524001" y="27552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524001" y="27171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08731" y="2298560"/>
            <a:ext cx="8773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E30C3B-60E5-4FD8-ABD3-948B670860B6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Reading Strings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8731" y="1562328"/>
            <a:ext cx="9118925" cy="18049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1  string </a:t>
            </a:r>
            <a:r>
              <a:rPr lang="en-US" altLang="en-US" dirty="0" smtClean="0"/>
              <a:t>place;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2  </a:t>
            </a:r>
            <a:r>
              <a:rPr lang="en-US" altLang="en-US" dirty="0" err="1"/>
              <a:t>cout</a:t>
            </a:r>
            <a:r>
              <a:rPr lang="en-US" altLang="en-US" dirty="0"/>
              <a:t> &lt;&lt; "Enter a </a:t>
            </a:r>
            <a:r>
              <a:rPr lang="en-US" altLang="en-US" dirty="0" smtClean="0"/>
              <a:t>place: </a:t>
            </a:r>
            <a:r>
              <a:rPr lang="en-US" altLang="en-US" dirty="0"/>
              <a:t>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3  </a:t>
            </a:r>
            <a:r>
              <a:rPr lang="en-US" altLang="en-US" dirty="0" err="1"/>
              <a:t>cin</a:t>
            </a:r>
            <a:r>
              <a:rPr lang="en-US" altLang="en-US" dirty="0"/>
              <a:t> &gt;&gt; </a:t>
            </a:r>
            <a:r>
              <a:rPr lang="en-US" altLang="en-US" dirty="0" smtClean="0"/>
              <a:t>place; </a:t>
            </a:r>
            <a:r>
              <a:rPr lang="en-US" altLang="en-US" dirty="0"/>
              <a:t>// Read to array </a:t>
            </a:r>
            <a:r>
              <a:rPr lang="en-US" altLang="en-US" dirty="0" smtClean="0"/>
              <a:t>place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4  </a:t>
            </a:r>
            <a:r>
              <a:rPr lang="en-US" altLang="en-US" dirty="0" err="1"/>
              <a:t>cout</a:t>
            </a:r>
            <a:r>
              <a:rPr lang="en-US" altLang="en-US" dirty="0"/>
              <a:t> &lt;&lt; "You entered " &lt;&lt; </a:t>
            </a:r>
            <a:r>
              <a:rPr lang="en-US" altLang="en-US" dirty="0" smtClean="0"/>
              <a:t>place &lt;&lt; </a:t>
            </a:r>
            <a:r>
              <a:rPr lang="en-US" altLang="en-US" dirty="0" err="1"/>
              <a:t>endl</a:t>
            </a:r>
            <a:r>
              <a:rPr lang="en-US" altLang="en-US" dirty="0"/>
              <a:t>;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524001" y="27552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1524001" y="27171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1708733" y="3635603"/>
            <a:ext cx="8914532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/>
              <a:t>1  string </a:t>
            </a:r>
            <a:r>
              <a:rPr lang="en-US" altLang="en-US" sz="2800" dirty="0" smtClean="0"/>
              <a:t>place;</a:t>
            </a:r>
            <a:endParaRPr lang="en-US" altLang="en-US" sz="28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/>
              <a:t>2  </a:t>
            </a:r>
            <a:r>
              <a:rPr lang="en-US" altLang="en-US" sz="2800" dirty="0" err="1"/>
              <a:t>cout</a:t>
            </a:r>
            <a:r>
              <a:rPr lang="en-US" altLang="en-US" sz="2800" dirty="0"/>
              <a:t> &lt;&lt; "Enter a </a:t>
            </a:r>
            <a:r>
              <a:rPr lang="en-US" altLang="en-US" sz="2800" dirty="0" smtClean="0"/>
              <a:t>place: </a:t>
            </a:r>
            <a:r>
              <a:rPr lang="en-US" altLang="en-US" sz="2800" dirty="0"/>
              <a:t>";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/>
              <a:t>3  </a:t>
            </a:r>
            <a:r>
              <a:rPr lang="en-US" altLang="en-US" sz="2800" dirty="0" err="1"/>
              <a:t>getline</a:t>
            </a:r>
            <a:r>
              <a:rPr lang="en-US" altLang="en-US" sz="2800" dirty="0"/>
              <a:t>(</a:t>
            </a:r>
            <a:r>
              <a:rPr lang="en-US" altLang="en-US" sz="2800" dirty="0" err="1"/>
              <a:t>cin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place, </a:t>
            </a:r>
            <a:r>
              <a:rPr lang="en-US" altLang="en-US" sz="2800" dirty="0"/>
              <a:t>'\n'); </a:t>
            </a:r>
            <a:r>
              <a:rPr lang="en-US" altLang="en-US" sz="2800" dirty="0" smtClean="0"/>
              <a:t>// </a:t>
            </a:r>
            <a:r>
              <a:rPr lang="en-US" altLang="en-US" sz="2800" dirty="0"/>
              <a:t>Same as </a:t>
            </a:r>
            <a:r>
              <a:rPr lang="en-US" altLang="en-US" sz="2800" dirty="0" err="1"/>
              <a:t>getline</a:t>
            </a:r>
            <a:r>
              <a:rPr lang="en-US" altLang="en-US" sz="2800" dirty="0"/>
              <a:t>(</a:t>
            </a:r>
            <a:r>
              <a:rPr lang="en-US" altLang="en-US" sz="2800" dirty="0" err="1"/>
              <a:t>cin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place)</a:t>
            </a:r>
            <a:endParaRPr lang="en-US" altLang="en-US" sz="2800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 dirty="0" smtClean="0"/>
              <a:t>4  </a:t>
            </a:r>
            <a:r>
              <a:rPr lang="en-US" altLang="en-US" sz="2800" dirty="0" err="1" smtClean="0"/>
              <a:t>cout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&lt;&lt; "You entered " </a:t>
            </a:r>
            <a:r>
              <a:rPr lang="en-US" altLang="en-US" sz="2800" dirty="0" smtClean="0"/>
              <a:t>&lt;&lt; place &lt;&lt; </a:t>
            </a:r>
            <a:r>
              <a:rPr lang="en-US" altLang="en-US" sz="2800" dirty="0" err="1"/>
              <a:t>endl</a:t>
            </a:r>
            <a:r>
              <a:rPr lang="en-US" alt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54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5B9444-6A45-445C-9059-120ED2200D94}" type="slidenum">
              <a:rPr lang="en-US" altLang="en-US" sz="1400"/>
              <a:pPr/>
              <a:t>53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8625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Formatting Console Output </a:t>
            </a:r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1524001" y="22980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40386"/>
              </p:ext>
            </p:extLst>
          </p:nvPr>
        </p:nvGraphicFramePr>
        <p:xfrm>
          <a:off x="2031999" y="1776095"/>
          <a:ext cx="81280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699"/>
                <a:gridCol w="61673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Manipulator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setprecision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 the precision of a floating</a:t>
                      </a:r>
                      <a:r>
                        <a:rPr lang="en-US" sz="2400" baseline="0" dirty="0" smtClean="0"/>
                        <a:t>-point number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fixed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Display floating-point</a:t>
                      </a:r>
                      <a:r>
                        <a:rPr lang="en-US" sz="2400" baseline="0" dirty="0" smtClean="0"/>
                        <a:t> numbers in fixed-point notation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showpoint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setw</a:t>
                      </a:r>
                      <a:r>
                        <a:rPr lang="en-US" sz="2400" dirty="0" smtClean="0"/>
                        <a:t>(width)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769B82-BC8F-402F-B76B-EF393713CAE4}" type="slidenum">
              <a:rPr lang="en-US" altLang="en-US" sz="1400"/>
              <a:pPr/>
              <a:t>54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showpoint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Manipulator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571" y="1371600"/>
            <a:ext cx="10856686" cy="5029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</a:t>
            </a:r>
            <a:r>
              <a:rPr lang="en-US" altLang="en-US" dirty="0" err="1" smtClean="0"/>
              <a:t>setprecision</a:t>
            </a:r>
            <a:r>
              <a:rPr lang="en-US" altLang="en-US" dirty="0" smtClean="0"/>
              <a:t>(6);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1.23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</a:t>
            </a:r>
            <a:r>
              <a:rPr lang="en-US" altLang="en-US" dirty="0" err="1" smtClean="0"/>
              <a:t>showpoint</a:t>
            </a:r>
            <a:r>
              <a:rPr lang="en-US" altLang="en-US" dirty="0" smtClean="0"/>
              <a:t> &lt;&lt; 1.23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err="1" smtClean="0"/>
              <a:t>cout</a:t>
            </a:r>
            <a:r>
              <a:rPr lang="en-US" altLang="en-US" dirty="0" smtClean="0"/>
              <a:t> &lt;&lt; </a:t>
            </a:r>
            <a:r>
              <a:rPr lang="en-US" altLang="en-US" dirty="0" err="1" smtClean="0"/>
              <a:t>showpoint</a:t>
            </a:r>
            <a:r>
              <a:rPr lang="en-US" altLang="en-US" dirty="0" smtClean="0"/>
              <a:t> &lt;&lt; 123.0 &lt;&lt; </a:t>
            </a:r>
            <a:r>
              <a:rPr lang="en-US" altLang="en-US" dirty="0" err="1" smtClean="0"/>
              <a:t>endl</a:t>
            </a:r>
            <a:r>
              <a:rPr lang="en-US" altLang="en-US" dirty="0" smtClean="0"/>
              <a:t>;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displays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1.23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1.23000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123.000</a:t>
            </a:r>
          </a:p>
        </p:txBody>
      </p:sp>
    </p:spTree>
    <p:extLst>
      <p:ext uri="{BB962C8B-B14F-4D97-AF65-F5344CB8AC3E}">
        <p14:creationId xmlns:p14="http://schemas.microsoft.com/office/powerpoint/2010/main" val="2439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8482EF-7D05-4D85-87C0-249726F1493C}" type="slidenum">
              <a:rPr lang="en-US" altLang="en-US" sz="1400"/>
              <a:pPr/>
              <a:t>55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Simple File Output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12192000" cy="44386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Write data to a file:</a:t>
            </a: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ofstream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output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//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declare a variable of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zh-CN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output.open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("</a:t>
            </a: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numbers.txt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"); // open the file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 smtClean="0"/>
              <a:t>An alternative to open a file to output:</a:t>
            </a: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ofstream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output("</a:t>
            </a: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numbers.txt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"); // create file and open it</a:t>
            </a:r>
            <a:endParaRPr lang="en-US" altLang="zh-CN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To write data, use the stream insertion </a:t>
            </a:r>
            <a:r>
              <a:rPr lang="en-US" altLang="zh-CN" dirty="0" smtClean="0">
                <a:ea typeface="SimSun" panose="02010600030101010101" pitchFamily="2" charset="-122"/>
              </a:rPr>
              <a:t>operator.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&lt;&lt; 95 &lt;&lt; " " &lt;&lt; 56 &lt;&lt; " " &lt;&lt; 34 &lt;&lt;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quite similar 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22BF9B-ECC5-4E13-91F3-CEADF4C41CFB}" type="slidenum">
              <a:rPr lang="en-US" altLang="en-US" sz="1400"/>
              <a:pPr/>
              <a:t>56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8857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Simple File Input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7057"/>
            <a:ext cx="12192000" cy="52822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Read data from a file</a:t>
            </a:r>
          </a:p>
          <a:p>
            <a:pPr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// declare a variable of the 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ifstream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type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ifstream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input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	</a:t>
            </a: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// specify a file. Invoke the open 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function</a:t>
            </a:r>
            <a:endParaRPr lang="en-US" altLang="zh-CN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input.open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"numbers.txt</a:t>
            </a:r>
            <a:r>
              <a:rPr lang="en-US" altLang="zh-CN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An alternative to open a file (or create the file at the same time):</a:t>
            </a: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ifstream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input("numbers.txt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To read data, use the stream extraction operator 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b="1" dirty="0" smtClean="0">
                <a:ea typeface="SimSun" panose="02010600030101010101" pitchFamily="2" charset="-122"/>
              </a:rPr>
              <a:t>&gt;&gt;</a:t>
            </a:r>
            <a:r>
              <a:rPr lang="en-US" altLang="zh-CN" dirty="0" smtClean="0">
                <a:ea typeface="SimSun" panose="02010600030101010101" pitchFamily="2" charset="-122"/>
              </a:rPr>
              <a:t>).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For </a:t>
            </a:r>
            <a:r>
              <a:rPr lang="en-US" altLang="zh-CN" dirty="0">
                <a:ea typeface="SimSun" panose="02010600030101010101" pitchFamily="2" charset="-122"/>
              </a:rPr>
              <a:t>example,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input &lt;&lt; score1 &lt;&lt; score2 &lt;&lt; score3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dirty="0" smtClean="0">
                <a:ea typeface="SimSun" panose="02010600030101010101" pitchFamily="2" charset="-122"/>
              </a:rPr>
              <a:t>		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2" name="Cloud 1"/>
          <p:cNvSpPr/>
          <p:nvPr/>
        </p:nvSpPr>
        <p:spPr>
          <a:xfrm>
            <a:off x="7915275" y="4949825"/>
            <a:ext cx="2100262" cy="1343025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BUGS!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44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22BF9B-ECC5-4E13-91F3-CEADF4C41CFB}" type="slidenum">
              <a:rPr lang="en-US" altLang="en-US" sz="1400"/>
              <a:pPr/>
              <a:t>57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8857"/>
            <a:ext cx="12192000" cy="838200"/>
          </a:xfrm>
        </p:spPr>
        <p:txBody>
          <a:bodyPr/>
          <a:lstStyle/>
          <a:p>
            <a:pPr algn="ctr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Simple File Input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7057"/>
            <a:ext cx="12192000" cy="52822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Read data from a file</a:t>
            </a:r>
          </a:p>
          <a:p>
            <a:pPr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// declare a variable of the 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ifstream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type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ifstream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input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	</a:t>
            </a: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// specify a file. Invoke the open 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function</a:t>
            </a:r>
            <a:endParaRPr lang="en-US" altLang="zh-CN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input.open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"numbers.txt</a:t>
            </a:r>
            <a:r>
              <a:rPr lang="en-US" altLang="zh-CN" b="1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An alternative to open a file (or create the file at the same time):</a:t>
            </a: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ifstream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input("numbers.txt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");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To read data, use the stream extraction operator </a:t>
            </a:r>
            <a:r>
              <a:rPr lang="en-US" altLang="zh-CN" dirty="0" smtClean="0">
                <a:ea typeface="SimSun" panose="02010600030101010101" pitchFamily="2" charset="-122"/>
              </a:rPr>
              <a:t>(</a:t>
            </a:r>
            <a:r>
              <a:rPr lang="en-US" altLang="zh-CN" b="1" dirty="0" smtClean="0">
                <a:ea typeface="SimSun" panose="02010600030101010101" pitchFamily="2" charset="-122"/>
              </a:rPr>
              <a:t>&gt;&gt;</a:t>
            </a:r>
            <a:r>
              <a:rPr lang="en-US" altLang="zh-CN" dirty="0" smtClean="0">
                <a:ea typeface="SimSun" panose="02010600030101010101" pitchFamily="2" charset="-122"/>
              </a:rPr>
              <a:t>).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SimSun" panose="02010600030101010101" pitchFamily="2" charset="-122"/>
              </a:rPr>
              <a:t>For </a:t>
            </a:r>
            <a:r>
              <a:rPr lang="en-US" altLang="zh-CN" dirty="0">
                <a:ea typeface="SimSun" panose="02010600030101010101" pitchFamily="2" charset="-122"/>
              </a:rPr>
              <a:t>example,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	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input </a:t>
            </a:r>
            <a:r>
              <a:rPr lang="en-US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score1 </a:t>
            </a:r>
            <a:r>
              <a:rPr lang="en-US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score2 </a:t>
            </a:r>
            <a:r>
              <a:rPr lang="en-US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&gt;&gt;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score3</a:t>
            </a:r>
            <a:r>
              <a:rPr lang="en-US" altLang="zh-CN" dirty="0" smtClean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</a:t>
            </a:r>
            <a:r>
              <a:rPr lang="en-US" altLang="zh-CN" dirty="0" smtClean="0">
                <a:ea typeface="SimSun" panose="02010600030101010101" pitchFamily="2" charset="-122"/>
              </a:rPr>
              <a:t>		(Good)</a:t>
            </a:r>
            <a:endParaRPr lang="en-US" altLang="zh-CN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9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close the file after using it.</a:t>
            </a:r>
          </a:p>
          <a:p>
            <a:endParaRPr lang="en-US" dirty="0" smtClean="0"/>
          </a:p>
          <a:p>
            <a:r>
              <a:rPr lang="en-US" dirty="0" err="1" smtClean="0"/>
              <a:t>myFile.open</a:t>
            </a:r>
            <a:r>
              <a:rPr lang="en-US" dirty="0" smtClean="0"/>
              <a:t>(…)</a:t>
            </a:r>
            <a:endParaRPr lang="en-US" dirty="0"/>
          </a:p>
          <a:p>
            <a:r>
              <a:rPr lang="en-US" dirty="0" err="1" smtClean="0"/>
              <a:t>myFile.close</a:t>
            </a:r>
            <a:r>
              <a:rPr lang="en-US" dirty="0" smtClean="0"/>
              <a:t>(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9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5343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c</a:t>
            </a:r>
            <a:r>
              <a:rPr lang="en-US" dirty="0" smtClean="0">
                <a:latin typeface="Courier"/>
              </a:rPr>
              <a:t>har x;</a:t>
            </a:r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i</a:t>
            </a:r>
            <a:r>
              <a:rPr lang="en-US" dirty="0" err="1" smtClean="0">
                <a:latin typeface="Courier"/>
              </a:rPr>
              <a:t>nt</a:t>
            </a:r>
            <a:r>
              <a:rPr lang="en-US" dirty="0" smtClean="0">
                <a:latin typeface="Courier"/>
              </a:rPr>
              <a:t> y;</a:t>
            </a:r>
          </a:p>
          <a:p>
            <a:pPr marL="0" indent="0">
              <a:buNone/>
            </a:pPr>
            <a:r>
              <a:rPr lang="en-US" dirty="0" err="1" smtClean="0">
                <a:latin typeface="Courier"/>
              </a:rPr>
              <a:t>cin</a:t>
            </a:r>
            <a:r>
              <a:rPr lang="en-US" dirty="0" smtClean="0">
                <a:latin typeface="Courier"/>
              </a:rPr>
              <a:t> &gt;&gt; </a:t>
            </a:r>
            <a:r>
              <a:rPr lang="en-US" dirty="0">
                <a:solidFill>
                  <a:srgbClr val="A31515"/>
                </a:solidFill>
                <a:latin typeface="Courier"/>
              </a:rPr>
              <a:t>"Input x</a:t>
            </a:r>
            <a:r>
              <a:rPr lang="en-US" dirty="0" smtClean="0">
                <a:solidFill>
                  <a:srgbClr val="A31515"/>
                </a:solidFill>
                <a:latin typeface="Courier"/>
              </a:rPr>
              <a:t>:" </a:t>
            </a:r>
            <a:r>
              <a:rPr lang="en-US" dirty="0" smtClean="0">
                <a:latin typeface="Courier"/>
              </a:rPr>
              <a:t>&gt;&gt; x;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char </a:t>
            </a:r>
            <a:r>
              <a:rPr lang="en-US" dirty="0" err="1" smtClean="0">
                <a:latin typeface="Courier"/>
              </a:rPr>
              <a:t>nc</a:t>
            </a:r>
            <a:r>
              <a:rPr lang="en-US" dirty="0" smtClean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for (</a:t>
            </a: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= 1;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&lt;= y; ++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) 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</a:t>
            </a:r>
            <a:r>
              <a:rPr lang="en-US" dirty="0" err="1">
                <a:latin typeface="Courier"/>
              </a:rPr>
              <a:t>nc</a:t>
            </a:r>
            <a:r>
              <a:rPr lang="en-US" dirty="0">
                <a:latin typeface="Courier"/>
              </a:rPr>
              <a:t> = x +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if ( (</a:t>
            </a:r>
            <a:r>
              <a:rPr lang="en-US" dirty="0" err="1">
                <a:latin typeface="Courier"/>
              </a:rPr>
              <a:t>nc</a:t>
            </a:r>
            <a:r>
              <a:rPr lang="en-US" dirty="0">
                <a:latin typeface="Courier"/>
              </a:rPr>
              <a:t> &gt;= 'a' &amp;&amp; </a:t>
            </a:r>
            <a:r>
              <a:rPr lang="en-US" dirty="0" err="1">
                <a:latin typeface="Courier"/>
              </a:rPr>
              <a:t>nc</a:t>
            </a:r>
            <a:r>
              <a:rPr lang="en-US" dirty="0">
                <a:latin typeface="Courier"/>
              </a:rPr>
              <a:t> &lt;= 'z') 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	|| 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	(</a:t>
            </a:r>
            <a:r>
              <a:rPr lang="en-US" dirty="0" err="1">
                <a:latin typeface="Courier"/>
              </a:rPr>
              <a:t>nc</a:t>
            </a:r>
            <a:r>
              <a:rPr lang="en-US" dirty="0">
                <a:latin typeface="Courier"/>
              </a:rPr>
              <a:t> &gt;= 'A' &amp;&amp; </a:t>
            </a:r>
            <a:r>
              <a:rPr lang="en-US" dirty="0" err="1">
                <a:latin typeface="Courier"/>
              </a:rPr>
              <a:t>nc</a:t>
            </a:r>
            <a:r>
              <a:rPr lang="en-US" dirty="0">
                <a:latin typeface="Courier"/>
              </a:rPr>
              <a:t> &lt;= 'Z') 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) 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	......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541" y="2345421"/>
            <a:ext cx="3520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Is there any BUG?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2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000126"/>
            <a:ext cx="11530013" cy="56578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c</a:t>
            </a:r>
            <a:r>
              <a:rPr lang="en-US" dirty="0" smtClean="0">
                <a:latin typeface="Courier"/>
              </a:rPr>
              <a:t>har x;</a:t>
            </a:r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i</a:t>
            </a:r>
            <a:r>
              <a:rPr lang="en-US" dirty="0" err="1" smtClean="0">
                <a:latin typeface="Courier"/>
              </a:rPr>
              <a:t>nt</a:t>
            </a:r>
            <a:r>
              <a:rPr lang="en-US" dirty="0" smtClean="0">
                <a:latin typeface="Courier"/>
              </a:rPr>
              <a:t> y;</a:t>
            </a:r>
          </a:p>
          <a:p>
            <a:pPr marL="0" indent="0">
              <a:buNone/>
            </a:pPr>
            <a:r>
              <a:rPr lang="en-US" dirty="0" err="1">
                <a:latin typeface="Courier"/>
              </a:rPr>
              <a:t>cout</a:t>
            </a:r>
            <a:r>
              <a:rPr lang="en-US" dirty="0">
                <a:latin typeface="Courier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urier"/>
              </a:rPr>
              <a:t>"Input x:"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prstClr val="black"/>
                </a:solidFill>
                <a:latin typeface="Courier"/>
              </a:rPr>
              <a:t>cin</a:t>
            </a:r>
            <a:r>
              <a:rPr lang="en-US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"/>
              </a:rPr>
              <a:t>&gt;&gt;  x;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</a:rPr>
              <a:t>char </a:t>
            </a:r>
            <a:r>
              <a:rPr lang="en-US" dirty="0" err="1" smtClean="0">
                <a:latin typeface="Courier"/>
              </a:rPr>
              <a:t>nc</a:t>
            </a:r>
            <a:r>
              <a:rPr lang="en-US" dirty="0" smtClean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for (</a:t>
            </a: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= 1;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&lt;= y; ++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 ) 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</a:t>
            </a:r>
            <a:r>
              <a:rPr lang="en-US" dirty="0" err="1">
                <a:latin typeface="Courier"/>
              </a:rPr>
              <a:t>nc</a:t>
            </a:r>
            <a:r>
              <a:rPr lang="en-US" dirty="0">
                <a:latin typeface="Courier"/>
              </a:rPr>
              <a:t> = x + 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if ( (</a:t>
            </a:r>
            <a:r>
              <a:rPr lang="en-US" dirty="0" err="1">
                <a:latin typeface="Courier"/>
              </a:rPr>
              <a:t>nc</a:t>
            </a:r>
            <a:r>
              <a:rPr lang="en-US" dirty="0">
                <a:latin typeface="Courier"/>
              </a:rPr>
              <a:t> &gt;= 'a' &amp;&amp; </a:t>
            </a:r>
            <a:r>
              <a:rPr lang="en-US" dirty="0" err="1">
                <a:latin typeface="Courier"/>
              </a:rPr>
              <a:t>nc</a:t>
            </a:r>
            <a:r>
              <a:rPr lang="en-US" dirty="0">
                <a:latin typeface="Courier"/>
              </a:rPr>
              <a:t> &lt;= 'z') 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	|| </a:t>
            </a:r>
            <a:endParaRPr lang="en-US" dirty="0" smtClean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	</a:t>
            </a:r>
            <a:r>
              <a:rPr lang="en-US" dirty="0" smtClean="0">
                <a:latin typeface="Courier"/>
              </a:rPr>
              <a:t>	(</a:t>
            </a:r>
            <a:r>
              <a:rPr lang="en-US" dirty="0" err="1">
                <a:latin typeface="Courier"/>
              </a:rPr>
              <a:t>nc</a:t>
            </a:r>
            <a:r>
              <a:rPr lang="en-US" dirty="0">
                <a:latin typeface="Courier"/>
              </a:rPr>
              <a:t> &gt;= 'A' &amp;&amp; </a:t>
            </a:r>
            <a:r>
              <a:rPr lang="en-US" dirty="0" err="1">
                <a:latin typeface="Courier"/>
              </a:rPr>
              <a:t>nc</a:t>
            </a:r>
            <a:r>
              <a:rPr lang="en-US" dirty="0">
                <a:latin typeface="Courier"/>
              </a:rPr>
              <a:t> &lt;= 'Z') </a:t>
            </a:r>
            <a:endParaRPr lang="en-US" dirty="0" smtClean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</a:rPr>
              <a:t>	</a:t>
            </a:r>
            <a:r>
              <a:rPr lang="en-US" dirty="0" smtClean="0">
                <a:latin typeface="Courier"/>
              </a:rPr>
              <a:t>) </a:t>
            </a:r>
            <a:r>
              <a:rPr lang="en-US" dirty="0">
                <a:latin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	......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2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Convertion</a:t>
            </a:r>
            <a:r>
              <a:rPr lang="en-US" dirty="0" smtClean="0"/>
              <a:t> between integers and chars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28800" y="1752601"/>
            <a:ext cx="8686800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29100" algn="l"/>
                <a:tab pos="560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dirty="0" err="1">
                <a:latin typeface="Courier New" panose="02070309020205020404" pitchFamily="49" charset="0"/>
              </a:rPr>
              <a:t>int</a:t>
            </a:r>
            <a:r>
              <a:rPr lang="en-US" altLang="en-US" sz="2600" dirty="0">
                <a:latin typeface="Courier New" panose="02070309020205020404" pitchFamily="49" charset="0"/>
              </a:rPr>
              <a:t>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 = </a:t>
            </a:r>
            <a:r>
              <a:rPr lang="en-US" altLang="en-US" sz="3000" dirty="0">
                <a:latin typeface="Courier New" panose="02070309020205020404" pitchFamily="49" charset="0"/>
              </a:rPr>
              <a:t>'</a:t>
            </a:r>
            <a:r>
              <a:rPr lang="en-US" altLang="en-US" sz="2600" dirty="0">
                <a:latin typeface="Courier New" panose="02070309020205020404" pitchFamily="49" charset="0"/>
              </a:rPr>
              <a:t>a</a:t>
            </a:r>
            <a:r>
              <a:rPr lang="en-US" altLang="en-US" sz="3000" dirty="0">
                <a:latin typeface="Courier New" panose="02070309020205020404" pitchFamily="49" charset="0"/>
              </a:rPr>
              <a:t>'</a:t>
            </a:r>
            <a:r>
              <a:rPr lang="en-US" altLang="en-US" sz="2600" dirty="0"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en-US" altLang="en-US" sz="2600" dirty="0">
                <a:latin typeface="Courier New" panose="02070309020205020404" pitchFamily="49" charset="0"/>
              </a:rPr>
              <a:t>// Same as </a:t>
            </a:r>
            <a:r>
              <a:rPr lang="en-US" altLang="en-US" sz="2600" dirty="0" err="1">
                <a:latin typeface="Courier New" panose="02070309020205020404" pitchFamily="49" charset="0"/>
              </a:rPr>
              <a:t>int</a:t>
            </a:r>
            <a:r>
              <a:rPr lang="en-US" altLang="en-US" sz="2600" dirty="0">
                <a:latin typeface="Courier New" panose="02070309020205020404" pitchFamily="49" charset="0"/>
              </a:rPr>
              <a:t> </a:t>
            </a:r>
            <a:r>
              <a:rPr lang="en-US" altLang="en-US" sz="2600" dirty="0" err="1">
                <a:latin typeface="Courier New" panose="02070309020205020404" pitchFamily="49" charset="0"/>
              </a:rPr>
              <a:t>i</a:t>
            </a:r>
            <a:r>
              <a:rPr lang="en-US" altLang="en-US" sz="2600" dirty="0">
                <a:latin typeface="Courier New" panose="02070309020205020404" pitchFamily="49" charset="0"/>
              </a:rPr>
              <a:t> = </a:t>
            </a:r>
            <a:r>
              <a:rPr lang="en-US" altLang="en-US" sz="2600" dirty="0" err="1">
                <a:latin typeface="Courier New" panose="02070309020205020404" pitchFamily="49" charset="0"/>
              </a:rPr>
              <a:t>static_cast</a:t>
            </a:r>
            <a:r>
              <a:rPr lang="en-US" altLang="en-US" sz="2600" dirty="0">
                <a:latin typeface="Courier New" panose="02070309020205020404" pitchFamily="49" charset="0"/>
              </a:rPr>
              <a:t>&lt;</a:t>
            </a:r>
            <a:r>
              <a:rPr lang="en-US" altLang="en-US" sz="2600" dirty="0" err="1">
                <a:latin typeface="Courier New" panose="02070309020205020404" pitchFamily="49" charset="0"/>
              </a:rPr>
              <a:t>int</a:t>
            </a:r>
            <a:r>
              <a:rPr lang="en-US" altLang="en-US" sz="2600" dirty="0">
                <a:latin typeface="Courier New" panose="02070309020205020404" pitchFamily="49" charset="0"/>
              </a:rPr>
              <a:t>&gt;(</a:t>
            </a:r>
            <a:r>
              <a:rPr lang="en-US" altLang="en-US" sz="3000" dirty="0">
                <a:latin typeface="Courier New" panose="02070309020205020404" pitchFamily="49" charset="0"/>
              </a:rPr>
              <a:t>'</a:t>
            </a:r>
            <a:r>
              <a:rPr lang="en-US" altLang="en-US" sz="2600" dirty="0">
                <a:latin typeface="Courier New" panose="02070309020205020404" pitchFamily="49" charset="0"/>
              </a:rPr>
              <a:t>a</a:t>
            </a:r>
            <a:r>
              <a:rPr lang="en-US" altLang="en-US" sz="3000" dirty="0">
                <a:latin typeface="Courier New" panose="02070309020205020404" pitchFamily="49" charset="0"/>
              </a:rPr>
              <a:t>')</a:t>
            </a:r>
            <a:r>
              <a:rPr lang="en-US" altLang="en-US" sz="26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endParaRPr lang="en-US" altLang="en-US" sz="26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600" dirty="0">
                <a:latin typeface="Courier New" panose="02070309020205020404" pitchFamily="49" charset="0"/>
              </a:rPr>
              <a:t>char c = 97; </a:t>
            </a:r>
          </a:p>
          <a:p>
            <a:pPr>
              <a:spcBef>
                <a:spcPct val="50000"/>
              </a:spcBef>
            </a:pPr>
            <a:r>
              <a:rPr lang="en-US" altLang="en-US" sz="2600" dirty="0">
                <a:latin typeface="Courier New" panose="02070309020205020404" pitchFamily="49" charset="0"/>
              </a:rPr>
              <a:t>// Same as char c = </a:t>
            </a:r>
            <a:r>
              <a:rPr lang="en-US" altLang="en-US" sz="2600" dirty="0" err="1">
                <a:latin typeface="Courier New" panose="02070309020205020404" pitchFamily="49" charset="0"/>
              </a:rPr>
              <a:t>static_cast</a:t>
            </a:r>
            <a:r>
              <a:rPr lang="en-US" altLang="en-US" sz="2600" dirty="0">
                <a:latin typeface="Courier New" panose="02070309020205020404" pitchFamily="49" charset="0"/>
              </a:rPr>
              <a:t>&lt;char&gt;(97);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26" y="5886450"/>
            <a:ext cx="3912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Read the ASCII code table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34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0929"/>
            <a:ext cx="10515600" cy="5526034"/>
          </a:xfrm>
        </p:spPr>
        <p:txBody>
          <a:bodyPr/>
          <a:lstStyle/>
          <a:p>
            <a:r>
              <a:rPr lang="en-US" dirty="0" smtClean="0"/>
              <a:t>Exercise</a:t>
            </a:r>
          </a:p>
          <a:p>
            <a:r>
              <a:rPr lang="en-US" dirty="0" smtClean="0"/>
              <a:t>Input a string. Show each of the letters of the string in one row.</a:t>
            </a:r>
          </a:p>
          <a:p>
            <a:pPr marL="0" indent="0">
              <a:buNone/>
            </a:pPr>
            <a:r>
              <a:rPr lang="en-US" dirty="0" smtClean="0"/>
              <a:t>Input:</a:t>
            </a:r>
          </a:p>
          <a:p>
            <a:pPr marL="0" indent="0">
              <a:buNone/>
            </a:pPr>
            <a:r>
              <a:rPr lang="en-US" dirty="0" err="1" smtClean="0"/>
              <a:t>Abcd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/>
              <a:t>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216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2279</Words>
  <Application>Microsoft Office PowerPoint</Application>
  <PresentationFormat>Widescreen</PresentationFormat>
  <Paragraphs>589</Paragraphs>
  <Slides>58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Courier</vt:lpstr>
      <vt:lpstr>Monotype Sorts</vt:lpstr>
      <vt:lpstr>新細明體</vt:lpstr>
      <vt:lpstr>SimSun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Functions</vt:lpstr>
      <vt:lpstr>Functions</vt:lpstr>
      <vt:lpstr>Mathematical Functions </vt:lpstr>
      <vt:lpstr>PowerPoint Presentation</vt:lpstr>
      <vt:lpstr>PowerPoint Presentation</vt:lpstr>
      <vt:lpstr>Example</vt:lpstr>
      <vt:lpstr>Example</vt:lpstr>
      <vt:lpstr>Convertion between integers and chars</vt:lpstr>
      <vt:lpstr>PowerPoint Presentation</vt:lpstr>
      <vt:lpstr>vector&lt;int&gt;</vt:lpstr>
      <vt:lpstr>std::vector</vt:lpstr>
      <vt:lpstr>std::vector</vt:lpstr>
      <vt:lpstr>Example</vt:lpstr>
      <vt:lpstr>Example: Ask the user to input the number of unsigned integers.  Input the unsigned integers. Compute their average. </vt:lpstr>
      <vt:lpstr>Example: Ask the user to input the number of unsigned integers. Compute their average. </vt:lpstr>
      <vt:lpstr>PowerPoint Presentation</vt:lpstr>
      <vt:lpstr>Must verify/check the input before you start to debug!</vt:lpstr>
      <vt:lpstr>Trigonometric Functions </vt:lpstr>
      <vt:lpstr>Exponent Functions </vt:lpstr>
      <vt:lpstr>Rounding Functions </vt:lpstr>
      <vt:lpstr>The min, max, and abs Functions </vt:lpstr>
      <vt:lpstr>About triangles</vt:lpstr>
      <vt:lpstr>Character Data Type</vt:lpstr>
      <vt:lpstr>Read Characters</vt:lpstr>
      <vt:lpstr>Escape Sequences for Special Characters</vt:lpstr>
      <vt:lpstr>ASCII Character Set, cont.</vt:lpstr>
      <vt:lpstr>Casting between char and numeric types</vt:lpstr>
      <vt:lpstr>Numeric Operators on Characters </vt:lpstr>
      <vt:lpstr>Numeric Operators on Characters </vt:lpstr>
      <vt:lpstr>Numeric Operators on Characters </vt:lpstr>
      <vt:lpstr>ASCII Code</vt:lpstr>
      <vt:lpstr>Exercise: Converting a Lowercase to Uppercase</vt:lpstr>
      <vt:lpstr>Comparing and Testing Characters </vt:lpstr>
      <vt:lpstr>Generating Random Characters </vt:lpstr>
      <vt:lpstr>Generating Random Characters</vt:lpstr>
      <vt:lpstr>Generate a random floating point number between [0, 1]?</vt:lpstr>
      <vt:lpstr>Generate a random floating point number between [0, 1]?</vt:lpstr>
      <vt:lpstr>Generate a random floating point number between [0, 1]?</vt:lpstr>
      <vt:lpstr>Generate a random point on the boundary of a circle with radius r in the two dimensional space</vt:lpstr>
      <vt:lpstr>Generate a random point on the boundary of a circle with radius r in the two dimensional space</vt:lpstr>
      <vt:lpstr>Generate a set of random points uniformly inside a disk (inclusive) with radius r in the two dimensional space.  Store the set of points in array(s).</vt:lpstr>
      <vt:lpstr>Generate a set of random points uniformly inside a disk (inclusive) with radius r in the two dimensional space. Store the set of points in array(s).</vt:lpstr>
      <vt:lpstr>Generate a set of random points uniformly inside a disk (inclusive) with radius r in the two dimensional space.   Store the set of points in array(s).</vt:lpstr>
      <vt:lpstr>Generate a random point inside (inclusive) a rectangle whose side lengths are a and b.  The lower left corner is at the origin.</vt:lpstr>
      <vt:lpstr>Character Functions</vt:lpstr>
      <vt:lpstr>Exercise Converting a Hexadecimal Digit to a Decimal Value</vt:lpstr>
      <vt:lpstr>The string Type</vt:lpstr>
      <vt:lpstr>String Subscript Operator </vt:lpstr>
      <vt:lpstr>String Subscript Operator </vt:lpstr>
      <vt:lpstr>Concatenating Strings</vt:lpstr>
      <vt:lpstr>Comparing Strings </vt:lpstr>
      <vt:lpstr>Reading Strings </vt:lpstr>
      <vt:lpstr>Formatting Console Output </vt:lpstr>
      <vt:lpstr>showpoint Manipulator </vt:lpstr>
      <vt:lpstr>Simple File Output </vt:lpstr>
      <vt:lpstr>Simple File Input </vt:lpstr>
      <vt:lpstr>Simple File Input </vt:lpstr>
      <vt:lpstr>Remark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Wingo</dc:creator>
  <cp:lastModifiedBy>Wingo</cp:lastModifiedBy>
  <cp:revision>224</cp:revision>
  <dcterms:created xsi:type="dcterms:W3CDTF">2016-02-21T13:31:22Z</dcterms:created>
  <dcterms:modified xsi:type="dcterms:W3CDTF">2020-03-16T04:30:06Z</dcterms:modified>
</cp:coreProperties>
</file>