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3" r:id="rId3"/>
    <p:sldId id="263" r:id="rId4"/>
    <p:sldId id="302" r:id="rId5"/>
    <p:sldId id="257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83" r:id="rId14"/>
    <p:sldId id="274" r:id="rId15"/>
    <p:sldId id="275" r:id="rId16"/>
    <p:sldId id="276" r:id="rId17"/>
    <p:sldId id="277" r:id="rId18"/>
    <p:sldId id="279" r:id="rId19"/>
    <p:sldId id="278" r:id="rId20"/>
    <p:sldId id="280" r:id="rId21"/>
    <p:sldId id="281" r:id="rId22"/>
    <p:sldId id="290" r:id="rId23"/>
    <p:sldId id="265" r:id="rId24"/>
    <p:sldId id="282" r:id="rId25"/>
    <p:sldId id="299" r:id="rId26"/>
    <p:sldId id="296" r:id="rId27"/>
    <p:sldId id="284" r:id="rId28"/>
    <p:sldId id="286" r:id="rId29"/>
    <p:sldId id="285" r:id="rId30"/>
    <p:sldId id="294" r:id="rId31"/>
    <p:sldId id="288" r:id="rId32"/>
    <p:sldId id="289" r:id="rId33"/>
    <p:sldId id="295" r:id="rId34"/>
    <p:sldId id="291" r:id="rId35"/>
    <p:sldId id="287" r:id="rId36"/>
    <p:sldId id="30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08" autoAdjust="0"/>
  </p:normalViewPr>
  <p:slideViewPr>
    <p:cSldViewPr snapToGrid="0">
      <p:cViewPr varScale="1">
        <p:scale>
          <a:sx n="57" d="100"/>
          <a:sy n="57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44CB3-19C4-447B-B834-51A7227F516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A522D-10AE-4767-9F01-4F2DA845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Complete?</a:t>
            </a:r>
          </a:p>
          <a:p>
            <a:r>
              <a:rPr lang="en-US" dirty="0" smtClean="0"/>
              <a:t>Are</a:t>
            </a:r>
            <a:r>
              <a:rPr lang="en-US" baseline="0" dirty="0" smtClean="0"/>
              <a:t> these items good enough for us to start to implement the class? Or, do we need more items?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A522D-10AE-4767-9F01-4F2DA845F4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9F9-9D4B-46B5-94D5-9BDEAA8939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365F-61CE-4031-BD1A-A2551399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5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9F9-9D4B-46B5-94D5-9BDEAA8939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365F-61CE-4031-BD1A-A2551399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9F9-9D4B-46B5-94D5-9BDEAA8939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365F-61CE-4031-BD1A-A2551399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9F9-9D4B-46B5-94D5-9BDEAA8939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365F-61CE-4031-BD1A-A2551399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8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9F9-9D4B-46B5-94D5-9BDEAA8939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365F-61CE-4031-BD1A-A2551399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2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9F9-9D4B-46B5-94D5-9BDEAA8939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365F-61CE-4031-BD1A-A2551399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9F9-9D4B-46B5-94D5-9BDEAA8939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365F-61CE-4031-BD1A-A2551399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3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9F9-9D4B-46B5-94D5-9BDEAA8939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365F-61CE-4031-BD1A-A2551399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9F9-9D4B-46B5-94D5-9BDEAA8939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365F-61CE-4031-BD1A-A2551399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2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9F9-9D4B-46B5-94D5-9BDEAA8939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365F-61CE-4031-BD1A-A2551399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9F9-9D4B-46B5-94D5-9BDEAA8939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365F-61CE-4031-BD1A-A2551399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9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559F9-9D4B-46B5-94D5-9BDEAA893953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365F-61CE-4031-BD1A-A25513999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3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C++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altLang="en-US" dirty="0"/>
              <a:t>Software Development Process</a:t>
            </a:r>
            <a:r>
              <a:rPr lang="en-US" altLang="en-US" b="1" dirty="0">
                <a:latin typeface="Courier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D607EE-035F-450E-86E8-AB12287975D3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09675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Software Development Process</a:t>
            </a:r>
            <a:r>
              <a:rPr lang="en-US" altLang="en-US" b="1" dirty="0" smtClean="0">
                <a:latin typeface="Courier"/>
              </a:rPr>
              <a:t> 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638550" y="1885950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94002" y="1826796"/>
            <a:ext cx="506305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Requirement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System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Deployment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Maintenance</a:t>
            </a:r>
            <a:endParaRPr lang="en-US" sz="3200" dirty="0"/>
          </a:p>
        </p:txBody>
      </p:sp>
      <p:sp>
        <p:nvSpPr>
          <p:cNvPr id="3" name="Curved Left Arrow 2"/>
          <p:cNvSpPr/>
          <p:nvPr/>
        </p:nvSpPr>
        <p:spPr>
          <a:xfrm>
            <a:off x="7857055" y="2599670"/>
            <a:ext cx="1441342" cy="235574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11106596">
            <a:off x="6211623" y="2418640"/>
            <a:ext cx="1441342" cy="235574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7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SQUARE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Requirement Specification</a:t>
            </a:r>
            <a:br>
              <a:rPr lang="en-US" dirty="0" smtClean="0"/>
            </a:br>
            <a:r>
              <a:rPr lang="en-US" dirty="0" smtClean="0"/>
              <a:t>(Add a new item)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38548"/>
            <a:ext cx="10515600" cy="33663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class SQUARE. Implement the following tasks.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the user to input the length of a side of a square.</a:t>
            </a:r>
          </a:p>
          <a:p>
            <a:pPr marL="514350" indent="-514350">
              <a:buAutoNum type="arabicPeriod"/>
            </a:pPr>
            <a:r>
              <a:rPr lang="en-US" dirty="0" smtClean="0"/>
              <a:t>Show the area of the square.</a:t>
            </a:r>
          </a:p>
          <a:p>
            <a:pPr marL="514350" indent="-514350">
              <a:buAutoNum type="arabicPeriod"/>
            </a:pPr>
            <a:r>
              <a:rPr lang="en-US" dirty="0" smtClean="0"/>
              <a:t>Show the perimeter of the square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If the length is positive, go back to step 1. Otherwise, quit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SQUARE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Requirement Specification</a:t>
            </a:r>
            <a:br>
              <a:rPr lang="en-US" dirty="0" smtClean="0"/>
            </a:br>
            <a:r>
              <a:rPr lang="en-US" dirty="0" smtClean="0"/>
              <a:t>(Add a new item)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38548"/>
            <a:ext cx="10515600" cy="33663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class SQUARE. Implement the following tasks.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the user to input the length of a side of a square.</a:t>
            </a:r>
          </a:p>
          <a:p>
            <a:pPr marL="514350" indent="-514350">
              <a:buAutoNum type="arabicPeriod"/>
            </a:pPr>
            <a:r>
              <a:rPr lang="en-US" dirty="0" smtClean="0"/>
              <a:t>Show the area of the square.</a:t>
            </a:r>
          </a:p>
          <a:p>
            <a:pPr marL="514350" indent="-514350">
              <a:buAutoNum type="arabicPeriod"/>
            </a:pPr>
            <a:r>
              <a:rPr lang="en-US" dirty="0" smtClean="0"/>
              <a:t>Show the perimeter of the square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If the length is positive, go back to step 1. Otherwise, quit the program.</a:t>
            </a:r>
          </a:p>
          <a:p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4804474" y="5300420"/>
            <a:ext cx="3719593" cy="121708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 need a loop.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028057" y="6332837"/>
            <a:ext cx="2814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00_SQUARE_02_while_loop</a:t>
            </a:r>
          </a:p>
        </p:txBody>
      </p:sp>
    </p:spTree>
    <p:extLst>
      <p:ext uri="{BB962C8B-B14F-4D97-AF65-F5344CB8AC3E}">
        <p14:creationId xmlns:p14="http://schemas.microsoft.com/office/powerpoint/2010/main" val="39584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-12170"/>
            <a:ext cx="10515600" cy="1325563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ogical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122363"/>
            <a:ext cx="10515600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loop to ask for input until the input value is valid. </a:t>
            </a:r>
          </a:p>
          <a:p>
            <a:pPr marL="0" indent="0">
              <a:buNone/>
            </a:pPr>
            <a:r>
              <a:rPr lang="en-US" dirty="0" smtClean="0"/>
              <a:t>The input value is valid if it is equal to or greater than 0.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3" y="2227769"/>
            <a:ext cx="6002865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&gt; 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sideLength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askForInput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0666" y="4137327"/>
            <a:ext cx="5875868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//good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sideLength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-1.;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sideLength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askForInput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0666" y="2259998"/>
            <a:ext cx="5875868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ouble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sideLength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sideLength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askForInput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3" y="4134938"/>
            <a:ext cx="6002865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askForInput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9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class SQUARE_MANAGER. Implement the following tasks.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 the number of squares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 the side length of each square</a:t>
            </a:r>
          </a:p>
          <a:p>
            <a:pPr marL="514350" indent="-514350">
              <a:buAutoNum type="arabicPeriod"/>
            </a:pPr>
            <a:r>
              <a:rPr lang="en-US" dirty="0" smtClean="0"/>
              <a:t>Show the average area of the squares</a:t>
            </a:r>
          </a:p>
          <a:p>
            <a:pPr marL="514350" indent="-514350">
              <a:buAutoNum type="arabicPeriod"/>
            </a:pPr>
            <a:r>
              <a:rPr lang="en-US" dirty="0" smtClean="0"/>
              <a:t>Show the standard deviation of the areas of the squares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2695" y="-2463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Example: SQUARE_MANAGER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System Analysis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327181" y="3390954"/>
            <a:ext cx="5488981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Requirement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System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Maintenance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1479" y="2216258"/>
            <a:ext cx="5894522" cy="42832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Inputs: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- the number of squares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- the side length of each square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- average area of the squares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- standard deviation of the areas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          of the squares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95633" y="40589"/>
            <a:ext cx="5470903" cy="282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Tasks</a:t>
            </a:r>
            <a:r>
              <a:rPr lang="en-US" sz="2400" dirty="0"/>
              <a:t>:</a:t>
            </a:r>
            <a:endParaRPr lang="en-US" sz="24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smtClean="0"/>
              <a:t>Input the number of squares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smtClean="0"/>
              <a:t>Input the side length of each square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smtClean="0"/>
              <a:t>Show the average area of the squares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smtClean="0"/>
              <a:t>Show the standard deviation of the areas of the squares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61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2695" y="-246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Example: SQUARE_MANAGER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System Analysis</a:t>
            </a:r>
            <a:br>
              <a:rPr lang="en-US" sz="4000" dirty="0" smtClean="0"/>
            </a:br>
            <a:r>
              <a:rPr lang="en-US" sz="4000" dirty="0" smtClean="0"/>
              <a:t>(extra items)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327181" y="3390954"/>
            <a:ext cx="5488981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Requirement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System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Maintenance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1479" y="1658320"/>
            <a:ext cx="5894522" cy="48411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Inputs:  - the number of squares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- the side length of each square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Output: - average area of the squares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 - standard deviation of the areas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of the squares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Others: -</a:t>
            </a:r>
            <a:r>
              <a:rPr lang="en-US" sz="2400" b="1" dirty="0" smtClean="0"/>
              <a:t> </a:t>
            </a:r>
            <a:r>
              <a:rPr lang="en-US" sz="2400" b="1" dirty="0"/>
              <a:t>initialize the data</a:t>
            </a:r>
          </a:p>
          <a:p>
            <a:pPr marL="0" indent="0">
              <a:buNone/>
            </a:pPr>
            <a:r>
              <a:rPr lang="en-US" sz="2400" b="1" dirty="0"/>
              <a:t>	- ask for input	</a:t>
            </a:r>
          </a:p>
          <a:p>
            <a:pPr marL="0" indent="0">
              <a:buNone/>
            </a:pPr>
            <a:r>
              <a:rPr lang="en-US" sz="2400" b="1" dirty="0"/>
              <a:t>	- display messages to let the user            </a:t>
            </a:r>
          </a:p>
          <a:p>
            <a:pPr marL="0" indent="0">
              <a:buNone/>
            </a:pPr>
            <a:r>
              <a:rPr lang="en-US" sz="2400" b="1" dirty="0"/>
              <a:t>                </a:t>
            </a:r>
            <a:r>
              <a:rPr lang="en-US" sz="2400" b="1" dirty="0" smtClean="0"/>
              <a:t>know </a:t>
            </a:r>
            <a:r>
              <a:rPr lang="en-US" sz="2400" b="1" dirty="0"/>
              <a:t>what they are </a:t>
            </a:r>
            <a:r>
              <a:rPr lang="en-US" sz="2400" b="1" dirty="0" smtClean="0"/>
              <a:t>doing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- compute the area </a:t>
            </a:r>
            <a:r>
              <a:rPr lang="en-US" sz="2400" b="1" dirty="0"/>
              <a:t>of each square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</a:t>
            </a:r>
          </a:p>
          <a:p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95633" y="40589"/>
            <a:ext cx="5470903" cy="282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Tasks</a:t>
            </a:r>
            <a:r>
              <a:rPr lang="en-US" sz="2400" dirty="0"/>
              <a:t>:</a:t>
            </a:r>
            <a:endParaRPr lang="en-US" sz="24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smtClean="0"/>
              <a:t>Input the number of squares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smtClean="0"/>
              <a:t>Input the side length of each square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smtClean="0"/>
              <a:t>Show the average area of the squares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smtClean="0"/>
              <a:t>Show the standard deviation of the areas of the squares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06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2695" y="-246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Example: </a:t>
            </a:r>
            <a:r>
              <a:rPr lang="en-US" sz="4000" b="1" dirty="0" smtClean="0"/>
              <a:t>CIRCLE</a:t>
            </a:r>
            <a:r>
              <a:rPr lang="en-US" sz="4000" dirty="0" smtClean="0"/>
              <a:t>_MANAGER</a:t>
            </a:r>
            <a:br>
              <a:rPr lang="en-US" sz="4000" dirty="0" smtClean="0"/>
            </a:br>
            <a:r>
              <a:rPr lang="en-US" sz="4000" dirty="0" smtClean="0"/>
              <a:t>System Analysis</a:t>
            </a:r>
            <a:br>
              <a:rPr lang="en-US" sz="4000" dirty="0" smtClean="0"/>
            </a:br>
            <a:r>
              <a:rPr lang="en-US" sz="4000" dirty="0" smtClean="0"/>
              <a:t>(extra items)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327181" y="3390954"/>
            <a:ext cx="5488981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Requirement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System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Maintenance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1479" y="1658320"/>
            <a:ext cx="5894522" cy="48411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Inputs:  - the number of </a:t>
            </a:r>
            <a:r>
              <a:rPr lang="en-US" sz="2400" b="1" dirty="0" smtClean="0"/>
              <a:t>circles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- the radius of each </a:t>
            </a:r>
            <a:r>
              <a:rPr lang="en-US" sz="2400" b="1" dirty="0" smtClean="0"/>
              <a:t>circle</a:t>
            </a:r>
            <a:endParaRPr lang="en-US" sz="2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Output: - average area of the </a:t>
            </a:r>
            <a:r>
              <a:rPr lang="en-US" sz="2400" b="1" dirty="0" smtClean="0"/>
              <a:t>circles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 - standard deviation of the areas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of the </a:t>
            </a:r>
            <a:r>
              <a:rPr lang="en-US" sz="2400" b="1" dirty="0" smtClean="0"/>
              <a:t>circles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Others: -</a:t>
            </a:r>
            <a:r>
              <a:rPr lang="en-US" sz="2400" b="1" dirty="0" smtClean="0"/>
              <a:t> </a:t>
            </a:r>
            <a:r>
              <a:rPr lang="en-US" sz="2400" b="1" dirty="0"/>
              <a:t>initialize the data</a:t>
            </a:r>
          </a:p>
          <a:p>
            <a:pPr marL="0" indent="0">
              <a:buNone/>
            </a:pPr>
            <a:r>
              <a:rPr lang="en-US" sz="2400" b="1" dirty="0"/>
              <a:t>	- ask for input	</a:t>
            </a:r>
          </a:p>
          <a:p>
            <a:pPr marL="0" indent="0">
              <a:buNone/>
            </a:pPr>
            <a:r>
              <a:rPr lang="en-US" sz="2400" b="1" dirty="0"/>
              <a:t>	- display messages to let the user            </a:t>
            </a:r>
          </a:p>
          <a:p>
            <a:pPr marL="0" indent="0">
              <a:buNone/>
            </a:pPr>
            <a:r>
              <a:rPr lang="en-US" sz="2400" b="1" dirty="0"/>
              <a:t>                </a:t>
            </a:r>
            <a:r>
              <a:rPr lang="en-US" sz="2400" b="1" dirty="0" smtClean="0"/>
              <a:t>know </a:t>
            </a:r>
            <a:r>
              <a:rPr lang="en-US" sz="2400" b="1" dirty="0"/>
              <a:t>what they are </a:t>
            </a:r>
            <a:r>
              <a:rPr lang="en-US" sz="2400" b="1" dirty="0" smtClean="0"/>
              <a:t>doing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- compute the area </a:t>
            </a:r>
            <a:r>
              <a:rPr lang="en-US" sz="2400" b="1" dirty="0"/>
              <a:t>of each </a:t>
            </a:r>
            <a:r>
              <a:rPr lang="en-US" sz="2400" b="1" dirty="0" smtClean="0">
                <a:solidFill>
                  <a:srgbClr val="C00000"/>
                </a:solidFill>
              </a:rPr>
              <a:t>circle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</a:t>
            </a:r>
          </a:p>
          <a:p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95633" y="40589"/>
            <a:ext cx="5470903" cy="282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Tasks</a:t>
            </a:r>
            <a:r>
              <a:rPr lang="en-US" sz="2400" dirty="0"/>
              <a:t>:</a:t>
            </a:r>
            <a:endParaRPr lang="en-US" sz="24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smtClean="0"/>
              <a:t>Input the number of </a:t>
            </a:r>
            <a:r>
              <a:rPr lang="en-US" sz="2400" b="1" dirty="0" smtClean="0"/>
              <a:t>circles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smtClean="0"/>
              <a:t>Input the radius of each </a:t>
            </a:r>
            <a:r>
              <a:rPr lang="en-US" sz="2400" b="1" dirty="0" smtClean="0"/>
              <a:t>circle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smtClean="0"/>
              <a:t>Show the average area of the </a:t>
            </a:r>
            <a:r>
              <a:rPr lang="en-US" sz="2400" b="1" dirty="0" smtClean="0"/>
              <a:t>circles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smtClean="0"/>
              <a:t>Show the standard deviation of the areas of the </a:t>
            </a:r>
            <a:r>
              <a:rPr lang="en-US" sz="2400" b="1" dirty="0" smtClean="0"/>
              <a:t>circles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5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3316637" y="1689315"/>
            <a:ext cx="4556502" cy="316165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</a:t>
            </a:r>
            <a:r>
              <a:rPr lang="en-US" sz="9600" dirty="0" smtClean="0"/>
              <a:t>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2695" y="-246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Example: </a:t>
            </a:r>
            <a:r>
              <a:rPr lang="en-US" sz="4000" b="1" dirty="0" smtClean="0">
                <a:solidFill>
                  <a:srgbClr val="C00000"/>
                </a:solidFill>
              </a:rPr>
              <a:t>OBJECT</a:t>
            </a:r>
            <a:r>
              <a:rPr lang="en-US" sz="4000" dirty="0" smtClean="0"/>
              <a:t>_MANAGER</a:t>
            </a:r>
            <a:br>
              <a:rPr lang="en-US" sz="4000" dirty="0" smtClean="0"/>
            </a:br>
            <a:r>
              <a:rPr lang="en-US" sz="4000" dirty="0" smtClean="0"/>
              <a:t>System Analysis</a:t>
            </a:r>
            <a:br>
              <a:rPr lang="en-US" sz="4000" dirty="0" smtClean="0"/>
            </a:br>
            <a:r>
              <a:rPr lang="en-US" sz="4000" dirty="0" smtClean="0"/>
              <a:t>(extra items)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327181" y="3390954"/>
            <a:ext cx="5488981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Requirement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System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Maintenance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1479" y="1658320"/>
            <a:ext cx="5894522" cy="48411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Inputs:  - the number of </a:t>
            </a:r>
            <a:r>
              <a:rPr lang="en-US" sz="2400" b="1" dirty="0" smtClean="0"/>
              <a:t>objects</a:t>
            </a:r>
          </a:p>
          <a:p>
            <a:pPr marL="0" indent="0">
              <a:buNone/>
            </a:pPr>
            <a:r>
              <a:rPr lang="en-US" sz="2400" dirty="0" smtClean="0"/>
              <a:t>	- the attributes of each </a:t>
            </a:r>
            <a:r>
              <a:rPr lang="en-US" sz="2400" b="1" dirty="0" smtClean="0"/>
              <a:t>object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Output: - average area of the </a:t>
            </a:r>
            <a:r>
              <a:rPr lang="en-US" sz="2400" b="1" dirty="0"/>
              <a:t>objects</a:t>
            </a:r>
            <a:endParaRPr lang="en-US" sz="24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sz="2400" dirty="0" smtClean="0"/>
              <a:t> - standard deviation of the areas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of the </a:t>
            </a:r>
            <a:r>
              <a:rPr lang="en-US" sz="2400" b="1" dirty="0"/>
              <a:t>objects</a:t>
            </a:r>
            <a:endParaRPr lang="en-US" sz="24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Others: -</a:t>
            </a:r>
            <a:r>
              <a:rPr lang="en-US" sz="2400" b="1" dirty="0" smtClean="0"/>
              <a:t> </a:t>
            </a:r>
            <a:r>
              <a:rPr lang="en-US" sz="2400" b="1" dirty="0"/>
              <a:t>initialize the data</a:t>
            </a:r>
          </a:p>
          <a:p>
            <a:pPr marL="0" indent="0">
              <a:buNone/>
            </a:pPr>
            <a:r>
              <a:rPr lang="en-US" sz="2400" b="1" dirty="0"/>
              <a:t>	- ask for input	</a:t>
            </a:r>
          </a:p>
          <a:p>
            <a:pPr marL="0" indent="0">
              <a:buNone/>
            </a:pPr>
            <a:r>
              <a:rPr lang="en-US" sz="2400" b="1" dirty="0"/>
              <a:t>	- display messages to let the user            </a:t>
            </a:r>
          </a:p>
          <a:p>
            <a:pPr marL="0" indent="0">
              <a:buNone/>
            </a:pPr>
            <a:r>
              <a:rPr lang="en-US" sz="2400" b="1" dirty="0"/>
              <a:t>                </a:t>
            </a:r>
            <a:r>
              <a:rPr lang="en-US" sz="2400" b="1" dirty="0" smtClean="0"/>
              <a:t>know </a:t>
            </a:r>
            <a:r>
              <a:rPr lang="en-US" sz="2400" b="1" dirty="0"/>
              <a:t>what they are </a:t>
            </a:r>
            <a:r>
              <a:rPr lang="en-US" sz="2400" b="1" dirty="0" smtClean="0"/>
              <a:t>doing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- compute the area </a:t>
            </a:r>
            <a:r>
              <a:rPr lang="en-US" sz="2400" b="1" dirty="0"/>
              <a:t>of each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</a:t>
            </a:r>
          </a:p>
          <a:p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95633" y="40589"/>
            <a:ext cx="5470903" cy="282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Tasks</a:t>
            </a:r>
            <a:r>
              <a:rPr lang="en-US" sz="2400" dirty="0"/>
              <a:t>:</a:t>
            </a:r>
            <a:endParaRPr lang="en-US" sz="24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smtClean="0"/>
              <a:t>Input the number of </a:t>
            </a:r>
            <a:r>
              <a:rPr lang="en-US" sz="2400" b="1" dirty="0"/>
              <a:t>objects</a:t>
            </a:r>
            <a:endParaRPr lang="en-US" sz="2400" b="1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smtClean="0"/>
              <a:t>Input the </a:t>
            </a:r>
            <a:r>
              <a:rPr lang="en-US" sz="2400" dirty="0"/>
              <a:t>attributes of </a:t>
            </a:r>
            <a:r>
              <a:rPr lang="en-US" sz="2400" dirty="0" smtClean="0"/>
              <a:t>each </a:t>
            </a:r>
            <a:r>
              <a:rPr lang="en-US" sz="2400" b="1" dirty="0" smtClean="0"/>
              <a:t>object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smtClean="0"/>
              <a:t>Show the average area of the </a:t>
            </a:r>
            <a:r>
              <a:rPr lang="en-US" sz="2400" b="1" dirty="0"/>
              <a:t>objects</a:t>
            </a:r>
            <a:endParaRPr lang="en-US" sz="2400" b="1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smtClean="0"/>
              <a:t>Show the standard deviation of the areas of the </a:t>
            </a:r>
            <a:r>
              <a:rPr lang="en-US" sz="2400" b="1" dirty="0"/>
              <a:t>objects</a:t>
            </a:r>
            <a:endParaRPr lang="en-US" sz="2400" b="1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2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What should </a:t>
            </a:r>
            <a:r>
              <a:rPr lang="en-US" smtClean="0"/>
              <a:t>you learn so </a:t>
            </a:r>
            <a:r>
              <a:rPr lang="en-US" dirty="0" smtClean="0"/>
              <a:t>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968"/>
            <a:ext cx="10515600" cy="513899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For-loop</a:t>
            </a:r>
          </a:p>
          <a:p>
            <a:r>
              <a:rPr lang="en-US" sz="3600" dirty="0" smtClean="0"/>
              <a:t>While-loop</a:t>
            </a:r>
          </a:p>
          <a:p>
            <a:r>
              <a:rPr lang="en-US" sz="3600" dirty="0" smtClean="0"/>
              <a:t>Do-while loop </a:t>
            </a:r>
          </a:p>
          <a:p>
            <a:r>
              <a:rPr lang="en-US" sz="3600" dirty="0" smtClean="0"/>
              <a:t>Infinite loops</a:t>
            </a:r>
          </a:p>
          <a:p>
            <a:r>
              <a:rPr lang="en-US" sz="3600" dirty="0" smtClean="0"/>
              <a:t>Switch block</a:t>
            </a:r>
          </a:p>
          <a:p>
            <a:r>
              <a:rPr lang="en-US" sz="3600" dirty="0" smtClean="0"/>
              <a:t>Define a simple class and use it to create objects</a:t>
            </a:r>
          </a:p>
          <a:p>
            <a:r>
              <a:rPr lang="en-US" sz="3600" dirty="0" err="1" smtClean="0"/>
              <a:t>cout</a:t>
            </a:r>
            <a:r>
              <a:rPr lang="en-US" sz="3600" dirty="0" smtClean="0"/>
              <a:t>, </a:t>
            </a:r>
            <a:r>
              <a:rPr lang="en-US" sz="3600" dirty="0" err="1" smtClean="0"/>
              <a:t>cin</a:t>
            </a:r>
            <a:r>
              <a:rPr lang="en-US" sz="3600" dirty="0" smtClean="0"/>
              <a:t>, vector,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Software development process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65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Objects share similar properties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55852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Common functions</a:t>
            </a:r>
          </a:p>
          <a:p>
            <a:r>
              <a:rPr lang="en-US" sz="3200" dirty="0" smtClean="0"/>
              <a:t>Common data </a:t>
            </a:r>
            <a:r>
              <a:rPr lang="en-US" sz="3200" dirty="0" smtClean="0"/>
              <a:t>members	(their own data members)</a:t>
            </a:r>
            <a:endParaRPr lang="en-US" sz="3200" dirty="0" smtClean="0"/>
          </a:p>
          <a:p>
            <a:r>
              <a:rPr lang="en-US" sz="3200" dirty="0" smtClean="0"/>
              <a:t>Common processes</a:t>
            </a:r>
          </a:p>
          <a:p>
            <a:pPr lvl="1"/>
            <a:r>
              <a:rPr lang="en-US" sz="2800" dirty="0" smtClean="0"/>
              <a:t>To compute the area, we perform similar task(s)</a:t>
            </a:r>
          </a:p>
          <a:p>
            <a:pPr lvl="2"/>
            <a:r>
              <a:rPr lang="en-US" sz="2400" dirty="0" smtClean="0"/>
              <a:t>Ask for for input</a:t>
            </a:r>
          </a:p>
          <a:p>
            <a:pPr lvl="2"/>
            <a:r>
              <a:rPr lang="en-US" sz="2400" dirty="0" smtClean="0"/>
              <a:t>Compute some values</a:t>
            </a:r>
          </a:p>
          <a:p>
            <a:pPr lvl="2"/>
            <a:r>
              <a:rPr lang="en-US" sz="2400" dirty="0" err="1" smtClean="0"/>
              <a:t>etc</a:t>
            </a:r>
            <a:endParaRPr lang="en-US" sz="2400" dirty="0" smtClean="0"/>
          </a:p>
          <a:p>
            <a:pPr lvl="1"/>
            <a:r>
              <a:rPr lang="en-US" sz="2800" dirty="0" smtClean="0"/>
              <a:t>To compute the perimeter, </a:t>
            </a:r>
            <a:r>
              <a:rPr lang="en-US" sz="2800" dirty="0"/>
              <a:t>we perform similar </a:t>
            </a:r>
            <a:r>
              <a:rPr lang="en-US" sz="2800" dirty="0" smtClean="0"/>
              <a:t>task(s)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3200" dirty="0" smtClean="0"/>
              <a:t>-&gt; Define a base class and use it  to define new classes.</a:t>
            </a:r>
            <a:endParaRPr lang="en-US" sz="32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68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94187"/>
            <a:ext cx="10515600" cy="1325563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ase class and derivation of new classes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9417"/>
            <a:ext cx="10515600" cy="60985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BASE {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	virtual double </a:t>
            </a:r>
            <a:r>
              <a:rPr lang="en-US" dirty="0" err="1" smtClean="0"/>
              <a:t>computeArea</a:t>
            </a:r>
            <a:r>
              <a:rPr lang="en-US" dirty="0" smtClean="0"/>
              <a:t>( ) = 0;			//Declaration? Definition?</a:t>
            </a:r>
          </a:p>
          <a:p>
            <a:pPr marL="0" indent="0">
              <a:buNone/>
            </a:pPr>
            <a:r>
              <a:rPr lang="en-US" dirty="0" smtClean="0"/>
              <a:t>	virtual </a:t>
            </a:r>
            <a:r>
              <a:rPr lang="en-US" dirty="0"/>
              <a:t>double </a:t>
            </a:r>
            <a:r>
              <a:rPr lang="en-US" dirty="0" err="1" smtClean="0"/>
              <a:t>computePerimeter</a:t>
            </a:r>
            <a:r>
              <a:rPr lang="en-US" dirty="0" smtClean="0"/>
              <a:t>( </a:t>
            </a:r>
            <a:r>
              <a:rPr lang="en-US" dirty="0"/>
              <a:t>) = 0;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getPerimeter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{ return </a:t>
            </a:r>
            <a:r>
              <a:rPr lang="en-US" dirty="0" err="1" smtClean="0"/>
              <a:t>m_Perimeter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/>
              <a:t>	double </a:t>
            </a:r>
            <a:r>
              <a:rPr lang="en-US" dirty="0" err="1" smtClean="0"/>
              <a:t>getArea</a:t>
            </a:r>
            <a:r>
              <a:rPr lang="en-US" dirty="0" smtClean="0"/>
              <a:t>() </a:t>
            </a:r>
            <a:r>
              <a:rPr lang="en-US" dirty="0" err="1"/>
              <a:t>const</a:t>
            </a:r>
            <a:r>
              <a:rPr lang="en-US" dirty="0"/>
              <a:t> { return </a:t>
            </a:r>
            <a:r>
              <a:rPr lang="en-US" dirty="0" err="1" smtClean="0"/>
              <a:t>m_Area</a:t>
            </a:r>
            <a:r>
              <a:rPr lang="en-US" dirty="0" smtClean="0"/>
              <a:t>;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rotected: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 err="1" smtClean="0"/>
              <a:t>m_Perimeter</a:t>
            </a:r>
            <a:r>
              <a:rPr lang="en-US" dirty="0" smtClean="0"/>
              <a:t>, </a:t>
            </a:r>
            <a:r>
              <a:rPr lang="en-US" dirty="0" err="1" smtClean="0"/>
              <a:t>m_Area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A : public BASE {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	double </a:t>
            </a:r>
            <a:r>
              <a:rPr lang="en-US" dirty="0" err="1"/>
              <a:t>computeArea</a:t>
            </a:r>
            <a:r>
              <a:rPr lang="en-US" dirty="0"/>
              <a:t>( ) { </a:t>
            </a:r>
            <a:r>
              <a:rPr lang="en-US" dirty="0" smtClean="0"/>
              <a:t>//body….}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B </a:t>
            </a:r>
            <a:r>
              <a:rPr lang="en-US" dirty="0"/>
              <a:t>: public BASE {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	double </a:t>
            </a:r>
            <a:r>
              <a:rPr lang="en-US" dirty="0" err="1"/>
              <a:t>computeArea</a:t>
            </a:r>
            <a:r>
              <a:rPr lang="en-US" dirty="0"/>
              <a:t>( ) { …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Declaration and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933"/>
            <a:ext cx="10515600" cy="48900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foo( );		// forward declaration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g( 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foo( 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definition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foo( 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//Implementation of the function body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31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Write a program to perform the following tasks: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 the number of students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Input the </a:t>
            </a:r>
            <a:r>
              <a:rPr lang="en-US" dirty="0" smtClean="0"/>
              <a:t>student ID of </a:t>
            </a:r>
            <a:r>
              <a:rPr lang="en-US" dirty="0"/>
              <a:t>each </a:t>
            </a:r>
            <a:r>
              <a:rPr lang="en-US" dirty="0" smtClean="0"/>
              <a:t>student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Input the </a:t>
            </a:r>
            <a:r>
              <a:rPr lang="en-US" dirty="0" smtClean="0"/>
              <a:t>name of </a:t>
            </a:r>
            <a:r>
              <a:rPr lang="en-US" dirty="0"/>
              <a:t>each </a:t>
            </a:r>
            <a:r>
              <a:rPr lang="en-US" dirty="0" smtClean="0"/>
              <a:t>student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 the score of each student</a:t>
            </a:r>
          </a:p>
          <a:p>
            <a:pPr marL="514350" indent="-514350">
              <a:buAutoNum type="arabicPeriod"/>
            </a:pPr>
            <a:r>
              <a:rPr lang="en-US" dirty="0" smtClean="0"/>
              <a:t>Show the range of the scores,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i.e., maximum score and minimum score. </a:t>
            </a:r>
          </a:p>
          <a:p>
            <a:pPr marL="0" indent="0">
              <a:buNone/>
            </a:pPr>
            <a:r>
              <a:rPr lang="en-US" dirty="0" smtClean="0"/>
              <a:t>6.   Show the ID and name of the student(s) with the best score</a:t>
            </a:r>
          </a:p>
          <a:p>
            <a:pPr marL="0" indent="0">
              <a:buNone/>
            </a:pPr>
            <a:r>
              <a:rPr lang="en-US" dirty="0" smtClean="0"/>
              <a:t>7.   Show the average score</a:t>
            </a:r>
          </a:p>
          <a:p>
            <a:pPr marL="0" indent="0">
              <a:buNone/>
            </a:pPr>
            <a:r>
              <a:rPr lang="en-US" dirty="0" smtClean="0"/>
              <a:t>8.   Show the standard deviation of the scores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956" y="1825625"/>
            <a:ext cx="5331417" cy="4351338"/>
          </a:xfrm>
        </p:spPr>
        <p:txBody>
          <a:bodyPr/>
          <a:lstStyle/>
          <a:p>
            <a:r>
              <a:rPr lang="en-US" dirty="0" smtClean="0"/>
              <a:t>Student record</a:t>
            </a:r>
          </a:p>
          <a:p>
            <a:endParaRPr lang="en-US" dirty="0"/>
          </a:p>
          <a:p>
            <a:r>
              <a:rPr lang="en-US" dirty="0" smtClean="0"/>
              <a:t>Class record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6665" y="0"/>
            <a:ext cx="6075335" cy="4823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Tasks: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Input the number of students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Input the student ID of each student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Input the name of each student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Input the score of each student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Show the range of the scores, 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dirty="0" smtClean="0"/>
              <a:t>Show the ID and name of the student(s)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with the best score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7.   Show the average score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8.   Show the standard deviation of the scores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71" y="402956"/>
            <a:ext cx="3439336" cy="378158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STUDENT {</a:t>
            </a:r>
          </a:p>
          <a:p>
            <a:pPr marL="0" indent="0">
              <a:buNone/>
            </a:pPr>
            <a:r>
              <a:rPr lang="en-US" dirty="0" smtClean="0"/>
              <a:t>……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26607" y="402956"/>
            <a:ext cx="5718871" cy="37815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CLASS</a:t>
            </a:r>
            <a:r>
              <a:rPr lang="en-US" dirty="0" smtClean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345478" y="0"/>
            <a:ext cx="2665706" cy="3828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Tasks: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Input the number of students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Input the student ID of each student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Input the name of each student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Input the score of each student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Show the range of the scores, 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sz="2000" dirty="0" smtClean="0"/>
              <a:t>Show the ID and name of the student(s)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with the best score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7.   Show the average score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8.   Show the standard deviation of the scores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81925" y="4988142"/>
            <a:ext cx="53112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System Design</a:t>
            </a:r>
          </a:p>
          <a:p>
            <a:r>
              <a:rPr lang="en-US" sz="3200" b="1" dirty="0" smtClean="0"/>
              <a:t>Do this exercise in one minute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80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71" y="402956"/>
            <a:ext cx="3439336" cy="604202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STUDENT 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showInfo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</a:p>
          <a:p>
            <a:pPr marL="0" indent="0">
              <a:buNone/>
            </a:pPr>
            <a:r>
              <a:rPr lang="en-US" dirty="0" smtClean="0"/>
              <a:t>	double score;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name;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26607" y="402956"/>
            <a:ext cx="5718871" cy="60420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CLASS</a:t>
            </a:r>
            <a:r>
              <a:rPr lang="en-US" dirty="0" smtClean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......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inputStudentInformation</a:t>
            </a:r>
            <a:r>
              <a:rPr lang="en-US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computeScoreRange</a:t>
            </a:r>
            <a:r>
              <a:rPr lang="en-US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showScoreRange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……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rotected: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numStudents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sz="2400" dirty="0" err="1" smtClean="0"/>
              <a:t>std</a:t>
            </a:r>
            <a:r>
              <a:rPr lang="en-US" sz="2400" dirty="0" smtClean="0"/>
              <a:t>::vector&lt;STUDENT&gt; students;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 err="1" smtClean="0"/>
              <a:t>score_range</a:t>
            </a:r>
            <a:r>
              <a:rPr lang="en-US" dirty="0" smtClean="0"/>
              <a:t>[2];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345478" y="0"/>
            <a:ext cx="2665706" cy="3828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Tasks: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Input the number of students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Input the student ID of each student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Input the name of each student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Input the score of each student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Show the range of the scores, 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sz="2000" dirty="0" smtClean="0"/>
              <a:t>Show the ID and name of the student(s)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with the best score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7.   Show the average score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8.   Show the standard deviation of the scores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4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D0E569-E6E9-40A5-AB04-239F69BFEAC3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15400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Monte Carlo Simulation 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2438400" y="1524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705576" y="1060994"/>
            <a:ext cx="1100944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 smtClean="0"/>
              <a:t>A </a:t>
            </a:r>
            <a:r>
              <a:rPr lang="en-US" altLang="en-US" sz="2800" dirty="0"/>
              <a:t>technique </a:t>
            </a:r>
            <a:r>
              <a:rPr lang="en-US" altLang="en-US" sz="2800" dirty="0" smtClean="0"/>
              <a:t>uses </a:t>
            </a:r>
            <a:r>
              <a:rPr lang="en-US" altLang="en-US" sz="2800" dirty="0"/>
              <a:t>random numbers and probability to solve problems. 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We use the </a:t>
            </a:r>
            <a:r>
              <a:rPr lang="en-US" altLang="en-US" sz="2800" dirty="0"/>
              <a:t>Monto Carlo simulation </a:t>
            </a:r>
            <a:r>
              <a:rPr lang="en-US" altLang="en-US" sz="2800" dirty="0" smtClean="0"/>
              <a:t>to estimate </a:t>
            </a:r>
            <a:r>
              <a:rPr lang="en-US" altLang="en-US" sz="2800" dirty="0">
                <a:sym typeface="Symbol" panose="05050102010706020507" pitchFamily="18" charset="2"/>
              </a:rPr>
              <a:t></a:t>
            </a:r>
            <a:r>
              <a:rPr lang="en-US" altLang="en-US" sz="2800" dirty="0"/>
              <a:t>. </a:t>
            </a:r>
          </a:p>
        </p:txBody>
      </p:sp>
      <p:sp>
        <p:nvSpPr>
          <p:cNvPr id="47114" name="Rectangle 9"/>
          <p:cNvSpPr>
            <a:spLocks noChangeArrowheads="1"/>
          </p:cNvSpPr>
          <p:nvPr/>
        </p:nvSpPr>
        <p:spPr bwMode="auto">
          <a:xfrm>
            <a:off x="1862666" y="365077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5491504" y="3674679"/>
            <a:ext cx="5159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 err="1"/>
              <a:t>circleArea</a:t>
            </a:r>
            <a:r>
              <a:rPr lang="en-US" altLang="en-US" sz="2800" dirty="0"/>
              <a:t> / </a:t>
            </a:r>
            <a:r>
              <a:rPr lang="en-US" altLang="en-US" sz="2800" dirty="0" err="1"/>
              <a:t>squareArea</a:t>
            </a:r>
            <a:r>
              <a:rPr lang="en-US" altLang="en-US" sz="2800" dirty="0"/>
              <a:t> =  </a:t>
            </a:r>
            <a:r>
              <a:rPr lang="en-US" altLang="en-US" sz="2800" dirty="0">
                <a:sym typeface="Symbol" panose="05050102010706020507" pitchFamily="18" charset="2"/>
              </a:rPr>
              <a:t></a:t>
            </a:r>
            <a:r>
              <a:rPr lang="en-US" altLang="en-US" sz="2800" dirty="0"/>
              <a:t> / 4. </a:t>
            </a:r>
          </a:p>
        </p:txBody>
      </p:sp>
      <p:sp>
        <p:nvSpPr>
          <p:cNvPr id="47116" name="Text Box 11"/>
          <p:cNvSpPr txBox="1">
            <a:spLocks noChangeArrowheads="1"/>
          </p:cNvSpPr>
          <p:nvPr/>
        </p:nvSpPr>
        <p:spPr bwMode="auto">
          <a:xfrm>
            <a:off x="5491504" y="4500418"/>
            <a:ext cx="6321450" cy="18158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 smtClean="0">
                <a:sym typeface="Symbol" panose="05050102010706020507" pitchFamily="18" charset="2"/>
              </a:rPr>
              <a:t>Generate 100000 points inside the square.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>
                <a:sym typeface="Symbol" panose="05050102010706020507" pitchFamily="18" charset="2"/>
              </a:rPr>
              <a:t> </a:t>
            </a:r>
            <a:r>
              <a:rPr lang="en-US" altLang="en-US" sz="2800" dirty="0" smtClean="0"/>
              <a:t>can </a:t>
            </a:r>
            <a:r>
              <a:rPr lang="en-US" altLang="en-US" sz="2800" dirty="0"/>
              <a:t>be </a:t>
            </a:r>
            <a:r>
              <a:rPr lang="en-US" altLang="en-US" sz="2800" dirty="0" smtClean="0"/>
              <a:t>approximated as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4 </a:t>
            </a:r>
            <a:r>
              <a:rPr lang="en-US" altLang="en-US" sz="2800" dirty="0"/>
              <a:t>* </a:t>
            </a:r>
            <a:r>
              <a:rPr lang="en-US" altLang="en-US" sz="2800" dirty="0" err="1" smtClean="0"/>
              <a:t>numberOfInteriorPoints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/ </a:t>
            </a:r>
            <a:r>
              <a:rPr lang="en-US" altLang="en-US" sz="2800" dirty="0" smtClean="0"/>
              <a:t>100000</a:t>
            </a:r>
            <a:r>
              <a:rPr lang="en-US" altLang="en-US" sz="2800" dirty="0"/>
              <a:t>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383" t="21235" r="34105" b="23456"/>
          <a:stretch/>
        </p:blipFill>
        <p:spPr>
          <a:xfrm>
            <a:off x="1955031" y="3689093"/>
            <a:ext cx="1869067" cy="185252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168398" y="4601799"/>
            <a:ext cx="3403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72631" y="3064697"/>
            <a:ext cx="0" cy="29595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6362" y="46568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3485" y="465685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-1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888234" y="31467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892765" y="561568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-1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69215" y="4384523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717752" y="270303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491504" y="2503552"/>
            <a:ext cx="463620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circleArea</a:t>
            </a:r>
            <a:r>
              <a:rPr lang="en-US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en-US" altLang="en-US" sz="28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</a:p>
          <a:p>
            <a:r>
              <a:rPr lang="en-US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squareArea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(</a:t>
            </a:r>
            <a:r>
              <a:rPr lang="en-US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r+r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)*(</a:t>
            </a:r>
            <a:r>
              <a:rPr lang="en-US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r+r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4 r</a:t>
            </a:r>
            <a:r>
              <a:rPr lang="en-US" sz="28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50716" y="1654947"/>
            <a:ext cx="3264307" cy="1200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a square and an inscribed circle, we compute their areas.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16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Monte Carlo Simulation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Design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72186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Identify the relation between the samples and the domain of interest</a:t>
            </a:r>
          </a:p>
          <a:p>
            <a:r>
              <a:rPr lang="en-US" dirty="0" smtClean="0"/>
              <a:t>Generate the samples in domain</a:t>
            </a:r>
          </a:p>
          <a:p>
            <a:r>
              <a:rPr lang="en-US" dirty="0" smtClean="0"/>
              <a:t>Determine the samples that match the criterions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840133" y="293957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4383" t="21235" r="34105" b="23456"/>
          <a:stretch/>
        </p:blipFill>
        <p:spPr>
          <a:xfrm>
            <a:off x="7932498" y="2977893"/>
            <a:ext cx="1869067" cy="185252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145865" y="3890599"/>
            <a:ext cx="3403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850098" y="2353497"/>
            <a:ext cx="0" cy="29595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873829" y="39456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430952" y="394565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-1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865701" y="24355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870232" y="490448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0546682" y="3673323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695219" y="199183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9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855AF3-7B93-4E18-BBC9-B919F306ACCD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</p:spPr>
        <p:txBody>
          <a:bodyPr/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Decimals to Hexadecimals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2438400" y="1524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677334" y="1086507"/>
            <a:ext cx="102108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 smtClean="0"/>
              <a:t>To </a:t>
            </a:r>
            <a:r>
              <a:rPr lang="en-US" altLang="en-US" sz="3200" dirty="0"/>
              <a:t>convert a decimal number d to a hexadecimal </a:t>
            </a:r>
            <a:r>
              <a:rPr lang="en-US" altLang="en-US" sz="3200" dirty="0" smtClean="0"/>
              <a:t>number:</a:t>
            </a:r>
          </a:p>
          <a:p>
            <a:pPr>
              <a:spcBef>
                <a:spcPct val="50000"/>
              </a:spcBef>
            </a:pPr>
            <a:r>
              <a:rPr lang="en-US" altLang="en-US" sz="3200" dirty="0" smtClean="0"/>
              <a:t>We need to find </a:t>
            </a:r>
            <a:r>
              <a:rPr lang="en-US" altLang="en-US" sz="3200" dirty="0"/>
              <a:t>the hexadecimal digits </a:t>
            </a:r>
            <a:endParaRPr lang="en-US" altLang="en-US" sz="3200" dirty="0" smtClean="0"/>
          </a:p>
          <a:p>
            <a:pPr>
              <a:spcBef>
                <a:spcPct val="50000"/>
              </a:spcBef>
            </a:pPr>
            <a:r>
              <a:rPr lang="en-US" altLang="en-US" sz="3200" i="1" dirty="0"/>
              <a:t>	</a:t>
            </a:r>
            <a:r>
              <a:rPr lang="en-US" altLang="en-US" sz="3200" dirty="0" err="1" smtClean="0"/>
              <a:t>h</a:t>
            </a:r>
            <a:r>
              <a:rPr lang="en-US" altLang="en-US" sz="3200" baseline="-25000" dirty="0" err="1" smtClean="0"/>
              <a:t>n</a:t>
            </a:r>
            <a:r>
              <a:rPr lang="en-US" altLang="en-US" sz="3200" dirty="0"/>
              <a:t>, h</a:t>
            </a:r>
            <a:r>
              <a:rPr lang="en-US" altLang="en-US" sz="3200" baseline="-25000" dirty="0"/>
              <a:t>n-1</a:t>
            </a:r>
            <a:r>
              <a:rPr lang="en-US" altLang="en-US" sz="3200" dirty="0"/>
              <a:t>, h</a:t>
            </a:r>
            <a:r>
              <a:rPr lang="en-US" altLang="en-US" sz="3200" baseline="-25000" dirty="0"/>
              <a:t>n-2</a:t>
            </a:r>
            <a:r>
              <a:rPr lang="en-US" altLang="en-US" sz="3200" dirty="0"/>
              <a:t>, ... , h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, h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, and h</a:t>
            </a:r>
            <a:r>
              <a:rPr lang="en-US" altLang="en-US" sz="3200" baseline="-25000" dirty="0"/>
              <a:t>0</a:t>
            </a:r>
            <a:r>
              <a:rPr lang="en-US" altLang="en-US" sz="3200" i="1" baseline="-25000" dirty="0"/>
              <a:t> </a:t>
            </a:r>
            <a:r>
              <a:rPr lang="en-US" altLang="en-US" sz="3200" dirty="0"/>
              <a:t>such </a:t>
            </a:r>
            <a:r>
              <a:rPr lang="en-US" altLang="en-US" sz="3200" dirty="0" smtClean="0"/>
              <a:t>that</a:t>
            </a:r>
          </a:p>
          <a:p>
            <a:pPr>
              <a:spcBef>
                <a:spcPct val="50000"/>
              </a:spcBef>
            </a:pPr>
            <a:endParaRPr lang="en-US" altLang="en-US" sz="3200" dirty="0"/>
          </a:p>
          <a:p>
            <a:pPr>
              <a:spcBef>
                <a:spcPct val="50000"/>
              </a:spcBef>
            </a:pPr>
            <a:r>
              <a:rPr lang="en-US" altLang="en-US" sz="3200" dirty="0" smtClean="0"/>
              <a:t>d = </a:t>
            </a:r>
            <a:r>
              <a:rPr lang="en-US" altLang="en-US" sz="3200" dirty="0" err="1" smtClean="0"/>
              <a:t>h</a:t>
            </a:r>
            <a:r>
              <a:rPr lang="en-US" altLang="en-US" sz="3200" baseline="-25000" dirty="0" err="1" smtClean="0"/>
              <a:t>n</a:t>
            </a:r>
            <a:r>
              <a:rPr lang="en-US" altLang="en-US" sz="3200" dirty="0" smtClean="0"/>
              <a:t> 16</a:t>
            </a:r>
            <a:r>
              <a:rPr lang="en-US" altLang="en-US" sz="3200" baseline="30000" dirty="0" smtClean="0"/>
              <a:t>n</a:t>
            </a:r>
            <a:r>
              <a:rPr lang="en-US" altLang="en-US" sz="3200" dirty="0" smtClean="0"/>
              <a:t> + h</a:t>
            </a:r>
            <a:r>
              <a:rPr lang="en-US" altLang="en-US" sz="3200" baseline="-25000" dirty="0" smtClean="0"/>
              <a:t>n-1</a:t>
            </a:r>
            <a:r>
              <a:rPr lang="en-US" altLang="en-US" sz="3200" dirty="0" smtClean="0"/>
              <a:t> 16</a:t>
            </a:r>
            <a:r>
              <a:rPr lang="en-US" altLang="en-US" sz="3200" baseline="30000" dirty="0" smtClean="0"/>
              <a:t>n-1</a:t>
            </a:r>
            <a:r>
              <a:rPr lang="en-US" altLang="en-US" sz="3200" dirty="0" smtClean="0"/>
              <a:t> + … + h</a:t>
            </a:r>
            <a:r>
              <a:rPr lang="en-US" altLang="en-US" sz="3200" baseline="-25000" dirty="0" smtClean="0"/>
              <a:t>1</a:t>
            </a:r>
            <a:r>
              <a:rPr lang="en-US" altLang="en-US" sz="3200" dirty="0" smtClean="0"/>
              <a:t> 16</a:t>
            </a:r>
            <a:r>
              <a:rPr lang="en-US" altLang="en-US" sz="3200" baseline="30000" dirty="0" smtClean="0"/>
              <a:t>1</a:t>
            </a:r>
            <a:r>
              <a:rPr lang="en-US" altLang="en-US" sz="3200" dirty="0" smtClean="0"/>
              <a:t> + h</a:t>
            </a:r>
            <a:r>
              <a:rPr lang="en-US" altLang="en-US" sz="3200" baseline="-25000" dirty="0" smtClean="0"/>
              <a:t>0</a:t>
            </a:r>
            <a:r>
              <a:rPr lang="en-US" altLang="en-US" sz="3200" dirty="0" smtClean="0"/>
              <a:t>16</a:t>
            </a:r>
            <a:r>
              <a:rPr lang="en-US" altLang="en-US" sz="3200" baseline="30000" dirty="0" smtClean="0"/>
              <a:t>0</a:t>
            </a:r>
          </a:p>
          <a:p>
            <a:pPr>
              <a:spcBef>
                <a:spcPct val="50000"/>
              </a:spcBef>
            </a:pPr>
            <a:endParaRPr lang="en-US" altLang="en-US" sz="3200" baseline="30000" dirty="0" smtClean="0"/>
          </a:p>
          <a:p>
            <a:pPr>
              <a:spcBef>
                <a:spcPct val="50000"/>
              </a:spcBef>
            </a:pPr>
            <a:r>
              <a:rPr lang="en-US" altLang="en-US" sz="3200" dirty="0" smtClean="0"/>
              <a:t>For example, d = 35 = 2*16 + 3*1</a:t>
            </a:r>
          </a:p>
          <a:p>
            <a:pPr>
              <a:spcBef>
                <a:spcPct val="50000"/>
              </a:spcBef>
            </a:pPr>
            <a:r>
              <a:rPr lang="en-US" altLang="en-US" sz="3200" dirty="0" smtClean="0"/>
              <a:t>h</a:t>
            </a:r>
            <a:r>
              <a:rPr lang="en-US" altLang="en-US" sz="3200" baseline="-25000" dirty="0" smtClean="0"/>
              <a:t>1</a:t>
            </a:r>
            <a:r>
              <a:rPr lang="en-US" altLang="en-US" sz="3200" dirty="0" smtClean="0"/>
              <a:t> = 2, h</a:t>
            </a:r>
            <a:r>
              <a:rPr lang="en-US" altLang="en-US" sz="3200" baseline="-25000" dirty="0" smtClean="0"/>
              <a:t>0</a:t>
            </a:r>
            <a:r>
              <a:rPr lang="en-US" altLang="en-US" sz="3200" dirty="0" smtClean="0"/>
              <a:t> = 3</a:t>
            </a:r>
            <a:endParaRPr lang="en-US" altLang="en-US" sz="3200" dirty="0"/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1524001" y="25457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1524001" y="38411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139" name="Rectangle 14"/>
          <p:cNvSpPr>
            <a:spLocks noChangeArrowheads="1"/>
          </p:cNvSpPr>
          <p:nvPr/>
        </p:nvSpPr>
        <p:spPr bwMode="auto">
          <a:xfrm>
            <a:off x="1524001" y="30886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16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D607EE-035F-450E-86E8-AB12287975D3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09675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Software Development Process</a:t>
            </a:r>
            <a:r>
              <a:rPr lang="en-US" altLang="en-US" b="1" dirty="0" smtClean="0">
                <a:latin typeface="Courier"/>
              </a:rPr>
              <a:t> 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638550" y="1885950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4473" y="1885950"/>
            <a:ext cx="506305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Requirement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System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Deployment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Maintenance</a:t>
            </a:r>
            <a:endParaRPr lang="en-US" sz="3200" dirty="0"/>
          </a:p>
        </p:txBody>
      </p:sp>
      <p:sp>
        <p:nvSpPr>
          <p:cNvPr id="3" name="Arc 2"/>
          <p:cNvSpPr/>
          <p:nvPr/>
        </p:nvSpPr>
        <p:spPr>
          <a:xfrm rot="2654885" flipH="1" flipV="1">
            <a:off x="3390908" y="2052458"/>
            <a:ext cx="771706" cy="724259"/>
          </a:xfrm>
          <a:prstGeom prst="arc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rc 8"/>
          <p:cNvSpPr/>
          <p:nvPr/>
        </p:nvSpPr>
        <p:spPr>
          <a:xfrm rot="2654885" flipH="1" flipV="1">
            <a:off x="3362331" y="2566808"/>
            <a:ext cx="771706" cy="724259"/>
          </a:xfrm>
          <a:prstGeom prst="arc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Arc 9"/>
          <p:cNvSpPr/>
          <p:nvPr/>
        </p:nvSpPr>
        <p:spPr>
          <a:xfrm rot="2654885" flipH="1" flipV="1">
            <a:off x="3357565" y="3119264"/>
            <a:ext cx="771706" cy="724259"/>
          </a:xfrm>
          <a:prstGeom prst="arc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Arc 10"/>
          <p:cNvSpPr/>
          <p:nvPr/>
        </p:nvSpPr>
        <p:spPr>
          <a:xfrm rot="2654885" flipH="1" flipV="1">
            <a:off x="3386140" y="3662184"/>
            <a:ext cx="771706" cy="724259"/>
          </a:xfrm>
          <a:prstGeom prst="arc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rc 11"/>
          <p:cNvSpPr/>
          <p:nvPr/>
        </p:nvSpPr>
        <p:spPr>
          <a:xfrm rot="2654885" flipH="1" flipV="1">
            <a:off x="3357563" y="4176534"/>
            <a:ext cx="771706" cy="724259"/>
          </a:xfrm>
          <a:prstGeom prst="arc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rc 12"/>
          <p:cNvSpPr/>
          <p:nvPr/>
        </p:nvSpPr>
        <p:spPr>
          <a:xfrm rot="2654885" flipH="1" flipV="1">
            <a:off x="3352797" y="4728990"/>
            <a:ext cx="771706" cy="724259"/>
          </a:xfrm>
          <a:prstGeom prst="arc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207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Hexadecimal Digits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		A	= 10 (Dec)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	B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11 (Dec)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	C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12 (Dec)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	D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13 (Dec)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	E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14 (Dec)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F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15 (Dec)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751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Converting Decimals to Hexadecimals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2506662"/>
            <a:ext cx="4912371" cy="309827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258</a:t>
            </a:r>
          </a:p>
          <a:p>
            <a:endParaRPr lang="en-US" dirty="0"/>
          </a:p>
          <a:p>
            <a:r>
              <a:rPr lang="en-US" dirty="0" smtClean="0"/>
              <a:t>258/16 = </a:t>
            </a:r>
            <a:r>
              <a:rPr lang="en-US" dirty="0" smtClean="0">
                <a:solidFill>
                  <a:srgbClr val="FF0000"/>
                </a:solidFill>
              </a:rPr>
              <a:t>16</a:t>
            </a:r>
            <a:r>
              <a:rPr lang="en-US" dirty="0" smtClean="0"/>
              <a:t>, remainder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r>
              <a:rPr lang="en-US" dirty="0" smtClean="0"/>
              <a:t>/16 = 1, remainder 0</a:t>
            </a:r>
            <a:endParaRPr lang="en-US" dirty="0"/>
          </a:p>
          <a:p>
            <a:r>
              <a:rPr lang="en-US" dirty="0" err="1" smtClean="0"/>
              <a:t>Ans</a:t>
            </a:r>
            <a:r>
              <a:rPr lang="en-US" dirty="0" smtClean="0"/>
              <a:t>: 102h, or 0x102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2536823"/>
            <a:ext cx="3904281" cy="38639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37</a:t>
            </a:r>
          </a:p>
          <a:p>
            <a:endParaRPr lang="en-US" dirty="0" smtClean="0"/>
          </a:p>
          <a:p>
            <a:r>
              <a:rPr lang="en-US" dirty="0" smtClean="0"/>
              <a:t>37/16 = 2, remainder 5</a:t>
            </a:r>
          </a:p>
          <a:p>
            <a:endParaRPr lang="en-US" dirty="0" smtClean="0"/>
          </a:p>
          <a:p>
            <a:r>
              <a:rPr lang="en-US" dirty="0" err="1" smtClean="0"/>
              <a:t>Ans</a:t>
            </a:r>
            <a:r>
              <a:rPr lang="en-US" dirty="0" smtClean="0"/>
              <a:t>: 25h, or 0x25</a:t>
            </a:r>
          </a:p>
          <a:p>
            <a:endParaRPr lang="en-US" dirty="0"/>
          </a:p>
          <a:p>
            <a:r>
              <a:rPr lang="en-US" dirty="0" smtClean="0"/>
              <a:t>25h = 2*16 + 5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1123331"/>
            <a:ext cx="8431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en-US" sz="3200" dirty="0">
                <a:solidFill>
                  <a:prstClr val="black"/>
                </a:solidFill>
              </a:rPr>
              <a:t>d = </a:t>
            </a:r>
            <a:r>
              <a:rPr lang="en-US" altLang="en-US" sz="3200" dirty="0" err="1">
                <a:solidFill>
                  <a:prstClr val="black"/>
                </a:solidFill>
              </a:rPr>
              <a:t>h</a:t>
            </a:r>
            <a:r>
              <a:rPr lang="en-US" altLang="en-US" sz="3200" baseline="-25000" dirty="0" err="1">
                <a:solidFill>
                  <a:prstClr val="black"/>
                </a:solidFill>
              </a:rPr>
              <a:t>n</a:t>
            </a:r>
            <a:r>
              <a:rPr lang="en-US" altLang="en-US" sz="3200" dirty="0">
                <a:solidFill>
                  <a:prstClr val="black"/>
                </a:solidFill>
              </a:rPr>
              <a:t> 16</a:t>
            </a:r>
            <a:r>
              <a:rPr lang="en-US" altLang="en-US" sz="3200" baseline="30000" dirty="0">
                <a:solidFill>
                  <a:prstClr val="black"/>
                </a:solidFill>
              </a:rPr>
              <a:t>n</a:t>
            </a:r>
            <a:r>
              <a:rPr lang="en-US" altLang="en-US" sz="3200" dirty="0">
                <a:solidFill>
                  <a:prstClr val="black"/>
                </a:solidFill>
              </a:rPr>
              <a:t> + h</a:t>
            </a:r>
            <a:r>
              <a:rPr lang="en-US" altLang="en-US" sz="3200" baseline="-25000" dirty="0">
                <a:solidFill>
                  <a:prstClr val="black"/>
                </a:solidFill>
              </a:rPr>
              <a:t>n-1</a:t>
            </a:r>
            <a:r>
              <a:rPr lang="en-US" altLang="en-US" sz="3200" dirty="0">
                <a:solidFill>
                  <a:prstClr val="black"/>
                </a:solidFill>
              </a:rPr>
              <a:t> 16</a:t>
            </a:r>
            <a:r>
              <a:rPr lang="en-US" altLang="en-US" sz="3200" baseline="30000" dirty="0">
                <a:solidFill>
                  <a:prstClr val="black"/>
                </a:solidFill>
              </a:rPr>
              <a:t>n-1</a:t>
            </a:r>
            <a:r>
              <a:rPr lang="en-US" altLang="en-US" sz="3200" dirty="0">
                <a:solidFill>
                  <a:prstClr val="black"/>
                </a:solidFill>
              </a:rPr>
              <a:t> + … + h</a:t>
            </a:r>
            <a:r>
              <a:rPr lang="en-US" altLang="en-US" sz="3200" baseline="-25000" dirty="0">
                <a:solidFill>
                  <a:prstClr val="black"/>
                </a:solidFill>
              </a:rPr>
              <a:t>1</a:t>
            </a:r>
            <a:r>
              <a:rPr lang="en-US" altLang="en-US" sz="3200" dirty="0">
                <a:solidFill>
                  <a:prstClr val="black"/>
                </a:solidFill>
              </a:rPr>
              <a:t> 16</a:t>
            </a:r>
            <a:r>
              <a:rPr lang="en-US" altLang="en-US" sz="3200" baseline="30000" dirty="0">
                <a:solidFill>
                  <a:prstClr val="black"/>
                </a:solidFill>
              </a:rPr>
              <a:t>1</a:t>
            </a:r>
            <a:r>
              <a:rPr lang="en-US" altLang="en-US" sz="3200" dirty="0">
                <a:solidFill>
                  <a:prstClr val="black"/>
                </a:solidFill>
              </a:rPr>
              <a:t> + h</a:t>
            </a:r>
            <a:r>
              <a:rPr lang="en-US" altLang="en-US" sz="3200" baseline="-25000" dirty="0">
                <a:solidFill>
                  <a:prstClr val="black"/>
                </a:solidFill>
              </a:rPr>
              <a:t>0</a:t>
            </a:r>
            <a:r>
              <a:rPr lang="en-US" altLang="en-US" sz="3200" dirty="0">
                <a:solidFill>
                  <a:prstClr val="black"/>
                </a:solidFill>
              </a:rPr>
              <a:t>16</a:t>
            </a:r>
            <a:r>
              <a:rPr lang="en-US" altLang="en-US" sz="3200" baseline="30000" dirty="0">
                <a:solidFill>
                  <a:prstClr val="black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38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84" y="36571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Converting Decimals to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Hexadecimals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57980" y="2774197"/>
            <a:ext cx="1326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3237</a:t>
            </a:r>
            <a:endParaRPr lang="en-US" sz="4400" dirty="0"/>
          </a:p>
        </p:txBody>
      </p:sp>
      <p:cxnSp>
        <p:nvCxnSpPr>
          <p:cNvPr id="6" name="Elbow Connector 5"/>
          <p:cNvCxnSpPr/>
          <p:nvPr/>
        </p:nvCxnSpPr>
        <p:spPr>
          <a:xfrm>
            <a:off x="4649491" y="2655222"/>
            <a:ext cx="1828800" cy="1007389"/>
          </a:xfrm>
          <a:prstGeom prst="bentConnector3">
            <a:avLst>
              <a:gd name="adj1" fmla="val -84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24621" y="289730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16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055330" y="3781586"/>
            <a:ext cx="1040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202</a:t>
            </a:r>
            <a:endParaRPr lang="en-US" sz="4400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4661265" y="3781586"/>
            <a:ext cx="1828800" cy="1007389"/>
          </a:xfrm>
          <a:prstGeom prst="bentConnector3">
            <a:avLst>
              <a:gd name="adj1" fmla="val -84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40665" y="4782128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12</a:t>
            </a:r>
            <a:endParaRPr lang="en-US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7255012" y="2835751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7112344" y="3781586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10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5968" y="5934039"/>
            <a:ext cx="2829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Answer: CA5</a:t>
            </a:r>
            <a:endParaRPr lang="en-US" sz="4000" dirty="0"/>
          </a:p>
        </p:txBody>
      </p:sp>
      <p:sp>
        <p:nvSpPr>
          <p:cNvPr id="16" name="Freeform 15"/>
          <p:cNvSpPr/>
          <p:nvPr/>
        </p:nvSpPr>
        <p:spPr>
          <a:xfrm>
            <a:off x="6648773" y="3068664"/>
            <a:ext cx="1495615" cy="2231756"/>
          </a:xfrm>
          <a:custGeom>
            <a:avLst/>
            <a:gdLst>
              <a:gd name="connsiteX0" fmla="*/ 0 w 1495615"/>
              <a:gd name="connsiteY0" fmla="*/ 2231756 h 2231756"/>
              <a:gd name="connsiteX1" fmla="*/ 1053885 w 1495615"/>
              <a:gd name="connsiteY1" fmla="*/ 2014780 h 2231756"/>
              <a:gd name="connsiteX2" fmla="*/ 1456841 w 1495615"/>
              <a:gd name="connsiteY2" fmla="*/ 1208868 h 2231756"/>
              <a:gd name="connsiteX3" fmla="*/ 1456841 w 1495615"/>
              <a:gd name="connsiteY3" fmla="*/ 0 h 223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615" h="2231756">
                <a:moveTo>
                  <a:pt x="0" y="2231756"/>
                </a:moveTo>
                <a:cubicBezTo>
                  <a:pt x="405539" y="2208508"/>
                  <a:pt x="811078" y="2185261"/>
                  <a:pt x="1053885" y="2014780"/>
                </a:cubicBezTo>
                <a:cubicBezTo>
                  <a:pt x="1296692" y="1844299"/>
                  <a:pt x="1389682" y="1544665"/>
                  <a:pt x="1456841" y="1208868"/>
                </a:cubicBezTo>
                <a:cubicBezTo>
                  <a:pt x="1524000" y="873071"/>
                  <a:pt x="1490420" y="436535"/>
                  <a:pt x="1456841" y="0"/>
                </a:cubicBezTo>
              </a:path>
            </a:pathLst>
          </a:custGeom>
          <a:noFill/>
          <a:ln w="5715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9504" y="1308324"/>
            <a:ext cx="8431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en-US" sz="3200" dirty="0">
                <a:solidFill>
                  <a:prstClr val="black"/>
                </a:solidFill>
              </a:rPr>
              <a:t>d = </a:t>
            </a:r>
            <a:r>
              <a:rPr lang="en-US" altLang="en-US" sz="3200" dirty="0" err="1">
                <a:solidFill>
                  <a:prstClr val="black"/>
                </a:solidFill>
              </a:rPr>
              <a:t>h</a:t>
            </a:r>
            <a:r>
              <a:rPr lang="en-US" altLang="en-US" sz="3200" baseline="-25000" dirty="0" err="1">
                <a:solidFill>
                  <a:prstClr val="black"/>
                </a:solidFill>
              </a:rPr>
              <a:t>n</a:t>
            </a:r>
            <a:r>
              <a:rPr lang="en-US" altLang="en-US" sz="3200" dirty="0">
                <a:solidFill>
                  <a:prstClr val="black"/>
                </a:solidFill>
              </a:rPr>
              <a:t> 16</a:t>
            </a:r>
            <a:r>
              <a:rPr lang="en-US" altLang="en-US" sz="3200" baseline="30000" dirty="0">
                <a:solidFill>
                  <a:prstClr val="black"/>
                </a:solidFill>
              </a:rPr>
              <a:t>n</a:t>
            </a:r>
            <a:r>
              <a:rPr lang="en-US" altLang="en-US" sz="3200" dirty="0">
                <a:solidFill>
                  <a:prstClr val="black"/>
                </a:solidFill>
              </a:rPr>
              <a:t> + h</a:t>
            </a:r>
            <a:r>
              <a:rPr lang="en-US" altLang="en-US" sz="3200" baseline="-25000" dirty="0">
                <a:solidFill>
                  <a:prstClr val="black"/>
                </a:solidFill>
              </a:rPr>
              <a:t>n-1</a:t>
            </a:r>
            <a:r>
              <a:rPr lang="en-US" altLang="en-US" sz="3200" dirty="0">
                <a:solidFill>
                  <a:prstClr val="black"/>
                </a:solidFill>
              </a:rPr>
              <a:t> 16</a:t>
            </a:r>
            <a:r>
              <a:rPr lang="en-US" altLang="en-US" sz="3200" baseline="30000" dirty="0">
                <a:solidFill>
                  <a:prstClr val="black"/>
                </a:solidFill>
              </a:rPr>
              <a:t>n-1</a:t>
            </a:r>
            <a:r>
              <a:rPr lang="en-US" altLang="en-US" sz="3200" dirty="0">
                <a:solidFill>
                  <a:prstClr val="black"/>
                </a:solidFill>
              </a:rPr>
              <a:t> + … + h</a:t>
            </a:r>
            <a:r>
              <a:rPr lang="en-US" altLang="en-US" sz="3200" baseline="-25000" dirty="0">
                <a:solidFill>
                  <a:prstClr val="black"/>
                </a:solidFill>
              </a:rPr>
              <a:t>1</a:t>
            </a:r>
            <a:r>
              <a:rPr lang="en-US" altLang="en-US" sz="3200" dirty="0">
                <a:solidFill>
                  <a:prstClr val="black"/>
                </a:solidFill>
              </a:rPr>
              <a:t> 16</a:t>
            </a:r>
            <a:r>
              <a:rPr lang="en-US" altLang="en-US" sz="3200" baseline="30000" dirty="0">
                <a:solidFill>
                  <a:prstClr val="black"/>
                </a:solidFill>
              </a:rPr>
              <a:t>1</a:t>
            </a:r>
            <a:r>
              <a:rPr lang="en-US" altLang="en-US" sz="3200" dirty="0">
                <a:solidFill>
                  <a:prstClr val="black"/>
                </a:solidFill>
              </a:rPr>
              <a:t> + h</a:t>
            </a:r>
            <a:r>
              <a:rPr lang="en-US" altLang="en-US" sz="3200" baseline="-25000" dirty="0">
                <a:solidFill>
                  <a:prstClr val="black"/>
                </a:solidFill>
              </a:rPr>
              <a:t>0</a:t>
            </a:r>
            <a:r>
              <a:rPr lang="en-US" altLang="en-US" sz="3200" dirty="0">
                <a:solidFill>
                  <a:prstClr val="black"/>
                </a:solidFill>
              </a:rPr>
              <a:t>16</a:t>
            </a:r>
            <a:r>
              <a:rPr lang="en-US" altLang="en-US" sz="3200" baseline="30000" dirty="0">
                <a:solidFill>
                  <a:prstClr val="black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875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8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Converting Decimals to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Hexadecimals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1559" y="2665709"/>
            <a:ext cx="1326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3237</a:t>
            </a:r>
            <a:endParaRPr lang="en-US" sz="4400" dirty="0"/>
          </a:p>
        </p:txBody>
      </p:sp>
      <p:cxnSp>
        <p:nvCxnSpPr>
          <p:cNvPr id="6" name="Elbow Connector 5"/>
          <p:cNvCxnSpPr/>
          <p:nvPr/>
        </p:nvCxnSpPr>
        <p:spPr>
          <a:xfrm>
            <a:off x="1763070" y="2546734"/>
            <a:ext cx="1828800" cy="1007389"/>
          </a:xfrm>
          <a:prstGeom prst="bentConnector3">
            <a:avLst>
              <a:gd name="adj1" fmla="val -84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200" y="278881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16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168909" y="3673098"/>
            <a:ext cx="1040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202</a:t>
            </a:r>
            <a:endParaRPr lang="en-US" sz="4400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1774844" y="3673098"/>
            <a:ext cx="1828800" cy="1007389"/>
          </a:xfrm>
          <a:prstGeom prst="bentConnector3">
            <a:avLst>
              <a:gd name="adj1" fmla="val -84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54244" y="4673640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12</a:t>
            </a:r>
            <a:endParaRPr lang="en-US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68591" y="272726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25923" y="3673098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10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39547" y="5825551"/>
            <a:ext cx="2829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Answer: CA5</a:t>
            </a:r>
            <a:endParaRPr lang="en-US" sz="4000" dirty="0"/>
          </a:p>
        </p:txBody>
      </p:sp>
      <p:sp>
        <p:nvSpPr>
          <p:cNvPr id="16" name="Freeform 15"/>
          <p:cNvSpPr/>
          <p:nvPr/>
        </p:nvSpPr>
        <p:spPr>
          <a:xfrm>
            <a:off x="3762352" y="2960176"/>
            <a:ext cx="1495615" cy="2231756"/>
          </a:xfrm>
          <a:custGeom>
            <a:avLst/>
            <a:gdLst>
              <a:gd name="connsiteX0" fmla="*/ 0 w 1495615"/>
              <a:gd name="connsiteY0" fmla="*/ 2231756 h 2231756"/>
              <a:gd name="connsiteX1" fmla="*/ 1053885 w 1495615"/>
              <a:gd name="connsiteY1" fmla="*/ 2014780 h 2231756"/>
              <a:gd name="connsiteX2" fmla="*/ 1456841 w 1495615"/>
              <a:gd name="connsiteY2" fmla="*/ 1208868 h 2231756"/>
              <a:gd name="connsiteX3" fmla="*/ 1456841 w 1495615"/>
              <a:gd name="connsiteY3" fmla="*/ 0 h 223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615" h="2231756">
                <a:moveTo>
                  <a:pt x="0" y="2231756"/>
                </a:moveTo>
                <a:cubicBezTo>
                  <a:pt x="405539" y="2208508"/>
                  <a:pt x="811078" y="2185261"/>
                  <a:pt x="1053885" y="2014780"/>
                </a:cubicBezTo>
                <a:cubicBezTo>
                  <a:pt x="1296692" y="1844299"/>
                  <a:pt x="1389682" y="1544665"/>
                  <a:pt x="1456841" y="1208868"/>
                </a:cubicBezTo>
                <a:cubicBezTo>
                  <a:pt x="1524000" y="873071"/>
                  <a:pt x="1490420" y="436535"/>
                  <a:pt x="1456841" y="0"/>
                </a:cubicBezTo>
              </a:path>
            </a:pathLst>
          </a:custGeom>
          <a:noFill/>
          <a:ln w="5715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10766" y="3437606"/>
            <a:ext cx="5284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(3237/(16*16))%16</a:t>
            </a:r>
          </a:p>
          <a:p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(3237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/(16))%16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(3237)%16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10766" y="5752385"/>
            <a:ext cx="929899" cy="8542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33447" y="5743730"/>
            <a:ext cx="929899" cy="854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713480" y="5728231"/>
            <a:ext cx="929899" cy="85421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1326135"/>
            <a:ext cx="8431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en-US" sz="3200" dirty="0">
                <a:solidFill>
                  <a:prstClr val="black"/>
                </a:solidFill>
              </a:rPr>
              <a:t>d = </a:t>
            </a:r>
            <a:r>
              <a:rPr lang="en-US" altLang="en-US" sz="3200" dirty="0" err="1">
                <a:solidFill>
                  <a:prstClr val="black"/>
                </a:solidFill>
              </a:rPr>
              <a:t>h</a:t>
            </a:r>
            <a:r>
              <a:rPr lang="en-US" altLang="en-US" sz="3200" baseline="-25000" dirty="0" err="1">
                <a:solidFill>
                  <a:prstClr val="black"/>
                </a:solidFill>
              </a:rPr>
              <a:t>n</a:t>
            </a:r>
            <a:r>
              <a:rPr lang="en-US" altLang="en-US" sz="3200" dirty="0">
                <a:solidFill>
                  <a:prstClr val="black"/>
                </a:solidFill>
              </a:rPr>
              <a:t> 16</a:t>
            </a:r>
            <a:r>
              <a:rPr lang="en-US" altLang="en-US" sz="3200" baseline="30000" dirty="0">
                <a:solidFill>
                  <a:prstClr val="black"/>
                </a:solidFill>
              </a:rPr>
              <a:t>n</a:t>
            </a:r>
            <a:r>
              <a:rPr lang="en-US" altLang="en-US" sz="3200" dirty="0">
                <a:solidFill>
                  <a:prstClr val="black"/>
                </a:solidFill>
              </a:rPr>
              <a:t> + h</a:t>
            </a:r>
            <a:r>
              <a:rPr lang="en-US" altLang="en-US" sz="3200" baseline="-25000" dirty="0">
                <a:solidFill>
                  <a:prstClr val="black"/>
                </a:solidFill>
              </a:rPr>
              <a:t>n-1</a:t>
            </a:r>
            <a:r>
              <a:rPr lang="en-US" altLang="en-US" sz="3200" dirty="0">
                <a:solidFill>
                  <a:prstClr val="black"/>
                </a:solidFill>
              </a:rPr>
              <a:t> 16</a:t>
            </a:r>
            <a:r>
              <a:rPr lang="en-US" altLang="en-US" sz="3200" baseline="30000" dirty="0">
                <a:solidFill>
                  <a:prstClr val="black"/>
                </a:solidFill>
              </a:rPr>
              <a:t>n-1</a:t>
            </a:r>
            <a:r>
              <a:rPr lang="en-US" altLang="en-US" sz="3200" dirty="0">
                <a:solidFill>
                  <a:prstClr val="black"/>
                </a:solidFill>
              </a:rPr>
              <a:t> + … + h</a:t>
            </a:r>
            <a:r>
              <a:rPr lang="en-US" altLang="en-US" sz="3200" baseline="-25000" dirty="0">
                <a:solidFill>
                  <a:prstClr val="black"/>
                </a:solidFill>
              </a:rPr>
              <a:t>1</a:t>
            </a:r>
            <a:r>
              <a:rPr lang="en-US" altLang="en-US" sz="3200" dirty="0">
                <a:solidFill>
                  <a:prstClr val="black"/>
                </a:solidFill>
              </a:rPr>
              <a:t> 16</a:t>
            </a:r>
            <a:r>
              <a:rPr lang="en-US" altLang="en-US" sz="3200" baseline="30000" dirty="0">
                <a:solidFill>
                  <a:prstClr val="black"/>
                </a:solidFill>
              </a:rPr>
              <a:t>1</a:t>
            </a:r>
            <a:r>
              <a:rPr lang="en-US" altLang="en-US" sz="3200" dirty="0">
                <a:solidFill>
                  <a:prstClr val="black"/>
                </a:solidFill>
              </a:rPr>
              <a:t> + h</a:t>
            </a:r>
            <a:r>
              <a:rPr lang="en-US" altLang="en-US" sz="3200" baseline="-25000" dirty="0">
                <a:solidFill>
                  <a:prstClr val="black"/>
                </a:solidFill>
              </a:rPr>
              <a:t>0</a:t>
            </a:r>
            <a:r>
              <a:rPr lang="en-US" altLang="en-US" sz="3200" dirty="0">
                <a:solidFill>
                  <a:prstClr val="black"/>
                </a:solidFill>
              </a:rPr>
              <a:t>16</a:t>
            </a:r>
            <a:r>
              <a:rPr lang="en-US" altLang="en-US" sz="3200" baseline="30000" dirty="0">
                <a:solidFill>
                  <a:prstClr val="black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6500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Converting Decimals to Hexadecimals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Analysis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Converting Decimals to Hexadecimals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Design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fields</a:t>
            </a:r>
          </a:p>
          <a:p>
            <a:r>
              <a:rPr lang="en-US" dirty="0" smtClean="0"/>
              <a:t>Methods (functions)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Display prime numbers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prime number?</a:t>
            </a: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A positive integer </a:t>
            </a:r>
            <a:r>
              <a:rPr lang="en-US" altLang="en-US" dirty="0">
                <a:cs typeface="Times New Roman" panose="02020603050405020304" pitchFamily="18" charset="0"/>
              </a:rPr>
              <a:t>greater than </a:t>
            </a:r>
            <a:r>
              <a:rPr lang="en-US" altLang="en-US" dirty="0" smtClean="0">
                <a:cs typeface="Times New Roman" panose="02020603050405020304" pitchFamily="18" charset="0"/>
              </a:rPr>
              <a:t>1 and its </a:t>
            </a:r>
            <a:r>
              <a:rPr lang="en-US" altLang="en-US" dirty="0">
                <a:cs typeface="Times New Roman" panose="02020603050405020304" pitchFamily="18" charset="0"/>
              </a:rPr>
              <a:t>only positive divisor is 1 or itself. 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Write a program to show prime numbers smaller than or equal to a number n.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cs typeface="Times New Roman" panose="02020603050405020304" pitchFamily="18" charset="0"/>
              </a:rPr>
              <a:t>e.g., n = 10</a:t>
            </a:r>
          </a:p>
          <a:p>
            <a:pPr marL="0" indent="0">
              <a:buNone/>
            </a:pPr>
            <a:r>
              <a:rPr lang="en-US" dirty="0" smtClean="0">
                <a:cs typeface="Times New Roman" panose="02020603050405020304" pitchFamily="18" charset="0"/>
              </a:rPr>
              <a:t>2, 3, 5, 7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2" name="Donut 52241"/>
          <p:cNvSpPr/>
          <p:nvPr/>
        </p:nvSpPr>
        <p:spPr>
          <a:xfrm>
            <a:off x="2805759" y="1273973"/>
            <a:ext cx="6272661" cy="4841077"/>
          </a:xfrm>
          <a:prstGeom prst="donut">
            <a:avLst>
              <a:gd name="adj" fmla="val 587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D607EE-035F-450E-86E8-AB12287975D3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09675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Software Development Process</a:t>
            </a:r>
            <a:r>
              <a:rPr lang="en-US" altLang="en-US" b="1" dirty="0" smtClean="0">
                <a:latin typeface="Courier"/>
              </a:rPr>
              <a:t> </a:t>
            </a:r>
          </a:p>
        </p:txBody>
      </p:sp>
      <p:sp>
        <p:nvSpPr>
          <p:cNvPr id="3" name="Curved Left Arrow 2"/>
          <p:cNvSpPr/>
          <p:nvPr/>
        </p:nvSpPr>
        <p:spPr>
          <a:xfrm>
            <a:off x="6058422" y="2379940"/>
            <a:ext cx="1441342" cy="235574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11106596">
            <a:off x="4412990" y="2198910"/>
            <a:ext cx="1441342" cy="235574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243" name="Oval 52242"/>
          <p:cNvSpPr/>
          <p:nvPr/>
        </p:nvSpPr>
        <p:spPr>
          <a:xfrm>
            <a:off x="6429592" y="1032673"/>
            <a:ext cx="1900238" cy="11312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System design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3346537" y="1110378"/>
            <a:ext cx="1900238" cy="11312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System analysis</a:t>
            </a:r>
          </a:p>
        </p:txBody>
      </p:sp>
      <p:sp>
        <p:nvSpPr>
          <p:cNvPr id="62" name="Oval 61"/>
          <p:cNvSpPr/>
          <p:nvPr/>
        </p:nvSpPr>
        <p:spPr>
          <a:xfrm>
            <a:off x="7793403" y="2539254"/>
            <a:ext cx="2081489" cy="11312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63" name="Oval 62"/>
          <p:cNvSpPr/>
          <p:nvPr/>
        </p:nvSpPr>
        <p:spPr>
          <a:xfrm>
            <a:off x="7379711" y="4151808"/>
            <a:ext cx="3165063" cy="11312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65" name="Oval 64"/>
          <p:cNvSpPr/>
          <p:nvPr/>
        </p:nvSpPr>
        <p:spPr>
          <a:xfrm>
            <a:off x="4672511" y="5126932"/>
            <a:ext cx="2707200" cy="12714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66" name="Oval 65"/>
          <p:cNvSpPr/>
          <p:nvPr/>
        </p:nvSpPr>
        <p:spPr>
          <a:xfrm>
            <a:off x="1760754" y="4134306"/>
            <a:ext cx="2707200" cy="11312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67" name="Oval 66"/>
          <p:cNvSpPr/>
          <p:nvPr/>
        </p:nvSpPr>
        <p:spPr>
          <a:xfrm>
            <a:off x="1363638" y="2421316"/>
            <a:ext cx="2707200" cy="11312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Requirement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289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SQUARE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class SQUARE. Implement the following tasks.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the user to input the length of a side of a square.</a:t>
            </a:r>
          </a:p>
          <a:p>
            <a:pPr marL="514350" indent="-514350">
              <a:buAutoNum type="arabicPeriod"/>
            </a:pPr>
            <a:r>
              <a:rPr lang="en-US" dirty="0" smtClean="0"/>
              <a:t>Show the area of the square.</a:t>
            </a:r>
          </a:p>
          <a:p>
            <a:pPr marL="514350" indent="-514350">
              <a:buAutoNum type="arabicPeriod"/>
            </a:pPr>
            <a:r>
              <a:rPr lang="en-US" dirty="0" smtClean="0"/>
              <a:t>Show the perimeter of the square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SQUARE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7476" y="185980"/>
            <a:ext cx="5488981" cy="26998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Write a class SQUARE. Implement the following tasks.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the user to input the length of the side of a square.</a:t>
            </a:r>
          </a:p>
          <a:p>
            <a:pPr marL="514350" indent="-514350">
              <a:buAutoNum type="arabicPeriod"/>
            </a:pPr>
            <a:r>
              <a:rPr lang="en-US" dirty="0" smtClean="0"/>
              <a:t>Show the area of the square.</a:t>
            </a:r>
          </a:p>
          <a:p>
            <a:pPr marL="514350" indent="-514350">
              <a:buAutoNum type="arabicPeriod"/>
            </a:pPr>
            <a:r>
              <a:rPr lang="en-US" dirty="0" smtClean="0"/>
              <a:t>Show the perimeter of the square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7477" y="3390954"/>
            <a:ext cx="5488981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Requirement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System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Maintenance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7019" y="2216258"/>
            <a:ext cx="5488981" cy="42832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Inputs:</a:t>
            </a:r>
          </a:p>
          <a:p>
            <a:pPr marL="0" indent="0">
              <a:buNone/>
            </a:pPr>
            <a:r>
              <a:rPr lang="en-US" dirty="0"/>
              <a:t>	 the length of the side of a square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- area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- perimeter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7019" y="6499497"/>
            <a:ext cx="4827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Demo : 00_SQUARE_00_NotReadable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SQUARE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7476" y="185980"/>
            <a:ext cx="5488981" cy="26998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Write a class SQUARE. Implement the following tasks.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the user to input the length of the side of a square.</a:t>
            </a:r>
          </a:p>
          <a:p>
            <a:pPr marL="514350" indent="-514350">
              <a:buAutoNum type="arabicPeriod"/>
            </a:pPr>
            <a:r>
              <a:rPr lang="en-US" dirty="0" smtClean="0"/>
              <a:t>Show the area of the square.</a:t>
            </a:r>
          </a:p>
          <a:p>
            <a:pPr marL="514350" indent="-514350">
              <a:buAutoNum type="arabicPeriod"/>
            </a:pPr>
            <a:r>
              <a:rPr lang="en-US" dirty="0" smtClean="0"/>
              <a:t>Show the perimeter of the square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7477" y="3390954"/>
            <a:ext cx="5488981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Requirement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System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Maintenance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7019" y="1869833"/>
            <a:ext cx="5488981" cy="4629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System: create a class SQUARE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Inputs: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- length </a:t>
            </a:r>
            <a:r>
              <a:rPr lang="en-US" dirty="0"/>
              <a:t>of the </a:t>
            </a:r>
            <a:r>
              <a:rPr lang="en-US" dirty="0" smtClean="0"/>
              <a:t>side</a:t>
            </a:r>
          </a:p>
          <a:p>
            <a:pPr marL="0" indent="0">
              <a:buNone/>
            </a:pPr>
            <a:r>
              <a:rPr lang="en-US" dirty="0" smtClean="0"/>
              <a:t>		use </a:t>
            </a:r>
            <a:r>
              <a:rPr lang="en-US" dirty="0" err="1" smtClean="0"/>
              <a:t>cin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- area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computeArea</a:t>
            </a:r>
            <a:r>
              <a:rPr lang="en-US" dirty="0" smtClean="0"/>
              <a:t>(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- perimeter					</a:t>
            </a:r>
            <a:r>
              <a:rPr lang="en-US" dirty="0" err="1" smtClean="0"/>
              <a:t>computePerimeter</a:t>
            </a:r>
            <a:r>
              <a:rPr lang="en-US" dirty="0" smtClean="0"/>
              <a:t>(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1224366" y="5848568"/>
            <a:ext cx="3580108" cy="65092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Complete?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0515600" cy="1325563"/>
          </a:xfrm>
        </p:spPr>
        <p:txBody>
          <a:bodyPr/>
          <a:lstStyle/>
          <a:p>
            <a:r>
              <a:rPr lang="en-US" dirty="0"/>
              <a:t>Example: SQUARE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7476" y="185980"/>
            <a:ext cx="5488981" cy="26998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Write a class SQUARE. Implement the following tasks.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the user to input the length of the side of a square.</a:t>
            </a:r>
          </a:p>
          <a:p>
            <a:pPr marL="514350" indent="-514350">
              <a:buAutoNum type="arabicPeriod"/>
            </a:pPr>
            <a:r>
              <a:rPr lang="en-US" dirty="0" smtClean="0"/>
              <a:t>Show the area of the square.</a:t>
            </a:r>
          </a:p>
          <a:p>
            <a:pPr marL="514350" indent="-514350">
              <a:buAutoNum type="arabicPeriod"/>
            </a:pPr>
            <a:r>
              <a:rPr lang="en-US" dirty="0" smtClean="0"/>
              <a:t>Show the perimeter of the square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7477" y="3390954"/>
            <a:ext cx="5488981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Requirement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System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Maintenance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7019" y="1325568"/>
            <a:ext cx="5488981" cy="53697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System: create a class SQUARE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Inputs: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- length </a:t>
            </a:r>
            <a:r>
              <a:rPr lang="en-US" dirty="0"/>
              <a:t>of the </a:t>
            </a:r>
            <a:r>
              <a:rPr lang="en-US" dirty="0" smtClean="0"/>
              <a:t>side</a:t>
            </a:r>
          </a:p>
          <a:p>
            <a:pPr marL="0" indent="0">
              <a:buNone/>
            </a:pPr>
            <a:r>
              <a:rPr lang="en-US" dirty="0" smtClean="0"/>
              <a:t>		use </a:t>
            </a:r>
            <a:r>
              <a:rPr lang="en-US" dirty="0" err="1" smtClean="0"/>
              <a:t>cin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- area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computeArea</a:t>
            </a:r>
            <a:r>
              <a:rPr lang="en-US" dirty="0" smtClean="0"/>
              <a:t>(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- perimeter					</a:t>
            </a:r>
            <a:r>
              <a:rPr lang="en-US" dirty="0" err="1" smtClean="0"/>
              <a:t>computePerimeter</a:t>
            </a:r>
            <a:r>
              <a:rPr lang="en-US" dirty="0" smtClean="0"/>
              <a:t>(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Others: (need to add extra functions)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</a:t>
            </a:r>
            <a:r>
              <a:rPr lang="en-US" b="1" dirty="0" smtClean="0"/>
              <a:t>- initialize the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</a:t>
            </a:r>
            <a:r>
              <a:rPr lang="en-US" b="1" dirty="0" smtClean="0"/>
              <a:t>- ask for input</a:t>
            </a:r>
            <a:r>
              <a:rPr lang="en-US" b="1" dirty="0"/>
              <a:t>	</a:t>
            </a: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</a:t>
            </a:r>
            <a:r>
              <a:rPr lang="en-US" b="1" dirty="0" smtClean="0"/>
              <a:t>- display messages to let the user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know what they are doing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SQUARE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63159" y="227012"/>
            <a:ext cx="5488981" cy="4629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System: create a class SQUARE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Inputs: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- length </a:t>
            </a:r>
            <a:r>
              <a:rPr lang="en-US" dirty="0"/>
              <a:t>of the </a:t>
            </a:r>
            <a:r>
              <a:rPr lang="en-US" dirty="0" smtClean="0"/>
              <a:t>side</a:t>
            </a:r>
          </a:p>
          <a:p>
            <a:pPr marL="0" indent="0">
              <a:buNone/>
            </a:pPr>
            <a:r>
              <a:rPr lang="en-US" dirty="0" smtClean="0"/>
              <a:t>		use </a:t>
            </a:r>
            <a:r>
              <a:rPr lang="en-US" dirty="0" err="1" smtClean="0"/>
              <a:t>cin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- area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computeArea</a:t>
            </a:r>
            <a:r>
              <a:rPr lang="en-US" dirty="0" smtClean="0"/>
              <a:t>(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- perimeter					</a:t>
            </a:r>
            <a:r>
              <a:rPr lang="en-US" dirty="0" err="1" smtClean="0"/>
              <a:t>computePerimeter</a:t>
            </a:r>
            <a:r>
              <a:rPr lang="en-US" dirty="0" smtClean="0"/>
              <a:t>(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6875" y="4271901"/>
            <a:ext cx="3196901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Show source code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146875" y="5275131"/>
            <a:ext cx="4827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Demo : 00_SQUARE_01_Readable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1430</Words>
  <Application>Microsoft Office PowerPoint</Application>
  <PresentationFormat>Widescreen</PresentationFormat>
  <Paragraphs>482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Courier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 C++ Basics Software Development Process </vt:lpstr>
      <vt:lpstr>What should you learn so far?</vt:lpstr>
      <vt:lpstr>Software Development Process </vt:lpstr>
      <vt:lpstr>Software Development Process </vt:lpstr>
      <vt:lpstr>Example: SQUARE Requirement Specification</vt:lpstr>
      <vt:lpstr>Example: SQUARE System Analysis</vt:lpstr>
      <vt:lpstr>Example: SQUARE System Design</vt:lpstr>
      <vt:lpstr>Example: SQUARE System Design</vt:lpstr>
      <vt:lpstr>Example: SQUARE Implementation</vt:lpstr>
      <vt:lpstr>Software Development Process </vt:lpstr>
      <vt:lpstr>Example: SQUARE Requirement Specification (Add a new item)</vt:lpstr>
      <vt:lpstr>Example: SQUARE Requirement Specification (Add a new item)</vt:lpstr>
      <vt:lpstr>Logical bugs</vt:lpstr>
      <vt:lpstr>Example: Requirement Specification</vt:lpstr>
      <vt:lpstr>Example: SQUARE_MANAGER System Analysis</vt:lpstr>
      <vt:lpstr>Example: SQUARE_MANAGER System Analysis (extra items)</vt:lpstr>
      <vt:lpstr>Example: CIRCLE_MANAGER System Analysis (extra items)</vt:lpstr>
      <vt:lpstr>PowerPoint Presentation</vt:lpstr>
      <vt:lpstr>Example: OBJECT_MANAGER System Analysis (extra items)</vt:lpstr>
      <vt:lpstr>Objects share similar properties</vt:lpstr>
      <vt:lpstr>Base class and derivation of new classes </vt:lpstr>
      <vt:lpstr>Declaration and definition</vt:lpstr>
      <vt:lpstr>Case Study: Requirement Specification</vt:lpstr>
      <vt:lpstr>System Design</vt:lpstr>
      <vt:lpstr>PowerPoint Presentation</vt:lpstr>
      <vt:lpstr>PowerPoint Presentation</vt:lpstr>
      <vt:lpstr>Monte Carlo Simulation </vt:lpstr>
      <vt:lpstr>Monte Carlo Simulation  System Design</vt:lpstr>
      <vt:lpstr>Converting Decimals to Hexadecimals</vt:lpstr>
      <vt:lpstr>Hexadecimal Digits</vt:lpstr>
      <vt:lpstr>Converting Decimals to Hexadecimals </vt:lpstr>
      <vt:lpstr>Converting Decimals to Hexadecimals</vt:lpstr>
      <vt:lpstr>Converting Decimals to Hexadecimals</vt:lpstr>
      <vt:lpstr>Converting Decimals to Hexadecimals System Analysis</vt:lpstr>
      <vt:lpstr>Converting Decimals to Hexadecimals System Design</vt:lpstr>
      <vt:lpstr>Display prime numbers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Wingo</dc:creator>
  <cp:lastModifiedBy>Wingo</cp:lastModifiedBy>
  <cp:revision>241</cp:revision>
  <dcterms:created xsi:type="dcterms:W3CDTF">2016-02-22T12:29:14Z</dcterms:created>
  <dcterms:modified xsi:type="dcterms:W3CDTF">2020-03-10T01:36:19Z</dcterms:modified>
</cp:coreProperties>
</file>