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7" r:id="rId2"/>
    <p:sldId id="258" r:id="rId3"/>
    <p:sldId id="413" r:id="rId4"/>
    <p:sldId id="354" r:id="rId5"/>
    <p:sldId id="355" r:id="rId6"/>
    <p:sldId id="261" r:id="rId7"/>
    <p:sldId id="262" r:id="rId8"/>
    <p:sldId id="263" r:id="rId9"/>
    <p:sldId id="265" r:id="rId10"/>
    <p:sldId id="266" r:id="rId11"/>
    <p:sldId id="268" r:id="rId12"/>
    <p:sldId id="422" r:id="rId13"/>
    <p:sldId id="271" r:id="rId14"/>
    <p:sldId id="272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420" r:id="rId39"/>
    <p:sldId id="299" r:id="rId40"/>
    <p:sldId id="423" r:id="rId41"/>
    <p:sldId id="301" r:id="rId42"/>
    <p:sldId id="302" r:id="rId43"/>
    <p:sldId id="303" r:id="rId44"/>
    <p:sldId id="304" r:id="rId45"/>
    <p:sldId id="325" r:id="rId46"/>
    <p:sldId id="394" r:id="rId47"/>
    <p:sldId id="326" r:id="rId48"/>
    <p:sldId id="405" r:id="rId49"/>
    <p:sldId id="327" r:id="rId50"/>
    <p:sldId id="328" r:id="rId51"/>
    <p:sldId id="332" r:id="rId52"/>
    <p:sldId id="424" r:id="rId53"/>
    <p:sldId id="425" r:id="rId54"/>
    <p:sldId id="430" r:id="rId55"/>
    <p:sldId id="428" r:id="rId56"/>
    <p:sldId id="427" r:id="rId57"/>
    <p:sldId id="429" r:id="rId58"/>
    <p:sldId id="340" r:id="rId59"/>
    <p:sldId id="341" r:id="rId60"/>
    <p:sldId id="360" r:id="rId61"/>
    <p:sldId id="361" r:id="rId62"/>
    <p:sldId id="362" r:id="rId63"/>
    <p:sldId id="347" r:id="rId64"/>
    <p:sldId id="363" r:id="rId65"/>
    <p:sldId id="364" r:id="rId66"/>
    <p:sldId id="365" r:id="rId67"/>
    <p:sldId id="366" r:id="rId68"/>
    <p:sldId id="367" r:id="rId69"/>
    <p:sldId id="369" r:id="rId70"/>
    <p:sldId id="368" r:id="rId71"/>
    <p:sldId id="401" r:id="rId72"/>
    <p:sldId id="403" r:id="rId73"/>
    <p:sldId id="402" r:id="rId74"/>
    <p:sldId id="455" r:id="rId75"/>
    <p:sldId id="404" r:id="rId76"/>
    <p:sldId id="348" r:id="rId77"/>
    <p:sldId id="349" r:id="rId78"/>
    <p:sldId id="431" r:id="rId79"/>
    <p:sldId id="432" r:id="rId80"/>
    <p:sldId id="351" r:id="rId81"/>
    <p:sldId id="433" r:id="rId82"/>
    <p:sldId id="434" r:id="rId83"/>
    <p:sldId id="370" r:id="rId84"/>
    <p:sldId id="396" r:id="rId85"/>
    <p:sldId id="451" r:id="rId86"/>
    <p:sldId id="352" r:id="rId87"/>
    <p:sldId id="372" r:id="rId88"/>
    <p:sldId id="374" r:id="rId89"/>
    <p:sldId id="377" r:id="rId90"/>
    <p:sldId id="410" r:id="rId91"/>
    <p:sldId id="378" r:id="rId92"/>
    <p:sldId id="379" r:id="rId93"/>
    <p:sldId id="380" r:id="rId94"/>
    <p:sldId id="382" r:id="rId95"/>
    <p:sldId id="384" r:id="rId96"/>
    <p:sldId id="454" r:id="rId97"/>
    <p:sldId id="411" r:id="rId98"/>
    <p:sldId id="452" r:id="rId99"/>
    <p:sldId id="453" r:id="rId100"/>
    <p:sldId id="456" r:id="rId101"/>
    <p:sldId id="392" r:id="rId102"/>
    <p:sldId id="399" r:id="rId103"/>
    <p:sldId id="400" r:id="rId104"/>
    <p:sldId id="418" r:id="rId105"/>
    <p:sldId id="421" r:id="rId106"/>
    <p:sldId id="406" r:id="rId107"/>
    <p:sldId id="407" r:id="rId108"/>
    <p:sldId id="408" r:id="rId109"/>
    <p:sldId id="409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7" autoAdjust="0"/>
    <p:restoredTop sz="86355" autoAdjust="0"/>
  </p:normalViewPr>
  <p:slideViewPr>
    <p:cSldViewPr snapToGrid="0">
      <p:cViewPr>
        <p:scale>
          <a:sx n="50" d="100"/>
          <a:sy n="50" d="100"/>
        </p:scale>
        <p:origin x="168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A1328-7C63-4D20-9961-440E365C4F2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80A3-819C-4E3D-9543-0FF2D9D0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3C97EA-3CE6-48FF-BC8B-4C513FBC7C40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185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80A3-819C-4E3D-9543-0FF2D9D0C0F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80A3-819C-4E3D-9543-0FF2D9D0C0F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80A3-819C-4E3D-9543-0FF2D9D0C0F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C80A3-819C-4E3D-9543-0FF2D9D0C0F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9C74-1FE9-4410-BD96-46C4B2EBDAE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216F-93CE-4E89-B84F-AF5074E1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2F3049-495D-4069-9167-13E5F46E57C5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7780"/>
            <a:ext cx="12192000" cy="2123791"/>
          </a:xfrm>
        </p:spPr>
        <p:txBody>
          <a:bodyPr>
            <a:noAutofit/>
          </a:bodyPr>
          <a:lstStyle/>
          <a:p>
            <a:pPr algn="ctr"/>
            <a:r>
              <a:rPr lang="en-US" alt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Arrays and Strings</a:t>
            </a:r>
            <a:endParaRPr lang="en-US" altLang="en-US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3614738" y="21955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9" name="Rectangle 16"/>
          <p:cNvSpPr>
            <a:spLocks noChangeArrowheads="1"/>
          </p:cNvSpPr>
          <p:nvPr/>
        </p:nvSpPr>
        <p:spPr bwMode="auto">
          <a:xfrm>
            <a:off x="1524001" y="1720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14738" y="3885917"/>
            <a:ext cx="4994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黃世強 </a:t>
            </a:r>
            <a:r>
              <a:rPr lang="en-US" altLang="zh-TW" sz="3600" dirty="0" smtClean="0"/>
              <a:t>(Sai-Keung Wong)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02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26001B-ABBD-48A9-A531-8725A80B5B2C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6675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array boundary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296" y="1191655"/>
            <a:ext cx="11179009" cy="4114800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altLang="en-US" dirty="0" smtClean="0"/>
              <a:t>C++ does not check array’s boundary.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 = {1,3,7.5,-9,0,-2.1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numArr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[-1] and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numArr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[7] do not cause syntax errors.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a memory access violation may be reported at runtime.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6569" y="4262509"/>
            <a:ext cx="11234737" cy="632222"/>
            <a:chOff x="2266950" y="5443075"/>
            <a:chExt cx="7658100" cy="695696"/>
          </a:xfrm>
        </p:grpSpPr>
        <p:sp>
          <p:nvSpPr>
            <p:cNvPr id="7" name="Rectangle 6"/>
            <p:cNvSpPr/>
            <p:nvPr/>
          </p:nvSpPr>
          <p:spPr>
            <a:xfrm>
              <a:off x="22669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3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196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7.5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5443075"/>
              <a:ext cx="1276350" cy="6956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-9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723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87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-2.1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442" y="4930244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[0]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726613" y="4936233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[1]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7198" y="4918142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[2]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69900" y="4918142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[3]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267700" y="4908087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[4]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65500" y="489345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5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20200" y="6356350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2D976A-939D-4F01-9B3E-47D82458495A}" type="slidenum">
              <a:rPr lang="en-US" altLang="en-US" sz="1400"/>
              <a:pPr/>
              <a:t>100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309"/>
            <a:ext cx="12129831" cy="1066800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Finding Two Points Nearest to Each Other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524001" y="21393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1524001" y="4257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1524001" y="24441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1524001" y="395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59390" y="719832"/>
            <a:ext cx="5982087" cy="56323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</a:t>
            </a:r>
            <a:r>
              <a:rPr lang="en-US" sz="2400" dirty="0" err="1" smtClean="0"/>
              <a:t>computeMindistance</a:t>
            </a:r>
            <a:r>
              <a:rPr lang="en-US" sz="2400" dirty="0" smtClean="0"/>
              <a:t> (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&amp;</a:t>
            </a:r>
            <a:r>
              <a:rPr lang="en-US" sz="2400" dirty="0" err="1" smtClean="0"/>
              <a:t>ni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</a:t>
            </a:r>
            <a:r>
              <a:rPr lang="en-US" sz="2400" dirty="0" err="1" smtClean="0"/>
              <a:t>nj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ni</a:t>
            </a:r>
            <a:r>
              <a:rPr lang="en-US" sz="2400" dirty="0" smtClean="0"/>
              <a:t> </a:t>
            </a:r>
            <a:r>
              <a:rPr lang="en-US" sz="2400" dirty="0"/>
              <a:t>= 0; </a:t>
            </a:r>
            <a:r>
              <a:rPr lang="en-US" sz="2400" dirty="0" err="1"/>
              <a:t>nj</a:t>
            </a:r>
            <a:r>
              <a:rPr lang="en-US" sz="2400" dirty="0"/>
              <a:t> = 1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double </a:t>
            </a:r>
            <a:r>
              <a:rPr lang="en-US" sz="2400" dirty="0" smtClean="0"/>
              <a:t>minDistance2 = </a:t>
            </a:r>
            <a:r>
              <a:rPr lang="en-US" sz="2400" dirty="0" smtClean="0"/>
              <a:t>distance2(</a:t>
            </a:r>
            <a:r>
              <a:rPr lang="en-US" sz="2400" dirty="0" err="1" smtClean="0"/>
              <a:t>ni</a:t>
            </a:r>
            <a:r>
              <a:rPr lang="en-US" sz="2400" dirty="0" smtClean="0"/>
              <a:t>, </a:t>
            </a:r>
            <a:r>
              <a:rPr lang="en-US" sz="2400" dirty="0" err="1" smtClean="0"/>
              <a:t>nj</a:t>
            </a:r>
            <a:r>
              <a:rPr lang="en-US" sz="2400" dirty="0" smtClean="0"/>
              <a:t>, </a:t>
            </a:r>
            <a:r>
              <a:rPr lang="en-US" sz="2400" dirty="0" smtClean="0"/>
              <a:t>p</a:t>
            </a:r>
            <a:r>
              <a:rPr lang="en-US" sz="2400" dirty="0" smtClean="0"/>
              <a:t>);  </a:t>
            </a:r>
          </a:p>
          <a:p>
            <a:r>
              <a:rPr lang="en-US" sz="2400" dirty="0" smtClean="0"/>
              <a:t>    for </a:t>
            </a:r>
            <a:r>
              <a:rPr lang="en-US" sz="2400" dirty="0" smtClean="0"/>
              <a:t>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nP</a:t>
            </a:r>
            <a:r>
              <a:rPr lang="en-US" sz="2400" dirty="0" smtClean="0"/>
              <a:t>; ++</a:t>
            </a:r>
            <a:r>
              <a:rPr lang="en-US" sz="2400" dirty="0" err="1" smtClean="0"/>
              <a:t>i</a:t>
            </a:r>
            <a:r>
              <a:rPr lang="en-US" sz="2400" dirty="0" smtClean="0"/>
              <a:t>  )  {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j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r>
              <a:rPr lang="en-US" sz="2400" dirty="0" smtClean="0"/>
              <a:t> + 1; j </a:t>
            </a:r>
            <a:r>
              <a:rPr lang="en-US" sz="2400" dirty="0"/>
              <a:t>&lt; </a:t>
            </a:r>
            <a:r>
              <a:rPr lang="en-US" sz="2400" dirty="0" err="1"/>
              <a:t>nP</a:t>
            </a:r>
            <a:r>
              <a:rPr lang="en-US" sz="2400" dirty="0"/>
              <a:t>; </a:t>
            </a:r>
            <a:r>
              <a:rPr lang="en-US" sz="2400" dirty="0" smtClean="0"/>
              <a:t>++j  </a:t>
            </a:r>
            <a:r>
              <a:rPr lang="en-US" sz="2400" dirty="0"/>
              <a:t>)  {</a:t>
            </a:r>
          </a:p>
          <a:p>
            <a:pPr lvl="2"/>
            <a:r>
              <a:rPr lang="en-US" sz="2400" dirty="0" smtClean="0"/>
              <a:t>     double </a:t>
            </a:r>
            <a:r>
              <a:rPr lang="en-US" sz="2400" dirty="0" smtClean="0"/>
              <a:t>d2 = distance2(</a:t>
            </a:r>
            <a:r>
              <a:rPr lang="en-US" sz="2400" dirty="0" err="1"/>
              <a:t>i</a:t>
            </a:r>
            <a:r>
              <a:rPr lang="en-US" sz="2400" dirty="0" err="1" smtClean="0"/>
              <a:t>,j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 smtClean="0"/>
              <a:t>     if (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 </a:t>
            </a:r>
            <a:r>
              <a:rPr lang="en-US" sz="2400" dirty="0" smtClean="0"/>
              <a:t>&lt;=</a:t>
            </a:r>
            <a:r>
              <a:rPr lang="en-US" sz="2400" dirty="0" smtClean="0"/>
              <a:t> </a:t>
            </a:r>
            <a:r>
              <a:rPr lang="en-US" sz="2400" dirty="0" smtClean="0"/>
              <a:t>d2 ) </a:t>
            </a:r>
            <a:r>
              <a:rPr lang="en-US" sz="2400" dirty="0" smtClean="0"/>
              <a:t> </a:t>
            </a:r>
            <a:r>
              <a:rPr lang="en-US" sz="2400" dirty="0" smtClean="0"/>
              <a:t>continue;</a:t>
            </a:r>
            <a:endParaRPr lang="en-US" sz="2400" dirty="0" smtClean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ni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/>
              <a:t>i</a:t>
            </a:r>
            <a:r>
              <a:rPr lang="en-US" sz="2400" dirty="0" smtClean="0"/>
              <a:t>; </a:t>
            </a:r>
            <a:r>
              <a:rPr lang="en-US" sz="2400" dirty="0" err="1" smtClean="0"/>
              <a:t>nj</a:t>
            </a:r>
            <a:r>
              <a:rPr lang="en-US" sz="2400" dirty="0" smtClean="0"/>
              <a:t> = j;</a:t>
            </a:r>
          </a:p>
          <a:p>
            <a:pPr lvl="2"/>
            <a:r>
              <a:rPr lang="en-US" sz="2400" dirty="0" smtClean="0"/>
              <a:t>     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d2</a:t>
            </a:r>
            <a:r>
              <a:rPr lang="en-US" sz="2400" dirty="0"/>
              <a:t>;</a:t>
            </a:r>
            <a:r>
              <a:rPr lang="en-US" sz="2400" dirty="0" smtClean="0"/>
              <a:t> </a:t>
            </a:r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} // for j</a:t>
            </a:r>
          </a:p>
          <a:p>
            <a:pPr lvl="1"/>
            <a:r>
              <a:rPr lang="en-US" sz="2400" dirty="0" smtClean="0"/>
              <a:t>} // for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/>
              <a:t>return 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446" y="719832"/>
            <a:ext cx="5623591" cy="60016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</a:t>
            </a:r>
            <a:r>
              <a:rPr lang="en-US" sz="2400" dirty="0" err="1" smtClean="0"/>
              <a:t>computeMindistance</a:t>
            </a:r>
            <a:r>
              <a:rPr lang="en-US" sz="2400" dirty="0" smtClean="0"/>
              <a:t> (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&amp;</a:t>
            </a:r>
            <a:r>
              <a:rPr lang="en-US" sz="2400" dirty="0" err="1" smtClean="0"/>
              <a:t>ni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</a:t>
            </a:r>
            <a:r>
              <a:rPr lang="en-US" sz="2400" dirty="0" err="1" smtClean="0"/>
              <a:t>nj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double </a:t>
            </a:r>
            <a:r>
              <a:rPr lang="en-US" sz="2400" dirty="0" smtClean="0"/>
              <a:t>minDistance2 = distance2(0, 1, p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ni</a:t>
            </a:r>
            <a:r>
              <a:rPr lang="en-US" sz="2400" dirty="0" smtClean="0"/>
              <a:t> </a:t>
            </a:r>
            <a:r>
              <a:rPr lang="en-US" sz="2400" dirty="0" smtClean="0"/>
              <a:t>= 0; </a:t>
            </a:r>
            <a:r>
              <a:rPr lang="en-US" sz="2400" dirty="0" err="1" smtClean="0"/>
              <a:t>nj</a:t>
            </a:r>
            <a:r>
              <a:rPr lang="en-US" sz="2400" dirty="0" smtClean="0"/>
              <a:t> = </a:t>
            </a:r>
            <a:r>
              <a:rPr lang="en-US" sz="2400" dirty="0" smtClean="0"/>
              <a:t>1;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for </a:t>
            </a:r>
            <a:r>
              <a:rPr lang="en-US" sz="2400" dirty="0" smtClean="0"/>
              <a:t>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nP</a:t>
            </a:r>
            <a:r>
              <a:rPr lang="en-US" sz="2400" dirty="0" smtClean="0"/>
              <a:t>; ++</a:t>
            </a:r>
            <a:r>
              <a:rPr lang="en-US" sz="2400" dirty="0" err="1" smtClean="0"/>
              <a:t>i</a:t>
            </a:r>
            <a:r>
              <a:rPr lang="en-US" sz="2400" dirty="0" smtClean="0"/>
              <a:t>  )  {</a:t>
            </a:r>
          </a:p>
          <a:p>
            <a:pPr lvl="2"/>
            <a:r>
              <a:rPr lang="en-US" sz="2400" dirty="0" smtClean="0"/>
              <a:t>for 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j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r>
              <a:rPr lang="en-US" sz="2400" dirty="0" smtClean="0"/>
              <a:t> + 1; j </a:t>
            </a:r>
            <a:r>
              <a:rPr lang="en-US" sz="2400" dirty="0"/>
              <a:t>&lt; </a:t>
            </a:r>
            <a:r>
              <a:rPr lang="en-US" sz="2400" dirty="0" err="1"/>
              <a:t>nP</a:t>
            </a:r>
            <a:r>
              <a:rPr lang="en-US" sz="2400" dirty="0"/>
              <a:t>; </a:t>
            </a:r>
            <a:r>
              <a:rPr lang="en-US" sz="2400" dirty="0" smtClean="0"/>
              <a:t>++j  </a:t>
            </a:r>
            <a:r>
              <a:rPr lang="en-US" sz="2400" dirty="0"/>
              <a:t>)  {</a:t>
            </a:r>
          </a:p>
          <a:p>
            <a:pPr lvl="2"/>
            <a:r>
              <a:rPr lang="en-US" sz="2400" dirty="0" smtClean="0"/>
              <a:t>     double </a:t>
            </a:r>
            <a:r>
              <a:rPr lang="en-US" sz="2400" dirty="0" smtClean="0"/>
              <a:t>d2 = distance2(</a:t>
            </a:r>
            <a:r>
              <a:rPr lang="en-US" sz="2400" dirty="0" err="1"/>
              <a:t>i</a:t>
            </a:r>
            <a:r>
              <a:rPr lang="en-US" sz="2400" dirty="0" err="1" smtClean="0"/>
              <a:t>,j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 smtClean="0"/>
              <a:t>     if </a:t>
            </a:r>
            <a:r>
              <a:rPr lang="en-US" sz="2400" dirty="0" smtClean="0"/>
              <a:t>( 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 &gt; d2 ) {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dirty="0" err="1" smtClean="0"/>
              <a:t>ni</a:t>
            </a:r>
            <a:r>
              <a:rPr lang="en-US" sz="2400" dirty="0" smtClean="0"/>
              <a:t> = </a:t>
            </a:r>
            <a:r>
              <a:rPr lang="en-US" sz="2400" dirty="0" err="1"/>
              <a:t>i</a:t>
            </a:r>
            <a:r>
              <a:rPr lang="en-US" sz="2400" dirty="0" smtClean="0"/>
              <a:t>; </a:t>
            </a:r>
            <a:r>
              <a:rPr lang="en-US" sz="2400" dirty="0" err="1" smtClean="0"/>
              <a:t>nj</a:t>
            </a:r>
            <a:r>
              <a:rPr lang="en-US" sz="2400" dirty="0" smtClean="0"/>
              <a:t> = j;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 = d2;</a:t>
            </a:r>
          </a:p>
          <a:p>
            <a:pPr lvl="2"/>
            <a:r>
              <a:rPr lang="en-US" sz="2400" dirty="0" smtClean="0"/>
              <a:t>    } // if</a:t>
            </a:r>
            <a:endParaRPr lang="en-US" sz="2400" dirty="0"/>
          </a:p>
          <a:p>
            <a:pPr lvl="2"/>
            <a:r>
              <a:rPr lang="en-US" sz="2400" dirty="0" smtClean="0"/>
              <a:t>} // for j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   } // for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return 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27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9D0FC7-DC61-4A0B-B6C9-8D270F277D59}" type="slidenum">
              <a:rPr lang="en-US" altLang="en-US" sz="1400"/>
              <a:pPr/>
              <a:t>101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  <a:noFill/>
        </p:spPr>
        <p:txBody>
          <a:bodyPr/>
          <a:lstStyle/>
          <a:p>
            <a:r>
              <a:rPr lang="en-US" altLang="en-US" smtClean="0"/>
              <a:t>Multidimensional Arrays</a:t>
            </a:r>
            <a:endParaRPr lang="en-US" altLang="en-US" b="1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285" y="1066800"/>
            <a:ext cx="11654971" cy="51054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b="1" u="sng" dirty="0"/>
          </a:p>
          <a:p>
            <a:pPr marL="0" indent="0">
              <a:buNone/>
            </a:pPr>
            <a:r>
              <a:rPr lang="en-US" altLang="en-US" b="1" dirty="0"/>
              <a:t>double</a:t>
            </a:r>
            <a:r>
              <a:rPr lang="en-US" altLang="en-US" dirty="0"/>
              <a:t> scores[10][5][2];</a:t>
            </a:r>
          </a:p>
        </p:txBody>
      </p:sp>
    </p:spTree>
    <p:extLst>
      <p:ext uri="{BB962C8B-B14F-4D97-AF65-F5344CB8AC3E}">
        <p14:creationId xmlns:p14="http://schemas.microsoft.com/office/powerpoint/2010/main" val="1969294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double *a;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new double;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871256" y="2343831"/>
            <a:ext cx="1538514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71256" y="3740149"/>
            <a:ext cx="1538514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49998" y="3726994"/>
            <a:ext cx="3022827" cy="5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21" idx="3"/>
            <a:endCxn id="22" idx="1"/>
          </p:cNvCxnSpPr>
          <p:nvPr/>
        </p:nvCxnSpPr>
        <p:spPr>
          <a:xfrm flipV="1">
            <a:off x="7409770" y="3994829"/>
            <a:ext cx="740228" cy="65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0"/>
            <a:endCxn id="21" idx="2"/>
          </p:cNvCxnSpPr>
          <p:nvPr/>
        </p:nvCxnSpPr>
        <p:spPr>
          <a:xfrm>
            <a:off x="6640513" y="3740149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35699" y="3749672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6749" y="3744908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78888" y="3749672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74074" y="3759195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255124" y="3754431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074275" y="3726994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69461" y="3736517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50511" y="3731753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802937" y="3726994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57489" y="4400551"/>
            <a:ext cx="1214436" cy="52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86138" y="4930259"/>
            <a:ext cx="15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8 bytes</a:t>
            </a:r>
            <a:endParaRPr lang="en-US" sz="36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290918" y="4291383"/>
            <a:ext cx="349765" cy="63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932" y="4930259"/>
            <a:ext cx="2938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Memory allocation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t runtime</a:t>
            </a:r>
            <a:endParaRPr lang="en-US" sz="28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618288" y="2343831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13474" y="2353354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94524" y="2348590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998"/>
            <a:ext cx="10515600" cy="1325563"/>
          </a:xfrm>
        </p:spPr>
        <p:txBody>
          <a:bodyPr/>
          <a:lstStyle/>
          <a:p>
            <a:r>
              <a:rPr lang="en-US" dirty="0" smtClean="0"/>
              <a:t>Create a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12"/>
            <a:ext cx="10515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double *a[5];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[ 0 ] = new double;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a[1] = new double[100];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a[2] </a:t>
            </a:r>
            <a:r>
              <a:rPr lang="en-US" dirty="0"/>
              <a:t>= new double[100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[0][0] =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[1][99] =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5042581" y="1968499"/>
            <a:ext cx="1538514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21323" y="1955344"/>
            <a:ext cx="3022827" cy="5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 flipV="1">
            <a:off x="6581095" y="2223179"/>
            <a:ext cx="740228" cy="65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1" idx="2"/>
          </p:cNvCxnSpPr>
          <p:nvPr/>
        </p:nvCxnSpPr>
        <p:spPr>
          <a:xfrm>
            <a:off x="5811838" y="1968499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07024" y="1978022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88074" y="1973258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50213" y="1978022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45399" y="1987545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26449" y="1982781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245600" y="1955344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40786" y="1964867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21836" y="1960103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74262" y="1955344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42581" y="3265054"/>
            <a:ext cx="1538514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 flipV="1">
            <a:off x="6581095" y="3515137"/>
            <a:ext cx="740229" cy="111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0"/>
            <a:endCxn id="34" idx="2"/>
          </p:cNvCxnSpPr>
          <p:nvPr/>
        </p:nvCxnSpPr>
        <p:spPr>
          <a:xfrm>
            <a:off x="5811838" y="3265054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07024" y="3274577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88074" y="3269813"/>
            <a:ext cx="0" cy="52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321324" y="3251900"/>
            <a:ext cx="728890" cy="545192"/>
            <a:chOff x="7006998" y="3834715"/>
            <a:chExt cx="3022827" cy="554715"/>
          </a:xfrm>
        </p:grpSpPr>
        <p:sp>
          <p:nvSpPr>
            <p:cNvPr id="35" name="Rectangle 34"/>
            <p:cNvSpPr/>
            <p:nvPr/>
          </p:nvSpPr>
          <p:spPr>
            <a:xfrm>
              <a:off x="7006998" y="3834715"/>
              <a:ext cx="3022827" cy="535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735888" y="3857393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331074" y="3866916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112124" y="3862152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931275" y="3834715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526461" y="3844238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307511" y="3839474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659937" y="3834715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046003" y="3242541"/>
            <a:ext cx="728890" cy="545192"/>
            <a:chOff x="7006998" y="3834715"/>
            <a:chExt cx="3022827" cy="554715"/>
          </a:xfrm>
        </p:grpSpPr>
        <p:sp>
          <p:nvSpPr>
            <p:cNvPr id="48" name="Rectangle 47"/>
            <p:cNvSpPr/>
            <p:nvPr/>
          </p:nvSpPr>
          <p:spPr>
            <a:xfrm>
              <a:off x="7006998" y="3834715"/>
              <a:ext cx="3022827" cy="535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735888" y="3857393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331074" y="3866916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112124" y="3862152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931275" y="3834715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6461" y="3844238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307511" y="3839474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659937" y="3834715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8789055" y="3247470"/>
            <a:ext cx="728890" cy="545192"/>
            <a:chOff x="7006998" y="3834715"/>
            <a:chExt cx="3022827" cy="554715"/>
          </a:xfrm>
        </p:grpSpPr>
        <p:sp>
          <p:nvSpPr>
            <p:cNvPr id="57" name="Rectangle 56"/>
            <p:cNvSpPr/>
            <p:nvPr/>
          </p:nvSpPr>
          <p:spPr>
            <a:xfrm>
              <a:off x="7006998" y="3834715"/>
              <a:ext cx="3022827" cy="535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7735888" y="3857393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331074" y="3866916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12124" y="3862152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8931275" y="3834715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526461" y="3844238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307511" y="3839474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659937" y="3834715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9733482" y="340461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572725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**p;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NR = 100;</a:t>
            </a:r>
          </a:p>
          <a:p>
            <a:pPr marL="0" indent="0">
              <a:buNone/>
            </a:pPr>
            <a:r>
              <a:rPr lang="en-US" dirty="0" smtClean="0"/>
              <a:t>p = new </a:t>
            </a:r>
            <a:r>
              <a:rPr lang="en-US" dirty="0" err="1" smtClean="0"/>
              <a:t>int</a:t>
            </a:r>
            <a:r>
              <a:rPr lang="en-US" dirty="0" smtClean="0"/>
              <a:t>*[NR];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NC = 64;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NR;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int</a:t>
            </a:r>
            <a:r>
              <a:rPr lang="en-US" dirty="0" smtClean="0"/>
              <a:t>[NC];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6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572725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**p;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NR = 100;</a:t>
            </a:r>
          </a:p>
          <a:p>
            <a:pPr marL="0" indent="0">
              <a:buNone/>
            </a:pPr>
            <a:r>
              <a:rPr lang="en-US" dirty="0" smtClean="0"/>
              <a:t>p = new </a:t>
            </a:r>
            <a:r>
              <a:rPr lang="en-US" dirty="0" err="1" smtClean="0"/>
              <a:t>int</a:t>
            </a:r>
            <a:r>
              <a:rPr lang="en-US" dirty="0" smtClean="0"/>
              <a:t>*[NR];	// create a set of pointers to integers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NC = 64;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NR;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int</a:t>
            </a:r>
            <a:r>
              <a:rPr lang="en-US" dirty="0" smtClean="0"/>
              <a:t>[NC];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p[r][c] = 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Mapping between a one-dimensional array and a two-dimensional 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1825625"/>
            <a:ext cx="8229600" cy="4650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Fact: The elements of the arrays are stored one by one.</a:t>
            </a:r>
          </a:p>
          <a:p>
            <a:pPr marL="0" indent="0">
              <a:buNone/>
            </a:pPr>
            <a:r>
              <a:rPr lang="en-US" dirty="0" smtClean="0"/>
              <a:t>Consider a row-major two-dimensional array.</a:t>
            </a:r>
          </a:p>
          <a:p>
            <a:pPr marL="0" indent="0">
              <a:buNone/>
            </a:pPr>
            <a:r>
              <a:rPr lang="en-US" dirty="0" smtClean="0"/>
              <a:t>The elements of a row-major 2D array is stored row by row.</a:t>
            </a:r>
          </a:p>
          <a:p>
            <a:pPr marL="0" indent="0">
              <a:buNone/>
            </a:pPr>
            <a:r>
              <a:rPr lang="en-US" dirty="0" smtClean="0"/>
              <a:t>So they are stored as follows:</a:t>
            </a:r>
          </a:p>
          <a:p>
            <a:pPr marL="0" indent="0">
              <a:buNone/>
            </a:pPr>
            <a:r>
              <a:rPr lang="en-US" dirty="0" smtClean="0"/>
              <a:t>0, 1</a:t>
            </a:r>
            <a:r>
              <a:rPr lang="en-US" dirty="0" smtClean="0"/>
              <a:t>, 2, 3, 4, 5, 6, 7, 8, 9, 10, </a:t>
            </a:r>
            <a:r>
              <a:rPr lang="en-US" dirty="0" smtClean="0"/>
              <a:t>11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Thus, they can be treated as being stored in a one-dimensional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93736"/>
              </p:ext>
            </p:extLst>
          </p:nvPr>
        </p:nvGraphicFramePr>
        <p:xfrm>
          <a:off x="9372600" y="1668532"/>
          <a:ext cx="2540745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6915"/>
                <a:gridCol w="846915"/>
                <a:gridCol w="846915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03822"/>
              </p:ext>
            </p:extLst>
          </p:nvPr>
        </p:nvGraphicFramePr>
        <p:xfrm>
          <a:off x="9372600" y="4184095"/>
          <a:ext cx="2540745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6915"/>
                <a:gridCol w="846915"/>
                <a:gridCol w="846915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(0,0)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(0,1)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(0,2)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(1,0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(1,1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(1,2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(2,0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(2,1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(2,2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(3,0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(3,1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(3,2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0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Mapping between a one-dimensional array and a two-dimensional 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1825625"/>
            <a:ext cx="8229600" cy="4650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Fact: The elements of the arrays are stored one by one.</a:t>
            </a:r>
          </a:p>
          <a:p>
            <a:pPr marL="0" indent="0">
              <a:buNone/>
            </a:pPr>
            <a:r>
              <a:rPr lang="en-US" dirty="0" smtClean="0"/>
              <a:t>Consider a row-major two-dimensional array.</a:t>
            </a:r>
          </a:p>
          <a:p>
            <a:pPr marL="0" indent="0">
              <a:buNone/>
            </a:pPr>
            <a:r>
              <a:rPr lang="en-US" dirty="0" smtClean="0"/>
              <a:t>The elements of a row-major 2D array is stored row by row.</a:t>
            </a:r>
          </a:p>
          <a:p>
            <a:pPr marL="0" indent="0">
              <a:buNone/>
            </a:pPr>
            <a:r>
              <a:rPr lang="en-US" dirty="0" smtClean="0"/>
              <a:t>So they are stored as follows:</a:t>
            </a:r>
          </a:p>
          <a:p>
            <a:pPr marL="0" indent="0">
              <a:buNone/>
            </a:pPr>
            <a:r>
              <a:rPr lang="en-US" dirty="0" smtClean="0"/>
              <a:t>0, 1</a:t>
            </a:r>
            <a:r>
              <a:rPr lang="en-US" dirty="0" smtClean="0"/>
              <a:t>, 2, 3, 4, 5, 6, 7, 8, 9, 10, </a:t>
            </a:r>
            <a:r>
              <a:rPr lang="en-US" dirty="0" smtClean="0"/>
              <a:t>11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an element a[y][</a:t>
            </a:r>
            <a:r>
              <a:rPr lang="en-US" dirty="0"/>
              <a:t>x</a:t>
            </a:r>
            <a:r>
              <a:rPr lang="en-US" dirty="0" smtClean="0"/>
              <a:t>], what is its index in an one-dimensional array?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ndex = y*Columns +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65956"/>
              </p:ext>
            </p:extLst>
          </p:nvPr>
        </p:nvGraphicFramePr>
        <p:xfrm>
          <a:off x="9372600" y="1668532"/>
          <a:ext cx="2540745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6915"/>
                <a:gridCol w="846915"/>
                <a:gridCol w="846915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67629"/>
              </p:ext>
            </p:extLst>
          </p:nvPr>
        </p:nvGraphicFramePr>
        <p:xfrm>
          <a:off x="9372600" y="4184095"/>
          <a:ext cx="2540745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6915"/>
                <a:gridCol w="846915"/>
                <a:gridCol w="846915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(0,0)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(0,1)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(0,2)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(1,0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(1,1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(1,2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(2,0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(2,1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(2,2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(3,0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(3,1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(3,2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between a one-dimensional array and a two-dimensional array (row-major)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1825625"/>
            <a:ext cx="7192156" cy="4650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Given an element a[y][</a:t>
            </a:r>
            <a:r>
              <a:rPr lang="en-US" dirty="0"/>
              <a:t>x</a:t>
            </a:r>
            <a:r>
              <a:rPr lang="en-US" dirty="0" smtClean="0"/>
              <a:t>], what is its index in an one-dimensional array?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ndex = y*Columns +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an index of an element of a 1D array, convert it into a pair of indices of the element of a 2D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index%Columns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= index/Columns; // integer division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70524"/>
              </p:ext>
            </p:extLst>
          </p:nvPr>
        </p:nvGraphicFramePr>
        <p:xfrm>
          <a:off x="9372600" y="1668532"/>
          <a:ext cx="2540745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6915"/>
                <a:gridCol w="846915"/>
                <a:gridCol w="846915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60158"/>
              </p:ext>
            </p:extLst>
          </p:nvPr>
        </p:nvGraphicFramePr>
        <p:xfrm>
          <a:off x="9372600" y="4184095"/>
          <a:ext cx="2540745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6915"/>
                <a:gridCol w="846915"/>
                <a:gridCol w="846915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(0,0)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(0,1)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(0,2)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(1,0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(1,1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(1,2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(2,0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(2,1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(2,2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(3,0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(3,1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(3,2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7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0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in matrices and coordinates in 2D Space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0" y="1027906"/>
            <a:ext cx="10515600" cy="4351338"/>
          </a:xfrm>
        </p:spPr>
        <p:txBody>
          <a:bodyPr/>
          <a:lstStyle/>
          <a:p>
            <a:r>
              <a:rPr lang="en-US" dirty="0" smtClean="0"/>
              <a:t>2D Matrix indices and 2D coordinates</a:t>
            </a:r>
          </a:p>
          <a:p>
            <a:r>
              <a:rPr lang="en-US" dirty="0"/>
              <a:t>Assume that we use the row-major </a:t>
            </a:r>
            <a:r>
              <a:rPr lang="en-US" dirty="0" smtClean="0"/>
              <a:t>convention</a:t>
            </a:r>
          </a:p>
          <a:p>
            <a:r>
              <a:rPr lang="en-US" dirty="0" smtClean="0"/>
              <a:t>An matrix element		Coordinates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[y][x]		    vs	           (x, 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3422" y="1289516"/>
            <a:ext cx="369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A 2D Coordinate System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14109"/>
              </p:ext>
            </p:extLst>
          </p:nvPr>
        </p:nvGraphicFramePr>
        <p:xfrm>
          <a:off x="1482547" y="4213176"/>
          <a:ext cx="2339789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01459"/>
                <a:gridCol w="801459"/>
                <a:gridCol w="736871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(</a:t>
                      </a:r>
                      <a:r>
                        <a:rPr lang="en-US" sz="2400" b="0" dirty="0" err="1" smtClean="0"/>
                        <a:t>y,x</a:t>
                      </a:r>
                      <a:r>
                        <a:rPr lang="en-US" sz="2400" b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44795" y="3404171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705" y="5231280"/>
            <a:ext cx="312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2884953" y="3657600"/>
            <a:ext cx="696447" cy="8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20883" y="5844151"/>
            <a:ext cx="454" cy="470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30554" y="3820560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0            1          2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05980" y="4248091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/>
              <a:t>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33120" y="4177453"/>
            <a:ext cx="37850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745708" y="2419407"/>
            <a:ext cx="0" cy="3491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21273" y="3900455"/>
            <a:ext cx="37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587677" y="1914789"/>
            <a:ext cx="37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405550" y="4192842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10308858" y="3047562"/>
            <a:ext cx="101996" cy="101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TextBox 23"/>
          <p:cNvSpPr txBox="1"/>
          <p:nvPr/>
        </p:nvSpPr>
        <p:spPr>
          <a:xfrm>
            <a:off x="10421859" y="2692023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(1,2)</a:t>
            </a:r>
            <a:endParaRPr lang="en-US" sz="2800" dirty="0"/>
          </a:p>
        </p:txBody>
      </p:sp>
      <p:cxnSp>
        <p:nvCxnSpPr>
          <p:cNvPr id="26" name="Straight Connector 25"/>
          <p:cNvCxnSpPr>
            <a:stCxn id="23" idx="4"/>
          </p:cNvCxnSpPr>
          <p:nvPr/>
        </p:nvCxnSpPr>
        <p:spPr>
          <a:xfrm>
            <a:off x="10359856" y="3149558"/>
            <a:ext cx="0" cy="10125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3" idx="2"/>
          </p:cNvCxnSpPr>
          <p:nvPr/>
        </p:nvCxnSpPr>
        <p:spPr>
          <a:xfrm>
            <a:off x="9742502" y="3098560"/>
            <a:ext cx="566356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09013" y="41928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408706" y="29465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92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C237FA-8EB2-4477-BF9F-EAD00AB5D5CB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9906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Declaring, creating,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and initializing an array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494" y="1577975"/>
            <a:ext cx="8305800" cy="4419600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Declaring, creating, and initializing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 = {1,3,7.5,-9,0,-2.1};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3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7.5;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-9;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-2.1;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C237FA-8EB2-4477-BF9F-EAD00AB5D5CB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9906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Declaring, creating,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and initializing an array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4365" y="1577975"/>
            <a:ext cx="9749117" cy="4419600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Declaring, creating,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initializing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Implicit size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{1,3,7.5,-9,0,-2.1};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To get the number of elements of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total_number_of_bytes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number_of_bytes_per_element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EC4139-BB56-47FB-B8EE-DD852A35FC5D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Partial Initialization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0" y="1219200"/>
            <a:ext cx="11041315" cy="5257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initialize the elements of the first portion in an array and the rest elements in the second portion are set to zero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 smtClean="0"/>
              <a:t>double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myList</a:t>
            </a:r>
            <a:r>
              <a:rPr lang="en-US" altLang="en-US" dirty="0" smtClean="0"/>
              <a:t>[4] = {1.9, 2.9};	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 smtClean="0"/>
              <a:t>myList</a:t>
            </a:r>
            <a:r>
              <a:rPr lang="en-US" altLang="en-US" dirty="0" smtClean="0"/>
              <a:t>[0] =?</a:t>
            </a:r>
          </a:p>
          <a:p>
            <a:pPr marL="0" indent="0">
              <a:buNone/>
            </a:pPr>
            <a:r>
              <a:rPr lang="en-US" altLang="en-US" dirty="0" err="1" smtClean="0"/>
              <a:t>myList</a:t>
            </a:r>
            <a:r>
              <a:rPr lang="en-US" altLang="en-US" dirty="0" smtClean="0"/>
              <a:t>[1] =?</a:t>
            </a:r>
          </a:p>
          <a:p>
            <a:pPr marL="0" indent="0">
              <a:buNone/>
            </a:pPr>
            <a:r>
              <a:rPr lang="en-US" altLang="en-US" dirty="0" err="1" smtClean="0"/>
              <a:t>myList</a:t>
            </a:r>
            <a:r>
              <a:rPr lang="en-US" altLang="en-US" dirty="0" smtClean="0"/>
              <a:t>[2] =?</a:t>
            </a:r>
          </a:p>
          <a:p>
            <a:pPr marL="0" indent="0">
              <a:buNone/>
            </a:pPr>
            <a:r>
              <a:rPr lang="en-US" altLang="en-US" dirty="0" err="1" smtClean="0"/>
              <a:t>myList</a:t>
            </a:r>
            <a:r>
              <a:rPr lang="en-US" altLang="en-US" dirty="0" smtClean="0"/>
              <a:t>[3] </a:t>
            </a:r>
            <a:r>
              <a:rPr lang="en-US" altLang="en-US" dirty="0"/>
              <a:t>=?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9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8804C9-45BD-4270-898C-7F88DD1EA1B2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Initializing arrays with random values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2114" y="1587501"/>
            <a:ext cx="9078687" cy="31496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the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random values between 0 and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9: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&lt; ARRAY_SIZE;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</a:p>
          <a:p>
            <a:pPr marL="0" indent="0"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] = rand() %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10;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6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884891"/>
          </a:xfrm>
          <a:prstGeom prst="wedgeRoundRectCallout">
            <a:avLst>
              <a:gd name="adj1" fmla="val -53426"/>
              <a:gd name="adj2" fmla="val 1139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Declare an array with size 4, i.e., four elements.</a:t>
            </a:r>
            <a:endParaRPr lang="en-US" altLang="en-US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122153" y="2344545"/>
            <a:ext cx="2301929" cy="458039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8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884891"/>
          </a:xfrm>
          <a:prstGeom prst="wedgeRoundRectCallout">
            <a:avLst>
              <a:gd name="adj1" fmla="val -53426"/>
              <a:gd name="adj2" fmla="val 1139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Declare an array with size 4, i.e., four elements.</a:t>
            </a:r>
            <a:endParaRPr lang="en-US" altLang="en-US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122153" y="2344545"/>
            <a:ext cx="2301929" cy="458039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708283" y="2886243"/>
            <a:ext cx="7553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4169" y="1829868"/>
            <a:ext cx="34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the array is created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1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884891"/>
          </a:xfrm>
          <a:prstGeom prst="wedgeRoundRectCallout">
            <a:avLst>
              <a:gd name="adj1" fmla="val -53426"/>
              <a:gd name="adj2" fmla="val 1139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Declare an array with size 4, i.e., four elements.</a:t>
            </a:r>
            <a:endParaRPr lang="en-US" altLang="en-US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122153" y="2344545"/>
            <a:ext cx="2301929" cy="458039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8283" y="2886243"/>
            <a:ext cx="7553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3230" y="5327284"/>
            <a:ext cx="458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No initialization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8553563" y="228600"/>
            <a:ext cx="3414320" cy="184534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They are arbitrary values!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035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884891"/>
          </a:xfrm>
          <a:prstGeom prst="wedgeRoundRectCallout">
            <a:avLst>
              <a:gd name="adj1" fmla="val -53426"/>
              <a:gd name="adj2" fmla="val 1139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Declare and initialize an array with size 4, i.e., four elements.</a:t>
            </a:r>
            <a:endParaRPr lang="en-US" altLang="en-US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101219" y="2344545"/>
            <a:ext cx="3277605" cy="458039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4169" y="1829868"/>
            <a:ext cx="34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the array is created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5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884891"/>
          </a:xfrm>
          <a:prstGeom prst="wedgeRoundRectCallout">
            <a:avLst>
              <a:gd name="adj1" fmla="val -32547"/>
              <a:gd name="adj2" fmla="val 18085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i</a:t>
            </a:r>
            <a:r>
              <a:rPr lang="en-US" altLang="en-US" sz="3600" dirty="0" smtClean="0"/>
              <a:t> = 1</a:t>
            </a:r>
            <a:endParaRPr lang="en-US" altLang="en-US" sz="36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99798" y="2840272"/>
            <a:ext cx="1903262" cy="427363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4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6CBDD-A3C9-4D5D-B8B5-9A8FACAF3969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499" y="411162"/>
            <a:ext cx="8763000" cy="473075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946" y="1249362"/>
            <a:ext cx="10260107" cy="5106988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500" dirty="0"/>
              <a:t>Read </a:t>
            </a:r>
            <a:r>
              <a:rPr lang="en-US" altLang="en-US" sz="3500" dirty="0" smtClean="0"/>
              <a:t>one </a:t>
            </a:r>
            <a:r>
              <a:rPr lang="en-US" altLang="en-US" sz="3500" dirty="0"/>
              <a:t>hundred </a:t>
            </a:r>
            <a:r>
              <a:rPr lang="en-US" altLang="en-US" sz="3500" dirty="0" smtClean="0"/>
              <a:t>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500" dirty="0"/>
              <a:t>S</a:t>
            </a:r>
            <a:r>
              <a:rPr lang="en-US" altLang="en-US" sz="3500" dirty="0" smtClean="0"/>
              <a:t>how them for checking the correctness of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500" dirty="0"/>
              <a:t>C</a:t>
            </a:r>
            <a:r>
              <a:rPr lang="en-US" altLang="en-US" sz="3500" dirty="0" smtClean="0"/>
              <a:t>ompute </a:t>
            </a:r>
            <a:r>
              <a:rPr lang="en-US" altLang="en-US" sz="3500" dirty="0"/>
              <a:t>their </a:t>
            </a:r>
            <a:r>
              <a:rPr lang="en-US" altLang="en-US" sz="3500" dirty="0" smtClean="0"/>
              <a:t>average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500" dirty="0" smtClean="0"/>
              <a:t>Find </a:t>
            </a:r>
            <a:r>
              <a:rPr lang="en-US" altLang="en-US" sz="3500" dirty="0"/>
              <a:t>out how many numbers are above the average</a:t>
            </a:r>
            <a:r>
              <a:rPr lang="en-US" altLang="en-US" sz="3500" dirty="0" smtClean="0"/>
              <a:t>.</a:t>
            </a:r>
            <a:endParaRPr lang="en-US" altLang="en-US" sz="3500" dirty="0"/>
          </a:p>
          <a:p>
            <a:pPr marL="514350" indent="-514350">
              <a:buFont typeface="+mj-lt"/>
              <a:buAutoNum type="arabicPeriod"/>
            </a:pP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3940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884891"/>
          </a:xfrm>
          <a:prstGeom prst="wedgeRoundRectCallout">
            <a:avLst>
              <a:gd name="adj1" fmla="val -10704"/>
              <a:gd name="adj2" fmla="val 183892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err="1"/>
              <a:t>i</a:t>
            </a:r>
            <a:r>
              <a:rPr lang="en-US" altLang="en-US" sz="2800" dirty="0" smtClean="0"/>
              <a:t> = 1; </a:t>
            </a:r>
          </a:p>
          <a:p>
            <a:pPr algn="ctr"/>
            <a:r>
              <a:rPr lang="en-US" altLang="en-US" sz="2800" dirty="0" smtClean="0"/>
              <a:t>is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&lt; 4?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443751" y="2855611"/>
            <a:ext cx="1338484" cy="42547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3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762001"/>
            <a:ext cx="4680938" cy="1335740"/>
          </a:xfrm>
          <a:prstGeom prst="wedgeRoundRectCallout">
            <a:avLst>
              <a:gd name="adj1" fmla="val -81359"/>
              <a:gd name="adj2" fmla="val 16881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dirty="0" err="1" smtClean="0"/>
              <a:t>i</a:t>
            </a:r>
            <a:r>
              <a:rPr lang="en-US" altLang="en-US" sz="3200" dirty="0" smtClean="0"/>
              <a:t> = 1;</a:t>
            </a:r>
          </a:p>
          <a:p>
            <a:pPr algn="ctr"/>
            <a:r>
              <a:rPr lang="en-US" altLang="en-US" sz="3200" dirty="0" smtClean="0"/>
              <a:t>values[1] = 1 + values[0]</a:t>
            </a:r>
            <a:endParaRPr lang="en-US" altLang="en-US" sz="32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16365" y="3744490"/>
            <a:ext cx="6042334" cy="5316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9444318" y="3084669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Oval 14"/>
          <p:cNvSpPr/>
          <p:nvPr/>
        </p:nvSpPr>
        <p:spPr>
          <a:xfrm>
            <a:off x="10771094" y="2715742"/>
            <a:ext cx="161365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1466860"/>
          </a:xfrm>
          <a:prstGeom prst="wedgeRoundRectCallout">
            <a:avLst>
              <a:gd name="adj1" fmla="val 21418"/>
              <a:gd name="adj2" fmla="val 82932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= 1;</a:t>
            </a:r>
          </a:p>
          <a:p>
            <a:pPr algn="ctr"/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Wingdings" panose="05000000000000000000" pitchFamily="2" charset="2"/>
              </a:rPr>
              <a:t>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i</a:t>
            </a:r>
            <a:r>
              <a:rPr lang="en-US" altLang="en-US" sz="2800" dirty="0" smtClean="0">
                <a:sym typeface="Wingdings" panose="05000000000000000000" pitchFamily="2" charset="2"/>
              </a:rPr>
              <a:t> + 1</a:t>
            </a:r>
          </a:p>
          <a:p>
            <a:pPr algn="ctr"/>
            <a:r>
              <a:rPr lang="en-US" altLang="en-US" sz="2800" dirty="0" err="1">
                <a:sym typeface="Wingdings" panose="05000000000000000000" pitchFamily="2" charset="2"/>
              </a:rPr>
              <a:t>i</a:t>
            </a:r>
            <a:r>
              <a:rPr lang="en-US" altLang="en-US" sz="2800" dirty="0" smtClean="0">
                <a:sym typeface="Wingdings" panose="05000000000000000000" pitchFamily="2" charset="2"/>
              </a:rPr>
              <a:t> = 2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096000" y="2803761"/>
            <a:ext cx="748553" cy="47732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9444318" y="3084669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94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1187885"/>
          </a:xfrm>
          <a:prstGeom prst="wedgeRoundRectCallout">
            <a:avLst>
              <a:gd name="adj1" fmla="val 1182"/>
              <a:gd name="adj2" fmla="val 10905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= 2;</a:t>
            </a:r>
          </a:p>
          <a:p>
            <a:pPr algn="ctr"/>
            <a:r>
              <a:rPr lang="en-US" altLang="en-US" sz="2800" dirty="0" smtClean="0"/>
              <a:t>Is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&lt; 4 ?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30270" y="2789700"/>
            <a:ext cx="1138518" cy="55861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9444318" y="3084669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72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762001"/>
            <a:ext cx="4186237" cy="1281952"/>
          </a:xfrm>
          <a:prstGeom prst="wedgeRoundRectCallout">
            <a:avLst>
              <a:gd name="adj1" fmla="val -83942"/>
              <a:gd name="adj2" fmla="val 177687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err="1"/>
              <a:t>i</a:t>
            </a:r>
            <a:r>
              <a:rPr lang="en-US" altLang="en-US" sz="2800" dirty="0" smtClean="0"/>
              <a:t> = 2;</a:t>
            </a:r>
          </a:p>
          <a:p>
            <a:pPr algn="ctr"/>
            <a:r>
              <a:rPr lang="en-US" altLang="en-US" sz="2800" dirty="0" smtClean="0"/>
              <a:t>values[2] = 2 + values[1]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16366" y="3693045"/>
            <a:ext cx="5846752" cy="59656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9448801" y="3629437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Oval 14"/>
          <p:cNvSpPr/>
          <p:nvPr/>
        </p:nvSpPr>
        <p:spPr>
          <a:xfrm>
            <a:off x="10811435" y="3321424"/>
            <a:ext cx="161365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1466860"/>
          </a:xfrm>
          <a:prstGeom prst="wedgeRoundRectCallout">
            <a:avLst>
              <a:gd name="adj1" fmla="val 21418"/>
              <a:gd name="adj2" fmla="val 82932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= 2;</a:t>
            </a:r>
          </a:p>
          <a:p>
            <a:pPr algn="ctr"/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Wingdings" panose="05000000000000000000" pitchFamily="2" charset="2"/>
              </a:rPr>
              <a:t>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i</a:t>
            </a:r>
            <a:r>
              <a:rPr lang="en-US" altLang="en-US" sz="2800" dirty="0" smtClean="0">
                <a:sym typeface="Wingdings" panose="05000000000000000000" pitchFamily="2" charset="2"/>
              </a:rPr>
              <a:t> + 1</a:t>
            </a:r>
          </a:p>
          <a:p>
            <a:pPr algn="ctr"/>
            <a:r>
              <a:rPr lang="en-US" altLang="en-US" sz="2800" dirty="0" err="1">
                <a:sym typeface="Wingdings" panose="05000000000000000000" pitchFamily="2" charset="2"/>
              </a:rPr>
              <a:t>i</a:t>
            </a:r>
            <a:r>
              <a:rPr lang="en-US" altLang="en-US" sz="2800" dirty="0" smtClean="0">
                <a:sym typeface="Wingdings" panose="05000000000000000000" pitchFamily="2" charset="2"/>
              </a:rPr>
              <a:t> = 3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096000" y="2803761"/>
            <a:ext cx="748553" cy="47732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9448801" y="3629437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72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1187885"/>
          </a:xfrm>
          <a:prstGeom prst="wedgeRoundRectCallout">
            <a:avLst>
              <a:gd name="adj1" fmla="val 860"/>
              <a:gd name="adj2" fmla="val 11018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= 3;</a:t>
            </a:r>
          </a:p>
          <a:p>
            <a:pPr algn="ctr"/>
            <a:r>
              <a:rPr lang="en-US" altLang="en-US" sz="2800" dirty="0" smtClean="0"/>
              <a:t>Is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&lt; 4 ?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30270" y="2789700"/>
            <a:ext cx="1138518" cy="55861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9448801" y="3629437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56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762001"/>
            <a:ext cx="4186237" cy="1281952"/>
          </a:xfrm>
          <a:prstGeom prst="wedgeRoundRectCallout">
            <a:avLst>
              <a:gd name="adj1" fmla="val -83942"/>
              <a:gd name="adj2" fmla="val 177687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err="1"/>
              <a:t>i</a:t>
            </a:r>
            <a:r>
              <a:rPr lang="en-US" altLang="en-US" sz="2800" dirty="0" smtClean="0"/>
              <a:t> = 3;</a:t>
            </a:r>
          </a:p>
          <a:p>
            <a:pPr algn="ctr"/>
            <a:r>
              <a:rPr lang="en-US" altLang="en-US" sz="2800" dirty="0" smtClean="0"/>
              <a:t>values[3] = 3 + values[2]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16366" y="3693045"/>
            <a:ext cx="5846752" cy="59656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9444318" y="4197363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Oval 14"/>
          <p:cNvSpPr/>
          <p:nvPr/>
        </p:nvSpPr>
        <p:spPr>
          <a:xfrm>
            <a:off x="10730226" y="3843411"/>
            <a:ext cx="161365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1466860"/>
          </a:xfrm>
          <a:prstGeom prst="wedgeRoundRectCallout">
            <a:avLst>
              <a:gd name="adj1" fmla="val 21418"/>
              <a:gd name="adj2" fmla="val 82932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= 3;</a:t>
            </a:r>
          </a:p>
          <a:p>
            <a:pPr algn="ctr"/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Wingdings" panose="05000000000000000000" pitchFamily="2" charset="2"/>
              </a:rPr>
              <a:t>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i</a:t>
            </a:r>
            <a:r>
              <a:rPr lang="en-US" altLang="en-US" sz="2800" dirty="0" smtClean="0">
                <a:sym typeface="Wingdings" panose="05000000000000000000" pitchFamily="2" charset="2"/>
              </a:rPr>
              <a:t> + 1</a:t>
            </a:r>
          </a:p>
          <a:p>
            <a:pPr algn="ctr"/>
            <a:r>
              <a:rPr lang="en-US" altLang="en-US" sz="2800" dirty="0" err="1">
                <a:sym typeface="Wingdings" panose="05000000000000000000" pitchFamily="2" charset="2"/>
              </a:rPr>
              <a:t>i</a:t>
            </a:r>
            <a:r>
              <a:rPr lang="en-US" altLang="en-US" sz="2800" dirty="0" smtClean="0">
                <a:sym typeface="Wingdings" panose="05000000000000000000" pitchFamily="2" charset="2"/>
              </a:rPr>
              <a:t> = 4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096000" y="2803761"/>
            <a:ext cx="748553" cy="47732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9444318" y="4186496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8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4186237" cy="1187885"/>
          </a:xfrm>
          <a:prstGeom prst="wedgeRoundRectCallout">
            <a:avLst>
              <a:gd name="adj1" fmla="val -21304"/>
              <a:gd name="adj2" fmla="val 10566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= 4;</a:t>
            </a:r>
          </a:p>
          <a:p>
            <a:pPr algn="ctr"/>
            <a:r>
              <a:rPr lang="en-US" altLang="en-US" sz="2800" dirty="0" smtClean="0"/>
              <a:t>Is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&lt; 4 ?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30270" y="2789700"/>
            <a:ext cx="1138518" cy="55861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9444318" y="4198786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 the following 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Shuffling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Shifting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1DCB52-DBB7-4748-AB29-68C1FC353359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Dry Run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89756"/>
            <a:ext cx="9036423" cy="4866593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values[4] = {0};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values[i-1];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values[0] = values[1] 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values[3];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3472462" y="874059"/>
            <a:ext cx="5321388" cy="1187885"/>
          </a:xfrm>
          <a:prstGeom prst="wedgeRoundRectCallout">
            <a:avLst>
              <a:gd name="adj1" fmla="val -78228"/>
              <a:gd name="adj2" fmla="val 27093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smtClean="0"/>
              <a:t>values[0] = values[1] + values[3]</a:t>
            </a:r>
            <a:endParaRPr lang="en-US" altLang="en-US" sz="2800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139472" y="4724901"/>
            <a:ext cx="7170809" cy="506006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4001" y="23409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9444318" y="3055845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44318" y="3610782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44318" y="2510111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44318" y="4169963"/>
            <a:ext cx="1143000" cy="55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93850" y="2510111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</a:p>
          <a:p>
            <a:r>
              <a:rPr lang="en-US" sz="3600" dirty="0" smtClean="0"/>
              <a:t>1</a:t>
            </a:r>
          </a:p>
          <a:p>
            <a:r>
              <a:rPr lang="en-US" sz="3600" dirty="0" smtClean="0"/>
              <a:t>2</a:t>
            </a:r>
          </a:p>
          <a:p>
            <a:r>
              <a:rPr lang="en-US" sz="3600" dirty="0"/>
              <a:t>3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9444318" y="2526644"/>
            <a:ext cx="1143000" cy="52611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10811435" y="3321424"/>
            <a:ext cx="161365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811435" y="4375594"/>
            <a:ext cx="161365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3CD468-E7FE-4EA6-A5C7-B220095125C9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Printing arrays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24013"/>
            <a:ext cx="8686800" cy="3767794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// print each element of an array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&lt; ARRAY_SIZE;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] &lt;&lt; " ";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// go to the next line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9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44CC9A-C2E1-48AE-BBA9-FB1E82F63E5E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86427" y="17009"/>
            <a:ext cx="7772400" cy="9906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Copying Arrays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8" y="840207"/>
            <a:ext cx="11335657" cy="510585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list[100], </a:t>
            </a:r>
            <a:r>
              <a:rPr lang="en-US" altLang="en-US" dirty="0" err="1" smtClean="0"/>
              <a:t>myList</a:t>
            </a:r>
            <a:r>
              <a:rPr lang="en-US" altLang="en-US" dirty="0" smtClean="0"/>
              <a:t>[100];</a:t>
            </a:r>
          </a:p>
          <a:p>
            <a:pPr marL="0" indent="0">
              <a:buNone/>
            </a:pPr>
            <a:r>
              <a:rPr lang="en-US" altLang="en-US" dirty="0" smtClean="0"/>
              <a:t>…</a:t>
            </a:r>
          </a:p>
          <a:p>
            <a:pPr marL="0" indent="0">
              <a:buNone/>
            </a:pPr>
            <a:r>
              <a:rPr lang="en-US" altLang="en-US" dirty="0" smtClean="0"/>
              <a:t>Can </a:t>
            </a:r>
            <a:r>
              <a:rPr lang="en-US" altLang="en-US" dirty="0"/>
              <a:t>you copy array using a syntax like this?</a:t>
            </a:r>
            <a:endParaRPr lang="en-US" altLang="en-US" u="sng" dirty="0"/>
          </a:p>
          <a:p>
            <a:pPr marL="0" indent="0">
              <a:buNone/>
            </a:pPr>
            <a:r>
              <a:rPr lang="en-US" altLang="en-US" dirty="0"/>
              <a:t>	list = </a:t>
            </a:r>
            <a:r>
              <a:rPr lang="en-US" altLang="en-US" dirty="0" err="1"/>
              <a:t>myList</a:t>
            </a:r>
            <a:r>
              <a:rPr lang="en-US" altLang="en-US" dirty="0" smtClean="0"/>
              <a:t>;		// not allowed in C</a:t>
            </a:r>
            <a:r>
              <a:rPr lang="en-US" altLang="en-US" dirty="0" smtClean="0"/>
              <a:t>++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</a:t>
            </a:r>
            <a:r>
              <a:rPr lang="en-US" altLang="en-US" b="1" dirty="0" smtClean="0"/>
              <a:t>// Note that list has a fixed value, i.e., the start 					// address of the array.</a:t>
            </a:r>
            <a:endParaRPr lang="en-US" altLang="en-US" b="1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Copy individual </a:t>
            </a:r>
            <a:r>
              <a:rPr lang="en-US" altLang="en-US" dirty="0"/>
              <a:t>elements from one array to the </a:t>
            </a:r>
            <a:r>
              <a:rPr lang="en-US" altLang="en-US" dirty="0" smtClean="0"/>
              <a:t>other.</a:t>
            </a:r>
            <a:endParaRPr lang="en-US" altLang="en-US" b="1" u="sng" dirty="0"/>
          </a:p>
          <a:p>
            <a:pPr marL="0" indent="0">
              <a:buNone/>
            </a:pPr>
            <a:r>
              <a:rPr lang="en-US" altLang="en-US" b="1" dirty="0"/>
              <a:t>for</a:t>
            </a:r>
            <a:r>
              <a:rPr lang="en-US" altLang="en-US" dirty="0"/>
              <a:t> (</a:t>
            </a:r>
            <a:r>
              <a:rPr lang="en-US" altLang="en-US" b="1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ARRAY_SIZE; </a:t>
            </a:r>
            <a:r>
              <a:rPr lang="en-US" altLang="en-US" dirty="0" err="1"/>
              <a:t>i</a:t>
            </a:r>
            <a:r>
              <a:rPr lang="en-US" altLang="en-US" dirty="0"/>
              <a:t>++) </a:t>
            </a:r>
          </a:p>
          <a:p>
            <a:pPr marL="0" indent="0">
              <a:buNone/>
            </a:pP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  list[</a:t>
            </a:r>
            <a:r>
              <a:rPr lang="en-US" altLang="en-US" dirty="0" err="1"/>
              <a:t>i</a:t>
            </a:r>
            <a:r>
              <a:rPr lang="en-US" altLang="en-US" dirty="0"/>
              <a:t>] = </a:t>
            </a:r>
            <a:r>
              <a:rPr lang="en-US" altLang="en-US" dirty="0" err="1"/>
              <a:t>myList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]; 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5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6A2F68-A68B-43CE-891F-B162B26F474E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Summing All Elements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24013"/>
            <a:ext cx="8453438" cy="4570412"/>
          </a:xfrm>
          <a:noFill/>
        </p:spPr>
        <p:txBody>
          <a:bodyPr/>
          <a:lstStyle/>
          <a:p>
            <a:pPr marL="0" indent="0">
              <a:buNone/>
            </a:pPr>
            <a:endParaRPr lang="en-US" altLang="en-US" b="1" u="sng" dirty="0"/>
          </a:p>
          <a:p>
            <a:pPr marL="0" indent="0">
              <a:buNone/>
            </a:pPr>
            <a:r>
              <a:rPr lang="en-US" altLang="en-US" b="1" dirty="0"/>
              <a:t>double</a:t>
            </a:r>
            <a:r>
              <a:rPr lang="en-US" altLang="en-US" dirty="0"/>
              <a:t> total = 0</a:t>
            </a:r>
            <a:r>
              <a:rPr lang="en-US" altLang="en-US" dirty="0" smtClean="0"/>
              <a:t>;	// initialize the value of total</a:t>
            </a: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 smtClean="0"/>
              <a:t>// run index over all the indices of an array,</a:t>
            </a:r>
          </a:p>
          <a:p>
            <a:pPr marL="0" indent="0">
              <a:buNone/>
            </a:pPr>
            <a:r>
              <a:rPr lang="en-US" altLang="en-US" b="1" dirty="0" smtClean="0"/>
              <a:t>// from 0 to (ARRAY_SIZE – 1)</a:t>
            </a: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for</a:t>
            </a:r>
            <a:r>
              <a:rPr lang="en-US" altLang="en-US" dirty="0"/>
              <a:t> (</a:t>
            </a:r>
            <a:r>
              <a:rPr lang="en-US" altLang="en-US" b="1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ARRAY_SIZE; </a:t>
            </a:r>
            <a:r>
              <a:rPr lang="en-US" altLang="en-US" dirty="0" err="1"/>
              <a:t>i</a:t>
            </a:r>
            <a:r>
              <a:rPr lang="en-US" altLang="en-US" dirty="0"/>
              <a:t>++) </a:t>
            </a:r>
          </a:p>
          <a:p>
            <a:pPr marL="0" indent="0">
              <a:buNone/>
            </a:pP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  total += </a:t>
            </a:r>
            <a:r>
              <a:rPr lang="en-US" altLang="en-US" dirty="0" err="1"/>
              <a:t>myList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1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E21EB2-D905-4E6B-9EA8-9011C1F9FACB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Largest Element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143" y="1219200"/>
            <a:ext cx="11393713" cy="4762500"/>
          </a:xfrm>
          <a:noFill/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Store the first element to a variable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variable with each remaining element of the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current element is larger than the variable, set the value of the variable as the value of the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element. Repeat the process until each element is checked.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Finally, return the result</a:t>
            </a: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[0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]; // initialize it to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element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 ARRAY_SIZE;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if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&gt;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 )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];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return the result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67716" y="3821260"/>
            <a:ext cx="1858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max (</a:t>
            </a:r>
            <a:r>
              <a:rPr lang="en-US" sz="4000" b="1" dirty="0" err="1" smtClean="0"/>
              <a:t>a</a:t>
            </a:r>
            <a:r>
              <a:rPr lang="en-US" sz="4000" b="1" baseline="-25000" dirty="0" err="1" smtClean="0"/>
              <a:t>i</a:t>
            </a:r>
            <a:r>
              <a:rPr lang="en-US" sz="4000" b="1" dirty="0"/>
              <a:t>)</a:t>
            </a:r>
            <a:endParaRPr lang="en-US" sz="4000" b="1" dirty="0" smtClean="0"/>
          </a:p>
          <a:p>
            <a:r>
              <a:rPr lang="en-US" sz="4000" b="1" dirty="0"/>
              <a:t> </a:t>
            </a:r>
            <a:r>
              <a:rPr lang="en-US" sz="4000" b="1" dirty="0" smtClean="0"/>
              <a:t>  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141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006366-F1DF-4E3B-A67F-F1933F3970C0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77371" y="228600"/>
            <a:ext cx="11422743" cy="9906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Finding the smallest index of the largest element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1585913"/>
            <a:ext cx="8642350" cy="476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max = 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pPr marL="0" indent="0"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indexOfMax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ARRAY_SIZE; 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 (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&gt; max)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max = 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indexOfMax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Left Brace 1"/>
          <p:cNvSpPr/>
          <p:nvPr/>
        </p:nvSpPr>
        <p:spPr>
          <a:xfrm flipH="1">
            <a:off x="5309225" y="1756020"/>
            <a:ext cx="275772" cy="638629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05912" y="1756020"/>
            <a:ext cx="2481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Book keeping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399" y="2781477"/>
            <a:ext cx="26223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arg</a:t>
            </a:r>
            <a:r>
              <a:rPr lang="en-US" sz="4000" dirty="0" smtClean="0"/>
              <a:t> max (</a:t>
            </a:r>
            <a:r>
              <a:rPr lang="en-US" sz="4000" dirty="0" err="1" smtClean="0"/>
              <a:t>a</a:t>
            </a:r>
            <a:r>
              <a:rPr lang="en-US" sz="4000" baseline="-25000" dirty="0" err="1" smtClean="0"/>
              <a:t>i</a:t>
            </a:r>
            <a:r>
              <a:rPr lang="en-US" sz="4000" dirty="0"/>
              <a:t>)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   </a:t>
            </a:r>
            <a:r>
              <a:rPr lang="en-US" sz="4000" dirty="0" err="1" smtClean="0"/>
              <a:t>i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667828" y="4735926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element: {1, 4, 5, 6, 9, 3, 9, 0}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629" y="5205528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index: 0  1  2  3  4  5  6  7 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D73634-05C6-4342-BB60-9B67BD26EC90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355"/>
            <a:ext cx="12192000" cy="990600"/>
          </a:xfrm>
          <a:noFill/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Random Shuffling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8732" y="1406525"/>
            <a:ext cx="8642350" cy="47625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/>
              <a:t>srand</a:t>
            </a:r>
            <a:r>
              <a:rPr lang="en-US" altLang="en-US" dirty="0" smtClean="0"/>
              <a:t>(time(0));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for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0;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ARRAY_SIZE;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  // Generate an index randomly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 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index = rand() % ARRAY_SIZE;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  double temp = </a:t>
            </a:r>
            <a:r>
              <a:rPr lang="en-US" altLang="en-US" dirty="0"/>
              <a:t>l</a:t>
            </a:r>
            <a:r>
              <a:rPr lang="en-US" altLang="en-US" dirty="0" smtClean="0"/>
              <a:t>ist[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  </a:t>
            </a:r>
            <a:r>
              <a:rPr lang="en-US" altLang="en-US" dirty="0"/>
              <a:t>l</a:t>
            </a:r>
            <a:r>
              <a:rPr lang="en-US" altLang="en-US" dirty="0" smtClean="0"/>
              <a:t>ist[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 = list[index];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  </a:t>
            </a:r>
            <a:r>
              <a:rPr lang="en-US" altLang="en-US" dirty="0"/>
              <a:t>l</a:t>
            </a:r>
            <a:r>
              <a:rPr lang="en-US" altLang="en-US" dirty="0" smtClean="0"/>
              <a:t>ist[index] =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9917548" y="228600"/>
            <a:ext cx="1770743" cy="78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9915152" y="1011955"/>
            <a:ext cx="1770743" cy="78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50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9912756" y="1795310"/>
            <a:ext cx="1770743" cy="78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70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9912756" y="2578665"/>
            <a:ext cx="1770743" cy="78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65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9912756" y="3362020"/>
            <a:ext cx="1770743" cy="78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123</a:t>
            </a:r>
            <a:endParaRPr lang="en-US" sz="3600" dirty="0"/>
          </a:p>
        </p:txBody>
      </p:sp>
      <p:sp>
        <p:nvSpPr>
          <p:cNvPr id="3" name="Left Brace 2"/>
          <p:cNvSpPr/>
          <p:nvPr/>
        </p:nvSpPr>
        <p:spPr>
          <a:xfrm flipH="1">
            <a:off x="5907313" y="3787775"/>
            <a:ext cx="377372" cy="127771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58530" y="4211704"/>
            <a:ext cx="377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swap( </a:t>
            </a:r>
            <a:r>
              <a:rPr lang="en-US" sz="2800" b="1" dirty="0"/>
              <a:t>l</a:t>
            </a:r>
            <a:r>
              <a:rPr lang="en-US" sz="2800" b="1" dirty="0" smtClean="0"/>
              <a:t>ist[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], </a:t>
            </a:r>
            <a:r>
              <a:rPr lang="en-US" sz="2800" b="1" dirty="0"/>
              <a:t>l</a:t>
            </a:r>
            <a:r>
              <a:rPr lang="en-US" sz="2800" b="1" dirty="0" smtClean="0"/>
              <a:t>ist[index] 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70258" y="1049689"/>
            <a:ext cx="301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i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8588012" y="2657744"/>
            <a:ext cx="1310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index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33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37086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39A218-BADB-41D0-BB3E-C1BE402E2BCA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73423" y="133189"/>
            <a:ext cx="11573436" cy="990600"/>
          </a:xfrm>
          <a:noFill/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Shifting Elements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63" y="1428914"/>
            <a:ext cx="8642350" cy="47625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double</a:t>
            </a:r>
            <a:r>
              <a:rPr lang="en-US" altLang="en-US" dirty="0"/>
              <a:t> temp = </a:t>
            </a:r>
            <a:r>
              <a:rPr lang="en-US" altLang="en-US" dirty="0" err="1"/>
              <a:t>myList</a:t>
            </a:r>
            <a:r>
              <a:rPr lang="en-US" altLang="en-US" dirty="0"/>
              <a:t>[0]; // Retain the first element</a:t>
            </a:r>
          </a:p>
          <a:p>
            <a:pPr marL="0" indent="0">
              <a:buNone/>
            </a:pPr>
            <a:r>
              <a:rPr lang="en-US" altLang="en-US" dirty="0"/>
              <a:t>// Shift </a:t>
            </a:r>
            <a:r>
              <a:rPr lang="en-US" altLang="en-US" dirty="0" smtClean="0"/>
              <a:t>elements to </a:t>
            </a:r>
            <a:r>
              <a:rPr lang="en-US" altLang="en-US" dirty="0"/>
              <a:t>left</a:t>
            </a: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for</a:t>
            </a:r>
            <a:r>
              <a:rPr lang="en-US" altLang="en-US" dirty="0"/>
              <a:t> (</a:t>
            </a:r>
            <a:r>
              <a:rPr lang="en-US" altLang="en-US" b="1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 smtClean="0"/>
              <a:t>myList.length</a:t>
            </a:r>
            <a:r>
              <a:rPr lang="en-US" altLang="en-US" dirty="0" smtClean="0"/>
              <a:t>(); </a:t>
            </a:r>
            <a:r>
              <a:rPr lang="en-US" altLang="en-US" dirty="0" err="1"/>
              <a:t>i</a:t>
            </a:r>
            <a:r>
              <a:rPr lang="en-US" altLang="en-US" dirty="0"/>
              <a:t>++) </a:t>
            </a:r>
          </a:p>
          <a:p>
            <a:pPr marL="0" indent="0">
              <a:buNone/>
            </a:pP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myList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 - 1] = </a:t>
            </a:r>
            <a:r>
              <a:rPr lang="en-US" altLang="en-US" dirty="0" err="1"/>
              <a:t>myList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  <a:p>
            <a:pPr marL="0" indent="0">
              <a:buNone/>
            </a:pPr>
            <a:r>
              <a:rPr lang="en-US" altLang="en-US" dirty="0"/>
              <a:t>// Move the first element to fill in the last position</a:t>
            </a:r>
          </a:p>
          <a:p>
            <a:pPr marL="0" indent="0">
              <a:buNone/>
            </a:pPr>
            <a:r>
              <a:rPr lang="en-US" altLang="en-US" dirty="0" err="1" smtClean="0"/>
              <a:t>myList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myList.length</a:t>
            </a:r>
            <a:r>
              <a:rPr lang="en-US" altLang="en-US" dirty="0" smtClean="0"/>
              <a:t>() </a:t>
            </a:r>
            <a:r>
              <a:rPr lang="en-US" altLang="en-US" dirty="0"/>
              <a:t>- 1] = temp;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8403771" y="1857829"/>
            <a:ext cx="478972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82743" y="1857829"/>
            <a:ext cx="478972" cy="65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30645" y="1857829"/>
            <a:ext cx="478972" cy="6531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22091" y="1851027"/>
            <a:ext cx="478972" cy="6531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01063" y="1851027"/>
            <a:ext cx="478972" cy="6531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48965" y="1851027"/>
            <a:ext cx="478972" cy="6531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780035" y="3760106"/>
            <a:ext cx="478972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24522" y="3766910"/>
            <a:ext cx="478972" cy="65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72424" y="3766910"/>
            <a:ext cx="478972" cy="6531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63870" y="3760108"/>
            <a:ext cx="478972" cy="6531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42842" y="3760108"/>
            <a:ext cx="478972" cy="6531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90744" y="3760108"/>
            <a:ext cx="478972" cy="6531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54571" y="252548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912792" y="25075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399017" y="25003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9884228" y="24892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342449" y="251482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828674" y="25075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46408" y="44248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904629" y="4406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9390854" y="439970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9876065" y="43885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334286" y="44142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820511" y="4406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6" name="Freeform 5"/>
          <p:cNvSpPr/>
          <p:nvPr/>
        </p:nvSpPr>
        <p:spPr>
          <a:xfrm>
            <a:off x="9124420" y="1276454"/>
            <a:ext cx="566057" cy="30492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629763" y="1462874"/>
            <a:ext cx="566057" cy="30492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9554823" y="1052506"/>
            <a:ext cx="566057" cy="30492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9971694" y="870155"/>
            <a:ext cx="566057" cy="30492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0459145" y="602282"/>
            <a:ext cx="566057" cy="30492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370865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39A218-BADB-41D0-BB3E-C1BE402E2BCA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62" y="157373"/>
            <a:ext cx="11758631" cy="990600"/>
          </a:xfrm>
          <a:noFill/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Shifting Elements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63" y="1428914"/>
            <a:ext cx="8642350" cy="476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n = </a:t>
            </a:r>
            <a:r>
              <a:rPr lang="en-US" altLang="en-US" dirty="0" err="1"/>
              <a:t>myList.length</a:t>
            </a:r>
            <a:r>
              <a:rPr lang="en-US" altLang="en-US" dirty="0" smtClean="0"/>
              <a:t>();</a:t>
            </a:r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 smtClean="0"/>
              <a:t>double</a:t>
            </a:r>
            <a:r>
              <a:rPr lang="en-US" altLang="en-US" dirty="0" smtClean="0"/>
              <a:t> </a:t>
            </a:r>
            <a:r>
              <a:rPr lang="en-US" altLang="en-US" dirty="0"/>
              <a:t>temp = </a:t>
            </a:r>
            <a:r>
              <a:rPr lang="en-US" altLang="en-US" dirty="0" err="1" smtClean="0"/>
              <a:t>myList</a:t>
            </a:r>
            <a:r>
              <a:rPr lang="en-US" altLang="en-US" dirty="0" smtClean="0"/>
              <a:t>[n-1]; </a:t>
            </a:r>
            <a:r>
              <a:rPr lang="en-US" altLang="en-US" dirty="0"/>
              <a:t>// Retain the </a:t>
            </a:r>
            <a:r>
              <a:rPr lang="en-US" altLang="en-US" dirty="0" smtClean="0"/>
              <a:t>last </a:t>
            </a:r>
            <a:r>
              <a:rPr lang="en-US" altLang="en-US" dirty="0" smtClean="0"/>
              <a:t>element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// Shift elements </a:t>
            </a:r>
            <a:r>
              <a:rPr lang="en-US" altLang="en-US" dirty="0" smtClean="0"/>
              <a:t>to right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b="1" dirty="0" smtClean="0"/>
              <a:t>for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b="1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smtClean="0"/>
              <a:t>n; </a:t>
            </a:r>
            <a:r>
              <a:rPr lang="en-US" altLang="en-US" dirty="0" err="1"/>
              <a:t>i</a:t>
            </a:r>
            <a:r>
              <a:rPr lang="en-US" altLang="en-US" dirty="0"/>
              <a:t>++) </a:t>
            </a:r>
          </a:p>
          <a:p>
            <a:pPr marL="0" indent="0">
              <a:buNone/>
            </a:pP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err="1" smtClean="0"/>
              <a:t>myList</a:t>
            </a:r>
            <a:r>
              <a:rPr lang="en-US" altLang="en-US" dirty="0" smtClean="0"/>
              <a:t>[n- </a:t>
            </a:r>
            <a:r>
              <a:rPr lang="en-US" altLang="en-US" dirty="0"/>
              <a:t>i</a:t>
            </a:r>
            <a:r>
              <a:rPr lang="en-US" altLang="en-US" dirty="0" smtClean="0"/>
              <a:t>] </a:t>
            </a:r>
            <a:r>
              <a:rPr lang="en-US" altLang="en-US" dirty="0"/>
              <a:t>= </a:t>
            </a:r>
            <a:r>
              <a:rPr lang="en-US" altLang="en-US" dirty="0" err="1" smtClean="0"/>
              <a:t>myList</a:t>
            </a:r>
            <a:r>
              <a:rPr lang="en-US" altLang="en-US" dirty="0" smtClean="0"/>
              <a:t>[n-i-1];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}</a:t>
            </a:r>
          </a:p>
          <a:p>
            <a:pPr marL="0" indent="0">
              <a:buNone/>
            </a:pPr>
            <a:r>
              <a:rPr lang="en-US" altLang="en-US" dirty="0"/>
              <a:t>// Move the </a:t>
            </a:r>
            <a:r>
              <a:rPr lang="en-US" altLang="en-US" dirty="0" smtClean="0"/>
              <a:t>last element </a:t>
            </a:r>
            <a:r>
              <a:rPr lang="en-US" altLang="en-US" dirty="0"/>
              <a:t>to fill in the </a:t>
            </a:r>
            <a:r>
              <a:rPr lang="en-US" altLang="en-US" dirty="0" smtClean="0"/>
              <a:t>first position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err="1" smtClean="0"/>
              <a:t>myList</a:t>
            </a:r>
            <a:r>
              <a:rPr lang="en-US" altLang="en-US" dirty="0" smtClean="0"/>
              <a:t>[0] </a:t>
            </a:r>
            <a:r>
              <a:rPr lang="en-US" altLang="en-US" dirty="0"/>
              <a:t>= temp;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8403771" y="1857829"/>
            <a:ext cx="478972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82743" y="1857829"/>
            <a:ext cx="478972" cy="65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30645" y="1857829"/>
            <a:ext cx="478972" cy="6531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22091" y="1851027"/>
            <a:ext cx="478972" cy="6531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01063" y="1851027"/>
            <a:ext cx="478972" cy="6531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48965" y="1851027"/>
            <a:ext cx="478972" cy="6531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80035" y="3760106"/>
            <a:ext cx="478972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24522" y="3766910"/>
            <a:ext cx="478972" cy="65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72424" y="3766910"/>
            <a:ext cx="478972" cy="6531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63870" y="3760108"/>
            <a:ext cx="478972" cy="6531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42842" y="3760108"/>
            <a:ext cx="478972" cy="6531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0744" y="3760108"/>
            <a:ext cx="478972" cy="6531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4571" y="252548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912792" y="25075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399017" y="25003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9884228" y="24892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342449" y="251482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828674" y="25075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46408" y="44248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904629" y="4406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9390854" y="439970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9876065" y="43885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334286" y="44142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820511" y="4406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6" name="Freeform 5"/>
          <p:cNvSpPr/>
          <p:nvPr/>
        </p:nvSpPr>
        <p:spPr>
          <a:xfrm flipH="1">
            <a:off x="9972211" y="1271126"/>
            <a:ext cx="588090" cy="33888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10498483" y="1496702"/>
            <a:ext cx="588090" cy="33888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9498028" y="994933"/>
            <a:ext cx="588090" cy="33888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 flipH="1">
            <a:off x="9036600" y="768186"/>
            <a:ext cx="588090" cy="33888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>
            <a:off x="8553582" y="528151"/>
            <a:ext cx="588090" cy="338881"/>
          </a:xfrm>
          <a:custGeom>
            <a:avLst/>
            <a:gdLst>
              <a:gd name="connsiteX0" fmla="*/ 566057 w 566057"/>
              <a:gd name="connsiteY0" fmla="*/ 304921 h 304921"/>
              <a:gd name="connsiteX1" fmla="*/ 304800 w 566057"/>
              <a:gd name="connsiteY1" fmla="*/ 121 h 304921"/>
              <a:gd name="connsiteX2" fmla="*/ 0 w 566057"/>
              <a:gd name="connsiteY2" fmla="*/ 275893 h 30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304921">
                <a:moveTo>
                  <a:pt x="566057" y="304921"/>
                </a:moveTo>
                <a:cubicBezTo>
                  <a:pt x="482600" y="154940"/>
                  <a:pt x="399143" y="4959"/>
                  <a:pt x="304800" y="121"/>
                </a:cubicBezTo>
                <a:cubicBezTo>
                  <a:pt x="210457" y="-4717"/>
                  <a:pt x="105228" y="135588"/>
                  <a:pt x="0" y="275893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A1DD38-369B-4352-B34A-3137DFCBB883}" type="slidenum">
              <a:rPr lang="en-US" altLang="en-US" sz="1400"/>
              <a:pPr/>
              <a:t>39</a:t>
            </a:fld>
            <a:endParaRPr lang="en-US" altLang="en-US" sz="1400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100" dirty="0">
                <a:latin typeface="Arial" panose="020B0604020202020204" pitchFamily="34" charset="0"/>
                <a:cs typeface="Arial" panose="020B0604020202020204" pitchFamily="34" charset="0"/>
              </a:rPr>
              <a:t>Passing Arrays to Functions</a:t>
            </a:r>
            <a:endParaRPr lang="en-US" altLang="en-US" sz="41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371" y="1143000"/>
            <a:ext cx="9554029" cy="218077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We pass values, variables, and arrays</a:t>
            </a:r>
            <a:r>
              <a:rPr lang="en-US" altLang="en-US" dirty="0"/>
              <a:t> </a:t>
            </a:r>
            <a:r>
              <a:rPr lang="en-US" altLang="en-US" dirty="0" smtClean="0"/>
              <a:t>to functions.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5371" y="1760434"/>
            <a:ext cx="4697506" cy="42206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 </a:t>
            </a:r>
            <a:r>
              <a:rPr lang="en-US" alt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) 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  <a:endParaRPr lang="en-US" alt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h( </a:t>
            </a:r>
            <a:r>
              <a:rPr lang="en-US" alt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&amp;ref) {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 = 12;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endParaRPr lang="en-US" altLang="en-US" sz="2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</a:pPr>
            <a:endParaRPr lang="en-US" alt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</a:pPr>
            <a:endParaRPr lang="en-US" alt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30788" y="1760434"/>
            <a:ext cx="5087471" cy="42206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 </a:t>
            </a:r>
            <a:r>
              <a:rPr lang="en-US" alt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5;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= 7;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  <a:endParaRPr lang="en-US" alt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k( </a:t>
            </a:r>
            <a:r>
              <a:rPr lang="en-US" alt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 ) {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1;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 = 5;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6CBDD-A3C9-4D5D-B8B5-9A8FACAF3969}" type="slidenum">
              <a:rPr lang="en-US" altLang="en-US" sz="1400"/>
              <a:pPr/>
              <a:t>4</a:t>
            </a:fld>
            <a:endParaRPr lang="en-US" altLang="en-US" sz="14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1"/>
            <a:ext cx="8763000" cy="473075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274" y="701676"/>
            <a:ext cx="5160936" cy="3817426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/>
              <a:t>c</a:t>
            </a:r>
            <a:r>
              <a:rPr lang="en-US" altLang="en-US" dirty="0" err="1" smtClean="0"/>
              <a:t>onst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num</a:t>
            </a:r>
            <a:r>
              <a:rPr lang="en-US" altLang="en-US" dirty="0" smtClean="0"/>
              <a:t> = 100;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f</a:t>
            </a:r>
            <a:r>
              <a:rPr lang="en-US" altLang="en-US" dirty="0" smtClean="0"/>
              <a:t>or 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num</a:t>
            </a:r>
            <a:r>
              <a:rPr lang="en-US" altLang="en-US" dirty="0" smtClean="0"/>
              <a:t>; ++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zh-TW" dirty="0" smtClean="0"/>
              <a:t>)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cin</a:t>
            </a:r>
            <a:r>
              <a:rPr lang="en-US" altLang="zh-TW" dirty="0"/>
              <a:t> </a:t>
            </a:r>
            <a:r>
              <a:rPr lang="en-US" altLang="zh-TW" dirty="0" smtClean="0"/>
              <a:t>&gt;&gt; storage[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(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num</a:t>
            </a:r>
            <a:r>
              <a:rPr lang="en-US" altLang="en-US" dirty="0"/>
              <a:t>; ++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storage[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976393" y="5005953"/>
            <a:ext cx="700007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5005953"/>
            <a:ext cx="700007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6407" y="5005953"/>
            <a:ext cx="700007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76414" y="5005953"/>
            <a:ext cx="700007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4557" y="58535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0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3903" y="58664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56752" y="58639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4585" y="58613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4788976"/>
            <a:ext cx="963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……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4614" y="968070"/>
            <a:ext cx="5553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Read one hundred </a:t>
            </a:r>
            <a:r>
              <a:rPr lang="en-US" altLang="en-US" sz="2800" dirty="0" smtClean="0"/>
              <a:t>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show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compute </a:t>
            </a:r>
            <a:r>
              <a:rPr lang="en-US" altLang="en-US" sz="2800" dirty="0"/>
              <a:t>their </a:t>
            </a:r>
            <a:r>
              <a:rPr lang="en-US" altLang="en-US" sz="2800" dirty="0" smtClean="0"/>
              <a:t>average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find </a:t>
            </a:r>
            <a:r>
              <a:rPr lang="en-US" altLang="en-US" sz="2800" dirty="0"/>
              <a:t>out how many numbers are above the average.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2799088" y="2676700"/>
            <a:ext cx="367408" cy="38070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57382" y="3943418"/>
            <a:ext cx="9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Storage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11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A1DD38-369B-4352-B34A-3137DFCBB883}" type="slidenum">
              <a:rPr lang="en-US" altLang="en-US" sz="1400"/>
              <a:pPr/>
              <a:t>40</a:t>
            </a:fld>
            <a:endParaRPr lang="en-US" altLang="en-US" sz="1400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100" dirty="0">
                <a:latin typeface="Arial" panose="020B0604020202020204" pitchFamily="34" charset="0"/>
                <a:cs typeface="Arial" panose="020B0604020202020204" pitchFamily="34" charset="0"/>
              </a:rPr>
              <a:t>Passing Arrays to Functions</a:t>
            </a:r>
            <a:endParaRPr lang="en-US" altLang="en-US" sz="41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823" y="1002820"/>
            <a:ext cx="11454653" cy="218077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We pass an array and its size to a function.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We need to know </a:t>
            </a:r>
            <a:r>
              <a:rPr lang="en-US" altLang="en-US" dirty="0" smtClean="0"/>
              <a:t>the size of an </a:t>
            </a:r>
            <a:r>
              <a:rPr lang="en-US" altLang="en-US" dirty="0" smtClean="0"/>
              <a:t>array in the function.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Thus, w</a:t>
            </a:r>
            <a:r>
              <a:rPr lang="en-US" altLang="en-US" dirty="0" smtClean="0"/>
              <a:t>e </a:t>
            </a:r>
            <a:r>
              <a:rPr lang="en-US" altLang="en-US" dirty="0" smtClean="0"/>
              <a:t>can run over all the </a:t>
            </a:r>
            <a:r>
              <a:rPr lang="en-US" altLang="en-US" dirty="0" smtClean="0"/>
              <a:t>elements. </a:t>
            </a:r>
            <a:endParaRPr lang="en-US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84476" y="2488912"/>
            <a:ext cx="6096000" cy="35394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g(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k(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=0;i&lt;n;++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823" y="2488912"/>
            <a:ext cx="5060577" cy="41806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 </a:t>
            </a:r>
            <a:r>
              <a:rPr lang="en-US" alt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lvl="0"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spcBef>
                <a:spcPts val="1000"/>
              </a:spcBef>
            </a:pPr>
            <a:endParaRPr lang="en-US" altLang="en-US" sz="2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 we know the number of elements in the array?</a:t>
            </a:r>
            <a:endParaRPr lang="en-US" alt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k(</a:t>
            </a:r>
            <a:r>
              <a:rPr lang="en-US" alt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 ) {</a:t>
            </a:r>
          </a:p>
          <a:p>
            <a:pPr lvl="0"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0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0FBD86-5016-494F-8EF0-99646429CAA4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100" dirty="0">
                <a:latin typeface="Arial" panose="020B0604020202020204" pitchFamily="34" charset="0"/>
                <a:cs typeface="Arial" panose="020B0604020202020204" pitchFamily="34" charset="0"/>
              </a:rPr>
              <a:t>Pass-by-Reference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742" y="1355726"/>
            <a:ext cx="11742057" cy="290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When we pass an array to a function, the starting address of an array is passed.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742" y="2519547"/>
            <a:ext cx="11288700" cy="327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</a:rPr>
              <a:t>//Formal parameters: 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arr</a:t>
            </a:r>
            <a:r>
              <a:rPr lang="en-US" altLang="en-US" sz="2800" dirty="0" smtClean="0">
                <a:solidFill>
                  <a:prstClr val="black"/>
                </a:solidFill>
              </a:rPr>
              <a:t> and n.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</a:rPr>
              <a:t>//The array is passed by value. We cannot modify the array address.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</a:rPr>
              <a:t>//But the elements of the array are passed by reference.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 smtClean="0">
                <a:solidFill>
                  <a:prstClr val="black"/>
                </a:solidFill>
              </a:rPr>
              <a:t>void </a:t>
            </a:r>
            <a:r>
              <a:rPr lang="en-US" altLang="en-US" sz="2800" dirty="0">
                <a:solidFill>
                  <a:prstClr val="black"/>
                </a:solidFill>
              </a:rPr>
              <a:t>g( </a:t>
            </a:r>
            <a:r>
              <a:rPr lang="en-US" altLang="en-US" sz="2800" dirty="0" err="1">
                <a:solidFill>
                  <a:prstClr val="black"/>
                </a:solidFill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</a:rPr>
              <a:t> *</a:t>
            </a:r>
            <a:r>
              <a:rPr lang="en-US" altLang="en-US" sz="2800" dirty="0" err="1">
                <a:solidFill>
                  <a:prstClr val="black"/>
                </a:solidFill>
              </a:rPr>
              <a:t>arr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dirty="0" err="1">
                <a:solidFill>
                  <a:prstClr val="black"/>
                </a:solidFill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</a:rPr>
              <a:t> n ) </a:t>
            </a:r>
            <a:r>
              <a:rPr lang="en-US" altLang="en-US" sz="2800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 smtClean="0">
                <a:solidFill>
                  <a:prstClr val="black"/>
                </a:solidFill>
              </a:rPr>
              <a:t>if ( n &lt;= 0 ) return;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arr</a:t>
            </a:r>
            <a:r>
              <a:rPr lang="en-US" altLang="en-US" sz="2800" dirty="0" smtClean="0">
                <a:solidFill>
                  <a:prstClr val="black"/>
                </a:solidFill>
              </a:rPr>
              <a:t>[ 0 ] = 10;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295561" y="4016760"/>
            <a:ext cx="4466559" cy="16662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400" dirty="0">
                <a:solidFill>
                  <a:prstClr val="black"/>
                </a:solidFill>
              </a:rPr>
              <a:t>void </a:t>
            </a:r>
            <a:r>
              <a:rPr lang="en-US" altLang="en-US" sz="2400" dirty="0" smtClean="0">
                <a:solidFill>
                  <a:prstClr val="black"/>
                </a:solidFill>
              </a:rPr>
              <a:t>h( </a:t>
            </a:r>
            <a:r>
              <a:rPr lang="en-US" altLang="en-US" sz="2400" dirty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400" dirty="0" smtClean="0">
                <a:solidFill>
                  <a:prstClr val="black"/>
                </a:solidFill>
              </a:rPr>
              <a:t>	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int</a:t>
            </a:r>
            <a:r>
              <a:rPr lang="en-US" altLang="en-US" sz="2400" dirty="0" smtClean="0">
                <a:solidFill>
                  <a:prstClr val="black"/>
                </a:solidFill>
              </a:rPr>
              <a:t> p[5] = {1, 2, 3, 4, 5};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400" dirty="0">
                <a:solidFill>
                  <a:prstClr val="black"/>
                </a:solidFill>
              </a:rPr>
              <a:t>	</a:t>
            </a:r>
            <a:r>
              <a:rPr lang="en-US" altLang="en-US" sz="2400" dirty="0" smtClean="0">
                <a:solidFill>
                  <a:prstClr val="black"/>
                </a:solidFill>
              </a:rPr>
              <a:t>g( p, 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sizeof</a:t>
            </a:r>
            <a:r>
              <a:rPr lang="en-US" altLang="en-US" sz="2400" dirty="0" smtClean="0">
                <a:solidFill>
                  <a:prstClr val="black"/>
                </a:solidFill>
              </a:rPr>
              <a:t>(p)/ size(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int</a:t>
            </a:r>
            <a:r>
              <a:rPr lang="en-US" altLang="en-US" sz="2400" dirty="0" smtClean="0">
                <a:solidFill>
                  <a:prstClr val="black"/>
                </a:solidFill>
              </a:rPr>
              <a:t>) );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400" dirty="0" smtClean="0">
                <a:solidFill>
                  <a:prstClr val="black"/>
                </a:solidFill>
              </a:rPr>
              <a:t>}</a:t>
            </a:r>
            <a:endParaRPr lang="en-US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9286114" y="4678305"/>
            <a:ext cx="108228" cy="12890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33690" y="53769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actual parameters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5EAD7C-9411-4B4B-8940-2F279E2E5C22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1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en-US" sz="4100" dirty="0"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915" y="914400"/>
            <a:ext cx="11654971" cy="41862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If </a:t>
            </a:r>
            <a:r>
              <a:rPr lang="en-US" altLang="en-US" dirty="0"/>
              <a:t>an array is passed by value, all its elements must be copied into a new array. </a:t>
            </a:r>
            <a:r>
              <a:rPr lang="en-US" altLang="en-US" dirty="0" smtClean="0"/>
              <a:t>This can take a long time. Not good for performance.</a:t>
            </a:r>
          </a:p>
          <a:p>
            <a:pPr marL="0" indent="0">
              <a:buNone/>
            </a:pPr>
            <a:r>
              <a:rPr lang="en-US" altLang="en-US" dirty="0" smtClean="0"/>
              <a:t>For </a:t>
            </a:r>
            <a:r>
              <a:rPr lang="en-US" altLang="en-US" dirty="0"/>
              <a:t>large arrays, it could take some time and additional memory space.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However</a:t>
            </a:r>
            <a:r>
              <a:rPr lang="en-US" altLang="en-US" dirty="0">
                <a:solidFill>
                  <a:srgbClr val="C00000"/>
                </a:solidFill>
              </a:rPr>
              <a:t>, </a:t>
            </a:r>
            <a:r>
              <a:rPr lang="en-US" altLang="en-US" dirty="0">
                <a:solidFill>
                  <a:srgbClr val="0070C0"/>
                </a:solidFill>
              </a:rPr>
              <a:t>passing arrays by reference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chemeClr val="accent2">
                    <a:lumMod val="50000"/>
                  </a:schemeClr>
                </a:solidFill>
              </a:rPr>
              <a:t>can lead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to errors </a:t>
            </a:r>
            <a:r>
              <a:rPr lang="en-US" altLang="en-US" dirty="0">
                <a:solidFill>
                  <a:srgbClr val="C00000"/>
                </a:solidFill>
              </a:rPr>
              <a:t>if </a:t>
            </a:r>
            <a:r>
              <a:rPr lang="en-US" altLang="en-US" dirty="0" smtClean="0">
                <a:solidFill>
                  <a:srgbClr val="C00000"/>
                </a:solidFill>
              </a:rPr>
              <a:t>our </a:t>
            </a:r>
            <a:r>
              <a:rPr lang="en-US" altLang="en-US" sz="4000" b="1" dirty="0" smtClean="0">
                <a:solidFill>
                  <a:srgbClr val="C00000"/>
                </a:solidFill>
              </a:rPr>
              <a:t>function </a:t>
            </a:r>
            <a:r>
              <a:rPr lang="en-US" altLang="en-US" sz="4000" b="1" dirty="0">
                <a:solidFill>
                  <a:srgbClr val="C00000"/>
                </a:solidFill>
              </a:rPr>
              <a:t>changes the array </a:t>
            </a:r>
            <a:r>
              <a:rPr lang="en-US" altLang="en-US" sz="4000" b="1" dirty="0" smtClean="0">
                <a:solidFill>
                  <a:srgbClr val="C00000"/>
                </a:solidFill>
              </a:rPr>
              <a:t>by mistakes</a:t>
            </a:r>
            <a:r>
              <a:rPr lang="en-US" altLang="en-US" dirty="0" smtClean="0">
                <a:solidFill>
                  <a:srgbClr val="C00000"/>
                </a:solidFill>
              </a:rPr>
              <a:t>. 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79771" y="4653083"/>
            <a:ext cx="5312229" cy="185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void g( 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const</a:t>
            </a:r>
            <a:r>
              <a:rPr lang="en-US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int</a:t>
            </a:r>
            <a:r>
              <a:rPr lang="en-US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en-US" sz="2800" dirty="0">
                <a:solidFill>
                  <a:prstClr val="black"/>
                </a:solidFill>
              </a:rPr>
              <a:t>*</a:t>
            </a:r>
            <a:r>
              <a:rPr lang="en-US" altLang="en-US" sz="2800" dirty="0" err="1">
                <a:solidFill>
                  <a:prstClr val="black"/>
                </a:solidFill>
              </a:rPr>
              <a:t>arr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dirty="0" err="1">
                <a:solidFill>
                  <a:prstClr val="black"/>
                </a:solidFill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</a:rPr>
              <a:t> n ) {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if ( n &lt;= 0 ) return;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 err="1">
                <a:solidFill>
                  <a:prstClr val="black"/>
                </a:solidFill>
              </a:rPr>
              <a:t>arr</a:t>
            </a:r>
            <a:r>
              <a:rPr lang="en-US" altLang="en-US" sz="2800" dirty="0">
                <a:solidFill>
                  <a:prstClr val="black"/>
                </a:solidFill>
              </a:rPr>
              <a:t>[ 0 ] = 10</a:t>
            </a:r>
            <a:r>
              <a:rPr lang="en-US" altLang="en-US" sz="2800" dirty="0" smtClean="0">
                <a:solidFill>
                  <a:prstClr val="black"/>
                </a:solidFill>
              </a:rPr>
              <a:t>; // not allowed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458" y="4683019"/>
            <a:ext cx="6096000" cy="18558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void g( </a:t>
            </a:r>
            <a:r>
              <a:rPr lang="en-US" altLang="en-US" sz="2800" dirty="0" err="1">
                <a:solidFill>
                  <a:prstClr val="black"/>
                </a:solidFill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</a:rPr>
              <a:t> *</a:t>
            </a:r>
            <a:r>
              <a:rPr lang="en-US" altLang="en-US" sz="2800" dirty="0" err="1">
                <a:solidFill>
                  <a:prstClr val="black"/>
                </a:solidFill>
              </a:rPr>
              <a:t>arr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dirty="0" err="1">
                <a:solidFill>
                  <a:prstClr val="black"/>
                </a:solidFill>
              </a:rPr>
              <a:t>int</a:t>
            </a:r>
            <a:r>
              <a:rPr lang="en-US" altLang="en-US" sz="2800" dirty="0">
                <a:solidFill>
                  <a:prstClr val="black"/>
                </a:solidFill>
              </a:rPr>
              <a:t> n ) </a:t>
            </a:r>
            <a:r>
              <a:rPr lang="en-US" altLang="en-US" sz="2800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 smtClean="0">
                <a:solidFill>
                  <a:prstClr val="black"/>
                </a:solidFill>
              </a:rPr>
              <a:t>if ( n &lt;= 0 ) return;</a:t>
            </a: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arr</a:t>
            </a:r>
            <a:r>
              <a:rPr lang="en-US" altLang="en-US" sz="2800" dirty="0" smtClean="0">
                <a:solidFill>
                  <a:prstClr val="black"/>
                </a:solidFill>
              </a:rPr>
              <a:t>[ 0 ] = 10;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4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9B8017-2726-40EB-A9CA-142CCB8BB354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79401"/>
            <a:ext cx="7772400" cy="652463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Returning an Array from a Function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632" y="1439862"/>
            <a:ext cx="8832850" cy="491648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Define a function which returns </a:t>
            </a:r>
            <a:r>
              <a:rPr lang="en-US" altLang="en-US" dirty="0" smtClean="0">
                <a:solidFill>
                  <a:srgbClr val="FF0000"/>
                </a:solidFill>
              </a:rPr>
              <a:t>a new array </a:t>
            </a:r>
            <a:r>
              <a:rPr lang="en-US" altLang="en-US" dirty="0" smtClean="0"/>
              <a:t>that is a reversal of an input array. </a:t>
            </a:r>
            <a:endParaRPr lang="en-US" altLang="en-US" dirty="0"/>
          </a:p>
          <a:p>
            <a:pPr marL="0" indent="0">
              <a:buNone/>
            </a:pPr>
            <a:endParaRPr lang="en-US" alt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6545943" y="2857863"/>
            <a:ext cx="547188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//good</a:t>
            </a:r>
          </a:p>
          <a:p>
            <a:pPr>
              <a:buFontTx/>
              <a:buNone/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reverse(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size)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* reverse(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*list,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1632" y="2857863"/>
            <a:ext cx="5519511" cy="23878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US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Return the reversal of list </a:t>
            </a:r>
            <a:endParaRPr lang="en-US" alt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1000"/>
              </a:spcBef>
            </a:pPr>
            <a:r>
              <a:rPr lang="en-US" altLang="en-U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reverse(</a:t>
            </a:r>
            <a:r>
              <a:rPr lang="en-US" altLang="en-U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r>
              <a:rPr lang="en-US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en-US" altLang="en-U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size)</a:t>
            </a:r>
            <a:r>
              <a:rPr lang="en-US" altLang="en-US" sz="24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1" indent="-228600">
              <a:spcBef>
                <a:spcPts val="500"/>
              </a:spcBef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not allowed in C</a:t>
            </a:r>
            <a:r>
              <a:rPr lang="en-US" alt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++.</a:t>
            </a:r>
          </a:p>
          <a:p>
            <a:pPr lvl="0">
              <a:spcBef>
                <a:spcPts val="1000"/>
              </a:spcBef>
            </a:pPr>
            <a:r>
              <a:rPr lang="en-US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058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BA9B24-E62C-41DA-A969-A31AC6812083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79401"/>
            <a:ext cx="7996238" cy="1076325"/>
          </a:xfrm>
          <a:noFill/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Handling multiple arrays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3562" y="1285477"/>
            <a:ext cx="8564562" cy="2459038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We can pass multiple arrays as arguments </a:t>
            </a:r>
            <a:r>
              <a:rPr lang="en-US" altLang="en-US" dirty="0"/>
              <a:t>in the </a:t>
            </a:r>
            <a:r>
              <a:rPr lang="en-US" altLang="en-US" dirty="0" smtClean="0"/>
              <a:t>function</a:t>
            </a:r>
          </a:p>
          <a:p>
            <a:pPr>
              <a:buFont typeface="Monotype Sorts" pitchFamily="2" charset="2"/>
              <a:buNone/>
            </a:pPr>
            <a:endParaRPr lang="en-US" altLang="en-US" u="sng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// </a:t>
            </a:r>
            <a:r>
              <a:rPr lang="en-US" altLang="en-US" dirty="0" err="1"/>
              <a:t>newList</a:t>
            </a:r>
            <a:r>
              <a:rPr lang="en-US" altLang="en-US" dirty="0"/>
              <a:t> is the reversal of list</a:t>
            </a:r>
            <a:endParaRPr lang="en-US" altLang="en-US" b="1" dirty="0"/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void</a:t>
            </a:r>
            <a:r>
              <a:rPr lang="en-US" altLang="en-US" dirty="0"/>
              <a:t> reverse(</a:t>
            </a:r>
            <a:r>
              <a:rPr lang="en-US" altLang="en-US" b="1" dirty="0" err="1"/>
              <a:t>const</a:t>
            </a:r>
            <a:r>
              <a:rPr lang="en-US" altLang="en-US" b="1" dirty="0"/>
              <a:t> </a:t>
            </a:r>
            <a:r>
              <a:rPr lang="en-US" altLang="en-US" b="1" dirty="0" err="1"/>
              <a:t>int</a:t>
            </a:r>
            <a:r>
              <a:rPr lang="en-US" altLang="en-US" dirty="0"/>
              <a:t> list[],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newList</a:t>
            </a:r>
            <a:r>
              <a:rPr lang="en-US" altLang="en-US" dirty="0"/>
              <a:t>[], </a:t>
            </a:r>
            <a:r>
              <a:rPr lang="en-US" altLang="en-US" b="1" dirty="0" err="1"/>
              <a:t>int</a:t>
            </a:r>
            <a:r>
              <a:rPr lang="en-US" altLang="en-US" dirty="0"/>
              <a:t> size)</a:t>
            </a:r>
            <a:r>
              <a:rPr lang="en-US" altLang="en-US" dirty="0" smtClean="0"/>
              <a:t> 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104571" y="4059664"/>
            <a:ext cx="8714240" cy="771752"/>
            <a:chOff x="2266950" y="5443075"/>
            <a:chExt cx="7658100" cy="695696"/>
          </a:xfrm>
        </p:grpSpPr>
        <p:sp>
          <p:nvSpPr>
            <p:cNvPr id="8" name="Rectangle 7"/>
            <p:cNvSpPr/>
            <p:nvPr/>
          </p:nvSpPr>
          <p:spPr>
            <a:xfrm>
              <a:off x="22669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433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196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7.5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5443075"/>
              <a:ext cx="1276350" cy="6956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-9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723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487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-2.1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04571" y="5530700"/>
            <a:ext cx="8714240" cy="771752"/>
            <a:chOff x="2266950" y="5443075"/>
            <a:chExt cx="7658100" cy="695696"/>
          </a:xfrm>
        </p:grpSpPr>
        <p:sp>
          <p:nvSpPr>
            <p:cNvPr id="15" name="Rectangle 14"/>
            <p:cNvSpPr/>
            <p:nvPr/>
          </p:nvSpPr>
          <p:spPr>
            <a:xfrm>
              <a:off x="22669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33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196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0" y="5443075"/>
              <a:ext cx="1276350" cy="6956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23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7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2685" y="4165816"/>
            <a:ext cx="66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list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89029" y="5624188"/>
            <a:ext cx="1378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newlist</a:t>
            </a:r>
            <a:endParaRPr lang="en-US" sz="3200" dirty="0"/>
          </a:p>
        </p:txBody>
      </p:sp>
      <p:cxnSp>
        <p:nvCxnSpPr>
          <p:cNvPr id="4" name="Elbow Connector 3"/>
          <p:cNvCxnSpPr>
            <a:stCxn id="8" idx="2"/>
            <a:endCxn id="20" idx="0"/>
          </p:cNvCxnSpPr>
          <p:nvPr/>
        </p:nvCxnSpPr>
        <p:spPr>
          <a:xfrm rot="16200000" flipH="1">
            <a:off x="6112049" y="1550124"/>
            <a:ext cx="699284" cy="7261867"/>
          </a:xfrm>
          <a:prstGeom prst="bentConnector3">
            <a:avLst>
              <a:gd name="adj1" fmla="val 624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9" idx="2"/>
            <a:endCxn id="19" idx="0"/>
          </p:cNvCxnSpPr>
          <p:nvPr/>
        </p:nvCxnSpPr>
        <p:spPr>
          <a:xfrm rot="16200000" flipH="1">
            <a:off x="6112049" y="3002498"/>
            <a:ext cx="699284" cy="4357120"/>
          </a:xfrm>
          <a:prstGeom prst="bentConnector3">
            <a:avLst>
              <a:gd name="adj1" fmla="val 250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5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DADC36-9877-425B-B48B-1DEB191E4F32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Reversing elements </a:t>
            </a:r>
            <a:endParaRPr lang="en-US" altLang="en-US" sz="37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838575" y="25431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629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2738" name="Rectangle 37"/>
          <p:cNvSpPr>
            <a:spLocks noChangeArrowheads="1"/>
          </p:cNvSpPr>
          <p:nvPr/>
        </p:nvSpPr>
        <p:spPr bwMode="auto">
          <a:xfrm>
            <a:off x="837407" y="1051420"/>
            <a:ext cx="660558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/>
              <a:t>void</a:t>
            </a:r>
            <a:r>
              <a:rPr lang="en-US" altLang="en-US" dirty="0"/>
              <a:t> reverse(</a:t>
            </a:r>
            <a:r>
              <a:rPr lang="en-US" altLang="en-US" b="1" dirty="0" err="1"/>
              <a:t>const</a:t>
            </a:r>
            <a:r>
              <a:rPr lang="en-US" altLang="en-US" dirty="0"/>
              <a:t> </a:t>
            </a:r>
            <a:r>
              <a:rPr lang="en-US" altLang="en-US" b="1" dirty="0" err="1"/>
              <a:t>int</a:t>
            </a:r>
            <a:r>
              <a:rPr lang="en-US" altLang="en-US" dirty="0"/>
              <a:t> list[], </a:t>
            </a:r>
            <a:r>
              <a:rPr lang="en-US" altLang="en-US" b="1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newList</a:t>
            </a:r>
            <a:r>
              <a:rPr lang="en-US" altLang="en-US" dirty="0"/>
              <a:t>[], </a:t>
            </a:r>
            <a:r>
              <a:rPr lang="en-US" altLang="en-US" b="1" dirty="0" err="1"/>
              <a:t>int</a:t>
            </a:r>
            <a:r>
              <a:rPr lang="en-US" altLang="en-US" dirty="0"/>
              <a:t> size)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{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 </a:t>
            </a:r>
            <a:r>
              <a:rPr lang="en-US" altLang="en-US" b="1" dirty="0"/>
              <a:t>for</a:t>
            </a:r>
            <a:r>
              <a:rPr lang="en-US" altLang="en-US" dirty="0"/>
              <a:t> (</a:t>
            </a:r>
            <a:r>
              <a:rPr lang="en-US" altLang="en-US" b="1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0, j = size - 1; </a:t>
            </a:r>
            <a:r>
              <a:rPr lang="en-US" altLang="en-US" dirty="0" err="1"/>
              <a:t>i</a:t>
            </a:r>
            <a:r>
              <a:rPr lang="en-US" altLang="en-US" dirty="0"/>
              <a:t> &lt; size; </a:t>
            </a:r>
            <a:r>
              <a:rPr lang="en-US" altLang="en-US" dirty="0" err="1"/>
              <a:t>i</a:t>
            </a:r>
            <a:r>
              <a:rPr lang="en-US" altLang="en-US" dirty="0"/>
              <a:t>++, j--)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{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   </a:t>
            </a:r>
            <a:r>
              <a:rPr lang="en-US" altLang="en-US" dirty="0" err="1" smtClean="0"/>
              <a:t>newList</a:t>
            </a:r>
            <a:r>
              <a:rPr lang="en-US" altLang="en-US" dirty="0" smtClean="0"/>
              <a:t>[ j ] </a:t>
            </a:r>
            <a:r>
              <a:rPr lang="en-US" altLang="en-US" dirty="0"/>
              <a:t>= list</a:t>
            </a:r>
            <a:r>
              <a:rPr lang="en-US" altLang="en-US" dirty="0" smtClean="0"/>
              <a:t>[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]; </a:t>
            </a:r>
            <a:endParaRPr lang="en-US" altLang="en-US" dirty="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   }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}</a:t>
            </a:r>
            <a:r>
              <a:rPr lang="en-US" altLang="en-US" sz="3200" dirty="0"/>
              <a:t>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104571" y="4059664"/>
            <a:ext cx="8714240" cy="771752"/>
            <a:chOff x="2266950" y="5443075"/>
            <a:chExt cx="7658100" cy="695696"/>
          </a:xfrm>
        </p:grpSpPr>
        <p:sp>
          <p:nvSpPr>
            <p:cNvPr id="35" name="Rectangle 34"/>
            <p:cNvSpPr/>
            <p:nvPr/>
          </p:nvSpPr>
          <p:spPr>
            <a:xfrm>
              <a:off x="22669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433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196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7.5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96000" y="5443075"/>
              <a:ext cx="1276350" cy="6956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-9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723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487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-2.1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04571" y="5530700"/>
            <a:ext cx="8714240" cy="771752"/>
            <a:chOff x="2266950" y="5443075"/>
            <a:chExt cx="7658100" cy="695696"/>
          </a:xfrm>
        </p:grpSpPr>
        <p:sp>
          <p:nvSpPr>
            <p:cNvPr id="42" name="Rectangle 41"/>
            <p:cNvSpPr/>
            <p:nvPr/>
          </p:nvSpPr>
          <p:spPr>
            <a:xfrm>
              <a:off x="22669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-2.1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433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0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196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-9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96000" y="5443075"/>
              <a:ext cx="1276350" cy="6956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7.5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723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3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487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1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82685" y="4165816"/>
            <a:ext cx="66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list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89029" y="5624188"/>
            <a:ext cx="1378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newlist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35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DADC36-9877-425B-B48B-1DEB191E4F32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Reversing elements </a:t>
            </a:r>
            <a:endParaRPr lang="en-US" altLang="en-US" sz="3700" dirty="0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838575" y="25431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0218" y="923924"/>
            <a:ext cx="10077138" cy="68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 pointer (to an array).</a:t>
            </a: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629400" y="2971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9215438" y="4932066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9596437" y="4932066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8148637" y="5008266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list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7524749" y="5846466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newList</a:t>
            </a:r>
            <a:endParaRPr lang="en-US" altLang="en-US" dirty="0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9291638" y="5009853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9983787" y="4932066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10406062" y="4932066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10828337" y="4932066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11326812" y="4932066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9675813" y="5009853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10059988" y="5009853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10482263" y="5009853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4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10942638" y="5009853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5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1404599" y="5009853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6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9215438" y="585440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9596437" y="585440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9291638" y="5932191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6</a:t>
            </a: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9983787" y="585440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10406062" y="585440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10828337" y="585440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11326812" y="585440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9675813" y="5932191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5</a:t>
            </a: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10059988" y="5932191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4</a:t>
            </a: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10482263" y="5932191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10942638" y="5932191"/>
            <a:ext cx="230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11404599" y="5932191"/>
            <a:ext cx="23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72738" name="Rectangle 37"/>
          <p:cNvSpPr>
            <a:spLocks noChangeArrowheads="1"/>
          </p:cNvSpPr>
          <p:nvPr/>
        </p:nvSpPr>
        <p:spPr bwMode="auto">
          <a:xfrm>
            <a:off x="419724" y="1790700"/>
            <a:ext cx="9562475" cy="355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alt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</a:t>
            </a:r>
            <a:r>
              <a:rPr lang="en-US" altLang="en-US" sz="3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list[], 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size)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en-US" altLang="en-US" sz="32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en-US" sz="3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newList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en-US" sz="3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size ];</a:t>
            </a:r>
            <a:endParaRPr lang="en-US" alt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0, j = size - 1; </a:t>
            </a:r>
            <a:r>
              <a:rPr lang="en-US" altLang="en-US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size; </a:t>
            </a:r>
            <a:r>
              <a:rPr lang="en-US" altLang="en-US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++, j--)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newList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j ] 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list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en-US" altLang="en-US" sz="3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]; </a:t>
            </a:r>
            <a:endParaRPr lang="en-US" alt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</a:t>
            </a:r>
            <a:endParaRPr lang="en-US" altLang="en-US" sz="32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return </a:t>
            </a:r>
            <a:r>
              <a:rPr lang="en-US" altLang="en-US" sz="3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newList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9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458B2B-9AA1-4F09-A2CB-FDC90C9F390D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15310" y="102017"/>
            <a:ext cx="11537529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altLang="en-US" sz="3700" dirty="0">
                <a:latin typeface="Arial" panose="020B0604020202020204" pitchFamily="34" charset="0"/>
                <a:cs typeface="Arial" panose="020B0604020202020204" pitchFamily="34" charset="0"/>
              </a:rPr>
              <a:t>Counting Occurrence of </a:t>
            </a:r>
            <a:r>
              <a:rPr lang="en-US" altLang="en-US" sz="3700" dirty="0" smtClean="0">
                <a:latin typeface="Arial" panose="020B0604020202020204" pitchFamily="34" charset="0"/>
                <a:cs typeface="Arial" panose="020B0604020202020204" pitchFamily="34" charset="0"/>
              </a:rPr>
              <a:t>an ordinal value</a:t>
            </a:r>
            <a:endParaRPr lang="en-US" altLang="en-US" sz="37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294" y="1234855"/>
            <a:ext cx="6123668" cy="2521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Ordinal </a:t>
            </a:r>
            <a:r>
              <a:rPr lang="en-US" dirty="0"/>
              <a:t>data </a:t>
            </a:r>
            <a:r>
              <a:rPr lang="en-US" dirty="0" smtClean="0"/>
              <a:t>type: its </a:t>
            </a:r>
            <a:r>
              <a:rPr lang="en-US" dirty="0"/>
              <a:t>values can be </a:t>
            </a:r>
            <a:r>
              <a:rPr lang="en-US" dirty="0" smtClean="0"/>
              <a:t>counted. The values can be mapped to the positive integers in an one-to-one manner.</a:t>
            </a:r>
            <a:endParaRPr lang="en-US" dirty="0"/>
          </a:p>
          <a:p>
            <a:pPr marL="0" indent="0">
              <a:buNone/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Count the occurrences of each letter in an array.</a:t>
            </a:r>
          </a:p>
          <a:p>
            <a:pPr marL="0" indent="0">
              <a:buNone/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1000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lowercase letters randomly and assign to an array of characters.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Count the occurrence of each letter in the array. </a:t>
            </a:r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2057400" y="182880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700">
              <a:cs typeface="Times New Roman" panose="02020603050405020304" pitchFamily="18" charset="0"/>
            </a:endParaRPr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3838575" y="25431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3737" name="Rectangle 10"/>
          <p:cNvSpPr>
            <a:spLocks noChangeArrowheads="1"/>
          </p:cNvSpPr>
          <p:nvPr/>
        </p:nvSpPr>
        <p:spPr bwMode="auto">
          <a:xfrm>
            <a:off x="1524001" y="2398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7656851" y="2243590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6851" y="2850362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63201" y="4120362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63201" y="4704145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7669" y="1643322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75797" y="2225831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75797" y="2832603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82147" y="4102603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82147" y="4686386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66615" y="1625563"/>
            <a:ext cx="1377042" cy="60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89545" y="1762042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chars[0]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89545" y="2382773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chars[1]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9545" y="3003567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chars[2]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27224" y="4891206"/>
            <a:ext cx="11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chars[999]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7224" y="4255381"/>
            <a:ext cx="11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chars[998]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533323" y="1757066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count[0]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26973" y="2403803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count[1]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533323" y="2987586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count[2]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75317" y="4842608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count[25]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62618" y="4235836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count[24]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Counting Occurrence of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arr</a:t>
            </a:r>
            <a:r>
              <a:rPr lang="en-US" dirty="0" smtClean="0"/>
              <a:t>[1000];</a:t>
            </a:r>
          </a:p>
          <a:p>
            <a:pPr marL="0" indent="0">
              <a:buNone/>
            </a:pPr>
            <a:r>
              <a:rPr lang="en-US" dirty="0" smtClean="0"/>
              <a:t>// mapping ‘a’ -&gt; 0, ‘b’ -&gt; 1, ‘c’ -&gt; 2, …, ‘z’ -&gt; </a:t>
            </a:r>
            <a:r>
              <a:rPr lang="en-US" dirty="0" smtClean="0"/>
              <a:t>25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eset all elements of count to zero.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runs over from 0 to 999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index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– ‘a’; 	% convert into an integer inside [0,25]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++count[index];		% increase the counter for the letter 						% that is mapped to index.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4517F9-4D8F-44F2-9BE6-849C8D126C76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926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Arrays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1524001" y="25853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500" y="873126"/>
            <a:ext cx="11811000" cy="2971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Look for a </a:t>
            </a:r>
            <a:r>
              <a:rPr lang="en-US" altLang="en-US" dirty="0"/>
              <a:t>specific element in an </a:t>
            </a:r>
            <a:r>
              <a:rPr lang="en-US" altLang="en-US" dirty="0" smtClean="0"/>
              <a:t>array</a:t>
            </a:r>
          </a:p>
          <a:p>
            <a:pPr marL="0" indent="0">
              <a:buNone/>
            </a:pPr>
            <a:r>
              <a:rPr lang="en-US" altLang="en-US" dirty="0" smtClean="0"/>
              <a:t>Linear search: search for an element by comparing elements one by one.</a:t>
            </a:r>
          </a:p>
          <a:p>
            <a:pPr marL="0" indent="0">
              <a:buNone/>
            </a:pPr>
            <a:r>
              <a:rPr lang="en-US" altLang="en-US" dirty="0" smtClean="0"/>
              <a:t>Binary search: search for an element while discarding a half of the elements each time. This is achieved by comparing the middle element. The elements must be sorted beforehand.</a:t>
            </a:r>
            <a:endParaRPr lang="en-US" altLang="en-US" dirty="0"/>
          </a:p>
        </p:txBody>
      </p:sp>
      <p:sp>
        <p:nvSpPr>
          <p:cNvPr id="74758" name="Rectangle 9"/>
          <p:cNvSpPr>
            <a:spLocks noChangeArrowheads="1"/>
          </p:cNvSpPr>
          <p:nvPr/>
        </p:nvSpPr>
        <p:spPr bwMode="auto">
          <a:xfrm>
            <a:off x="1524001" y="2555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0500" y="3122592"/>
            <a:ext cx="11569700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],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 = -1;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!= key) continue;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index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break;	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index;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6CBDD-A3C9-4D5D-B8B5-9A8FACAF3969}" type="slidenum">
              <a:rPr lang="en-US" altLang="en-US" sz="1400"/>
              <a:pPr/>
              <a:t>5</a:t>
            </a:fld>
            <a:endParaRPr lang="en-US" altLang="en-US" sz="14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20825" y="200149"/>
            <a:ext cx="8763000" cy="47307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249" y="1359577"/>
            <a:ext cx="5160936" cy="502807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 smtClean="0"/>
              <a:t>const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num</a:t>
            </a:r>
            <a:r>
              <a:rPr lang="en-US" altLang="en-US" dirty="0" smtClean="0"/>
              <a:t> = 100;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for 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num</a:t>
            </a:r>
            <a:r>
              <a:rPr lang="en-US" altLang="en-US" dirty="0" smtClean="0"/>
              <a:t>; ++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zh-TW" dirty="0" smtClean="0"/>
              <a:t>) {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storage[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for (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;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&lt; </a:t>
            </a:r>
            <a:r>
              <a:rPr lang="en-US" altLang="en-US" dirty="0" err="1" smtClean="0"/>
              <a:t>num</a:t>
            </a:r>
            <a:r>
              <a:rPr lang="en-US" altLang="en-US" dirty="0" smtClean="0"/>
              <a:t>; ++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zh-TW" dirty="0" smtClean="0"/>
              <a:t>) {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storage[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976393" y="5005953"/>
            <a:ext cx="700007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5005953"/>
            <a:ext cx="700007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6407" y="5005953"/>
            <a:ext cx="700007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76414" y="5005953"/>
            <a:ext cx="700007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4557" y="58535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0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3903" y="58664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56752" y="58639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4585" y="58613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4788976"/>
            <a:ext cx="963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……</a:t>
            </a:r>
            <a:endParaRPr lang="en-US" sz="44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2799088" y="2676700"/>
            <a:ext cx="367408" cy="38070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57382" y="3943418"/>
            <a:ext cx="9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Storage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2249" y="88569"/>
            <a:ext cx="516093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Read the numbers</a:t>
            </a:r>
          </a:p>
          <a:p>
            <a:r>
              <a:rPr lang="en-US" sz="3200" dirty="0" smtClean="0"/>
              <a:t>Show the numbers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614" y="968070"/>
            <a:ext cx="5553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Read one hundred </a:t>
            </a:r>
            <a:r>
              <a:rPr lang="en-US" altLang="en-US" sz="2800" dirty="0" smtClean="0"/>
              <a:t>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show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compute </a:t>
            </a:r>
            <a:r>
              <a:rPr lang="en-US" altLang="en-US" sz="2800" dirty="0"/>
              <a:t>their </a:t>
            </a:r>
            <a:r>
              <a:rPr lang="en-US" altLang="en-US" sz="2800" dirty="0" smtClean="0"/>
              <a:t>average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find </a:t>
            </a:r>
            <a:r>
              <a:rPr lang="en-US" altLang="en-US" sz="2800" dirty="0"/>
              <a:t>out how many numbers are above the average.</a:t>
            </a:r>
          </a:p>
        </p:txBody>
      </p:sp>
    </p:spTree>
    <p:extLst>
      <p:ext uri="{BB962C8B-B14F-4D97-AF65-F5344CB8AC3E}">
        <p14:creationId xmlns:p14="http://schemas.microsoft.com/office/powerpoint/2010/main" val="99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9F3975-2162-4E25-A81D-9B588A6797C8}" type="slidenum">
              <a:rPr lang="en-US" altLang="en-US" sz="1400"/>
              <a:pPr/>
              <a:t>50</a:t>
            </a:fld>
            <a:endParaRPr lang="en-US" altLang="en-US" sz="1400" dirty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pPr algn="ctr"/>
            <a:r>
              <a:rPr lang="en-US" altLang="en-US" b="1" dirty="0" smtClean="0"/>
              <a:t>Linear Search</a:t>
            </a:r>
            <a:endParaRPr lang="en-US" altLang="en-US" b="1" u="sng" dirty="0" smtClean="0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4" y="1172029"/>
            <a:ext cx="11030857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linear search approach compares key </a:t>
            </a:r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sequentially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with each element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arr. </a:t>
            </a:r>
          </a:p>
        </p:txBody>
      </p:sp>
      <p:sp>
        <p:nvSpPr>
          <p:cNvPr id="2" name="Rectangle 1"/>
          <p:cNvSpPr/>
          <p:nvPr/>
        </p:nvSpPr>
        <p:spPr>
          <a:xfrm>
            <a:off x="7457169" y="4745719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8081283" y="4745719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8705397" y="4745719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9511" y="4745719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9953625" y="4745719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10577739" y="4745719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499834" y="2220943"/>
            <a:ext cx="114245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],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-1;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!= key) continue;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	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index;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6127" y="4052115"/>
            <a:ext cx="430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 = </a:t>
            </a:r>
            <a:r>
              <a:rPr lang="en-US" sz="2400" dirty="0" err="1" smtClean="0"/>
              <a:t>linearSearch</a:t>
            </a:r>
            <a:r>
              <a:rPr lang="en-US" sz="2400" dirty="0" smtClean="0"/>
              <a:t>( </a:t>
            </a:r>
            <a:r>
              <a:rPr lang="en-US" sz="2400" dirty="0" err="1" smtClean="0"/>
              <a:t>myArr</a:t>
            </a:r>
            <a:r>
              <a:rPr lang="en-US" sz="2400" dirty="0" smtClean="0"/>
              <a:t>, 5, 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31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4D0AA-C2B6-4C4C-A2F4-8C9AA498D5B6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4775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The elements in the array must already be ordered (sorted). The following elements are sorted in ascending order</a:t>
            </a:r>
            <a:r>
              <a:rPr lang="en-US" altLang="en-US" sz="3200" dirty="0">
                <a:cs typeface="Times New Roman" panose="02020603050405020304" pitchFamily="18" charset="0"/>
              </a:rPr>
              <a:t>: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1  2  4  8  13  12  43  51</a:t>
            </a:r>
          </a:p>
          <a:p>
            <a:pPr marL="292100" lvl="1" indent="16510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 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The following elements are sorted in descending order: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51 43 12 13 8 4 2 1 </a:t>
            </a:r>
          </a:p>
          <a:p>
            <a:pPr marL="292100" lvl="1" indent="165100">
              <a:buNone/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The binary search first compares the key with the middle element in the array. </a:t>
            </a:r>
          </a:p>
        </p:txBody>
      </p:sp>
    </p:spTree>
    <p:extLst>
      <p:ext uri="{BB962C8B-B14F-4D97-AF65-F5344CB8AC3E}">
        <p14:creationId xmlns:p14="http://schemas.microsoft.com/office/powerpoint/2010/main" val="24139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4D0AA-C2B6-4C4C-A2F4-8C9AA498D5B6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477500" cy="4648200"/>
          </a:xfrm>
        </p:spPr>
        <p:txBody>
          <a:bodyPr>
            <a:normAutofit/>
          </a:bodyPr>
          <a:lstStyle/>
          <a:p>
            <a:pPr marL="512763" indent="-512763"/>
            <a:r>
              <a:rPr lang="en-US" altLang="en-US" sz="3600" dirty="0">
                <a:cs typeface="Times New Roman" panose="02020603050405020304" pitchFamily="18" charset="0"/>
              </a:rPr>
              <a:t>If the key is less than the middle element,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3600" dirty="0">
                <a:cs typeface="Times New Roman" panose="02020603050405020304" pitchFamily="18" charset="0"/>
              </a:rPr>
              <a:t>the key in the first half of the array.</a:t>
            </a:r>
          </a:p>
          <a:p>
            <a:pPr marL="512763" indent="-512763"/>
            <a:r>
              <a:rPr lang="en-US" altLang="en-US" sz="3600" dirty="0">
                <a:cs typeface="Times New Roman" panose="02020603050405020304" pitchFamily="18" charset="0"/>
              </a:rPr>
              <a:t>If the key is equal to the middle element,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we find the key in the array.</a:t>
            </a:r>
            <a:endParaRPr lang="en-US" altLang="en-US" sz="3600" dirty="0">
              <a:cs typeface="Times New Roman" panose="02020603050405020304" pitchFamily="18" charset="0"/>
            </a:endParaRPr>
          </a:p>
          <a:p>
            <a:pPr marL="512763" indent="-512763"/>
            <a:r>
              <a:rPr lang="en-US" altLang="en-US" sz="3600" dirty="0">
                <a:cs typeface="Times New Roman" panose="02020603050405020304" pitchFamily="18" charset="0"/>
              </a:rPr>
              <a:t>If the key is greater than the middle element,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3600" dirty="0">
                <a:cs typeface="Times New Roman" panose="02020603050405020304" pitchFamily="18" charset="0"/>
              </a:rPr>
              <a:t>the key in the second half of the array.</a:t>
            </a:r>
            <a:endParaRPr lang="en-US" altLang="en-US" sz="3600" dirty="0"/>
          </a:p>
          <a:p>
            <a:pPr marL="292100" lvl="1" indent="165100">
              <a:buNone/>
            </a:pPr>
            <a:endParaRPr lang="en-US" altLang="en-US" sz="36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r>
              <a:rPr lang="en-US" altLang="en-US" sz="3600" dirty="0" smtClean="0">
                <a:cs typeface="Times New Roman" panose="02020603050405020304" pitchFamily="18" charset="0"/>
              </a:rPr>
              <a:t>1  2  4  8  13  12  43  51</a:t>
            </a:r>
          </a:p>
          <a:p>
            <a:pPr marL="292100" lvl="1" indent="165100">
              <a:buNone/>
            </a:pPr>
            <a:endParaRPr lang="en-US" altLang="en-US" sz="36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4D0AA-C2B6-4C4C-A2F4-8C9AA498D5B6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477500" cy="4648200"/>
          </a:xfrm>
        </p:spPr>
        <p:txBody>
          <a:bodyPr>
            <a:normAutofit/>
          </a:bodyPr>
          <a:lstStyle/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less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first half of the array.</a:t>
            </a: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equal to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find the key in the array.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greater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second half of the array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.</a:t>
            </a:r>
            <a:endParaRPr lang="en-US" altLang="en-US" sz="2400" dirty="0"/>
          </a:p>
          <a:p>
            <a:pPr marL="292100" lvl="1" indent="16510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Example: Search for key = 4</a:t>
            </a:r>
          </a:p>
          <a:p>
            <a:pPr marL="292100" lvl="1" indent="165100">
              <a:buNone/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endParaRPr lang="en-US" altLang="en-US" sz="3600" dirty="0" smtClean="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76035" y="4375262"/>
            <a:ext cx="928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165100"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Element: 1 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2  4  8  13  12  43  51</a:t>
            </a:r>
          </a:p>
        </p:txBody>
      </p:sp>
    </p:spTree>
    <p:extLst>
      <p:ext uri="{BB962C8B-B14F-4D97-AF65-F5344CB8AC3E}">
        <p14:creationId xmlns:p14="http://schemas.microsoft.com/office/powerpoint/2010/main" val="1829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4D0AA-C2B6-4C4C-A2F4-8C9AA498D5B6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477500" cy="4648200"/>
          </a:xfrm>
        </p:spPr>
        <p:txBody>
          <a:bodyPr>
            <a:normAutofit/>
          </a:bodyPr>
          <a:lstStyle/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less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first half of the array.</a:t>
            </a: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equal to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find the key in the array.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greater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second half of the array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.</a:t>
            </a:r>
            <a:endParaRPr lang="en-US" altLang="en-US" sz="2400" dirty="0"/>
          </a:p>
          <a:p>
            <a:pPr marL="292100" lvl="1" indent="16510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Example: Search for key = 4. m = </a:t>
            </a:r>
            <a:r>
              <a:rPr lang="en-US" altLang="en-US" sz="3200" dirty="0" err="1" smtClean="0">
                <a:cs typeface="Times New Roman" panose="02020603050405020304" pitchFamily="18" charset="0"/>
              </a:rPr>
              <a:t>middle_element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endParaRPr lang="en-US" altLang="en-US" sz="360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76035" y="4375262"/>
            <a:ext cx="928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165100"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Element: 1 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2  4  8  13  12  43  51</a:t>
            </a:r>
          </a:p>
        </p:txBody>
      </p:sp>
    </p:spTree>
    <p:extLst>
      <p:ext uri="{BB962C8B-B14F-4D97-AF65-F5344CB8AC3E}">
        <p14:creationId xmlns:p14="http://schemas.microsoft.com/office/powerpoint/2010/main" val="40257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4D0AA-C2B6-4C4C-A2F4-8C9AA498D5B6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477500" cy="4648200"/>
          </a:xfrm>
        </p:spPr>
        <p:txBody>
          <a:bodyPr>
            <a:normAutofit/>
          </a:bodyPr>
          <a:lstStyle/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less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first half of the array.</a:t>
            </a: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equal to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find the key in the array.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greater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second half of the array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.</a:t>
            </a:r>
            <a:endParaRPr lang="en-US" altLang="en-US" sz="2400" dirty="0"/>
          </a:p>
          <a:p>
            <a:pPr marL="292100" lvl="1" indent="16510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Example: Search for key = 4. m = </a:t>
            </a:r>
            <a:r>
              <a:rPr lang="en-US" altLang="en-US" sz="3200" dirty="0" err="1" smtClean="0">
                <a:cs typeface="Times New Roman" panose="02020603050405020304" pitchFamily="18" charset="0"/>
              </a:rPr>
              <a:t>middle_element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endParaRPr lang="en-US" altLang="en-US" sz="360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76035" y="4375262"/>
            <a:ext cx="928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165100"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Element: 1 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2  4  8  13  12  43  51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0992" y="4167676"/>
            <a:ext cx="2425664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Low index = 0</a:t>
            </a:r>
          </a:p>
          <a:p>
            <a:r>
              <a:rPr lang="en-US" sz="2800" dirty="0" smtClean="0"/>
              <a:t>High index = 7</a:t>
            </a:r>
          </a:p>
          <a:p>
            <a:r>
              <a:rPr lang="en-US" sz="2800" dirty="0" smtClean="0"/>
              <a:t>m = (0+7)/2 = 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82145" y="5863413"/>
            <a:ext cx="144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Low index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771660" y="5822350"/>
            <a:ext cx="1499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index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2556" y="5863412"/>
            <a:ext cx="2311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Middle index (m)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 flipV="1">
            <a:off x="4618494" y="5524000"/>
            <a:ext cx="310052" cy="26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Down Arrow 12"/>
          <p:cNvSpPr/>
          <p:nvPr/>
        </p:nvSpPr>
        <p:spPr>
          <a:xfrm flipV="1">
            <a:off x="2392258" y="5562000"/>
            <a:ext cx="310052" cy="26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Down Arrow 13"/>
          <p:cNvSpPr/>
          <p:nvPr/>
        </p:nvSpPr>
        <p:spPr>
          <a:xfrm flipV="1">
            <a:off x="8553814" y="5482715"/>
            <a:ext cx="310052" cy="26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214599" y="4890952"/>
            <a:ext cx="8792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165100"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Index: 0  1  2  3   4   5   6   7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4D0AA-C2B6-4C4C-A2F4-8C9AA498D5B6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477500" cy="4648200"/>
          </a:xfrm>
        </p:spPr>
        <p:txBody>
          <a:bodyPr>
            <a:normAutofit/>
          </a:bodyPr>
          <a:lstStyle/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less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first half of the array.</a:t>
            </a: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equal to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find the key in the array.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greater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second half of the array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.</a:t>
            </a:r>
            <a:endParaRPr lang="en-US" altLang="en-US" sz="2400" dirty="0"/>
          </a:p>
          <a:p>
            <a:pPr marL="292100" lvl="1" indent="16510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Example: Search for key = 4. m = </a:t>
            </a:r>
            <a:r>
              <a:rPr lang="en-US" altLang="en-US" sz="3200" dirty="0" err="1" smtClean="0">
                <a:cs typeface="Times New Roman" panose="02020603050405020304" pitchFamily="18" charset="0"/>
              </a:rPr>
              <a:t>middle_element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endParaRPr lang="en-US" altLang="en-US" sz="360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76035" y="4375262"/>
            <a:ext cx="928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165100"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Element: 1 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2  4  8  13  12  43  51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0992" y="4167676"/>
            <a:ext cx="2425664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Low index = 0</a:t>
            </a:r>
          </a:p>
          <a:p>
            <a:r>
              <a:rPr lang="en-US" sz="2800" dirty="0" smtClean="0"/>
              <a:t>High index = 2</a:t>
            </a:r>
          </a:p>
          <a:p>
            <a:r>
              <a:rPr lang="en-US" sz="2800" dirty="0" smtClean="0"/>
              <a:t>m = (0+2)/2 = 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06953" y="5847836"/>
            <a:ext cx="144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Low index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11522" y="5778128"/>
            <a:ext cx="1499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index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413686" y="6194459"/>
            <a:ext cx="2311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Middle index (m)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 flipV="1">
            <a:off x="3171397" y="5856153"/>
            <a:ext cx="310052" cy="26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Down Arrow 12"/>
          <p:cNvSpPr/>
          <p:nvPr/>
        </p:nvSpPr>
        <p:spPr>
          <a:xfrm flipV="1">
            <a:off x="2392258" y="5562000"/>
            <a:ext cx="310052" cy="26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Down Arrow 13"/>
          <p:cNvSpPr/>
          <p:nvPr/>
        </p:nvSpPr>
        <p:spPr>
          <a:xfrm flipV="1">
            <a:off x="3883574" y="5497952"/>
            <a:ext cx="310052" cy="26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214599" y="4890952"/>
            <a:ext cx="8792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165100"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Index: 0  1  2  3   4   5   6   7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4D0AA-C2B6-4C4C-A2F4-8C9AA498D5B6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477500" cy="4648200"/>
          </a:xfrm>
        </p:spPr>
        <p:txBody>
          <a:bodyPr>
            <a:normAutofit/>
          </a:bodyPr>
          <a:lstStyle/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less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first half of the array.</a:t>
            </a: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equal to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find the key in the array.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512763" indent="-512763"/>
            <a:r>
              <a:rPr lang="en-US" altLang="en-US" sz="2400" dirty="0">
                <a:cs typeface="Times New Roman" panose="02020603050405020304" pitchFamily="18" charset="0"/>
              </a:rPr>
              <a:t>If the key is greater than the middle element,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we search </a:t>
            </a:r>
            <a:r>
              <a:rPr lang="en-US" altLang="en-US" sz="2400" dirty="0">
                <a:cs typeface="Times New Roman" panose="02020603050405020304" pitchFamily="18" charset="0"/>
              </a:rPr>
              <a:t>the key in the second half of the array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.</a:t>
            </a:r>
            <a:endParaRPr lang="en-US" altLang="en-US" sz="2400" dirty="0"/>
          </a:p>
          <a:p>
            <a:pPr marL="292100" lvl="1" indent="16510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Example: Search for key = 4. m = </a:t>
            </a:r>
            <a:r>
              <a:rPr lang="en-US" altLang="en-US" sz="3200" dirty="0" err="1" smtClean="0">
                <a:cs typeface="Times New Roman" panose="02020603050405020304" pitchFamily="18" charset="0"/>
              </a:rPr>
              <a:t>middle_element</a:t>
            </a: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292100" lvl="1" indent="165100">
              <a:buNone/>
            </a:pPr>
            <a:endParaRPr lang="en-US" altLang="en-US" sz="360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76035" y="4375262"/>
            <a:ext cx="9286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165100"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Element: 1 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2  4  8  13  12  43  51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0992" y="4167676"/>
            <a:ext cx="2425664" cy="13849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Low index = 2</a:t>
            </a:r>
          </a:p>
          <a:p>
            <a:r>
              <a:rPr lang="en-US" sz="2800" dirty="0" smtClean="0"/>
              <a:t>High index = 2</a:t>
            </a:r>
          </a:p>
          <a:p>
            <a:r>
              <a:rPr lang="en-US" sz="2800" dirty="0" smtClean="0"/>
              <a:t>m = (2+2)/2 = 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37636" y="6202316"/>
            <a:ext cx="2311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Middle index (m)</a:t>
            </a:r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 flipV="1">
            <a:off x="3883574" y="5497952"/>
            <a:ext cx="310052" cy="260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214599" y="4890952"/>
            <a:ext cx="8792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lvl="1" indent="165100"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Index: 0  1  2  3   4   5   6   7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1ABBD3-AD53-4D6F-9275-743111FF8306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Sorting Arrays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524001" y="25853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9576" y="1201739"/>
            <a:ext cx="8759825" cy="4090987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A sorting algorithm puts elements in a certain order.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Unsorted: 4 3 1 2 5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Ascending order: 1 2 3 4 5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Descending order: 5 4 3 2 1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Learn two sorting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Selection sort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</a:t>
            </a:r>
            <a:r>
              <a:rPr lang="en-US" altLang="en-US" dirty="0" smtClean="0"/>
              <a:t>nsertion sort</a:t>
            </a:r>
          </a:p>
        </p:txBody>
      </p:sp>
    </p:spTree>
    <p:extLst>
      <p:ext uri="{BB962C8B-B14F-4D97-AF65-F5344CB8AC3E}">
        <p14:creationId xmlns:p14="http://schemas.microsoft.com/office/powerpoint/2010/main" val="29266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551238" y="4270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76" y="1253934"/>
            <a:ext cx="10997002" cy="2612688"/>
          </a:xfrm>
          <a:noFill/>
        </p:spPr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Find </a:t>
            </a:r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 smtClean="0">
                <a:cs typeface="Times New Roman" panose="02020603050405020304" pitchFamily="18" charset="0"/>
              </a:rPr>
              <a:t>smallest number </a:t>
            </a:r>
            <a:r>
              <a:rPr lang="en-US" altLang="en-US" dirty="0">
                <a:cs typeface="Times New Roman" panose="02020603050405020304" pitchFamily="18" charset="0"/>
              </a:rPr>
              <a:t>in the list and places it </a:t>
            </a:r>
            <a:r>
              <a:rPr lang="en-US" altLang="en-US" dirty="0" smtClean="0">
                <a:cs typeface="Times New Roman" panose="02020603050405020304" pitchFamily="18" charset="0"/>
              </a:rPr>
              <a:t>first.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Then </a:t>
            </a:r>
            <a:r>
              <a:rPr lang="en-US" altLang="en-US" dirty="0"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cs typeface="Times New Roman" panose="02020603050405020304" pitchFamily="18" charset="0"/>
              </a:rPr>
              <a:t>t finds </a:t>
            </a:r>
            <a:r>
              <a:rPr lang="en-US" altLang="en-US" dirty="0">
                <a:cs typeface="Times New Roman" panose="02020603050405020304" pitchFamily="18" charset="0"/>
              </a:rPr>
              <a:t>the smallest </a:t>
            </a:r>
            <a:r>
              <a:rPr lang="en-US" altLang="en-US" dirty="0">
                <a:cs typeface="Times New Roman" panose="02020603050405020304" pitchFamily="18" charset="0"/>
              </a:rPr>
              <a:t>remaining number and </a:t>
            </a:r>
            <a:r>
              <a:rPr lang="en-US" altLang="en-US" dirty="0">
                <a:cs typeface="Times New Roman" panose="02020603050405020304" pitchFamily="18" charset="0"/>
              </a:rPr>
              <a:t>places it next to </a:t>
            </a:r>
            <a:r>
              <a:rPr lang="en-US" altLang="en-US" dirty="0" smtClean="0">
                <a:cs typeface="Times New Roman" panose="02020603050405020304" pitchFamily="18" charset="0"/>
              </a:rPr>
              <a:t>first.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Repeat until </a:t>
            </a:r>
            <a:r>
              <a:rPr lang="en-US" altLang="en-US" dirty="0">
                <a:cs typeface="Times New Roman" panose="02020603050405020304" pitchFamily="18" charset="0"/>
              </a:rPr>
              <a:t>the list contains only a single number.</a:t>
            </a:r>
            <a:r>
              <a:rPr lang="en-US" altLang="en-US" dirty="0"/>
              <a:t> </a:t>
            </a:r>
          </a:p>
        </p:txBody>
      </p:sp>
      <p:sp>
        <p:nvSpPr>
          <p:cNvPr id="89093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93091"/>
            <a:ext cx="8299450" cy="396875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9708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803822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>
          <a:xfrm>
            <a:off x="9427936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52050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10676164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4" name="Rectangle 13"/>
          <p:cNvSpPr/>
          <p:nvPr/>
        </p:nvSpPr>
        <p:spPr>
          <a:xfrm>
            <a:off x="11300278" y="2522203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493240" y="3499007"/>
            <a:ext cx="85423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Loop</a:t>
            </a:r>
          </a:p>
          <a:p>
            <a:r>
              <a:rPr lang="en-US" sz="2800" dirty="0" smtClean="0"/>
              <a:t>	The remaining elements: from index </a:t>
            </a:r>
            <a:r>
              <a:rPr lang="en-US" sz="2800" dirty="0" err="1" smtClean="0"/>
              <a:t>i</a:t>
            </a:r>
            <a:r>
              <a:rPr lang="en-US" sz="2800" dirty="0" smtClean="0"/>
              <a:t> to (NUM-1)</a:t>
            </a:r>
          </a:p>
          <a:p>
            <a:r>
              <a:rPr lang="en-US" sz="2800" dirty="0" smtClean="0"/>
              <a:t>	Find the smallest number from remaining elements</a:t>
            </a:r>
          </a:p>
          <a:p>
            <a:r>
              <a:rPr lang="en-US" sz="2800" dirty="0" smtClean="0"/>
              <a:t>	Swap the </a:t>
            </a:r>
            <a:r>
              <a:rPr lang="en-US" sz="2800" dirty="0"/>
              <a:t>smallest </a:t>
            </a:r>
            <a:r>
              <a:rPr lang="en-US" sz="2800" dirty="0" smtClean="0"/>
              <a:t>number to the position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</a:t>
            </a:r>
            <a:r>
              <a:rPr lang="en-US" sz="2800" dirty="0" smtClean="0"/>
              <a:t> &lt;- </a:t>
            </a:r>
            <a:r>
              <a:rPr lang="en-US" sz="2800" dirty="0" err="1" smtClean="0"/>
              <a:t>i</a:t>
            </a:r>
            <a:r>
              <a:rPr lang="en-US" sz="2800" dirty="0" smtClean="0"/>
              <a:t> + 1</a:t>
            </a:r>
          </a:p>
          <a:p>
            <a:r>
              <a:rPr lang="en-US" sz="2800" dirty="0" smtClean="0"/>
              <a:t>Repeat if  </a:t>
            </a:r>
            <a:r>
              <a:rPr lang="en-US" sz="2800" dirty="0" err="1" smtClean="0"/>
              <a:t>i</a:t>
            </a:r>
            <a:r>
              <a:rPr lang="en-US" sz="2800" dirty="0" smtClean="0"/>
              <a:t> != (NUM-1)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282866" y="34607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0695" y="34680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9502066" y="34752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109031" y="34811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96860" y="34883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28231" y="349565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156212" y="3533950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732530" y="2746821"/>
            <a:ext cx="139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element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035800" y="3866622"/>
            <a:ext cx="1247066" cy="552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03201"/>
            <a:ext cx="12192000" cy="652463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Text Box 1033"/>
          <p:cNvSpPr txBox="1">
            <a:spLocks noChangeArrowheads="1"/>
          </p:cNvSpPr>
          <p:nvPr/>
        </p:nvSpPr>
        <p:spPr bwMode="auto">
          <a:xfrm>
            <a:off x="423880" y="902074"/>
            <a:ext cx="112974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dirty="0"/>
              <a:t>Array is a data structure that represents a collection of the </a:t>
            </a:r>
            <a:r>
              <a:rPr lang="en-US" altLang="en-US" sz="4000" b="1" dirty="0">
                <a:solidFill>
                  <a:srgbClr val="FF0000"/>
                </a:solidFill>
              </a:rPr>
              <a:t>same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types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002060"/>
                </a:solidFill>
              </a:rPr>
              <a:t>data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>
              <a:spcAft>
                <a:spcPts val="1200"/>
              </a:spcAft>
            </a:pPr>
            <a:r>
              <a:rPr lang="en-US" altLang="en-US" dirty="0" smtClean="0"/>
              <a:t>//</a:t>
            </a:r>
            <a:r>
              <a:rPr lang="en-US" altLang="en-US" dirty="0"/>
              <a:t> Declaring, </a:t>
            </a:r>
            <a:r>
              <a:rPr lang="en-US" altLang="en-US" dirty="0" smtClean="0"/>
              <a:t>creating, and initializing</a:t>
            </a:r>
            <a:endParaRPr lang="en-US" altLang="en-US" dirty="0"/>
          </a:p>
          <a:p>
            <a:pPr>
              <a:spcAft>
                <a:spcPts val="120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loat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 = {1,3,7.5,-9,0,-2.1};</a:t>
            </a:r>
          </a:p>
          <a:p>
            <a:pPr>
              <a:spcAft>
                <a:spcPts val="120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numPtr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174" name="Rectangle 1040"/>
          <p:cNvSpPr>
            <a:spLocks noChangeArrowheads="1"/>
          </p:cNvSpPr>
          <p:nvPr/>
        </p:nvSpPr>
        <p:spPr bwMode="auto">
          <a:xfrm>
            <a:off x="3695700" y="19129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1042"/>
          <p:cNvSpPr>
            <a:spLocks noChangeArrowheads="1"/>
          </p:cNvSpPr>
          <p:nvPr/>
        </p:nvSpPr>
        <p:spPr bwMode="auto">
          <a:xfrm>
            <a:off x="1524000" y="1682107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86569" y="4262509"/>
            <a:ext cx="11234737" cy="632222"/>
            <a:chOff x="2266950" y="5443075"/>
            <a:chExt cx="7658100" cy="695696"/>
          </a:xfrm>
        </p:grpSpPr>
        <p:sp>
          <p:nvSpPr>
            <p:cNvPr id="9" name="Rectangle 8"/>
            <p:cNvSpPr/>
            <p:nvPr/>
          </p:nvSpPr>
          <p:spPr>
            <a:xfrm>
              <a:off x="22669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33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196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7.5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5443075"/>
              <a:ext cx="1276350" cy="695696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-9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7235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700" y="5443075"/>
              <a:ext cx="1276350" cy="695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-2.1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7792" y="3448933"/>
            <a:ext cx="970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numPtr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5" idx="2"/>
            <a:endCxn id="9" idx="0"/>
          </p:cNvCxnSpPr>
          <p:nvPr/>
        </p:nvCxnSpPr>
        <p:spPr>
          <a:xfrm>
            <a:off x="1422797" y="3849043"/>
            <a:ext cx="0" cy="413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2714" y="3395210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numPtr+1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 flipH="1">
            <a:off x="3295253" y="3795320"/>
            <a:ext cx="1508" cy="467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9324" y="3395210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numPtr+2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191863" y="3795320"/>
            <a:ext cx="1508" cy="467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12092" y="3395210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numPtr+3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7024631" y="3795320"/>
            <a:ext cx="1508" cy="467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52724" y="3395210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numPtr+4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8865263" y="3795320"/>
            <a:ext cx="1508" cy="467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16882" y="3395210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numPtr+5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>
            <a:off x="10829421" y="3795320"/>
            <a:ext cx="1508" cy="467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404914" y="4651248"/>
            <a:ext cx="696995" cy="748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82684" y="544935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 value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7205" y="5495292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 at index 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080161" y="4918142"/>
            <a:ext cx="386687" cy="57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5442" y="4930244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[0]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26613" y="4936233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[1]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417198" y="4918142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[2]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469900" y="4918142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[3]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8267700" y="4908087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[4]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65500" y="489345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numArr</a:t>
            </a:r>
            <a:r>
              <a:rPr lang="en-US" sz="2000" dirty="0" smtClean="0"/>
              <a:t>[5]</a:t>
            </a:r>
            <a:endParaRPr lang="en-US" sz="2000" dirty="0"/>
          </a:p>
        </p:txBody>
      </p:sp>
      <p:sp>
        <p:nvSpPr>
          <p:cNvPr id="7168" name="Rectangle 7167"/>
          <p:cNvSpPr/>
          <p:nvPr/>
        </p:nvSpPr>
        <p:spPr>
          <a:xfrm>
            <a:off x="8372437" y="5417483"/>
            <a:ext cx="3300478" cy="1323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dirty="0"/>
              <a:t>Each element </a:t>
            </a:r>
            <a:r>
              <a:rPr lang="en-US" altLang="en-US" sz="2000" dirty="0" smtClean="0"/>
              <a:t>is </a:t>
            </a:r>
            <a:r>
              <a:rPr lang="en-US" altLang="en-US" sz="2000" dirty="0"/>
              <a:t>represented </a:t>
            </a:r>
            <a:r>
              <a:rPr lang="en-US" altLang="en-US" sz="2000" dirty="0" smtClean="0"/>
              <a:t>as an </a:t>
            </a:r>
            <a:r>
              <a:rPr lang="en-US" altLang="en-US" sz="2000" i="1" dirty="0"/>
              <a:t>indexed </a:t>
            </a:r>
            <a:r>
              <a:rPr lang="en-US" altLang="en-US" sz="2000" i="1" dirty="0" smtClean="0"/>
              <a:t>variable:</a:t>
            </a:r>
          </a:p>
          <a:p>
            <a:r>
              <a:rPr lang="en-US" altLang="en-US" sz="2000" i="1" dirty="0" err="1" smtClean="0"/>
              <a:t>numArr</a:t>
            </a:r>
            <a:r>
              <a:rPr lang="en-US" altLang="en-US" sz="2000" i="1" dirty="0" smtClean="0"/>
              <a:t>[index]. </a:t>
            </a:r>
            <a:r>
              <a:rPr lang="en-US" altLang="en-US" sz="2000" i="1" dirty="0"/>
              <a:t>i</a:t>
            </a:r>
            <a:r>
              <a:rPr lang="en-US" altLang="en-US" sz="2000" i="1" dirty="0" smtClean="0"/>
              <a:t>ndex must be an ordinal number.</a:t>
            </a:r>
            <a:endParaRPr lang="en-US" sz="2000" dirty="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038600" y="6356350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6</a:t>
            </a:r>
          </a:p>
        </p:txBody>
      </p:sp>
      <p:sp>
        <p:nvSpPr>
          <p:cNvPr id="7169" name="Rectangle 7168"/>
          <p:cNvSpPr/>
          <p:nvPr/>
        </p:nvSpPr>
        <p:spPr>
          <a:xfrm>
            <a:off x="423881" y="5956240"/>
            <a:ext cx="6543637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Array indices are </a:t>
            </a:r>
            <a:r>
              <a:rPr lang="en-US" altLang="en-US" sz="2000" dirty="0" smtClean="0"/>
              <a:t>0-based. They </a:t>
            </a:r>
            <a:r>
              <a:rPr lang="en-US" altLang="en-US" sz="2000" dirty="0"/>
              <a:t>start from 0 to arraySize-1. 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8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" grpId="0" animBg="1"/>
      <p:bldP spid="716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551238" y="4270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524001" y="12709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5" name="Rectangle 8"/>
          <p:cNvSpPr>
            <a:spLocks noChangeArrowheads="1"/>
          </p:cNvSpPr>
          <p:nvPr/>
        </p:nvSpPr>
        <p:spPr bwMode="auto">
          <a:xfrm>
            <a:off x="1524001" y="1266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35359" y="3501392"/>
            <a:ext cx="85423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Loop</a:t>
            </a:r>
          </a:p>
          <a:p>
            <a:r>
              <a:rPr lang="en-US" sz="2800" dirty="0" smtClean="0"/>
              <a:t>	The remaining elements: from index </a:t>
            </a:r>
            <a:r>
              <a:rPr lang="en-US" sz="2800" dirty="0" err="1" smtClean="0"/>
              <a:t>i</a:t>
            </a:r>
            <a:r>
              <a:rPr lang="en-US" sz="2800" dirty="0" smtClean="0"/>
              <a:t> to (NUM-1)</a:t>
            </a:r>
          </a:p>
          <a:p>
            <a:r>
              <a:rPr lang="en-US" sz="2800" dirty="0" smtClean="0"/>
              <a:t>	Find the smallest number from remaining elements</a:t>
            </a:r>
          </a:p>
          <a:p>
            <a:r>
              <a:rPr lang="en-US" sz="2800" dirty="0" smtClean="0"/>
              <a:t>	Swap the smallest number to the position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</a:t>
            </a:r>
            <a:r>
              <a:rPr lang="en-US" sz="2800" dirty="0" smtClean="0"/>
              <a:t> &lt;- </a:t>
            </a:r>
            <a:r>
              <a:rPr lang="en-US" sz="2800" dirty="0" err="1" smtClean="0"/>
              <a:t>i</a:t>
            </a:r>
            <a:r>
              <a:rPr lang="en-US" sz="2800" dirty="0" smtClean="0"/>
              <a:t> + 1</a:t>
            </a:r>
          </a:p>
          <a:p>
            <a:r>
              <a:rPr lang="en-US" sz="2800" dirty="0" smtClean="0"/>
              <a:t>Repeat if  </a:t>
            </a:r>
            <a:r>
              <a:rPr lang="en-US" sz="2800" dirty="0" err="1" smtClean="0"/>
              <a:t>i</a:t>
            </a:r>
            <a:r>
              <a:rPr lang="en-US" sz="2800" dirty="0" smtClean="0"/>
              <a:t> != (NUM-1) 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141031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2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65145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8389259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13373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1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37487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10261601" y="25720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7244189" y="35106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832018" y="35178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463389" y="35251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9070354" y="35309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658183" y="3538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89554" y="35455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17535" y="3583803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93853" y="2796674"/>
            <a:ext cx="139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element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140808" y="4054052"/>
            <a:ext cx="370246" cy="337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03276" y="1165034"/>
            <a:ext cx="10997002" cy="2612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Find the smallest number in the list and places it first.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Then it finds the smallest </a:t>
            </a:r>
            <a:r>
              <a:rPr lang="en-US" altLang="en-US" dirty="0">
                <a:cs typeface="Times New Roman" panose="02020603050405020304" pitchFamily="18" charset="0"/>
              </a:rPr>
              <a:t>remaining number and </a:t>
            </a:r>
            <a:r>
              <a:rPr lang="en-US" altLang="en-US" dirty="0" smtClean="0">
                <a:cs typeface="Times New Roman" panose="02020603050405020304" pitchFamily="18" charset="0"/>
              </a:rPr>
              <a:t>places it next to first.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Repeat until the list contains only a single number.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93091"/>
            <a:ext cx="8299450" cy="396875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30473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359" y="3501392"/>
            <a:ext cx="85423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Loop</a:t>
            </a:r>
          </a:p>
          <a:p>
            <a:r>
              <a:rPr lang="en-US" sz="2800" dirty="0" smtClean="0"/>
              <a:t>	The remaining elements: from index </a:t>
            </a:r>
            <a:r>
              <a:rPr lang="en-US" sz="2800" dirty="0" err="1" smtClean="0"/>
              <a:t>i</a:t>
            </a:r>
            <a:r>
              <a:rPr lang="en-US" sz="2800" dirty="0" smtClean="0"/>
              <a:t> to (NUM-1)</a:t>
            </a:r>
          </a:p>
          <a:p>
            <a:r>
              <a:rPr lang="en-US" sz="2800" dirty="0" smtClean="0"/>
              <a:t>	Find the smallest number from remaining elements</a:t>
            </a:r>
          </a:p>
          <a:p>
            <a:r>
              <a:rPr lang="en-US" sz="2800" dirty="0" smtClean="0"/>
              <a:t>	Swap the smallest number to the position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</a:t>
            </a:r>
            <a:r>
              <a:rPr lang="en-US" sz="2800" dirty="0" smtClean="0"/>
              <a:t> &lt;- </a:t>
            </a:r>
            <a:r>
              <a:rPr lang="en-US" sz="2800" dirty="0" err="1" smtClean="0"/>
              <a:t>i</a:t>
            </a:r>
            <a:r>
              <a:rPr lang="en-US" sz="2800" dirty="0" smtClean="0"/>
              <a:t> + 1</a:t>
            </a:r>
          </a:p>
          <a:p>
            <a:r>
              <a:rPr lang="en-US" sz="2800" dirty="0" smtClean="0"/>
              <a:t>Repeat if  </a:t>
            </a:r>
            <a:r>
              <a:rPr lang="en-US" sz="2800" dirty="0" err="1" smtClean="0"/>
              <a:t>i</a:t>
            </a:r>
            <a:r>
              <a:rPr lang="en-US" sz="2800" dirty="0" smtClean="0"/>
              <a:t> != (NUM-1) 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141031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1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65145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8389259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13373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2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37487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10261601" y="25847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7244189" y="35233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832018" y="35305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463389" y="35378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9070354" y="35436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658183" y="35509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89554" y="35582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17535" y="3596503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93853" y="2809374"/>
            <a:ext cx="139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element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959600" y="4119724"/>
            <a:ext cx="551677" cy="312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03276" y="1253934"/>
            <a:ext cx="10997002" cy="2612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Find the smallest number in the list and places it first.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Then it finds the smallest </a:t>
            </a:r>
            <a:r>
              <a:rPr lang="en-US" altLang="en-US" dirty="0">
                <a:cs typeface="Times New Roman" panose="02020603050405020304" pitchFamily="18" charset="0"/>
              </a:rPr>
              <a:t>remaining number and </a:t>
            </a:r>
            <a:r>
              <a:rPr lang="en-US" altLang="en-US" dirty="0" smtClean="0">
                <a:cs typeface="Times New Roman" panose="02020603050405020304" pitchFamily="18" charset="0"/>
              </a:rPr>
              <a:t>places it next to first.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Repeat until the list contains only a single number.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93091"/>
            <a:ext cx="8299450" cy="396875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24513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551238" y="4270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524001" y="12709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5" name="Rectangle 8"/>
          <p:cNvSpPr>
            <a:spLocks noChangeArrowheads="1"/>
          </p:cNvSpPr>
          <p:nvPr/>
        </p:nvSpPr>
        <p:spPr bwMode="auto">
          <a:xfrm>
            <a:off x="1524001" y="12661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35359" y="3501392"/>
            <a:ext cx="85423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= 0</a:t>
            </a:r>
          </a:p>
          <a:p>
            <a:r>
              <a:rPr lang="en-US" sz="2800" dirty="0" smtClean="0"/>
              <a:t>Loop</a:t>
            </a:r>
          </a:p>
          <a:p>
            <a:r>
              <a:rPr lang="en-US" sz="2800" dirty="0" smtClean="0"/>
              <a:t>	The remaining elements: from index </a:t>
            </a:r>
            <a:r>
              <a:rPr lang="en-US" sz="2800" dirty="0" err="1" smtClean="0"/>
              <a:t>i</a:t>
            </a:r>
            <a:r>
              <a:rPr lang="en-US" sz="2800" dirty="0" smtClean="0"/>
              <a:t> to (NUM-1)</a:t>
            </a:r>
          </a:p>
          <a:p>
            <a:r>
              <a:rPr lang="en-US" sz="2800" dirty="0" smtClean="0"/>
              <a:t>	Find the smallest number from remaining elements</a:t>
            </a:r>
          </a:p>
          <a:p>
            <a:r>
              <a:rPr lang="en-US" sz="2800" dirty="0" smtClean="0"/>
              <a:t>	Swap the smallest number to the position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sz="2800" dirty="0" smtClean="0">
                <a:solidFill>
                  <a:srgbClr val="0070C0"/>
                </a:solidFill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 + 1</a:t>
            </a:r>
          </a:p>
          <a:p>
            <a:r>
              <a:rPr lang="en-US" sz="2800" dirty="0" smtClean="0"/>
              <a:t>Repeat if  </a:t>
            </a:r>
            <a:r>
              <a:rPr lang="en-US" sz="2800" dirty="0" err="1" smtClean="0"/>
              <a:t>i</a:t>
            </a:r>
            <a:r>
              <a:rPr lang="en-US" sz="2800" dirty="0" smtClean="0"/>
              <a:t> != (NUM-1) 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141031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1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65145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8389259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13373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37487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10261601" y="2610156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7244189" y="35487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832018" y="35559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463389" y="35632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9070354" y="35690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658183" y="35763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89554" y="35836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17535" y="3621903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93853" y="2834774"/>
            <a:ext cx="139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element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404100" y="4193655"/>
            <a:ext cx="656618" cy="200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03276" y="1253934"/>
            <a:ext cx="10997002" cy="26126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Find the smallest number in the list and places it first.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Then it finds the </a:t>
            </a:r>
            <a:r>
              <a:rPr lang="en-US" altLang="en-US" dirty="0">
                <a:cs typeface="Times New Roman" panose="02020603050405020304" pitchFamily="18" charset="0"/>
              </a:rPr>
              <a:t>smallest remaining </a:t>
            </a:r>
            <a:r>
              <a:rPr lang="en-US" altLang="en-US" dirty="0" smtClean="0">
                <a:cs typeface="Times New Roman" panose="02020603050405020304" pitchFamily="18" charset="0"/>
              </a:rPr>
              <a:t>number </a:t>
            </a:r>
            <a:r>
              <a:rPr lang="en-US" altLang="en-US" dirty="0" smtClean="0">
                <a:cs typeface="Times New Roman" panose="02020603050405020304" pitchFamily="18" charset="0"/>
              </a:rPr>
              <a:t>and </a:t>
            </a:r>
            <a:r>
              <a:rPr lang="en-US" altLang="en-US" dirty="0" smtClean="0">
                <a:cs typeface="Times New Roman" panose="02020603050405020304" pitchFamily="18" charset="0"/>
              </a:rPr>
              <a:t>places it next to first.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 smtClean="0">
                <a:cs typeface="Times New Roman" panose="02020603050405020304" pitchFamily="18" charset="0"/>
              </a:rPr>
              <a:t>Repeat until the list contains only a single number.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93091"/>
            <a:ext cx="8299450" cy="396875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</p:spTree>
    <p:extLst>
      <p:ext uri="{BB962C8B-B14F-4D97-AF65-F5344CB8AC3E}">
        <p14:creationId xmlns:p14="http://schemas.microsoft.com/office/powerpoint/2010/main" val="38120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335189" y="3048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35188" y="11826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599543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4223657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7771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5471885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609599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061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64</a:t>
            </a:fld>
            <a:endParaRPr lang="en-US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6785430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7409544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3658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189" y="3048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35188" y="11826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1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65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599543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7409544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3658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7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66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599543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99543" y="44418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3658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8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67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223657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92286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3658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1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68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223657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92286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82686" y="44418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6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69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75429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223657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92286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5429" y="44418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58458" y="3338286"/>
            <a:ext cx="13570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202366-A0DF-4BB0-B1B6-E31160DFEF0A}" type="slidenum">
              <a:rPr lang="en-US" altLang="en-US" sz="1400"/>
              <a:pPr/>
              <a:t>7</a:t>
            </a:fld>
            <a:endParaRPr lang="en-US" altLang="en-US" sz="14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8382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Declaring Array Variables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191" y="1143000"/>
            <a:ext cx="7920037" cy="1443038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datatype </a:t>
            </a:r>
            <a:r>
              <a:rPr lang="en-US" altLang="en-US" sz="2200" dirty="0" err="1">
                <a:latin typeface="Courier New" panose="02070309020205020404" pitchFamily="49" charset="0"/>
              </a:rPr>
              <a:t>arrayRefVar</a:t>
            </a:r>
            <a:r>
              <a:rPr lang="en-US" altLang="en-US" sz="2200" dirty="0">
                <a:latin typeface="Courier New" panose="02070309020205020404" pitchFamily="49" charset="0"/>
              </a:rPr>
              <a:t>[</a:t>
            </a:r>
            <a:r>
              <a:rPr lang="en-US" altLang="en-US" sz="2200" dirty="0" err="1">
                <a:latin typeface="Courier New" panose="02070309020205020404" pitchFamily="49" charset="0"/>
              </a:rPr>
              <a:t>arraySize</a:t>
            </a:r>
            <a:r>
              <a:rPr lang="en-US" altLang="en-US" sz="2200" dirty="0">
                <a:latin typeface="Courier New" panose="02070309020205020404" pitchFamily="49" charset="0"/>
              </a:rPr>
              <a:t>];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200" dirty="0"/>
              <a:t>Example: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200" dirty="0"/>
              <a:t>    </a:t>
            </a:r>
            <a:r>
              <a:rPr lang="en-US" altLang="en-US" sz="2000" dirty="0">
                <a:latin typeface="Courier New" panose="02070309020205020404" pitchFamily="49" charset="0"/>
              </a:rPr>
              <a:t>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myList</a:t>
            </a:r>
            <a:r>
              <a:rPr lang="en-US" altLang="en-US" sz="2000" dirty="0">
                <a:latin typeface="Courier New" panose="02070309020205020404" pitchFamily="49" charset="0"/>
              </a:rPr>
              <a:t>[10];</a:t>
            </a:r>
            <a:endParaRPr lang="en-US" altLang="en-U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20262" y="2586038"/>
            <a:ext cx="11193517" cy="368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/>
              <a:t>double </a:t>
            </a:r>
            <a:r>
              <a:rPr lang="en-US" altLang="en-US" dirty="0" err="1" smtClean="0"/>
              <a:t>myList</a:t>
            </a:r>
            <a:r>
              <a:rPr lang="en-US" altLang="en-US" dirty="0" smtClean="0"/>
              <a:t>[4];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 smtClean="0"/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vsize</a:t>
            </a:r>
            <a:r>
              <a:rPr lang="en-US" altLang="en-US" dirty="0" smtClean="0"/>
              <a:t> </a:t>
            </a:r>
            <a:r>
              <a:rPr lang="en-US" altLang="en-US" dirty="0"/>
              <a:t>= 4;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double </a:t>
            </a:r>
            <a:r>
              <a:rPr lang="en-US" altLang="en-US" dirty="0" err="1" smtClean="0"/>
              <a:t>myList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vsize</a:t>
            </a:r>
            <a:r>
              <a:rPr lang="en-US" altLang="en-US" dirty="0"/>
              <a:t>]; </a:t>
            </a:r>
            <a:r>
              <a:rPr lang="en-US" altLang="en-US" dirty="0" smtClean="0"/>
              <a:t>	// This is illegal because </a:t>
            </a:r>
            <a:r>
              <a:rPr lang="en-US" altLang="en-US" dirty="0" err="1" smtClean="0"/>
              <a:t>vsize</a:t>
            </a:r>
            <a:r>
              <a:rPr lang="en-US" altLang="en-US" dirty="0" smtClean="0"/>
              <a:t> is not a constant.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/>
              <a:t>					// </a:t>
            </a:r>
            <a:r>
              <a:rPr lang="en-US" altLang="en-US" dirty="0" err="1" smtClean="0"/>
              <a:t>vsize</a:t>
            </a:r>
            <a:r>
              <a:rPr lang="en-US" altLang="en-US" dirty="0" smtClean="0"/>
              <a:t> is a variable whose value can be changed.</a:t>
            </a:r>
            <a:endParaRPr lang="en-US" altLang="en-US" dirty="0"/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 smtClean="0"/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err="1" smtClean="0"/>
              <a:t>const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 smtClean="0"/>
              <a:t>vsize</a:t>
            </a:r>
            <a:r>
              <a:rPr lang="en-US" altLang="en-US" dirty="0" smtClean="0"/>
              <a:t> </a:t>
            </a:r>
            <a:r>
              <a:rPr lang="en-US" altLang="en-US" dirty="0"/>
              <a:t>= 4</a:t>
            </a:r>
            <a:r>
              <a:rPr lang="en-US" altLang="en-US" dirty="0" smtClean="0"/>
              <a:t>;	// </a:t>
            </a:r>
            <a:r>
              <a:rPr lang="en-US" altLang="en-US" dirty="0" err="1" smtClean="0"/>
              <a:t>vsize</a:t>
            </a:r>
            <a:r>
              <a:rPr lang="en-US" altLang="en-US" dirty="0" smtClean="0"/>
              <a:t> is a constant. Its value cannot 							// be changed after initialization.</a:t>
            </a:r>
            <a:endParaRPr lang="en-US" altLang="en-US" dirty="0"/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double </a:t>
            </a:r>
            <a:r>
              <a:rPr lang="en-US" altLang="en-US" dirty="0" err="1" smtClean="0"/>
              <a:t>myList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vsize</a:t>
            </a:r>
            <a:r>
              <a:rPr lang="en-US" altLang="en-US" dirty="0"/>
              <a:t>]; </a:t>
            </a:r>
            <a:r>
              <a:rPr lang="en-US" altLang="en-US" dirty="0" smtClean="0"/>
              <a:t>	// </a:t>
            </a:r>
            <a:r>
              <a:rPr lang="en-US" altLang="en-US" dirty="0"/>
              <a:t>Correct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874509" y="1546412"/>
            <a:ext cx="874059" cy="336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48568" y="1546412"/>
            <a:ext cx="2682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constant size or a constant expression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58302" y="1682533"/>
            <a:ext cx="235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constant name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95424" y="1528546"/>
            <a:ext cx="632992" cy="26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1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13EF9-1DA9-47AC-B483-DBAE46F5FC9E}" type="slidenum">
              <a:rPr lang="en-US" altLang="en-US" sz="1400"/>
              <a:pPr/>
              <a:t>70</a:t>
            </a:fld>
            <a:endParaRPr lang="en-US" altLang="en-US" sz="1400"/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1524001" y="2218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543300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818744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4176486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042" y="3527428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8657772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281886" y="3554411"/>
            <a:ext cx="6241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89" y="457200"/>
            <a:ext cx="1174251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7588" y="1335089"/>
            <a:ext cx="1153749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Sort </a:t>
            </a:r>
            <a:r>
              <a:rPr lang="en-US" altLang="en-US" sz="3600" dirty="0">
                <a:cs typeface="Times New Roman" panose="02020603050405020304" pitchFamily="18" charset="0"/>
              </a:rPr>
              <a:t>a list of values by repeatedly inserting an unsorted element into a sorted </a:t>
            </a:r>
            <a:r>
              <a:rPr lang="en-US" altLang="en-US" sz="36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altLang="en-US" sz="3600" dirty="0" smtClean="0">
                <a:cs typeface="Times New Roman" panose="02020603050405020304" pitchFamily="18" charset="0"/>
              </a:rPr>
              <a:t>Repeat the process </a:t>
            </a:r>
            <a:r>
              <a:rPr lang="en-US" altLang="en-US" sz="3600" dirty="0">
                <a:cs typeface="Times New Roman" panose="02020603050405020304" pitchFamily="18" charset="0"/>
              </a:rPr>
              <a:t>until the whole list is sorted.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76401" y="2371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Inserting an element into an 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a[100];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numElements</a:t>
            </a:r>
            <a:r>
              <a:rPr lang="en-US" dirty="0" smtClean="0"/>
              <a:t> = 50;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new_element</a:t>
            </a:r>
            <a:r>
              <a:rPr lang="en-US" dirty="0" smtClean="0"/>
              <a:t> = 34;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index = 2;</a:t>
            </a:r>
          </a:p>
          <a:p>
            <a:pPr marL="0" indent="0">
              <a:buNone/>
            </a:pPr>
            <a:r>
              <a:rPr lang="en-US" dirty="0" smtClean="0"/>
              <a:t>// insert </a:t>
            </a:r>
            <a:r>
              <a:rPr lang="en-US" dirty="0" err="1" smtClean="0"/>
              <a:t>new_element</a:t>
            </a:r>
            <a:r>
              <a:rPr lang="en-US" dirty="0" smtClean="0"/>
              <a:t> at a[index]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2918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563" y="492918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6926" y="4929187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81289" y="4929187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5652" y="4929187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48313" y="4915912"/>
            <a:ext cx="752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6926" y="5484921"/>
            <a:ext cx="614363" cy="571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a[100];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numElements</a:t>
            </a:r>
            <a:r>
              <a:rPr lang="en-US" dirty="0" smtClean="0"/>
              <a:t> = 50;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new_element</a:t>
            </a:r>
            <a:r>
              <a:rPr lang="en-US" dirty="0" smtClean="0"/>
              <a:t> = 34;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index = 2;</a:t>
            </a:r>
          </a:p>
          <a:p>
            <a:pPr marL="0" indent="0">
              <a:buNone/>
            </a:pPr>
            <a:r>
              <a:rPr lang="en-US" dirty="0" smtClean="0"/>
              <a:t>// insert </a:t>
            </a:r>
            <a:r>
              <a:rPr lang="en-US" dirty="0" err="1" smtClean="0"/>
              <a:t>new_element</a:t>
            </a:r>
            <a:r>
              <a:rPr lang="en-US" dirty="0" smtClean="0"/>
              <a:t> at a[index]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2918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563" y="492918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6926" y="4929187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81289" y="4929187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5652" y="4929187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3792" y="4870324"/>
            <a:ext cx="752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14563" y="5815013"/>
            <a:ext cx="1357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Inserting an element into an 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0015" y="4938315"/>
            <a:ext cx="61436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03373" y="4869312"/>
            <a:ext cx="61436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99374" y="4898668"/>
            <a:ext cx="204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used yet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066926" y="6129340"/>
            <a:ext cx="614363" cy="571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a[100];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numElements</a:t>
            </a:r>
            <a:r>
              <a:rPr lang="en-US" dirty="0" smtClean="0"/>
              <a:t> = 50;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new_element</a:t>
            </a:r>
            <a:r>
              <a:rPr lang="en-US" dirty="0" smtClean="0"/>
              <a:t> = 34;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index = 2;</a:t>
            </a:r>
          </a:p>
          <a:p>
            <a:pPr marL="0" indent="0">
              <a:buNone/>
            </a:pPr>
            <a:r>
              <a:rPr lang="en-US" dirty="0" smtClean="0"/>
              <a:t>// insert </a:t>
            </a:r>
            <a:r>
              <a:rPr lang="en-US" dirty="0" err="1" smtClean="0"/>
              <a:t>new_element</a:t>
            </a:r>
            <a:r>
              <a:rPr lang="en-US" dirty="0" smtClean="0"/>
              <a:t> at a[index]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2918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563" y="492918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1289" y="4942462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95652" y="4942462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0015" y="4942462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1570" y="4914433"/>
            <a:ext cx="752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5890" y="4929187"/>
            <a:ext cx="61436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Inserting an element into an 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3342" y="4942462"/>
            <a:ext cx="61436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85890" y="5513962"/>
            <a:ext cx="614363" cy="571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a[100];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numElements</a:t>
            </a:r>
            <a:r>
              <a:rPr lang="en-US" dirty="0" smtClean="0"/>
              <a:t> = 50;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new_element</a:t>
            </a:r>
            <a:r>
              <a:rPr lang="en-US" dirty="0" smtClean="0"/>
              <a:t> = 34;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index = 2;</a:t>
            </a:r>
          </a:p>
          <a:p>
            <a:pPr marL="0" indent="0">
              <a:buNone/>
            </a:pPr>
            <a:r>
              <a:rPr lang="en-US" dirty="0" smtClean="0"/>
              <a:t>// insert </a:t>
            </a:r>
            <a:r>
              <a:rPr lang="en-US" dirty="0" err="1" smtClean="0"/>
              <a:t>new_element</a:t>
            </a:r>
            <a:r>
              <a:rPr lang="en-US" dirty="0" smtClean="0"/>
              <a:t> at a[index]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2918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563" y="492918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1289" y="4942462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95652" y="4942462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0015" y="4942462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1570" y="4914433"/>
            <a:ext cx="752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5890" y="4929187"/>
            <a:ext cx="614363" cy="571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Inserting an element into an 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3342" y="4942462"/>
            <a:ext cx="61436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6650" y="1339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a[100];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numElements</a:t>
            </a:r>
            <a:r>
              <a:rPr lang="en-US" dirty="0" smtClean="0"/>
              <a:t> = 50;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new_element</a:t>
            </a:r>
            <a:r>
              <a:rPr lang="en-US" dirty="0" smtClean="0"/>
              <a:t> = 34;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index = 2;</a:t>
            </a:r>
          </a:p>
          <a:p>
            <a:pPr marL="0" indent="0">
              <a:buNone/>
            </a:pPr>
            <a:r>
              <a:rPr lang="en-US" dirty="0" smtClean="0"/>
              <a:t>// insert </a:t>
            </a:r>
            <a:r>
              <a:rPr lang="en-US" dirty="0" err="1" smtClean="0"/>
              <a:t>new_element</a:t>
            </a:r>
            <a:r>
              <a:rPr lang="en-US" dirty="0" smtClean="0"/>
              <a:t> at a[index]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2245" y="498633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6608" y="4986337"/>
            <a:ext cx="61436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65334" y="4999612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79697" y="4999612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94060" y="4999612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46721" y="4986337"/>
            <a:ext cx="752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9935" y="4986337"/>
            <a:ext cx="614363" cy="571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1007" y="1480563"/>
            <a:ext cx="60440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1) Move the elements from index to </a:t>
            </a:r>
            <a:r>
              <a:rPr lang="en-US" sz="2800" dirty="0" err="1" smtClean="0"/>
              <a:t>numElements</a:t>
            </a:r>
            <a:r>
              <a:rPr lang="en-US" sz="2800" dirty="0" smtClean="0"/>
              <a:t>  the right.</a:t>
            </a:r>
          </a:p>
          <a:p>
            <a:r>
              <a:rPr lang="en-US" sz="2800" dirty="0" smtClean="0"/>
              <a:t>2) set a[index] = </a:t>
            </a:r>
            <a:r>
              <a:rPr lang="en-US" sz="2800" dirty="0" err="1" smtClean="0"/>
              <a:t>new_element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3) Increase </a:t>
            </a:r>
            <a:r>
              <a:rPr lang="en-US" sz="2800" dirty="0" err="1"/>
              <a:t>numElements</a:t>
            </a:r>
            <a:r>
              <a:rPr lang="en-US" sz="2800" dirty="0"/>
              <a:t> </a:t>
            </a:r>
            <a:r>
              <a:rPr lang="en-US" sz="2800" dirty="0" smtClean="0"/>
              <a:t> by 1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or (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numElements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&gt; index; --</a:t>
            </a:r>
            <a:r>
              <a:rPr lang="en-US" sz="2800" dirty="0" err="1" smtClean="0"/>
              <a:t>i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	a[</a:t>
            </a:r>
            <a:r>
              <a:rPr lang="en-US" sz="2800" dirty="0" err="1" smtClean="0"/>
              <a:t>i</a:t>
            </a:r>
            <a:r>
              <a:rPr lang="en-US" sz="2800" dirty="0" smtClean="0"/>
              <a:t>] = a[i-1];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a[index] = </a:t>
            </a:r>
            <a:r>
              <a:rPr lang="en-US" sz="2800" dirty="0" err="1" smtClean="0"/>
              <a:t>new_element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++</a:t>
            </a:r>
            <a:r>
              <a:rPr lang="en-US" sz="2800" dirty="0"/>
              <a:t> </a:t>
            </a:r>
            <a:r>
              <a:rPr lang="en-US" sz="2800" dirty="0" err="1" smtClean="0"/>
              <a:t>numElements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290765" y="5900738"/>
            <a:ext cx="97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2" idx="0"/>
            <a:endCxn id="10" idx="2"/>
          </p:cNvCxnSpPr>
          <p:nvPr/>
        </p:nvCxnSpPr>
        <p:spPr>
          <a:xfrm flipV="1">
            <a:off x="7777116" y="5557837"/>
            <a:ext cx="1" cy="3429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576575" y="4999612"/>
            <a:ext cx="61436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962212" y="4993988"/>
            <a:ext cx="614363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76507" y="5919620"/>
            <a:ext cx="2571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</a:rPr>
              <a:t>numElements</a:t>
            </a:r>
            <a:r>
              <a:rPr lang="en-US" sz="2800" dirty="0" smtClean="0">
                <a:solidFill>
                  <a:prstClr val="black"/>
                </a:solidFill>
              </a:rPr>
              <a:t> -1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1269392" y="5633954"/>
            <a:ext cx="1" cy="3429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Inserting an element into an 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827D18-F52D-482B-A46E-557B67C8EBB7}" type="slidenum">
              <a:rPr lang="en-US" altLang="en-US" sz="1400"/>
              <a:pPr/>
              <a:t>76</a:t>
            </a:fld>
            <a:endParaRPr lang="en-US" altLang="en-US" sz="140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  <a:noFill/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Initializing Character Arrays 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5775" y="1201738"/>
            <a:ext cx="8686800" cy="3554412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/>
              <a:t>char</a:t>
            </a:r>
            <a:r>
              <a:rPr lang="en-US" altLang="en-US" dirty="0"/>
              <a:t> </a:t>
            </a:r>
            <a:r>
              <a:rPr lang="en-US" altLang="en-US" dirty="0" err="1" smtClean="0"/>
              <a:t>msg</a:t>
            </a:r>
            <a:r>
              <a:rPr lang="en-US" altLang="en-US" dirty="0" smtClean="0"/>
              <a:t>[ ] </a:t>
            </a:r>
            <a:r>
              <a:rPr lang="en-US" altLang="en-US" dirty="0"/>
              <a:t>=  </a:t>
            </a:r>
            <a:r>
              <a:rPr lang="en-US" altLang="en-US" dirty="0" smtClean="0"/>
              <a:t>{‘H', ‘e', </a:t>
            </a:r>
            <a:r>
              <a:rPr lang="en-US" altLang="en-US" dirty="0"/>
              <a:t>'l', 'l', </a:t>
            </a:r>
            <a:r>
              <a:rPr lang="en-US" altLang="en-US" dirty="0" smtClean="0"/>
              <a:t>‘o', ‘!'}; // not include \0</a:t>
            </a:r>
            <a:endParaRPr lang="en-US" altLang="en-US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char</a:t>
            </a:r>
            <a:r>
              <a:rPr lang="en-US" altLang="en-US" dirty="0"/>
              <a:t> </a:t>
            </a:r>
            <a:r>
              <a:rPr lang="en-US" altLang="en-US" dirty="0" err="1" smtClean="0"/>
              <a:t>msg</a:t>
            </a:r>
            <a:r>
              <a:rPr lang="en-US" altLang="en-US" dirty="0" smtClean="0"/>
              <a:t>[] </a:t>
            </a:r>
            <a:r>
              <a:rPr lang="en-US" altLang="en-US" dirty="0"/>
              <a:t>=  </a:t>
            </a:r>
            <a:r>
              <a:rPr lang="en-US" altLang="en-US" dirty="0" smtClean="0"/>
              <a:t>“Hello!";			//include \0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This statement is equivalent to the preceding statement, except that C++ adds the character '\</a:t>
            </a:r>
            <a:r>
              <a:rPr lang="en-US" altLang="en-US" dirty="0" smtClean="0"/>
              <a:t>0‘.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\0: the </a:t>
            </a:r>
            <a:r>
              <a:rPr lang="en-US" altLang="en-US" i="1" dirty="0"/>
              <a:t>null </a:t>
            </a:r>
            <a:r>
              <a:rPr lang="en-US" altLang="en-US" i="1" dirty="0" smtClean="0"/>
              <a:t>terminator</a:t>
            </a:r>
            <a:r>
              <a:rPr lang="en-US" altLang="en-US" dirty="0" smtClean="0"/>
              <a:t>. Indicate </a:t>
            </a:r>
            <a:r>
              <a:rPr lang="en-US" altLang="en-US" dirty="0"/>
              <a:t>the end of the string. 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smtClean="0"/>
              <a:t>A character </a:t>
            </a:r>
            <a:r>
              <a:rPr lang="en-US" altLang="en-US" dirty="0"/>
              <a:t>that begins with the back slash </a:t>
            </a:r>
            <a:r>
              <a:rPr lang="en-US" altLang="en-US" dirty="0" smtClean="0"/>
              <a:t>(\) </a:t>
            </a:r>
            <a:r>
              <a:rPr lang="en-US" altLang="en-US" dirty="0"/>
              <a:t>is an escape character.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524001" y="2931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784602" y="4830950"/>
            <a:ext cx="62411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716" y="4830950"/>
            <a:ext cx="62411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2830" y="4830950"/>
            <a:ext cx="62411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6944" y="4830950"/>
            <a:ext cx="62411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1058" y="4830950"/>
            <a:ext cx="62411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05172" y="4830950"/>
            <a:ext cx="62411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!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9286" y="4830950"/>
            <a:ext cx="62411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\0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590CF2-5DE6-4C58-AE37-74DB1FBB5976}" type="slidenum">
              <a:rPr lang="en-US" altLang="en-US" sz="1400"/>
              <a:pPr/>
              <a:t>77</a:t>
            </a:fld>
            <a:endParaRPr lang="en-US" altLang="en-US" sz="140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Reading C-Strings 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066801"/>
            <a:ext cx="9950823" cy="52895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Read a string from the keyboard using the </a:t>
            </a:r>
            <a:r>
              <a:rPr lang="en-US" altLang="en-US" u="sng" dirty="0" err="1" smtClean="0"/>
              <a:t>cin</a:t>
            </a:r>
            <a:r>
              <a:rPr lang="en-US" altLang="en-US" dirty="0" smtClean="0"/>
              <a:t> object. </a:t>
            </a:r>
            <a:endParaRPr lang="en-US" altLang="en-US" b="1" i="1" dirty="0" smtClean="0"/>
          </a:p>
          <a:p>
            <a:pPr marL="0" indent="0">
              <a:buNone/>
            </a:pPr>
            <a:endParaRPr lang="en-US" altLang="en-US" b="1" i="1" dirty="0" smtClean="0"/>
          </a:p>
          <a:p>
            <a:pPr marL="0" indent="0">
              <a:buNone/>
            </a:pPr>
            <a:r>
              <a:rPr lang="en-US" altLang="en-US" dirty="0" smtClean="0"/>
              <a:t>char place[10];</a:t>
            </a:r>
          </a:p>
          <a:p>
            <a:pPr marL="0" indent="0"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"Enter a place: ";</a:t>
            </a:r>
          </a:p>
          <a:p>
            <a:pPr marL="0" indent="0">
              <a:buNone/>
            </a:pPr>
            <a:r>
              <a:rPr lang="en-US" altLang="en-US" dirty="0" err="1" smtClean="0"/>
              <a:t>cin</a:t>
            </a:r>
            <a:r>
              <a:rPr lang="en-US" altLang="en-US" dirty="0" smtClean="0"/>
              <a:t> &gt;&gt; place; 		// read to array, place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// </a:t>
            </a:r>
            <a:r>
              <a:rPr lang="en-US" altLang="en-US" dirty="0"/>
              <a:t>note</a:t>
            </a:r>
            <a:r>
              <a:rPr lang="en-US" altLang="en-US" dirty="0" smtClean="0"/>
              <a:t>: what is added to the end of the input?</a:t>
            </a:r>
          </a:p>
          <a:p>
            <a:pPr marL="0" indent="0"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"You entered: " &lt;&lt; place&lt;&lt;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//Type: </a:t>
            </a:r>
            <a:r>
              <a:rPr lang="en-US" altLang="en-US" dirty="0" err="1" smtClean="0"/>
              <a:t>abcd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//Then press ENTER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70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590CF2-5DE6-4C58-AE37-74DB1FBB5976}" type="slidenum">
              <a:rPr lang="en-US" altLang="en-US" sz="1400"/>
              <a:pPr/>
              <a:t>78</a:t>
            </a:fld>
            <a:endParaRPr lang="en-US" altLang="en-US" sz="140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Reading C-Strings 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3" y="1066801"/>
            <a:ext cx="6669740" cy="528954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char </a:t>
            </a:r>
            <a:r>
              <a:rPr lang="en-US" altLang="en-US" dirty="0" err="1"/>
              <a:t>msg</a:t>
            </a:r>
            <a:r>
              <a:rPr lang="en-US" altLang="en-US" dirty="0"/>
              <a:t>[10];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cin</a:t>
            </a:r>
            <a:r>
              <a:rPr lang="en-US" altLang="en-US" dirty="0"/>
              <a:t> &gt;&gt; </a:t>
            </a:r>
            <a:r>
              <a:rPr lang="en-US" altLang="en-US" dirty="0" err="1"/>
              <a:t>msg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cout</a:t>
            </a:r>
            <a:r>
              <a:rPr lang="en-US" altLang="en-US" dirty="0"/>
              <a:t> &lt;&lt; "Message:" &lt;&lt; </a:t>
            </a:r>
            <a:r>
              <a:rPr lang="en-US" altLang="en-US" dirty="0" err="1"/>
              <a:t>msg</a:t>
            </a:r>
            <a:r>
              <a:rPr lang="en-US" altLang="en-US" dirty="0"/>
              <a:t>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    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=0; </a:t>
            </a:r>
            <a:r>
              <a:rPr lang="en-US" altLang="en-US" dirty="0" err="1"/>
              <a:t>i</a:t>
            </a:r>
            <a:r>
              <a:rPr lang="en-US" altLang="en-US" dirty="0"/>
              <a:t> &lt; 10; ++</a:t>
            </a:r>
            <a:r>
              <a:rPr lang="en-US" altLang="en-US" dirty="0" err="1"/>
              <a:t>i</a:t>
            </a:r>
            <a:r>
              <a:rPr lang="en-US" altLang="en-US" dirty="0"/>
              <a:t>) {</a:t>
            </a:r>
          </a:p>
          <a:p>
            <a:pPr marL="0" indent="0"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cout</a:t>
            </a:r>
            <a:r>
              <a:rPr lang="en-US" altLang="en-US" dirty="0"/>
              <a:t> &lt;&lt; hex &lt;&lt; (unsigned </a:t>
            </a:r>
            <a:r>
              <a:rPr lang="en-US" altLang="en-US" dirty="0" err="1"/>
              <a:t>int</a:t>
            </a:r>
            <a:r>
              <a:rPr lang="en-US" altLang="en-US" dirty="0"/>
              <a:t>) </a:t>
            </a:r>
            <a:r>
              <a:rPr lang="en-US" altLang="en-US" dirty="0" err="1"/>
              <a:t>msg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 &lt;&lt; " ";</a:t>
            </a:r>
          </a:p>
          <a:p>
            <a:pPr marL="0" indent="0">
              <a:buNone/>
            </a:pPr>
            <a:r>
              <a:rPr lang="en-US" altLang="en-US" dirty="0"/>
              <a:t>    }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cout</a:t>
            </a:r>
            <a:r>
              <a:rPr lang="en-US" altLang="en-US" dirty="0"/>
              <a:t> &lt;&lt; "String:"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    char </a:t>
            </a:r>
            <a:r>
              <a:rPr lang="en-US" altLang="en-US" dirty="0" err="1"/>
              <a:t>str</a:t>
            </a:r>
            <a:r>
              <a:rPr lang="en-US" altLang="en-US" dirty="0"/>
              <a:t>[10] = {'</a:t>
            </a:r>
            <a:r>
              <a:rPr lang="en-US" altLang="en-US" dirty="0" err="1"/>
              <a:t>a','b','c','d</a:t>
            </a:r>
            <a:r>
              <a:rPr lang="en-US" altLang="en-US" dirty="0"/>
              <a:t>'};</a:t>
            </a:r>
          </a:p>
          <a:p>
            <a:pPr marL="0" indent="0">
              <a:buNone/>
            </a:pPr>
            <a:r>
              <a:rPr lang="en-US" altLang="en-US" dirty="0"/>
              <a:t>    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=0; </a:t>
            </a:r>
            <a:r>
              <a:rPr lang="en-US" altLang="en-US" dirty="0" err="1"/>
              <a:t>i</a:t>
            </a:r>
            <a:r>
              <a:rPr lang="en-US" altLang="en-US" dirty="0"/>
              <a:t> &lt; 10; ++</a:t>
            </a:r>
            <a:r>
              <a:rPr lang="en-US" altLang="en-US" dirty="0" err="1"/>
              <a:t>i</a:t>
            </a:r>
            <a:r>
              <a:rPr lang="en-US" altLang="en-US" dirty="0"/>
              <a:t>) {</a:t>
            </a:r>
          </a:p>
          <a:p>
            <a:pPr marL="0" indent="0"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cout</a:t>
            </a:r>
            <a:r>
              <a:rPr lang="en-US" altLang="en-US" dirty="0"/>
              <a:t> &lt;&lt; hex &lt;&lt; (unsigned </a:t>
            </a:r>
            <a:r>
              <a:rPr lang="en-US" altLang="en-US" dirty="0" err="1"/>
              <a:t>int</a:t>
            </a:r>
            <a:r>
              <a:rPr lang="en-US" altLang="en-US" dirty="0"/>
              <a:t>)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</a:t>
            </a:r>
            <a:r>
              <a:rPr lang="en-US" altLang="en-US" dirty="0"/>
              <a:t>] &lt;&lt; " ";</a:t>
            </a:r>
          </a:p>
          <a:p>
            <a:pPr marL="0" indent="0">
              <a:buNone/>
            </a:pPr>
            <a:r>
              <a:rPr lang="en-US" altLang="en-US" dirty="0"/>
              <a:t>    }</a:t>
            </a: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58000" y="2234248"/>
            <a:ext cx="5136777" cy="193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&lt;&lt; ENTER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Message:abcd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61 62 63 64 0 22 2b 0 2f 22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String: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61 62 63 64 0 </a:t>
            </a:r>
            <a:r>
              <a:rPr lang="da-D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9291919" y="3415554"/>
            <a:ext cx="524434" cy="178845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26388" y="5118864"/>
            <a:ext cx="250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null terminator is appended after ENTER is pressed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045823" y="4074461"/>
            <a:ext cx="1138519" cy="1111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0" y="5186099"/>
            <a:ext cx="228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null terminator is appended at compilation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590CF2-5DE6-4C58-AE37-74DB1FBB5976}" type="slidenum">
              <a:rPr lang="en-US" altLang="en-US" sz="1400"/>
              <a:pPr/>
              <a:t>79</a:t>
            </a:fld>
            <a:endParaRPr lang="en-US" altLang="en-US" sz="140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Reading C-Strings 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3" y="1066801"/>
            <a:ext cx="6669740" cy="528954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char </a:t>
            </a:r>
            <a:r>
              <a:rPr lang="en-US" altLang="en-US" dirty="0" err="1"/>
              <a:t>msg</a:t>
            </a:r>
            <a:r>
              <a:rPr lang="en-US" altLang="en-US" dirty="0"/>
              <a:t>[10];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cin</a:t>
            </a:r>
            <a:r>
              <a:rPr lang="en-US" altLang="en-US" dirty="0"/>
              <a:t> &gt;&gt; </a:t>
            </a:r>
            <a:r>
              <a:rPr lang="en-US" altLang="en-US" dirty="0" err="1"/>
              <a:t>msg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cout</a:t>
            </a:r>
            <a:r>
              <a:rPr lang="en-US" altLang="en-US" dirty="0"/>
              <a:t> &lt;&lt; "Message:" &lt;&lt; </a:t>
            </a:r>
            <a:r>
              <a:rPr lang="en-US" altLang="en-US" dirty="0" err="1"/>
              <a:t>msg</a:t>
            </a:r>
            <a:r>
              <a:rPr lang="en-US" altLang="en-US" dirty="0"/>
              <a:t>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    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=0; </a:t>
            </a:r>
            <a:r>
              <a:rPr lang="en-US" altLang="en-US" dirty="0" err="1"/>
              <a:t>i</a:t>
            </a:r>
            <a:r>
              <a:rPr lang="en-US" altLang="en-US" dirty="0"/>
              <a:t> &lt; 10; ++</a:t>
            </a:r>
            <a:r>
              <a:rPr lang="en-US" altLang="en-US" dirty="0" err="1"/>
              <a:t>i</a:t>
            </a:r>
            <a:r>
              <a:rPr lang="en-US" altLang="en-US" dirty="0"/>
              <a:t>) {</a:t>
            </a:r>
          </a:p>
          <a:p>
            <a:pPr marL="0" indent="0"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cout</a:t>
            </a:r>
            <a:r>
              <a:rPr lang="en-US" altLang="en-US" dirty="0"/>
              <a:t> &lt;&lt; hex &lt;&lt; (unsigned </a:t>
            </a:r>
            <a:r>
              <a:rPr lang="en-US" altLang="en-US" dirty="0" err="1"/>
              <a:t>int</a:t>
            </a:r>
            <a:r>
              <a:rPr lang="en-US" altLang="en-US" dirty="0"/>
              <a:t>) </a:t>
            </a:r>
            <a:r>
              <a:rPr lang="en-US" altLang="en-US" dirty="0" err="1"/>
              <a:t>msg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 &lt;&lt; " ";</a:t>
            </a:r>
          </a:p>
          <a:p>
            <a:pPr marL="0" indent="0">
              <a:buNone/>
            </a:pPr>
            <a:r>
              <a:rPr lang="en-US" altLang="en-US" dirty="0"/>
              <a:t>    }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cout</a:t>
            </a:r>
            <a:r>
              <a:rPr lang="en-US" altLang="en-US" dirty="0"/>
              <a:t> &lt;&lt; "String:"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    char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[] </a:t>
            </a:r>
            <a:r>
              <a:rPr lang="en-US" altLang="en-US" dirty="0"/>
              <a:t>= {'</a:t>
            </a:r>
            <a:r>
              <a:rPr lang="en-US" altLang="en-US" dirty="0" err="1"/>
              <a:t>a','b</a:t>
            </a:r>
            <a:r>
              <a:rPr lang="en-US" altLang="en-US" dirty="0" smtClean="0"/>
              <a:t>'};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=0; </a:t>
            </a:r>
            <a:r>
              <a:rPr lang="en-US" altLang="en-US" dirty="0" err="1"/>
              <a:t>i</a:t>
            </a:r>
            <a:r>
              <a:rPr lang="en-US" altLang="en-US" dirty="0"/>
              <a:t> &lt; 10; ++</a:t>
            </a:r>
            <a:r>
              <a:rPr lang="en-US" altLang="en-US" dirty="0" err="1"/>
              <a:t>i</a:t>
            </a:r>
            <a:r>
              <a:rPr lang="en-US" altLang="en-US" dirty="0"/>
              <a:t>) {</a:t>
            </a:r>
          </a:p>
          <a:p>
            <a:pPr marL="0" indent="0"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cout</a:t>
            </a:r>
            <a:r>
              <a:rPr lang="en-US" altLang="en-US" dirty="0"/>
              <a:t> &lt;&lt; hex &lt;&lt; (unsigned </a:t>
            </a:r>
            <a:r>
              <a:rPr lang="en-US" altLang="en-US" dirty="0" err="1"/>
              <a:t>int</a:t>
            </a:r>
            <a:r>
              <a:rPr lang="en-US" altLang="en-US" dirty="0"/>
              <a:t>)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</a:t>
            </a:r>
            <a:r>
              <a:rPr lang="en-US" altLang="en-US" dirty="0"/>
              <a:t>] &lt;&lt; " ";</a:t>
            </a:r>
          </a:p>
          <a:p>
            <a:pPr marL="0" indent="0">
              <a:buNone/>
            </a:pPr>
            <a:r>
              <a:rPr lang="en-US" altLang="en-US" dirty="0"/>
              <a:t>    }</a:t>
            </a: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58000" y="2234248"/>
            <a:ext cx="5136777" cy="193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&lt;&lt; ENTER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Message:abcd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61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62 63 64 0 22 3c 1 2f 22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String: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61 62 3c 1 61 62 63 64 0 22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9291919" y="3415554"/>
            <a:ext cx="524434" cy="178845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26388" y="5118864"/>
            <a:ext cx="250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null terminator is appended after ENTER is pressed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12743" y="4078942"/>
            <a:ext cx="421339" cy="10399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98228" y="5226060"/>
            <a:ext cx="11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“arbitrary”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B4C104-7CC2-4E96-903C-00C216E39FC9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Arbitrary Initial Values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5447" y="1219200"/>
            <a:ext cx="10815918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When an array is created, its elements are assigned with arbitrary values.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906" y="2782669"/>
            <a:ext cx="109324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/>
              <a:t>double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myList</a:t>
            </a:r>
            <a:r>
              <a:rPr lang="en-US" altLang="en-US" sz="2800" dirty="0" smtClean="0"/>
              <a:t>[100];	// Declaration of </a:t>
            </a:r>
            <a:r>
              <a:rPr lang="en-US" altLang="en-US" sz="2800" dirty="0" err="1" smtClean="0"/>
              <a:t>myList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dirty="0" smtClean="0"/>
              <a:t>				// The elements of </a:t>
            </a:r>
            <a:r>
              <a:rPr lang="en-US" altLang="en-US" sz="2800" dirty="0" err="1" smtClean="0"/>
              <a:t>myList</a:t>
            </a:r>
            <a:r>
              <a:rPr lang="en-US" altLang="en-US" sz="2800" dirty="0" smtClean="0"/>
              <a:t> are not initialized.</a:t>
            </a:r>
            <a:endParaRPr lang="en-US" altLang="en-US" sz="2800" dirty="0"/>
          </a:p>
          <a:p>
            <a:r>
              <a:rPr lang="en-US" altLang="en-US" sz="2800" dirty="0" smtClean="0"/>
              <a:t>What is double[0]?  	</a:t>
            </a:r>
          </a:p>
          <a:p>
            <a:r>
              <a:rPr lang="en-US" altLang="en-US" sz="2800" dirty="0"/>
              <a:t>What is </a:t>
            </a:r>
            <a:r>
              <a:rPr lang="en-US" altLang="en-US" sz="2800" dirty="0" smtClean="0"/>
              <a:t>double[1]? </a:t>
            </a:r>
            <a:endParaRPr lang="en-US" sz="2800" dirty="0"/>
          </a:p>
          <a:p>
            <a:r>
              <a:rPr lang="en-US" sz="2800" dirty="0" smtClean="0"/>
              <a:t>……</a:t>
            </a:r>
          </a:p>
          <a:p>
            <a:r>
              <a:rPr lang="en-US" altLang="en-US" sz="2800" dirty="0"/>
              <a:t>What is </a:t>
            </a:r>
            <a:r>
              <a:rPr lang="en-US" altLang="en-US" sz="2800" dirty="0" smtClean="0"/>
              <a:t>double[99]?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91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D260B5-E3E5-4466-9918-85B0CBF8750B}" type="slidenum">
              <a:rPr lang="en-US" altLang="en-US" sz="1400"/>
              <a:pPr/>
              <a:t>80</a:t>
            </a:fld>
            <a:endParaRPr lang="en-US" altLang="en-US" sz="14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8516" y="1114425"/>
            <a:ext cx="8607425" cy="524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R</a:t>
            </a:r>
            <a:r>
              <a:rPr lang="en-US" altLang="en-US" dirty="0" smtClean="0"/>
              <a:t>ead </a:t>
            </a:r>
            <a:r>
              <a:rPr lang="en-US" altLang="en-US" dirty="0"/>
              <a:t>a string into an array. </a:t>
            </a:r>
          </a:p>
          <a:p>
            <a:pPr marL="0" indent="0">
              <a:buNone/>
            </a:pPr>
            <a:endParaRPr lang="en-US" altLang="en-US" u="sng" dirty="0"/>
          </a:p>
          <a:p>
            <a:pPr marL="0" indent="0">
              <a:buNone/>
            </a:pPr>
            <a:r>
              <a:rPr lang="en-US" altLang="en-US" dirty="0" err="1"/>
              <a:t>cin.getline</a:t>
            </a:r>
            <a:r>
              <a:rPr lang="en-US" altLang="en-US" dirty="0"/>
              <a:t>(char array[], </a:t>
            </a:r>
            <a:r>
              <a:rPr lang="en-US" altLang="en-US" dirty="0" err="1"/>
              <a:t>int</a:t>
            </a:r>
            <a:r>
              <a:rPr lang="en-US" altLang="en-US" dirty="0"/>
              <a:t> size, char </a:t>
            </a:r>
            <a:r>
              <a:rPr lang="en-US" altLang="en-US" dirty="0" err="1"/>
              <a:t>delimitChar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The function stops reading characters when the delimiter character is encountered or when the size - 1 number of characters are read. 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</a:t>
            </a:r>
            <a:r>
              <a:rPr lang="en-US" altLang="en-US" dirty="0"/>
              <a:t>last character in the array is reserved for the null terminator ('\0'). 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If </a:t>
            </a:r>
            <a:r>
              <a:rPr lang="en-US" altLang="en-US" dirty="0"/>
              <a:t>the delimiter is </a:t>
            </a:r>
            <a:r>
              <a:rPr lang="en-US" altLang="en-US" dirty="0" smtClean="0"/>
              <a:t>encountered, </a:t>
            </a:r>
            <a:r>
              <a:rPr lang="en-US" altLang="en-US" dirty="0"/>
              <a:t>it is read, but not stored in the array. 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</a:t>
            </a:r>
            <a:r>
              <a:rPr lang="en-US" altLang="en-US" dirty="0"/>
              <a:t>third argument </a:t>
            </a:r>
            <a:r>
              <a:rPr lang="en-US" altLang="en-US" dirty="0" err="1"/>
              <a:t>delimitChar</a:t>
            </a:r>
            <a:r>
              <a:rPr lang="en-US" altLang="en-US" dirty="0"/>
              <a:t> has a default value ('\n').</a:t>
            </a:r>
          </a:p>
        </p:txBody>
      </p:sp>
    </p:spTree>
    <p:extLst>
      <p:ext uri="{BB962C8B-B14F-4D97-AF65-F5344CB8AC3E}">
        <p14:creationId xmlns:p14="http://schemas.microsoft.com/office/powerpoint/2010/main" val="23241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D260B5-E3E5-4466-9918-85B0CBF8750B}" type="slidenum">
              <a:rPr lang="en-US" altLang="en-US" sz="1400"/>
              <a:pPr/>
              <a:t>81</a:t>
            </a:fld>
            <a:endParaRPr lang="en-US" altLang="en-US" sz="14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Reading C-Strings Using getline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8516" y="1114425"/>
            <a:ext cx="9635990" cy="5607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 smtClean="0"/>
              <a:t>cin.getline</a:t>
            </a:r>
            <a:r>
              <a:rPr lang="en-US" altLang="en-US" dirty="0" smtClean="0"/>
              <a:t>(char </a:t>
            </a:r>
            <a:r>
              <a:rPr lang="en-US" altLang="en-US" dirty="0"/>
              <a:t>array[], </a:t>
            </a:r>
            <a:r>
              <a:rPr lang="en-US" altLang="en-US" dirty="0" err="1"/>
              <a:t>int</a:t>
            </a:r>
            <a:r>
              <a:rPr lang="en-US" altLang="en-US" dirty="0"/>
              <a:t> size, char </a:t>
            </a:r>
            <a:r>
              <a:rPr lang="en-US" altLang="en-US" dirty="0" err="1"/>
              <a:t>delimitChar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</a:t>
            </a:r>
            <a:r>
              <a:rPr lang="en-US" altLang="en-US" dirty="0" smtClean="0"/>
              <a:t>har array[256];</a:t>
            </a:r>
          </a:p>
          <a:p>
            <a:pPr marL="0" indent="0">
              <a:buNone/>
            </a:pPr>
            <a:r>
              <a:rPr lang="en-US" altLang="en-US" dirty="0" err="1"/>
              <a:t>cin.getline</a:t>
            </a:r>
            <a:r>
              <a:rPr lang="en-US" altLang="en-US" dirty="0"/>
              <a:t>(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altLang="en-US" dirty="0"/>
              <a:t>, 256, ‘w’);</a:t>
            </a:r>
          </a:p>
          <a:p>
            <a:pPr marL="0" indent="0"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“array:” &lt;&lt; array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Input: </a:t>
            </a:r>
            <a:r>
              <a:rPr lang="en-US" altLang="en-US" dirty="0" err="1" smtClean="0"/>
              <a:t>ThereWeGo</a:t>
            </a:r>
            <a:r>
              <a:rPr lang="en-US" altLang="en-US" dirty="0" smtClean="0"/>
              <a:t>!</a:t>
            </a:r>
          </a:p>
          <a:p>
            <a:pPr marL="0" indent="0">
              <a:buNone/>
            </a:pPr>
            <a:r>
              <a:rPr lang="en-US" altLang="en-US" dirty="0" smtClean="0"/>
              <a:t>What does 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altLang="en-US" dirty="0" smtClean="0"/>
              <a:t> store?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The program waits for input… Because ‘w’ is not encountered. Press ENTER does not terminate the input process.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0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D260B5-E3E5-4466-9918-85B0CBF8750B}" type="slidenum">
              <a:rPr lang="en-US" altLang="en-US" sz="1400"/>
              <a:pPr/>
              <a:t>82</a:t>
            </a:fld>
            <a:endParaRPr lang="en-US" altLang="en-US" sz="14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Reading C-Strings Using getline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8516" y="1114425"/>
            <a:ext cx="8607425" cy="5607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 smtClean="0"/>
              <a:t>cin.getline</a:t>
            </a:r>
            <a:r>
              <a:rPr lang="en-US" altLang="en-US" dirty="0" smtClean="0"/>
              <a:t>(char </a:t>
            </a:r>
            <a:r>
              <a:rPr lang="en-US" altLang="en-US" dirty="0"/>
              <a:t>array[], </a:t>
            </a:r>
            <a:r>
              <a:rPr lang="en-US" altLang="en-US" dirty="0" err="1"/>
              <a:t>int</a:t>
            </a:r>
            <a:r>
              <a:rPr lang="en-US" altLang="en-US" dirty="0"/>
              <a:t> size, char </a:t>
            </a:r>
            <a:r>
              <a:rPr lang="en-US" altLang="en-US" dirty="0" err="1"/>
              <a:t>delimitChar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</a:t>
            </a:r>
            <a:r>
              <a:rPr lang="en-US" altLang="en-US" dirty="0" smtClean="0"/>
              <a:t>har array[256];</a:t>
            </a:r>
          </a:p>
          <a:p>
            <a:pPr marL="0" indent="0">
              <a:buNone/>
            </a:pPr>
            <a:r>
              <a:rPr lang="en-US" altLang="en-US" dirty="0" err="1"/>
              <a:t>cin.getline</a:t>
            </a:r>
            <a:r>
              <a:rPr lang="en-US" altLang="en-US" dirty="0"/>
              <a:t>(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altLang="en-US" dirty="0"/>
              <a:t>, 256, ‘w’);</a:t>
            </a:r>
          </a:p>
          <a:p>
            <a:pPr marL="0" indent="0"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“array:” &lt;&lt; array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Input: </a:t>
            </a:r>
            <a:r>
              <a:rPr lang="en-US" altLang="en-US" dirty="0" err="1" smtClean="0"/>
              <a:t>ThereweGo</a:t>
            </a:r>
            <a:r>
              <a:rPr lang="en-US" altLang="en-US" dirty="0" smtClean="0"/>
              <a:t>!</a:t>
            </a:r>
          </a:p>
          <a:p>
            <a:pPr marL="0" indent="0">
              <a:buNone/>
            </a:pPr>
            <a:r>
              <a:rPr lang="en-US" altLang="en-US" dirty="0" smtClean="0"/>
              <a:t>What does 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altLang="en-US" dirty="0" smtClean="0"/>
              <a:t> store?</a:t>
            </a:r>
          </a:p>
          <a:p>
            <a:pPr marL="0" indent="0">
              <a:buNone/>
            </a:pPr>
            <a:r>
              <a:rPr lang="en-US" altLang="en-US" dirty="0" smtClean="0"/>
              <a:t>There  (followed with \0 at the end)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2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string </a:t>
            </a:r>
            <a:r>
              <a:rPr lang="en-US" altLang="en-US" dirty="0" err="1"/>
              <a:t>myString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 err="1"/>
              <a:t>cin</a:t>
            </a:r>
            <a:r>
              <a:rPr lang="en-US" altLang="en-US" dirty="0"/>
              <a:t> &gt;&gt; </a:t>
            </a:r>
            <a:r>
              <a:rPr lang="en-US" altLang="en-US" dirty="0" err="1"/>
              <a:t>myString</a:t>
            </a:r>
            <a:r>
              <a:rPr lang="en-US" altLang="en-US" dirty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 good program!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What is stored in </a:t>
            </a:r>
            <a:r>
              <a:rPr lang="en-US" dirty="0" err="1" smtClean="0">
                <a:solidFill>
                  <a:srgbClr val="C00000"/>
                </a:solidFill>
              </a:rPr>
              <a:t>myString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string </a:t>
            </a:r>
            <a:r>
              <a:rPr lang="en-US" altLang="en-US" dirty="0" err="1"/>
              <a:t>myString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 err="1"/>
              <a:t>cin.getline</a:t>
            </a:r>
            <a:r>
              <a:rPr lang="en-US" altLang="en-US" dirty="0"/>
              <a:t>(</a:t>
            </a:r>
            <a:r>
              <a:rPr lang="en-US" altLang="en-US" dirty="0" err="1"/>
              <a:t>myString</a:t>
            </a:r>
            <a:r>
              <a:rPr lang="en-US" altLang="en-US" dirty="0"/>
              <a:t>, 256, ‘\n</a:t>
            </a:r>
            <a:r>
              <a:rPr lang="en-US" altLang="en-US" dirty="0" smtClean="0"/>
              <a:t>’);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 good program!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What is stored in </a:t>
            </a:r>
            <a:r>
              <a:rPr lang="en-US" dirty="0" err="1" smtClean="0">
                <a:solidFill>
                  <a:srgbClr val="C00000"/>
                </a:solidFill>
              </a:rPr>
              <a:t>myString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588" y="1812178"/>
            <a:ext cx="4675094" cy="435133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string </a:t>
            </a:r>
            <a:r>
              <a:rPr lang="en-US" altLang="en-US" dirty="0" err="1"/>
              <a:t>myString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 err="1"/>
              <a:t>cin.getline</a:t>
            </a:r>
            <a:r>
              <a:rPr lang="en-US" altLang="en-US" dirty="0"/>
              <a:t>(</a:t>
            </a:r>
            <a:r>
              <a:rPr lang="en-US" altLang="en-US" dirty="0" err="1"/>
              <a:t>myString</a:t>
            </a:r>
            <a:r>
              <a:rPr lang="en-US" altLang="en-US" dirty="0"/>
              <a:t>, 256, ‘\n</a:t>
            </a:r>
            <a:r>
              <a:rPr lang="en-US" altLang="en-US" dirty="0" smtClean="0"/>
              <a:t>’);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 good program!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What is stored in </a:t>
            </a:r>
            <a:r>
              <a:rPr lang="en-US" dirty="0" err="1" smtClean="0">
                <a:solidFill>
                  <a:srgbClr val="C00000"/>
                </a:solidFill>
              </a:rPr>
              <a:t>myString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338918" cy="4351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string myString;</a:t>
            </a:r>
            <a:br>
              <a:rPr lang="en-US" altLang="en-US" smtClean="0"/>
            </a:br>
            <a:r>
              <a:rPr lang="en-US" altLang="en-US" smtClean="0"/>
              <a:t>cin &gt;&gt; myString;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This is a good program!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rgbClr val="C00000"/>
                </a:solidFill>
              </a:rPr>
              <a:t>What is stored in myString?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4C0428-6FAA-4FD2-88FC-9772134C1F77}" type="slidenum">
              <a:rPr lang="en-US" altLang="en-US" sz="1400"/>
              <a:pPr/>
              <a:t>86</a:t>
            </a:fld>
            <a:endParaRPr lang="en-US" altLang="en-US" sz="140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64"/>
            <a:ext cx="12191999" cy="9207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C-String Functions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1524001" y="3184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1524001" y="729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3804"/>
              </p:ext>
            </p:extLst>
          </p:nvPr>
        </p:nvGraphicFramePr>
        <p:xfrm>
          <a:off x="2031999" y="160243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strcpy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strncpy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strncat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strncmp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38600" y="5231919"/>
            <a:ext cx="368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 the manual of C-String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8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6A3520-5A70-431D-A1B6-09AC1B7AC996}" type="slidenum">
              <a:rPr lang="en-US" altLang="en-US" sz="1400"/>
              <a:pPr/>
              <a:t>87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55838" y="2162175"/>
            <a:ext cx="7772400" cy="1143000"/>
          </a:xfrm>
          <a:noFill/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Multidimensional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3705225" y="2057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1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E89C41-3822-4473-8838-760898F378A0}" type="slidenum">
              <a:rPr lang="en-US" altLang="en-US" sz="1400"/>
              <a:pPr/>
              <a:t>88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  <a:noFill/>
        </p:spPr>
        <p:txBody>
          <a:bodyPr/>
          <a:lstStyle/>
          <a:p>
            <a:r>
              <a:rPr lang="en-US" altLang="en-US" dirty="0" smtClean="0"/>
              <a:t>Two-dimensional Arrays</a:t>
            </a:r>
            <a:endParaRPr lang="en-US" altLang="en-US" b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8054" y="839618"/>
            <a:ext cx="83820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Declare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array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/>
              <a:t>elementType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arrayName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rowSize</a:t>
            </a:r>
            <a:r>
              <a:rPr lang="en-US" altLang="en-US" dirty="0" smtClean="0"/>
              <a:t>][</a:t>
            </a:r>
            <a:r>
              <a:rPr lang="en-US" altLang="en-US" dirty="0" err="1" smtClean="0"/>
              <a:t>columnSize</a:t>
            </a:r>
            <a:r>
              <a:rPr lang="en-US" altLang="en-US" dirty="0" smtClean="0"/>
              <a:t>];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err="1" smtClean="0"/>
              <a:t>int</a:t>
            </a:r>
            <a:r>
              <a:rPr lang="en-US" altLang="en-US" dirty="0" smtClean="0"/>
              <a:t> mat[4][3];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468646" y="3435860"/>
            <a:ext cx="314794" cy="21585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3715" y="4234968"/>
            <a:ext cx="985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rows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519810" y="2323463"/>
            <a:ext cx="1587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columns</a:t>
            </a:r>
            <a:endParaRPr lang="en-US" sz="3200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3003244" y="1924492"/>
            <a:ext cx="314794" cy="21585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09134"/>
              </p:ext>
            </p:extLst>
          </p:nvPr>
        </p:nvGraphicFramePr>
        <p:xfrm>
          <a:off x="2042848" y="3443754"/>
          <a:ext cx="2030133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6711"/>
                <a:gridCol w="676711"/>
                <a:gridCol w="676711"/>
              </a:tblGrid>
              <a:tr h="525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26890" y="5714185"/>
            <a:ext cx="1862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/>
              <a:t>int</a:t>
            </a:r>
            <a:r>
              <a:rPr lang="en-US" altLang="en-US" sz="2400" dirty="0"/>
              <a:t> mat[4][3];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05011"/>
              </p:ext>
            </p:extLst>
          </p:nvPr>
        </p:nvGraphicFramePr>
        <p:xfrm>
          <a:off x="7302896" y="3443754"/>
          <a:ext cx="2030133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6711"/>
                <a:gridCol w="676711"/>
                <a:gridCol w="676711"/>
              </a:tblGrid>
              <a:tr h="52528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72872" y="5725409"/>
            <a:ext cx="1895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mat[2][1] = 6;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595697" y="3617169"/>
            <a:ext cx="2228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mat[4][3] = {</a:t>
            </a:r>
          </a:p>
          <a:p>
            <a:r>
              <a:rPr lang="en-US" dirty="0"/>
              <a:t>	</a:t>
            </a:r>
            <a:r>
              <a:rPr lang="en-US" dirty="0" smtClean="0"/>
              <a:t>{1, 2, 3},</a:t>
            </a:r>
          </a:p>
          <a:p>
            <a:r>
              <a:rPr lang="en-US" dirty="0"/>
              <a:t>	</a:t>
            </a:r>
            <a:r>
              <a:rPr lang="en-US" dirty="0" smtClean="0"/>
              <a:t>{4, 5, 6},</a:t>
            </a:r>
          </a:p>
          <a:p>
            <a:r>
              <a:rPr lang="en-US" dirty="0"/>
              <a:t>	</a:t>
            </a:r>
            <a:r>
              <a:rPr lang="en-US" dirty="0" smtClean="0"/>
              <a:t>{7, 8, 9},</a:t>
            </a:r>
          </a:p>
          <a:p>
            <a:r>
              <a:rPr lang="en-US" dirty="0"/>
              <a:t>	</a:t>
            </a:r>
            <a:r>
              <a:rPr lang="en-US" dirty="0" smtClean="0"/>
              <a:t>{10, 11, 12} 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4468"/>
              </p:ext>
            </p:extLst>
          </p:nvPr>
        </p:nvGraphicFramePr>
        <p:xfrm>
          <a:off x="4672872" y="3443754"/>
          <a:ext cx="2030133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6711"/>
                <a:gridCol w="676711"/>
                <a:gridCol w="676711"/>
              </a:tblGrid>
              <a:tr h="525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79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3F1640-6125-4A27-91B1-92DD1F32C7FA}" type="slidenum">
              <a:rPr lang="en-US" altLang="en-US" sz="1400"/>
              <a:pPr/>
              <a:t>89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18" y="395288"/>
            <a:ext cx="11766176" cy="762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Initializing Arrays with Random Values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9220" name="Rectangle 12"/>
          <p:cNvSpPr>
            <a:spLocks noChangeArrowheads="1"/>
          </p:cNvSpPr>
          <p:nvPr/>
        </p:nvSpPr>
        <p:spPr bwMode="auto">
          <a:xfrm>
            <a:off x="3990975" y="27908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990975" y="1423323"/>
            <a:ext cx="8296275" cy="4646613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The following loop initializes the array with random </a:t>
            </a:r>
            <a:r>
              <a:rPr lang="en-US" altLang="en-US" dirty="0" smtClean="0"/>
              <a:t>values: 0 to 999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for (</a:t>
            </a:r>
            <a:r>
              <a:rPr lang="en-US" altLang="en-US" dirty="0" err="1"/>
              <a:t>int</a:t>
            </a:r>
            <a:r>
              <a:rPr lang="en-US" altLang="en-US" dirty="0"/>
              <a:t> row = 0; row &lt; </a:t>
            </a:r>
            <a:r>
              <a:rPr lang="en-US" altLang="en-US" dirty="0" err="1"/>
              <a:t>rowSize</a:t>
            </a:r>
            <a:r>
              <a:rPr lang="en-US" altLang="en-US" dirty="0"/>
              <a:t>; row++)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for (</a:t>
            </a:r>
            <a:r>
              <a:rPr lang="en-US" altLang="en-US" dirty="0" err="1"/>
              <a:t>int</a:t>
            </a:r>
            <a:r>
              <a:rPr lang="en-US" altLang="en-US" dirty="0"/>
              <a:t> column = 0; column &lt; </a:t>
            </a:r>
            <a:r>
              <a:rPr lang="en-US" altLang="en-US" dirty="0" err="1"/>
              <a:t>columnSize</a:t>
            </a:r>
            <a:r>
              <a:rPr lang="en-US" altLang="en-US" dirty="0"/>
              <a:t>; column++)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  matrix[row][column] = rand() % </a:t>
            </a:r>
            <a:r>
              <a:rPr lang="en-US" altLang="en-US" dirty="0" smtClean="0"/>
              <a:t>1000</a:t>
            </a:r>
            <a:r>
              <a:rPr lang="en-US" altLang="en-US" dirty="0"/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82239"/>
              </p:ext>
            </p:extLst>
          </p:nvPr>
        </p:nvGraphicFramePr>
        <p:xfrm>
          <a:off x="1434396" y="2743349"/>
          <a:ext cx="2030133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6711"/>
                <a:gridCol w="676711"/>
                <a:gridCol w="676711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1065651" y="2769543"/>
            <a:ext cx="314794" cy="21585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20" y="3568651"/>
            <a:ext cx="985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rows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818906" y="1767505"/>
            <a:ext cx="1587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columns</a:t>
            </a:r>
            <a:endParaRPr lang="en-US" sz="3200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2302340" y="1368534"/>
            <a:ext cx="314794" cy="21585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F78088-D4F3-4B50-9274-771BDB73B302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041" y="914400"/>
            <a:ext cx="10515600" cy="5486400"/>
          </a:xfrm>
          <a:noFill/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3400" dirty="0">
                <a:cs typeface="Courier New" panose="02070309020205020404" pitchFamily="49" charset="0"/>
              </a:rPr>
              <a:t>I</a:t>
            </a:r>
            <a:r>
              <a:rPr lang="en-US" altLang="en-US" sz="3400" dirty="0" smtClean="0">
                <a:cs typeface="Courier New" panose="02070309020205020404" pitchFamily="49" charset="0"/>
              </a:rPr>
              <a:t>ndexed variables are treated as regular variables.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3400" dirty="0" smtClean="0">
                <a:cs typeface="Courier New" panose="02070309020205020404" pitchFamily="49" charset="0"/>
              </a:rPr>
              <a:t>We use them to perform calculation.</a:t>
            </a:r>
            <a:endParaRPr lang="en-US" altLang="en-US" sz="3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altLang="en-US" sz="3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en-US" sz="3400" dirty="0" smtClean="0">
                <a:cs typeface="Courier New" panose="02070309020205020404" pitchFamily="49" charset="0"/>
              </a:rPr>
              <a:t>Add the values of the second and third elements and then assign the result to the first element.</a:t>
            </a:r>
          </a:p>
          <a:p>
            <a:pPr marL="0" indent="0" algn="just">
              <a:buNone/>
            </a:pPr>
            <a:endParaRPr lang="en-US" altLang="en-US" sz="3400" dirty="0"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r>
              <a:rPr lang="en-US" alt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numArr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endParaRPr lang="en-US" alt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rand</a:t>
            </a:r>
            <a:r>
              <a:rPr lang="en-US" dirty="0" smtClean="0"/>
              <a:t>( 10 ); //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smtClean="0"/>
              <a:t>s = </a:t>
            </a:r>
            <a:r>
              <a:rPr lang="en-US" dirty="0"/>
              <a:t>time(0</a:t>
            </a:r>
            <a:r>
              <a:rPr lang="en-US" dirty="0" smtClean="0"/>
              <a:t>);	// save the seed. So that we can reuse it for 					// checking/debugging our program.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srand</a:t>
            </a:r>
            <a:r>
              <a:rPr lang="en-US" dirty="0" smtClean="0"/>
              <a:t>(s); </a:t>
            </a:r>
            <a:r>
              <a:rPr lang="en-US" dirty="0"/>
              <a:t>// </a:t>
            </a:r>
            <a:r>
              <a:rPr lang="en-US" dirty="0" smtClean="0"/>
              <a:t>seed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rand(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and();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// Use the same seed.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1, 5, 4, 3, 2, 7, 9, 6, 5, </a:t>
            </a:r>
            <a:r>
              <a:rPr lang="en-US" dirty="0" smtClean="0"/>
              <a:t>4		// We get the same sequence of numbers.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;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150E63-9F1A-43F6-8A80-1A3256D2F75B}" type="slidenum">
              <a:rPr lang="en-US" altLang="en-US" sz="1400"/>
              <a:pPr/>
              <a:t>91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5775" y="395288"/>
            <a:ext cx="8756650" cy="762000"/>
          </a:xfrm>
        </p:spPr>
        <p:txBody>
          <a:bodyPr/>
          <a:lstStyle/>
          <a:p>
            <a:pPr algn="ctr"/>
            <a:r>
              <a:rPr lang="en-US" altLang="en-US" sz="4000" dirty="0"/>
              <a:t>Printing Arrays</a:t>
            </a:r>
            <a:endParaRPr lang="en-US" altLang="en-US" sz="4000" dirty="0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990975" y="27908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379" y="1440795"/>
            <a:ext cx="8296275" cy="4646613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To print a two-dimensional </a:t>
            </a:r>
            <a:r>
              <a:rPr lang="en-US" altLang="en-US" dirty="0" smtClean="0"/>
              <a:t>array: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b="1" u="sng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 dirty="0"/>
              <a:t>for</a:t>
            </a:r>
            <a:r>
              <a:rPr lang="en-US" altLang="en-US" dirty="0"/>
              <a:t> (</a:t>
            </a:r>
            <a:r>
              <a:rPr lang="en-US" altLang="en-US" b="1" dirty="0" err="1"/>
              <a:t>int</a:t>
            </a:r>
            <a:r>
              <a:rPr lang="en-US" altLang="en-US" dirty="0"/>
              <a:t> row = 0; row &lt; </a:t>
            </a:r>
            <a:r>
              <a:rPr lang="en-US" altLang="en-US" dirty="0" err="1"/>
              <a:t>rowSize</a:t>
            </a:r>
            <a:r>
              <a:rPr lang="en-US" altLang="en-US" dirty="0"/>
              <a:t>; row++)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b="1" dirty="0"/>
              <a:t>for</a:t>
            </a:r>
            <a:r>
              <a:rPr lang="en-US" altLang="en-US" dirty="0"/>
              <a:t> (</a:t>
            </a:r>
            <a:r>
              <a:rPr lang="en-US" altLang="en-US" dirty="0" err="1"/>
              <a:t>int</a:t>
            </a:r>
            <a:r>
              <a:rPr lang="en-US" altLang="en-US" dirty="0"/>
              <a:t> column = 0; column &lt; </a:t>
            </a:r>
            <a:r>
              <a:rPr lang="en-US" altLang="en-US" dirty="0" err="1"/>
              <a:t>columnSize</a:t>
            </a:r>
            <a:r>
              <a:rPr lang="en-US" altLang="en-US" dirty="0"/>
              <a:t>; column++) </a:t>
            </a:r>
            <a:endParaRPr lang="en-US" altLang="en-US" b="1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 dirty="0"/>
              <a:t>  </a:t>
            </a:r>
            <a:r>
              <a:rPr lang="en-US" altLang="en-US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cout</a:t>
            </a:r>
            <a:r>
              <a:rPr lang="en-US" altLang="en-US" dirty="0"/>
              <a:t> &lt;&lt; matrix[row][column] &lt;&lt; " 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}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38123"/>
              </p:ext>
            </p:extLst>
          </p:nvPr>
        </p:nvGraphicFramePr>
        <p:xfrm>
          <a:off x="9497358" y="1601041"/>
          <a:ext cx="2030133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6711"/>
                <a:gridCol w="676711"/>
                <a:gridCol w="676711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13393" y="4048698"/>
            <a:ext cx="204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rowSize</a:t>
            </a:r>
            <a:r>
              <a:rPr lang="en-US" sz="2400" dirty="0" smtClean="0"/>
              <a:t> = 4</a:t>
            </a:r>
          </a:p>
          <a:p>
            <a:r>
              <a:rPr lang="en-US" sz="2400" dirty="0" err="1" smtClean="0"/>
              <a:t>columnSize</a:t>
            </a:r>
            <a:r>
              <a:rPr lang="en-US" sz="2400" dirty="0" smtClean="0"/>
              <a:t> =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63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CD571A-4E4D-443B-8A51-F5BACBF91D59}" type="slidenum">
              <a:rPr lang="en-US" altLang="en-US" sz="1400"/>
              <a:pPr/>
              <a:t>92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5775" y="395288"/>
            <a:ext cx="8756650" cy="762000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Summing All Elements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41375" y="1549551"/>
            <a:ext cx="8296275" cy="4646613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sum = 0;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 dirty="0"/>
              <a:t>for</a:t>
            </a:r>
            <a:r>
              <a:rPr lang="en-US" altLang="en-US" dirty="0"/>
              <a:t> (</a:t>
            </a:r>
            <a:r>
              <a:rPr lang="en-US" altLang="en-US" b="1" dirty="0" err="1"/>
              <a:t>int</a:t>
            </a:r>
            <a:r>
              <a:rPr lang="en-US" altLang="en-US" dirty="0"/>
              <a:t> row = 0; row &lt; </a:t>
            </a:r>
            <a:r>
              <a:rPr lang="en-US" altLang="en-US" dirty="0" err="1"/>
              <a:t>rowSize</a:t>
            </a:r>
            <a:r>
              <a:rPr lang="en-US" altLang="en-US" dirty="0"/>
              <a:t>; row++)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b="1" dirty="0"/>
              <a:t>for</a:t>
            </a:r>
            <a:r>
              <a:rPr lang="en-US" altLang="en-US" dirty="0"/>
              <a:t> (</a:t>
            </a:r>
            <a:r>
              <a:rPr lang="en-US" altLang="en-US" dirty="0" err="1"/>
              <a:t>int</a:t>
            </a:r>
            <a:r>
              <a:rPr lang="en-US" altLang="en-US" dirty="0"/>
              <a:t> column = 0; column &lt; </a:t>
            </a:r>
            <a:r>
              <a:rPr lang="en-US" altLang="en-US" dirty="0" err="1"/>
              <a:t>columnSize</a:t>
            </a:r>
            <a:r>
              <a:rPr lang="en-US" altLang="en-US" dirty="0"/>
              <a:t>; column++) </a:t>
            </a:r>
            <a:endParaRPr lang="en-US" altLang="en-US" b="1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 dirty="0"/>
              <a:t>  </a:t>
            </a:r>
            <a:r>
              <a:rPr lang="en-US" altLang="en-US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  </a:t>
            </a:r>
            <a:r>
              <a:rPr lang="en-US" altLang="en-US" dirty="0" smtClean="0"/>
              <a:t>sum += matrix[row</a:t>
            </a:r>
            <a:r>
              <a:rPr lang="en-US" altLang="en-US" dirty="0"/>
              <a:t>][column</a:t>
            </a:r>
            <a:r>
              <a:rPr lang="en-US" altLang="en-US" dirty="0" smtClean="0"/>
              <a:t>];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}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} </a:t>
            </a:r>
            <a:endParaRPr lang="en-US" altLang="en-US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“Sum:” &lt;&lt; sum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46575"/>
              </p:ext>
            </p:extLst>
          </p:nvPr>
        </p:nvGraphicFramePr>
        <p:xfrm>
          <a:off x="9497358" y="1601041"/>
          <a:ext cx="2030133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6711"/>
                <a:gridCol w="676711"/>
                <a:gridCol w="676711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13393" y="4048698"/>
            <a:ext cx="158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rowSize</a:t>
            </a:r>
            <a:r>
              <a:rPr lang="en-US" dirty="0"/>
              <a:t> = 4</a:t>
            </a:r>
          </a:p>
          <a:p>
            <a:r>
              <a:rPr lang="en-US" dirty="0" err="1"/>
              <a:t>columnSize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5366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016EC0-0399-4B7C-A3FD-85151DD74064}" type="slidenum">
              <a:rPr lang="en-US" altLang="en-US" sz="1400"/>
              <a:pPr/>
              <a:t>93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154" y="395288"/>
            <a:ext cx="11846858" cy="762000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Summing Elements by Column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990975" y="27908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03638" y="1295083"/>
            <a:ext cx="8488362" cy="4876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For each column, use a variable named total to store its sum. </a:t>
            </a:r>
            <a:endParaRPr lang="en-US" altLang="en-US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for (</a:t>
            </a:r>
            <a:r>
              <a:rPr lang="en-US" altLang="en-US" dirty="0" err="1"/>
              <a:t>int</a:t>
            </a:r>
            <a:r>
              <a:rPr lang="en-US" altLang="en-US" dirty="0"/>
              <a:t> column = 0; column &lt; </a:t>
            </a:r>
            <a:r>
              <a:rPr lang="en-US" altLang="en-US" dirty="0" err="1"/>
              <a:t>columnSize</a:t>
            </a:r>
            <a:r>
              <a:rPr lang="en-US" altLang="en-US" dirty="0"/>
              <a:t>; column++)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int</a:t>
            </a:r>
            <a:r>
              <a:rPr lang="en-US" altLang="en-US" dirty="0"/>
              <a:t> total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for (</a:t>
            </a:r>
            <a:r>
              <a:rPr lang="en-US" altLang="en-US" dirty="0" err="1"/>
              <a:t>int</a:t>
            </a:r>
            <a:r>
              <a:rPr lang="en-US" altLang="en-US" dirty="0"/>
              <a:t> row = 0; row &lt; </a:t>
            </a:r>
            <a:r>
              <a:rPr lang="en-US" altLang="en-US" dirty="0" err="1"/>
              <a:t>rowSize</a:t>
            </a:r>
            <a:r>
              <a:rPr lang="en-US" altLang="en-US" dirty="0"/>
              <a:t>; row++)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  total += matrix[row][column];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dirty="0" err="1"/>
              <a:t>cout</a:t>
            </a:r>
            <a:r>
              <a:rPr lang="en-US" altLang="en-US" dirty="0"/>
              <a:t> </a:t>
            </a:r>
            <a:r>
              <a:rPr lang="en-US" altLang="en-US" dirty="0" smtClean="0"/>
              <a:t>	&lt;&lt; </a:t>
            </a:r>
            <a:r>
              <a:rPr lang="en-US" altLang="en-US" dirty="0"/>
              <a:t>"Sum for column " </a:t>
            </a:r>
            <a:endParaRPr lang="en-US" altLang="en-US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		&lt;&lt; </a:t>
            </a:r>
            <a:r>
              <a:rPr lang="en-US" altLang="en-US" dirty="0"/>
              <a:t>column &lt;&lt; " is " &lt;&lt; total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92014"/>
              </p:ext>
            </p:extLst>
          </p:nvPr>
        </p:nvGraphicFramePr>
        <p:xfrm>
          <a:off x="833151" y="2122646"/>
          <a:ext cx="2030133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6711"/>
                <a:gridCol w="676711"/>
                <a:gridCol w="676711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186" y="4570303"/>
            <a:ext cx="204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rowSize</a:t>
            </a:r>
            <a:r>
              <a:rPr lang="en-US" sz="2400" dirty="0" smtClean="0"/>
              <a:t> = 4</a:t>
            </a:r>
          </a:p>
          <a:p>
            <a:r>
              <a:rPr lang="en-US" sz="2400" dirty="0" err="1" smtClean="0"/>
              <a:t>columnSize</a:t>
            </a:r>
            <a:r>
              <a:rPr lang="en-US" sz="2400" dirty="0" smtClean="0"/>
              <a:t> =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7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B0E0B1-42E9-4ED7-88F7-4253DF828750}" type="slidenum">
              <a:rPr lang="en-US" altLang="en-US" sz="1400"/>
              <a:pPr/>
              <a:t>94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Passing Two-Dimensional Arrays to Functions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558" y="1334621"/>
            <a:ext cx="8142287" cy="2693988"/>
          </a:xfrm>
          <a:noFill/>
        </p:spPr>
        <p:txBody>
          <a:bodyPr/>
          <a:lstStyle/>
          <a:p>
            <a:pPr marL="0" indent="0">
              <a:spcBef>
                <a:spcPct val="40000"/>
              </a:spcBef>
              <a:buNone/>
            </a:pPr>
            <a:r>
              <a:rPr lang="en-US" altLang="en-US" dirty="0" smtClean="0"/>
              <a:t>Pass </a:t>
            </a:r>
            <a:r>
              <a:rPr lang="en-US" altLang="en-US" dirty="0"/>
              <a:t>a two-dimensional </a:t>
            </a:r>
            <a:r>
              <a:rPr lang="en-US" altLang="en-US" dirty="0" smtClean="0"/>
              <a:t>array </a:t>
            </a:r>
            <a:r>
              <a:rPr lang="en-US" altLang="en-US" dirty="0"/>
              <a:t>to a </a:t>
            </a:r>
            <a:r>
              <a:rPr lang="en-US" altLang="en-US" dirty="0" smtClean="0"/>
              <a:t>function.</a:t>
            </a:r>
          </a:p>
          <a:p>
            <a:pPr marL="0" indent="0">
              <a:spcBef>
                <a:spcPct val="40000"/>
              </a:spcBef>
              <a:buNone/>
            </a:pPr>
            <a:endParaRPr lang="en-US" altLang="en-US" dirty="0"/>
          </a:p>
          <a:p>
            <a:pPr marL="0" indent="0">
              <a:spcBef>
                <a:spcPct val="40000"/>
              </a:spcBef>
              <a:buNone/>
            </a:pPr>
            <a:r>
              <a:rPr lang="en-US" altLang="en-US" dirty="0" err="1">
                <a:solidFill>
                  <a:prstClr val="black"/>
                </a:solidFill>
              </a:rPr>
              <a:t>elementType</a:t>
            </a: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 err="1">
                <a:solidFill>
                  <a:prstClr val="black"/>
                </a:solidFill>
              </a:rPr>
              <a:t>arrayName</a:t>
            </a:r>
            <a:r>
              <a:rPr lang="en-US" altLang="en-US" dirty="0">
                <a:solidFill>
                  <a:prstClr val="black"/>
                </a:solidFill>
              </a:rPr>
              <a:t>[</a:t>
            </a:r>
            <a:r>
              <a:rPr lang="en-US" altLang="en-US" dirty="0" err="1">
                <a:solidFill>
                  <a:prstClr val="black"/>
                </a:solidFill>
              </a:rPr>
              <a:t>rowSize</a:t>
            </a:r>
            <a:r>
              <a:rPr lang="en-US" altLang="en-US" dirty="0">
                <a:solidFill>
                  <a:prstClr val="black"/>
                </a:solidFill>
              </a:rPr>
              <a:t>][</a:t>
            </a:r>
            <a:r>
              <a:rPr lang="en-US" altLang="en-US" dirty="0" err="1">
                <a:solidFill>
                  <a:prstClr val="black"/>
                </a:solidFill>
              </a:rPr>
              <a:t>columnSize</a:t>
            </a:r>
            <a:r>
              <a:rPr lang="en-US" altLang="en-US" dirty="0">
                <a:solidFill>
                  <a:prstClr val="black"/>
                </a:solidFill>
              </a:rPr>
              <a:t>];</a:t>
            </a:r>
            <a:endParaRPr lang="en-US" alt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ct val="40000"/>
              </a:spcBef>
              <a:buNone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4558" y="3470741"/>
            <a:ext cx="110534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compiler needs to know how to compute the linear address of an element of the array. Thus, the number of columns must be passed.</a:t>
            </a:r>
          </a:p>
          <a:p>
            <a:endParaRPr lang="en-US" sz="2800" dirty="0" smtClean="0"/>
          </a:p>
          <a:p>
            <a:r>
              <a:rPr lang="en-US" sz="2800" dirty="0" smtClean="0"/>
              <a:t>void foo( </a:t>
            </a:r>
            <a:r>
              <a:rPr lang="en-US" sz="2800" dirty="0" err="1" smtClean="0"/>
              <a:t>int</a:t>
            </a:r>
            <a:r>
              <a:rPr lang="en-US" sz="2800" dirty="0" smtClean="0"/>
              <a:t> array[][100] ) {</a:t>
            </a:r>
          </a:p>
          <a:p>
            <a:r>
              <a:rPr lang="en-US" sz="2800" dirty="0" smtClean="0"/>
              <a:t>	……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67094" y="4578737"/>
            <a:ext cx="5232330" cy="19389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Element: array[</a:t>
            </a:r>
            <a:r>
              <a:rPr lang="en-US" sz="2400" dirty="0" err="1" smtClean="0"/>
              <a:t>i</a:t>
            </a:r>
            <a:r>
              <a:rPr lang="en-US" sz="2400" dirty="0" smtClean="0"/>
              <a:t>][j]</a:t>
            </a:r>
          </a:p>
          <a:p>
            <a:r>
              <a:rPr lang="en-US" sz="2400" dirty="0" smtClean="0"/>
              <a:t>Assume using row-major</a:t>
            </a:r>
          </a:p>
          <a:p>
            <a:endParaRPr lang="en-US" sz="2400" dirty="0" smtClean="0"/>
          </a:p>
          <a:p>
            <a:r>
              <a:rPr lang="en-US" sz="2400" dirty="0" smtClean="0"/>
              <a:t>The address of an element [</a:t>
            </a:r>
            <a:r>
              <a:rPr lang="en-US" sz="2400" dirty="0" err="1" smtClean="0"/>
              <a:t>i</a:t>
            </a:r>
            <a:r>
              <a:rPr lang="en-US" sz="2400" dirty="0" smtClean="0"/>
              <a:t>][j] </a:t>
            </a:r>
          </a:p>
          <a:p>
            <a:r>
              <a:rPr lang="en-US" sz="2400" dirty="0" smtClean="0"/>
              <a:t>= </a:t>
            </a:r>
            <a:r>
              <a:rPr lang="en-US" sz="2400" dirty="0" err="1" smtClean="0"/>
              <a:t>elementSize</a:t>
            </a:r>
            <a:r>
              <a:rPr lang="en-US" sz="2400" dirty="0" smtClean="0"/>
              <a:t>*(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numberOfColumns</a:t>
            </a:r>
            <a:r>
              <a:rPr lang="en-US" sz="2400" dirty="0" smtClean="0"/>
              <a:t> + j)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29597"/>
              </p:ext>
            </p:extLst>
          </p:nvPr>
        </p:nvGraphicFramePr>
        <p:xfrm>
          <a:off x="9669291" y="1256292"/>
          <a:ext cx="2030133" cy="21011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76711"/>
                <a:gridCol w="676711"/>
                <a:gridCol w="676711"/>
              </a:tblGrid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6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7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9</a:t>
                      </a:r>
                      <a:endParaRPr lang="en-US" sz="2400" b="0" dirty="0"/>
                    </a:p>
                  </a:txBody>
                  <a:tcPr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12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7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2D976A-939D-4F01-9B3E-47D82458495A}" type="slidenum">
              <a:rPr lang="en-US" altLang="en-US" sz="1400"/>
              <a:pPr/>
              <a:t>95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169" y="228600"/>
            <a:ext cx="12129831" cy="106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Problem: Finding Two Points Nearest to Each Other</a:t>
            </a:r>
            <a:endParaRPr lang="en-US" altLang="en-US" sz="3600" dirty="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524001" y="21393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1524001" y="4257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1524001" y="24441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1524001" y="395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8732" y="1274546"/>
            <a:ext cx="7635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ouble p[</a:t>
            </a:r>
            <a:r>
              <a:rPr lang="en-US" sz="3600" dirty="0" err="1" smtClean="0"/>
              <a:t>numPoints</a:t>
            </a:r>
            <a:r>
              <a:rPr lang="en-US" sz="3600" dirty="0" smtClean="0"/>
              <a:t>][</a:t>
            </a:r>
            <a:r>
              <a:rPr lang="en-US" sz="3600" dirty="0" err="1" smtClean="0"/>
              <a:t>numCoordinates</a:t>
            </a:r>
            <a:r>
              <a:rPr lang="en-US" sz="3600" dirty="0" smtClean="0"/>
              <a:t>];</a:t>
            </a:r>
            <a:endParaRPr lang="en-US" sz="3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38082" y="4413897"/>
            <a:ext cx="707315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567082" y="2444108"/>
            <a:ext cx="13447" cy="34860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086600" y="2905772"/>
            <a:ext cx="228600" cy="213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72300" y="5171178"/>
            <a:ext cx="228600" cy="213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8382" y="3855198"/>
            <a:ext cx="228600" cy="213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93793" y="4045309"/>
            <a:ext cx="228600" cy="213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19264" y="3756356"/>
            <a:ext cx="228600" cy="213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00146" y="3890666"/>
            <a:ext cx="228600" cy="213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25935" y="429927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28083" y="201791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84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2D976A-939D-4F01-9B3E-47D82458495A}" type="slidenum">
              <a:rPr lang="en-US" altLang="en-US" sz="1400"/>
              <a:pPr/>
              <a:t>96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169" y="228600"/>
            <a:ext cx="12129831" cy="106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Problem: Finding Two Points Nearest to Each Other</a:t>
            </a:r>
            <a:endParaRPr lang="en-US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708732" y="1274546"/>
            <a:ext cx="7635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ouble p[</a:t>
            </a:r>
            <a:r>
              <a:rPr lang="en-US" sz="3600" dirty="0" err="1" smtClean="0"/>
              <a:t>numPoints</a:t>
            </a:r>
            <a:r>
              <a:rPr lang="en-US" sz="3600" dirty="0" smtClean="0"/>
              <a:t>][</a:t>
            </a:r>
            <a:r>
              <a:rPr lang="en-US" sz="3600" dirty="0" err="1" smtClean="0"/>
              <a:t>numCoordinates</a:t>
            </a:r>
            <a:r>
              <a:rPr lang="en-US" sz="3600" dirty="0" smtClean="0"/>
              <a:t>];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5376041" y="2182492"/>
            <a:ext cx="5740946" cy="3912242"/>
            <a:chOff x="3815255" y="2017911"/>
            <a:chExt cx="5740946" cy="3912242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815255" y="4413897"/>
              <a:ext cx="5395980" cy="408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5567082" y="2444108"/>
              <a:ext cx="13447" cy="34860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086600" y="2905772"/>
              <a:ext cx="228600" cy="213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72300" y="5171178"/>
              <a:ext cx="228600" cy="213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346027" y="3886522"/>
              <a:ext cx="228600" cy="213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65394" y="4546994"/>
              <a:ext cx="228600" cy="213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19264" y="3756356"/>
              <a:ext cx="228600" cy="213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900146" y="3890666"/>
              <a:ext cx="228600" cy="213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11235" y="4178044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28083" y="2017911"/>
              <a:ext cx="152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</a:t>
              </a:r>
              <a:endParaRPr lang="en-US" sz="24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21099" y="2487312"/>
            <a:ext cx="50881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specification</a:t>
            </a:r>
          </a:p>
          <a:p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a method to find two points which are nearest to each other.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/>
              <a:t>void find2Points(</a:t>
            </a:r>
            <a:r>
              <a:rPr lang="en-US" sz="2800" dirty="0" err="1" smtClean="0"/>
              <a:t>int</a:t>
            </a:r>
            <a:r>
              <a:rPr lang="en-US" sz="2800" dirty="0" smtClean="0"/>
              <a:t> &amp;</a:t>
            </a:r>
            <a:r>
              <a:rPr lang="en-US" sz="2800" dirty="0" err="1" smtClean="0"/>
              <a:t>ni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&amp;</a:t>
            </a:r>
            <a:r>
              <a:rPr lang="en-US" sz="2800" dirty="0" err="1" smtClean="0"/>
              <a:t>nj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889848" y="35516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596346" y="34285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588829" y="26087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567828" y="35936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8844446" y="50921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2461" y="48185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9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2D976A-939D-4F01-9B3E-47D82458495A}" type="slidenum">
              <a:rPr lang="en-US" altLang="en-US" sz="1400"/>
              <a:pPr/>
              <a:t>97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084" y="98760"/>
            <a:ext cx="12129831" cy="1066800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Finding Two Points Nearest to Each Other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524001" y="21393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1524001" y="4257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1524001" y="24441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1524001" y="395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141677" y="1577367"/>
            <a:ext cx="9155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c</a:t>
            </a:r>
            <a:r>
              <a:rPr lang="en-US" sz="2800" dirty="0" err="1" smtClean="0">
                <a:solidFill>
                  <a:srgbClr val="002060"/>
                </a:solidFill>
              </a:rPr>
              <a:t>onst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nP</a:t>
            </a:r>
            <a:r>
              <a:rPr lang="en-US" sz="2800" dirty="0" smtClean="0">
                <a:solidFill>
                  <a:srgbClr val="002060"/>
                </a:solidFill>
              </a:rPr>
              <a:t> = 8; </a:t>
            </a:r>
            <a:r>
              <a:rPr lang="en-US" sz="2800" dirty="0" err="1">
                <a:solidFill>
                  <a:srgbClr val="002060"/>
                </a:solidFill>
              </a:rPr>
              <a:t>c</a:t>
            </a:r>
            <a:r>
              <a:rPr lang="en-US" sz="2800" dirty="0" err="1" smtClean="0">
                <a:solidFill>
                  <a:srgbClr val="002060"/>
                </a:solidFill>
              </a:rPr>
              <a:t>onst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nC</a:t>
            </a:r>
            <a:r>
              <a:rPr lang="en-US" sz="2800" dirty="0" smtClean="0">
                <a:solidFill>
                  <a:srgbClr val="002060"/>
                </a:solidFill>
              </a:rPr>
              <a:t> = 2;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double p[</a:t>
            </a:r>
            <a:r>
              <a:rPr lang="en-US" sz="2800" dirty="0" err="1" smtClean="0">
                <a:solidFill>
                  <a:srgbClr val="002060"/>
                </a:solidFill>
              </a:rPr>
              <a:t>nP</a:t>
            </a:r>
            <a:r>
              <a:rPr lang="en-US" sz="2800" dirty="0" smtClean="0">
                <a:solidFill>
                  <a:srgbClr val="002060"/>
                </a:solidFill>
              </a:rPr>
              <a:t>][</a:t>
            </a:r>
            <a:r>
              <a:rPr lang="en-US" sz="2800" dirty="0" err="1" smtClean="0">
                <a:solidFill>
                  <a:srgbClr val="002060"/>
                </a:solidFill>
              </a:rPr>
              <a:t>nC</a:t>
            </a:r>
            <a:r>
              <a:rPr lang="en-US" sz="2800" dirty="0" smtClean="0">
                <a:solidFill>
                  <a:srgbClr val="002060"/>
                </a:solidFill>
              </a:rPr>
              <a:t>];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445" y="1045670"/>
            <a:ext cx="582242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double </a:t>
            </a:r>
            <a:r>
              <a:rPr lang="en-US" sz="2000" dirty="0" err="1" smtClean="0"/>
              <a:t>computeMindistance</a:t>
            </a:r>
            <a:r>
              <a:rPr lang="en-US" sz="2000" dirty="0" smtClean="0"/>
              <a:t> ( </a:t>
            </a:r>
            <a:r>
              <a:rPr lang="en-US" sz="2000" dirty="0" err="1" smtClean="0"/>
              <a:t>int</a:t>
            </a:r>
            <a:r>
              <a:rPr lang="en-US" sz="2000" dirty="0" smtClean="0"/>
              <a:t> &amp;</a:t>
            </a:r>
            <a:r>
              <a:rPr lang="en-US" sz="2000" dirty="0" err="1" smtClean="0"/>
              <a:t>ni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&amp;</a:t>
            </a:r>
            <a:r>
              <a:rPr lang="en-US" sz="2000" dirty="0" err="1" smtClean="0"/>
              <a:t>nj</a:t>
            </a:r>
            <a:r>
              <a:rPr lang="en-US" sz="2000" dirty="0" smtClean="0"/>
              <a:t>) {</a:t>
            </a:r>
          </a:p>
          <a:p>
            <a:pPr lvl="2"/>
            <a:r>
              <a:rPr lang="en-US" sz="2000" dirty="0" smtClean="0"/>
              <a:t>double minDistance2 = distance2(0, 1, p);</a:t>
            </a:r>
          </a:p>
          <a:p>
            <a:pPr lvl="2"/>
            <a:r>
              <a:rPr lang="en-US" sz="2000" dirty="0" err="1" smtClean="0"/>
              <a:t>ni</a:t>
            </a:r>
            <a:r>
              <a:rPr lang="en-US" sz="2000" dirty="0" smtClean="0"/>
              <a:t> = 0; </a:t>
            </a:r>
            <a:r>
              <a:rPr lang="en-US" sz="2000" dirty="0" err="1" smtClean="0"/>
              <a:t>nj</a:t>
            </a:r>
            <a:r>
              <a:rPr lang="en-US" sz="2000" dirty="0" smtClean="0"/>
              <a:t> = 1;</a:t>
            </a:r>
          </a:p>
          <a:p>
            <a:pPr lvl="2"/>
            <a:r>
              <a:rPr lang="en-US" sz="2000" dirty="0" smtClean="0"/>
              <a:t>for 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nP</a:t>
            </a:r>
            <a:r>
              <a:rPr lang="en-US" sz="2000" dirty="0" smtClean="0"/>
              <a:t>; ++</a:t>
            </a:r>
            <a:r>
              <a:rPr lang="en-US" sz="2000" dirty="0" err="1" smtClean="0"/>
              <a:t>i</a:t>
            </a:r>
            <a:r>
              <a:rPr lang="en-US" sz="2000" dirty="0" smtClean="0"/>
              <a:t>  )  {</a:t>
            </a:r>
          </a:p>
          <a:p>
            <a:pPr lvl="2"/>
            <a:r>
              <a:rPr lang="en-US" sz="2000" dirty="0" smtClean="0"/>
              <a:t>	for </a:t>
            </a:r>
            <a:r>
              <a:rPr lang="en-US" sz="2000" dirty="0"/>
              <a:t>(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j </a:t>
            </a:r>
            <a:r>
              <a:rPr lang="en-US" sz="2000" dirty="0"/>
              <a:t>= </a:t>
            </a:r>
            <a:r>
              <a:rPr lang="en-US" sz="2000" dirty="0" err="1"/>
              <a:t>i</a:t>
            </a:r>
            <a:r>
              <a:rPr lang="en-US" sz="2000" dirty="0" smtClean="0"/>
              <a:t> + 1; j </a:t>
            </a:r>
            <a:r>
              <a:rPr lang="en-US" sz="2000" dirty="0"/>
              <a:t>&lt; </a:t>
            </a:r>
            <a:r>
              <a:rPr lang="en-US" sz="2000" dirty="0" err="1"/>
              <a:t>nP</a:t>
            </a:r>
            <a:r>
              <a:rPr lang="en-US" sz="2000" dirty="0"/>
              <a:t>; </a:t>
            </a:r>
            <a:r>
              <a:rPr lang="en-US" sz="2000" dirty="0" smtClean="0"/>
              <a:t>++j  </a:t>
            </a:r>
            <a:r>
              <a:rPr lang="en-US" sz="2000" dirty="0"/>
              <a:t>)  {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double dx = p[</a:t>
            </a:r>
            <a:r>
              <a:rPr lang="en-US" sz="2000" dirty="0" err="1" smtClean="0"/>
              <a:t>i</a:t>
            </a:r>
            <a:r>
              <a:rPr lang="en-US" sz="2000" dirty="0" smtClean="0"/>
              <a:t>][0] – p[j][0];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double </a:t>
            </a:r>
            <a:r>
              <a:rPr lang="en-US" sz="2000" dirty="0" err="1" smtClean="0"/>
              <a:t>dy</a:t>
            </a:r>
            <a:r>
              <a:rPr lang="en-US" sz="2000" dirty="0" smtClean="0"/>
              <a:t> = p[</a:t>
            </a:r>
            <a:r>
              <a:rPr lang="en-US" sz="2000" dirty="0" err="1" smtClean="0"/>
              <a:t>i</a:t>
            </a:r>
            <a:r>
              <a:rPr lang="en-US" sz="2000" dirty="0" smtClean="0"/>
              <a:t>][1] – p[j][1];</a:t>
            </a:r>
          </a:p>
          <a:p>
            <a:pPr lvl="2"/>
            <a:r>
              <a:rPr lang="en-US" sz="2000" dirty="0" smtClean="0"/>
              <a:t>		double d2 = dx*</a:t>
            </a:r>
            <a:r>
              <a:rPr lang="en-US" sz="2000" dirty="0" err="1" smtClean="0"/>
              <a:t>dx+dy</a:t>
            </a:r>
            <a:r>
              <a:rPr lang="en-US" sz="2000" dirty="0" smtClean="0"/>
              <a:t>*</a:t>
            </a:r>
            <a:r>
              <a:rPr lang="en-US" sz="2000" dirty="0" err="1" smtClean="0"/>
              <a:t>dy</a:t>
            </a:r>
            <a:r>
              <a:rPr lang="en-US" sz="2000" dirty="0" smtClean="0"/>
              <a:t>;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//double d = </a:t>
            </a:r>
            <a:r>
              <a:rPr lang="en-US" sz="2000" dirty="0" err="1" smtClean="0"/>
              <a:t>sqrt</a:t>
            </a:r>
            <a:r>
              <a:rPr lang="en-US" sz="2000" dirty="0" smtClean="0"/>
              <a:t>(d2);	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if ( </a:t>
            </a:r>
            <a:r>
              <a:rPr lang="en-US" sz="2000" dirty="0" err="1" smtClean="0"/>
              <a:t>minDistance</a:t>
            </a:r>
            <a:r>
              <a:rPr lang="en-US" sz="2000" dirty="0" smtClean="0"/>
              <a:t> &gt; d2 ) {</a:t>
            </a:r>
          </a:p>
          <a:p>
            <a:pPr lvl="2"/>
            <a:r>
              <a:rPr lang="en-US" sz="2000" dirty="0" smtClean="0"/>
              <a:t>			</a:t>
            </a:r>
            <a:r>
              <a:rPr lang="en-US" sz="2000" dirty="0" err="1" smtClean="0"/>
              <a:t>ni</a:t>
            </a:r>
            <a:r>
              <a:rPr lang="en-US" sz="2000" dirty="0" smtClean="0"/>
              <a:t> = </a:t>
            </a:r>
            <a:r>
              <a:rPr lang="en-US" sz="2000" dirty="0" err="1"/>
              <a:t>i</a:t>
            </a:r>
            <a:r>
              <a:rPr lang="en-US" sz="2000" dirty="0" smtClean="0"/>
              <a:t>; </a:t>
            </a:r>
            <a:r>
              <a:rPr lang="en-US" sz="2000" dirty="0" err="1" smtClean="0"/>
              <a:t>nj</a:t>
            </a:r>
            <a:r>
              <a:rPr lang="en-US" sz="2000" dirty="0" smtClean="0"/>
              <a:t> = j;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minDistance</a:t>
            </a:r>
            <a:r>
              <a:rPr lang="en-US" sz="2000" dirty="0" smtClean="0"/>
              <a:t> = d2;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smtClean="0"/>
              <a:t>	} </a:t>
            </a:r>
            <a:endParaRPr lang="en-US" sz="2000" dirty="0"/>
          </a:p>
          <a:p>
            <a:pPr lvl="2"/>
            <a:r>
              <a:rPr lang="en-US" sz="2000" dirty="0" smtClean="0"/>
              <a:t>	}</a:t>
            </a:r>
          </a:p>
          <a:p>
            <a:pPr lvl="2"/>
            <a:r>
              <a:rPr lang="en-US" sz="2000" dirty="0" smtClean="0"/>
              <a:t>}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 err="1" smtClean="0"/>
              <a:t>minDistance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3948"/>
              </p:ext>
            </p:extLst>
          </p:nvPr>
        </p:nvGraphicFramePr>
        <p:xfrm>
          <a:off x="9045525" y="3707938"/>
          <a:ext cx="2278968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39484"/>
                <a:gridCol w="11394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58069" y="3213548"/>
            <a:ext cx="90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[?][0]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9078" y="3213548"/>
            <a:ext cx="95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[?][1]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432034" y="277116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53306" y="277116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5937" y="971414"/>
            <a:ext cx="515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double p[</a:t>
            </a:r>
            <a:r>
              <a:rPr lang="en-US" sz="2400" dirty="0" err="1">
                <a:solidFill>
                  <a:srgbClr val="0070C0"/>
                </a:solidFill>
              </a:rPr>
              <a:t>numPoints</a:t>
            </a:r>
            <a:r>
              <a:rPr lang="en-US" sz="2400" dirty="0">
                <a:solidFill>
                  <a:srgbClr val="0070C0"/>
                </a:solidFill>
              </a:rPr>
              <a:t>][</a:t>
            </a:r>
            <a:r>
              <a:rPr lang="en-US" sz="2400" dirty="0" err="1">
                <a:solidFill>
                  <a:srgbClr val="0070C0"/>
                </a:solidFill>
              </a:rPr>
              <a:t>numCoordinates</a:t>
            </a:r>
            <a:r>
              <a:rPr lang="en-US" sz="2400" dirty="0">
                <a:solidFill>
                  <a:srgbClr val="0070C0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043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2D976A-939D-4F01-9B3E-47D82458495A}" type="slidenum">
              <a:rPr lang="en-US" altLang="en-US" sz="1400"/>
              <a:pPr/>
              <a:t>98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309"/>
            <a:ext cx="12129831" cy="1066800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Finding Two Points Nearest to Each Other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524001" y="21393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1524001" y="4257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1524001" y="24441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1524001" y="395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571" y="815867"/>
            <a:ext cx="6397905" cy="60016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</a:t>
            </a:r>
            <a:r>
              <a:rPr lang="en-US" sz="2400" dirty="0" err="1" smtClean="0"/>
              <a:t>computeMindistance</a:t>
            </a:r>
            <a:r>
              <a:rPr lang="en-US" sz="2400" dirty="0" smtClean="0"/>
              <a:t> (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</a:t>
            </a:r>
            <a:r>
              <a:rPr lang="en-US" sz="2400" dirty="0" err="1" smtClean="0"/>
              <a:t>ni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</a:t>
            </a:r>
            <a:r>
              <a:rPr lang="en-US" sz="2400" dirty="0" err="1" smtClean="0"/>
              <a:t>nj</a:t>
            </a:r>
            <a:r>
              <a:rPr lang="en-US" sz="2400" dirty="0" smtClean="0"/>
              <a:t>) {</a:t>
            </a:r>
          </a:p>
          <a:p>
            <a:pPr lvl="2"/>
            <a:r>
              <a:rPr lang="en-US" sz="2400" dirty="0" smtClean="0"/>
              <a:t>double minDistance2 = distance2(0, 1, p);</a:t>
            </a:r>
          </a:p>
          <a:p>
            <a:pPr lvl="2"/>
            <a:r>
              <a:rPr lang="en-US" sz="2400" dirty="0" err="1" smtClean="0"/>
              <a:t>ni</a:t>
            </a:r>
            <a:r>
              <a:rPr lang="en-US" sz="2400" dirty="0" smtClean="0"/>
              <a:t> = 0; </a:t>
            </a:r>
            <a:r>
              <a:rPr lang="en-US" sz="2400" dirty="0" err="1" smtClean="0"/>
              <a:t>nj</a:t>
            </a:r>
            <a:r>
              <a:rPr lang="en-US" sz="2400" dirty="0" smtClean="0"/>
              <a:t> = 1;</a:t>
            </a:r>
          </a:p>
          <a:p>
            <a:pPr lvl="2"/>
            <a:r>
              <a:rPr lang="en-US" sz="2400" dirty="0" smtClean="0"/>
              <a:t>for 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nP</a:t>
            </a:r>
            <a:r>
              <a:rPr lang="en-US" sz="2400" dirty="0" smtClean="0"/>
              <a:t>; ++</a:t>
            </a:r>
            <a:r>
              <a:rPr lang="en-US" sz="2400" dirty="0" err="1" smtClean="0"/>
              <a:t>i</a:t>
            </a:r>
            <a:r>
              <a:rPr lang="en-US" sz="2400" dirty="0" smtClean="0"/>
              <a:t>  )  {</a:t>
            </a:r>
          </a:p>
          <a:p>
            <a:pPr lvl="2"/>
            <a:r>
              <a:rPr lang="en-US" sz="2400" dirty="0" smtClean="0"/>
              <a:t>	for 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j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r>
              <a:rPr lang="en-US" sz="2400" dirty="0" smtClean="0"/>
              <a:t> + 1; j </a:t>
            </a:r>
            <a:r>
              <a:rPr lang="en-US" sz="2400" dirty="0"/>
              <a:t>&lt; </a:t>
            </a:r>
            <a:r>
              <a:rPr lang="en-US" sz="2400" dirty="0" err="1"/>
              <a:t>nP</a:t>
            </a:r>
            <a:r>
              <a:rPr lang="en-US" sz="2400" dirty="0"/>
              <a:t>; </a:t>
            </a:r>
            <a:r>
              <a:rPr lang="en-US" sz="2400" dirty="0" smtClean="0"/>
              <a:t>++j  </a:t>
            </a:r>
            <a:r>
              <a:rPr lang="en-US" sz="2400" dirty="0"/>
              <a:t>)  {</a:t>
            </a:r>
          </a:p>
          <a:p>
            <a:pPr lvl="2"/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double dx = p[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][0] – p[j][0];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	double </a:t>
            </a:r>
            <a:r>
              <a:rPr lang="en-US" sz="2400" dirty="0" err="1" smtClean="0">
                <a:solidFill>
                  <a:srgbClr val="002060"/>
                </a:solidFill>
              </a:rPr>
              <a:t>dy</a:t>
            </a:r>
            <a:r>
              <a:rPr lang="en-US" sz="2400" dirty="0" smtClean="0">
                <a:solidFill>
                  <a:srgbClr val="002060"/>
                </a:solidFill>
              </a:rPr>
              <a:t> = p[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][1] – p[j][1];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</a:rPr>
              <a:t>		double d2 = dx*</a:t>
            </a:r>
            <a:r>
              <a:rPr lang="en-US" sz="2400" dirty="0" err="1" smtClean="0">
                <a:solidFill>
                  <a:srgbClr val="002060"/>
                </a:solidFill>
              </a:rPr>
              <a:t>dx+dy</a:t>
            </a:r>
            <a:r>
              <a:rPr lang="en-US" sz="2400" dirty="0" smtClean="0">
                <a:solidFill>
                  <a:srgbClr val="002060"/>
                </a:solidFill>
              </a:rPr>
              <a:t>*</a:t>
            </a:r>
            <a:r>
              <a:rPr lang="en-US" sz="2400" dirty="0" err="1" smtClean="0">
                <a:solidFill>
                  <a:srgbClr val="002060"/>
                </a:solidFill>
              </a:rPr>
              <a:t>dy</a:t>
            </a:r>
            <a:r>
              <a:rPr lang="en-US" sz="2400" dirty="0" smtClean="0">
                <a:solidFill>
                  <a:srgbClr val="002060"/>
                </a:solidFill>
              </a:rPr>
              <a:t>;</a:t>
            </a:r>
          </a:p>
          <a:p>
            <a:pPr lvl="2"/>
            <a:r>
              <a:rPr lang="en-US" sz="2400" dirty="0"/>
              <a:t>	</a:t>
            </a:r>
            <a:r>
              <a:rPr lang="en-US" sz="2400" dirty="0" smtClean="0"/>
              <a:t>	if ( 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 &gt; d2 ) {</a:t>
            </a:r>
          </a:p>
          <a:p>
            <a:pPr lvl="2"/>
            <a:r>
              <a:rPr lang="en-US" sz="2400" dirty="0" smtClean="0"/>
              <a:t>			</a:t>
            </a:r>
            <a:r>
              <a:rPr lang="en-US" sz="2400" dirty="0" err="1" smtClean="0"/>
              <a:t>ni</a:t>
            </a:r>
            <a:r>
              <a:rPr lang="en-US" sz="2400" dirty="0" smtClean="0"/>
              <a:t> = </a:t>
            </a:r>
            <a:r>
              <a:rPr lang="en-US" sz="2400" dirty="0" err="1"/>
              <a:t>i</a:t>
            </a:r>
            <a:r>
              <a:rPr lang="en-US" sz="2400" dirty="0" smtClean="0"/>
              <a:t>; </a:t>
            </a:r>
            <a:r>
              <a:rPr lang="en-US" sz="2400" dirty="0" err="1" smtClean="0"/>
              <a:t>nj</a:t>
            </a:r>
            <a:r>
              <a:rPr lang="en-US" sz="2400" dirty="0" smtClean="0"/>
              <a:t> = j;</a:t>
            </a:r>
          </a:p>
          <a:p>
            <a:pPr lvl="2"/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 = d2;</a:t>
            </a:r>
          </a:p>
          <a:p>
            <a:pPr lvl="2"/>
            <a:r>
              <a:rPr lang="en-US" sz="2400" dirty="0"/>
              <a:t>	</a:t>
            </a:r>
            <a:r>
              <a:rPr lang="en-US" sz="2400" dirty="0" smtClean="0"/>
              <a:t>	} </a:t>
            </a:r>
            <a:endParaRPr lang="en-US" sz="2400" dirty="0"/>
          </a:p>
          <a:p>
            <a:pPr lvl="2"/>
            <a:r>
              <a:rPr lang="en-US" sz="2400" dirty="0" smtClean="0"/>
              <a:t>	}</a:t>
            </a:r>
          </a:p>
          <a:p>
            <a:pPr lvl="2"/>
            <a:r>
              <a:rPr lang="en-US" sz="2400" dirty="0" smtClean="0"/>
              <a:t>}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4898" y="815867"/>
            <a:ext cx="4551246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distance2(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j) {</a:t>
            </a:r>
          </a:p>
          <a:p>
            <a:pPr lvl="2"/>
            <a:r>
              <a:rPr lang="en-US" sz="2400" dirty="0" smtClean="0"/>
              <a:t>double dx = p[</a:t>
            </a:r>
            <a:r>
              <a:rPr lang="en-US" sz="2400" dirty="0" err="1" smtClean="0"/>
              <a:t>i</a:t>
            </a:r>
            <a:r>
              <a:rPr lang="en-US" sz="2400" dirty="0" smtClean="0"/>
              <a:t>][0] – p[j][0];</a:t>
            </a:r>
          </a:p>
          <a:p>
            <a:pPr lvl="2"/>
            <a:r>
              <a:rPr lang="en-US" sz="2400" dirty="0" smtClean="0"/>
              <a:t>double </a:t>
            </a:r>
            <a:r>
              <a:rPr lang="en-US" sz="2400" dirty="0" err="1" smtClean="0"/>
              <a:t>dy</a:t>
            </a:r>
            <a:r>
              <a:rPr lang="en-US" sz="2400" dirty="0" smtClean="0"/>
              <a:t> = p[</a:t>
            </a:r>
            <a:r>
              <a:rPr lang="en-US" sz="2400" dirty="0" err="1" smtClean="0"/>
              <a:t>i</a:t>
            </a:r>
            <a:r>
              <a:rPr lang="en-US" sz="2400" dirty="0" smtClean="0"/>
              <a:t>][1] – p[j][1];</a:t>
            </a:r>
          </a:p>
          <a:p>
            <a:pPr lvl="2"/>
            <a:r>
              <a:rPr lang="en-US" sz="2400" dirty="0" smtClean="0"/>
              <a:t>double d2 = dx*</a:t>
            </a:r>
            <a:r>
              <a:rPr lang="en-US" sz="2400" dirty="0" err="1" smtClean="0"/>
              <a:t>dx+dy</a:t>
            </a:r>
            <a:r>
              <a:rPr lang="en-US" sz="2400" dirty="0" smtClean="0"/>
              <a:t>*</a:t>
            </a:r>
            <a:r>
              <a:rPr lang="en-US" sz="2400" dirty="0" err="1" smtClean="0"/>
              <a:t>dy</a:t>
            </a:r>
            <a:r>
              <a:rPr lang="en-US" sz="2400" dirty="0" smtClean="0"/>
              <a:t>;</a:t>
            </a:r>
          </a:p>
          <a:p>
            <a:pPr lvl="2"/>
            <a:r>
              <a:rPr lang="en-US" sz="2400" dirty="0"/>
              <a:t>r</a:t>
            </a:r>
            <a:r>
              <a:rPr lang="en-US" sz="2400" dirty="0" smtClean="0"/>
              <a:t>eturn d2;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4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2D976A-939D-4F01-9B3E-47D82458495A}" type="slidenum">
              <a:rPr lang="en-US" altLang="en-US" sz="1400"/>
              <a:pPr/>
              <a:t>99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309"/>
            <a:ext cx="12129831" cy="1066800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Finding Two Points Nearest to Each Other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524001" y="21393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1524001" y="4257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1524001" y="24441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1524001" y="395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571" y="815867"/>
            <a:ext cx="6271204" cy="5262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</a:t>
            </a:r>
            <a:r>
              <a:rPr lang="en-US" sz="2400" dirty="0" err="1" smtClean="0"/>
              <a:t>computeMindistance</a:t>
            </a:r>
            <a:r>
              <a:rPr lang="en-US" sz="2400" dirty="0" smtClean="0"/>
              <a:t> (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</a:t>
            </a:r>
            <a:r>
              <a:rPr lang="en-US" sz="2400" dirty="0" err="1" smtClean="0"/>
              <a:t>ni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</a:t>
            </a:r>
            <a:r>
              <a:rPr lang="en-US" sz="2400" dirty="0" err="1" smtClean="0"/>
              <a:t>nj</a:t>
            </a:r>
            <a:r>
              <a:rPr lang="en-US" sz="2400" dirty="0" smtClean="0"/>
              <a:t>) {</a:t>
            </a:r>
          </a:p>
          <a:p>
            <a:pPr lvl="2"/>
            <a:r>
              <a:rPr lang="en-US" sz="2400" dirty="0" smtClean="0"/>
              <a:t>double minDistance2 = distance2(0, 1, p);</a:t>
            </a:r>
          </a:p>
          <a:p>
            <a:pPr lvl="2"/>
            <a:r>
              <a:rPr lang="en-US" sz="2400" dirty="0" err="1" smtClean="0"/>
              <a:t>ni</a:t>
            </a:r>
            <a:r>
              <a:rPr lang="en-US" sz="2400" dirty="0" smtClean="0"/>
              <a:t> = 0; </a:t>
            </a:r>
            <a:r>
              <a:rPr lang="en-US" sz="2400" dirty="0" err="1" smtClean="0"/>
              <a:t>nj</a:t>
            </a:r>
            <a:r>
              <a:rPr lang="en-US" sz="2400" dirty="0" smtClean="0"/>
              <a:t> = 1;</a:t>
            </a:r>
          </a:p>
          <a:p>
            <a:pPr lvl="2"/>
            <a:r>
              <a:rPr lang="en-US" sz="2400" dirty="0" smtClean="0"/>
              <a:t>for 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nP</a:t>
            </a:r>
            <a:r>
              <a:rPr lang="en-US" sz="2400" dirty="0" smtClean="0"/>
              <a:t>; ++</a:t>
            </a:r>
            <a:r>
              <a:rPr lang="en-US" sz="2400" dirty="0" err="1" smtClean="0"/>
              <a:t>i</a:t>
            </a:r>
            <a:r>
              <a:rPr lang="en-US" sz="2400" dirty="0" smtClean="0"/>
              <a:t>  )  {</a:t>
            </a:r>
          </a:p>
          <a:p>
            <a:pPr lvl="2"/>
            <a:r>
              <a:rPr lang="en-US" sz="2400" dirty="0" smtClean="0"/>
              <a:t>	for 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j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r>
              <a:rPr lang="en-US" sz="2400" dirty="0" smtClean="0"/>
              <a:t> + 1; j </a:t>
            </a:r>
            <a:r>
              <a:rPr lang="en-US" sz="2400" dirty="0"/>
              <a:t>&lt; </a:t>
            </a:r>
            <a:r>
              <a:rPr lang="en-US" sz="2400" dirty="0" err="1"/>
              <a:t>nP</a:t>
            </a:r>
            <a:r>
              <a:rPr lang="en-US" sz="2400" dirty="0"/>
              <a:t>; </a:t>
            </a:r>
            <a:r>
              <a:rPr lang="en-US" sz="2400" dirty="0" smtClean="0"/>
              <a:t>++j  </a:t>
            </a:r>
            <a:r>
              <a:rPr lang="en-US" sz="2400" dirty="0"/>
              <a:t>)  {</a:t>
            </a:r>
          </a:p>
          <a:p>
            <a:pPr lvl="2"/>
            <a:r>
              <a:rPr lang="en-US" sz="2400" dirty="0"/>
              <a:t>	</a:t>
            </a:r>
            <a:r>
              <a:rPr lang="en-US" sz="2400" dirty="0" smtClean="0"/>
              <a:t>	double d2 = distance2(</a:t>
            </a:r>
            <a:r>
              <a:rPr lang="en-US" sz="2400" dirty="0" err="1"/>
              <a:t>i</a:t>
            </a:r>
            <a:r>
              <a:rPr lang="en-US" sz="2400" dirty="0" err="1" smtClean="0"/>
              <a:t>,j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if ( </a:t>
            </a:r>
            <a:r>
              <a:rPr lang="en-US" sz="2400" b="1" dirty="0" err="1" smtClean="0"/>
              <a:t>minDistance</a:t>
            </a:r>
            <a:r>
              <a:rPr lang="en-US" sz="2400" b="1" dirty="0" smtClean="0"/>
              <a:t> &gt; d2 ) {</a:t>
            </a:r>
          </a:p>
          <a:p>
            <a:pPr lvl="2"/>
            <a:r>
              <a:rPr lang="en-US" sz="2400" b="1" dirty="0" smtClean="0"/>
              <a:t>			</a:t>
            </a:r>
            <a:r>
              <a:rPr lang="en-US" sz="2400" b="1" dirty="0" err="1" smtClean="0"/>
              <a:t>ni</a:t>
            </a:r>
            <a:r>
              <a:rPr lang="en-US" sz="2400" b="1" dirty="0" smtClean="0"/>
              <a:t> = </a:t>
            </a:r>
            <a:r>
              <a:rPr lang="en-US" sz="2400" b="1" dirty="0" err="1"/>
              <a:t>i</a:t>
            </a:r>
            <a:r>
              <a:rPr lang="en-US" sz="2400" b="1" dirty="0" smtClean="0"/>
              <a:t>; </a:t>
            </a:r>
            <a:r>
              <a:rPr lang="en-US" sz="2400" b="1" dirty="0" err="1" smtClean="0"/>
              <a:t>nj</a:t>
            </a:r>
            <a:r>
              <a:rPr lang="en-US" sz="2400" b="1" dirty="0" smtClean="0"/>
              <a:t> = j;</a:t>
            </a:r>
          </a:p>
          <a:p>
            <a:pPr lvl="2"/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 err="1" smtClean="0"/>
              <a:t>minDistance</a:t>
            </a:r>
            <a:r>
              <a:rPr lang="en-US" sz="2400" b="1" dirty="0" smtClean="0"/>
              <a:t> = d2;</a:t>
            </a:r>
          </a:p>
          <a:p>
            <a:pPr lvl="2"/>
            <a:r>
              <a:rPr lang="en-US" sz="2400" b="1" dirty="0"/>
              <a:t>	</a:t>
            </a:r>
            <a:r>
              <a:rPr lang="en-US" sz="2400" b="1" dirty="0" smtClean="0"/>
              <a:t>	} </a:t>
            </a:r>
            <a:endParaRPr lang="en-US" sz="2400" b="1" dirty="0"/>
          </a:p>
          <a:p>
            <a:pPr lvl="2"/>
            <a:r>
              <a:rPr lang="en-US" sz="2400" dirty="0" smtClean="0"/>
              <a:t>	}</a:t>
            </a:r>
          </a:p>
          <a:p>
            <a:pPr lvl="2"/>
            <a:r>
              <a:rPr lang="en-US" sz="2400" dirty="0" smtClean="0"/>
              <a:t>}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minDistance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4898" y="815867"/>
            <a:ext cx="4551246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distance2(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j) {</a:t>
            </a:r>
          </a:p>
          <a:p>
            <a:pPr lvl="2"/>
            <a:r>
              <a:rPr lang="en-US" sz="2400" dirty="0" smtClean="0"/>
              <a:t>double dx = p[</a:t>
            </a:r>
            <a:r>
              <a:rPr lang="en-US" sz="2400" dirty="0" err="1" smtClean="0"/>
              <a:t>i</a:t>
            </a:r>
            <a:r>
              <a:rPr lang="en-US" sz="2400" dirty="0" smtClean="0"/>
              <a:t>][0] – p[j][0];</a:t>
            </a:r>
          </a:p>
          <a:p>
            <a:pPr lvl="2"/>
            <a:r>
              <a:rPr lang="en-US" sz="2400" dirty="0" smtClean="0"/>
              <a:t>double </a:t>
            </a:r>
            <a:r>
              <a:rPr lang="en-US" sz="2400" dirty="0" err="1" smtClean="0"/>
              <a:t>dy</a:t>
            </a:r>
            <a:r>
              <a:rPr lang="en-US" sz="2400" dirty="0" smtClean="0"/>
              <a:t> = p[</a:t>
            </a:r>
            <a:r>
              <a:rPr lang="en-US" sz="2400" dirty="0" err="1" smtClean="0"/>
              <a:t>i</a:t>
            </a:r>
            <a:r>
              <a:rPr lang="en-US" sz="2400" dirty="0" smtClean="0"/>
              <a:t>][1] – p[j][1];</a:t>
            </a:r>
          </a:p>
          <a:p>
            <a:pPr lvl="2"/>
            <a:r>
              <a:rPr lang="en-US" sz="2400" dirty="0" smtClean="0"/>
              <a:t>double d2 = dx*</a:t>
            </a:r>
            <a:r>
              <a:rPr lang="en-US" sz="2400" dirty="0" err="1" smtClean="0"/>
              <a:t>dx+dy</a:t>
            </a:r>
            <a:r>
              <a:rPr lang="en-US" sz="2400" dirty="0" smtClean="0"/>
              <a:t>*</a:t>
            </a:r>
            <a:r>
              <a:rPr lang="en-US" sz="2400" dirty="0" err="1" smtClean="0"/>
              <a:t>dy</a:t>
            </a:r>
            <a:r>
              <a:rPr lang="en-US" sz="2400" dirty="0" smtClean="0"/>
              <a:t>;</a:t>
            </a:r>
          </a:p>
          <a:p>
            <a:pPr lvl="2"/>
            <a:r>
              <a:rPr lang="en-US" sz="2400" dirty="0"/>
              <a:t>r</a:t>
            </a:r>
            <a:r>
              <a:rPr lang="en-US" sz="2400" dirty="0" smtClean="0"/>
              <a:t>eturn d2;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1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6380</Words>
  <Application>Microsoft Office PowerPoint</Application>
  <PresentationFormat>Widescreen</PresentationFormat>
  <Paragraphs>1788</Paragraphs>
  <Slides>109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Monotype Sorts</vt:lpstr>
      <vt:lpstr>新細明體</vt:lpstr>
      <vt:lpstr>Arial</vt:lpstr>
      <vt:lpstr>Book Antiqua</vt:lpstr>
      <vt:lpstr>Calibri</vt:lpstr>
      <vt:lpstr>Calibri Light</vt:lpstr>
      <vt:lpstr>Courier New</vt:lpstr>
      <vt:lpstr>Times New Roman</vt:lpstr>
      <vt:lpstr>Wingdings</vt:lpstr>
      <vt:lpstr>Office Theme</vt:lpstr>
      <vt:lpstr>Arrays and Strings</vt:lpstr>
      <vt:lpstr>Example System requirements</vt:lpstr>
      <vt:lpstr>Learn the following topics</vt:lpstr>
      <vt:lpstr>Example</vt:lpstr>
      <vt:lpstr>Example</vt:lpstr>
      <vt:lpstr>Arrays</vt:lpstr>
      <vt:lpstr>Declaring Array Variables</vt:lpstr>
      <vt:lpstr>Arbitrary Initial Values</vt:lpstr>
      <vt:lpstr>Example</vt:lpstr>
      <vt:lpstr>The array boundary</vt:lpstr>
      <vt:lpstr>Declaring, creating, and initializing an array</vt:lpstr>
      <vt:lpstr>Declaring, creating, and initializing an array</vt:lpstr>
      <vt:lpstr>Partial Initialization </vt:lpstr>
      <vt:lpstr>Initializing arrays with random values </vt:lpstr>
      <vt:lpstr>Dry Run</vt:lpstr>
      <vt:lpstr>Dry Run</vt:lpstr>
      <vt:lpstr>Dry Run</vt:lpstr>
      <vt:lpstr>Dry Run</vt:lpstr>
      <vt:lpstr>Dry Run</vt:lpstr>
      <vt:lpstr>Dry Run</vt:lpstr>
      <vt:lpstr>Dry Run</vt:lpstr>
      <vt:lpstr>Dry Run</vt:lpstr>
      <vt:lpstr>Dry Run</vt:lpstr>
      <vt:lpstr>Dry Run</vt:lpstr>
      <vt:lpstr>Dry Run</vt:lpstr>
      <vt:lpstr>Dry Run</vt:lpstr>
      <vt:lpstr>Dry Run</vt:lpstr>
      <vt:lpstr>Dry Run</vt:lpstr>
      <vt:lpstr>Dry Run</vt:lpstr>
      <vt:lpstr>Dry Run</vt:lpstr>
      <vt:lpstr>Printing arrays </vt:lpstr>
      <vt:lpstr>Copying Arrays </vt:lpstr>
      <vt:lpstr>Summing All Elements </vt:lpstr>
      <vt:lpstr>Finding the Largest Element </vt:lpstr>
      <vt:lpstr>Finding the smallest index of the largest element </vt:lpstr>
      <vt:lpstr>Random Shuffling </vt:lpstr>
      <vt:lpstr>Shifting Elements </vt:lpstr>
      <vt:lpstr>Shifting Elements </vt:lpstr>
      <vt:lpstr>Passing Arrays to Functions</vt:lpstr>
      <vt:lpstr>Passing Arrays to Functions</vt:lpstr>
      <vt:lpstr>Pass-by-Reference</vt:lpstr>
      <vt:lpstr>const Parameters</vt:lpstr>
      <vt:lpstr>Returning an Array from a Function </vt:lpstr>
      <vt:lpstr>Handling multiple arrays</vt:lpstr>
      <vt:lpstr>Reversing elements </vt:lpstr>
      <vt:lpstr>Reversing elements </vt:lpstr>
      <vt:lpstr>Problem: Counting Occurrence of an ordinal value</vt:lpstr>
      <vt:lpstr>Counting Occurrence of each letter</vt:lpstr>
      <vt:lpstr>Searching Arrays</vt:lpstr>
      <vt:lpstr>Linear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Sorting Arrays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Inserting an element into an array</vt:lpstr>
      <vt:lpstr>Inserting an element into an array</vt:lpstr>
      <vt:lpstr>Inserting an element into an array</vt:lpstr>
      <vt:lpstr>Inserting an element into an array</vt:lpstr>
      <vt:lpstr>Inserting an element into an array</vt:lpstr>
      <vt:lpstr>Initializing Character Arrays </vt:lpstr>
      <vt:lpstr>Reading C-Strings </vt:lpstr>
      <vt:lpstr>Reading C-Strings </vt:lpstr>
      <vt:lpstr>Reading C-Strings </vt:lpstr>
      <vt:lpstr>getline</vt:lpstr>
      <vt:lpstr>Reading C-Strings Using getline</vt:lpstr>
      <vt:lpstr>Reading C-Strings Using getline</vt:lpstr>
      <vt:lpstr>Example</vt:lpstr>
      <vt:lpstr>Example</vt:lpstr>
      <vt:lpstr>Example</vt:lpstr>
      <vt:lpstr>C-String Functions </vt:lpstr>
      <vt:lpstr>Multidimensional Arrays</vt:lpstr>
      <vt:lpstr>Two-dimensional Arrays</vt:lpstr>
      <vt:lpstr>Initializing Arrays with Random Values</vt:lpstr>
      <vt:lpstr>srand( 10 ); // seed</vt:lpstr>
      <vt:lpstr>Printing Arrays</vt:lpstr>
      <vt:lpstr>Summing All Elements</vt:lpstr>
      <vt:lpstr>Summing Elements by Column</vt:lpstr>
      <vt:lpstr>Passing Two-Dimensional Arrays to Functions</vt:lpstr>
      <vt:lpstr>Problem: Finding Two Points Nearest to Each Other</vt:lpstr>
      <vt:lpstr>Problem: Finding Two Points Nearest to Each Other</vt:lpstr>
      <vt:lpstr>Problem: Finding Two Points Nearest to Each Other</vt:lpstr>
      <vt:lpstr>Problem: Finding Two Points Nearest to Each Other</vt:lpstr>
      <vt:lpstr>Problem: Finding Two Points Nearest to Each Other</vt:lpstr>
      <vt:lpstr>Problem: Finding Two Points Nearest to Each Other</vt:lpstr>
      <vt:lpstr>Multidimensional Arrays</vt:lpstr>
      <vt:lpstr>Create a two-dimensional array</vt:lpstr>
      <vt:lpstr>Create a two-dimensional array</vt:lpstr>
      <vt:lpstr>PowerPoint Presentation</vt:lpstr>
      <vt:lpstr>PowerPoint Presentation</vt:lpstr>
      <vt:lpstr>Mapping between a one-dimensional array and a two-dimensional array</vt:lpstr>
      <vt:lpstr>Mapping between a one-dimensional array and a two-dimensional array</vt:lpstr>
      <vt:lpstr>Mapping between a one-dimensional array and a two-dimensional array (row-major)</vt:lpstr>
      <vt:lpstr>Elements in matrices and coordinates in 2D Space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563</cp:revision>
  <dcterms:created xsi:type="dcterms:W3CDTF">2016-03-02T10:11:17Z</dcterms:created>
  <dcterms:modified xsi:type="dcterms:W3CDTF">2020-03-26T03:48:59Z</dcterms:modified>
</cp:coreProperties>
</file>