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4" r:id="rId3"/>
    <p:sldId id="258" r:id="rId4"/>
    <p:sldId id="259" r:id="rId5"/>
    <p:sldId id="260" r:id="rId6"/>
    <p:sldId id="261" r:id="rId7"/>
    <p:sldId id="262" r:id="rId8"/>
    <p:sldId id="29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9" r:id="rId19"/>
    <p:sldId id="301" r:id="rId20"/>
    <p:sldId id="302" r:id="rId21"/>
    <p:sldId id="300" r:id="rId22"/>
    <p:sldId id="275" r:id="rId23"/>
    <p:sldId id="276" r:id="rId24"/>
    <p:sldId id="280" r:id="rId25"/>
    <p:sldId id="303" r:id="rId26"/>
    <p:sldId id="296" r:id="rId27"/>
    <p:sldId id="284" r:id="rId28"/>
    <p:sldId id="285" r:id="rId29"/>
    <p:sldId id="297" r:id="rId30"/>
    <p:sldId id="286" r:id="rId31"/>
    <p:sldId id="295" r:id="rId32"/>
    <p:sldId id="287" r:id="rId33"/>
    <p:sldId id="288" r:id="rId34"/>
    <p:sldId id="289" r:id="rId35"/>
    <p:sldId id="290" r:id="rId36"/>
    <p:sldId id="29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4" autoAdjust="0"/>
  </p:normalViewPr>
  <p:slideViewPr>
    <p:cSldViewPr snapToGrid="0">
      <p:cViewPr varScale="1">
        <p:scale>
          <a:sx n="55" d="100"/>
          <a:sy n="55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5F7ED-8365-4A53-B82F-AE633BD4222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7887A-93F1-42D2-B113-417958C1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887A-93F1-42D2-B113-417958C14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887A-93F1-42D2-B113-417958C14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</a:t>
            </a:r>
            <a:r>
              <a:rPr lang="en-US" baseline="0" dirty="0" smtClean="0"/>
              <a:t> clients want to access the data members, they use accessors and </a:t>
            </a:r>
            <a:r>
              <a:rPr lang="en-US" baseline="0" dirty="0" err="1" smtClean="0"/>
              <a:t>mutators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887A-93F1-42D2-B113-417958C146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CB173-8DFB-4204-BF05-9AF2E7AAC484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14576"/>
            <a:ext cx="12192000" cy="455613"/>
          </a:xfrm>
        </p:spPr>
        <p:txBody>
          <a:bodyPr>
            <a:noAutofit/>
          </a:bodyPr>
          <a:lstStyle/>
          <a:p>
            <a:pPr algn="ctr"/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b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7200" dirty="0"/>
              <a:t/>
            </a:r>
            <a:br>
              <a:rPr lang="en-US" altLang="en-US" sz="7200" dirty="0"/>
            </a:br>
            <a:r>
              <a:rPr lang="zh-TW" altLang="en-US" sz="3200" dirty="0" smtClean="0"/>
              <a:t>黃世強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(Sai-Keung Wong)</a:t>
            </a:r>
            <a:endParaRPr lang="en-US" altLang="en-US" sz="8000" dirty="0" smtClean="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3614738" y="21955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9" name="Rectangle 16"/>
          <p:cNvSpPr>
            <a:spLocks noChangeArrowheads="1"/>
          </p:cNvSpPr>
          <p:nvPr/>
        </p:nvSpPr>
        <p:spPr bwMode="auto">
          <a:xfrm>
            <a:off x="1524001" y="1720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FC538-570E-421E-A98F-DBBE3E746447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207964"/>
            <a:ext cx="11363325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 Names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76" y="1277938"/>
            <a:ext cx="11654724" cy="45894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</a:t>
            </a:r>
            <a:r>
              <a:rPr lang="en-US" altLang="en-US" dirty="0" smtClean="0"/>
              <a:t>ssign a name when we create an object. 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A constructor is invoked when an object is created. 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ClassName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objectName</a:t>
            </a:r>
            <a:r>
              <a:rPr lang="en-US" altLang="en-US" dirty="0"/>
              <a:t>; // </a:t>
            </a:r>
            <a:r>
              <a:rPr lang="en-US" altLang="en-US" dirty="0" smtClean="0"/>
              <a:t>Create </a:t>
            </a:r>
            <a:r>
              <a:rPr lang="en-US" altLang="en-US" dirty="0"/>
              <a:t>an object using the no-</a:t>
            </a:r>
            <a:r>
              <a:rPr lang="en-US" altLang="en-US" dirty="0" err="1"/>
              <a:t>arg</a:t>
            </a:r>
            <a:r>
              <a:rPr lang="en-US" altLang="en-US" dirty="0"/>
              <a:t> constructor </a:t>
            </a:r>
            <a:endParaRPr lang="en-US" altLang="en-US" b="1" i="1" dirty="0"/>
          </a:p>
          <a:p>
            <a:pPr marL="0" indent="0">
              <a:buNone/>
            </a:pPr>
            <a:endParaRPr lang="en-US" altLang="en-US" u="sng" dirty="0" smtClean="0"/>
          </a:p>
          <a:p>
            <a:pPr marL="0" indent="0">
              <a:buNone/>
            </a:pPr>
            <a:r>
              <a:rPr lang="en-US" altLang="en-US" dirty="0" smtClean="0"/>
              <a:t>For example,</a:t>
            </a:r>
          </a:p>
          <a:p>
            <a:pPr marL="0" indent="0">
              <a:buNone/>
            </a:pPr>
            <a:r>
              <a:rPr lang="en-US" altLang="en-US" dirty="0" smtClean="0"/>
              <a:t>	SQUARE </a:t>
            </a:r>
            <a:r>
              <a:rPr lang="en-US" altLang="en-US" dirty="0" err="1" smtClean="0"/>
              <a:t>sq</a:t>
            </a:r>
            <a:r>
              <a:rPr lang="en-US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90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87AFB1-ACBB-4E6C-A76B-312D070FDB1A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44" y="242888"/>
            <a:ext cx="11047144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Constructing an object with arguments</a:t>
            </a: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11444" y="1295400"/>
            <a:ext cx="112982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 smtClean="0"/>
              <a:t>// </a:t>
            </a:r>
            <a:r>
              <a:rPr lang="en-US" altLang="en-US" sz="2800" dirty="0"/>
              <a:t>D</a:t>
            </a:r>
            <a:r>
              <a:rPr lang="en-US" altLang="en-US" sz="2800" dirty="0" smtClean="0"/>
              <a:t>eclare </a:t>
            </a:r>
            <a:r>
              <a:rPr lang="en-US" altLang="en-US" sz="2800" dirty="0"/>
              <a:t>an object using a constructor with </a:t>
            </a:r>
            <a:r>
              <a:rPr lang="en-US" altLang="en-US" sz="2800" dirty="0" smtClean="0"/>
              <a:t>arguments</a:t>
            </a:r>
          </a:p>
          <a:p>
            <a:r>
              <a:rPr lang="en-US" altLang="en-US" sz="2800" dirty="0" smtClean="0"/>
              <a:t> </a:t>
            </a:r>
            <a:endParaRPr lang="en-US" altLang="en-US" sz="2800" b="1" i="1" dirty="0"/>
          </a:p>
          <a:p>
            <a:r>
              <a:rPr lang="en-US" altLang="en-US" sz="2800" dirty="0"/>
              <a:t>	</a:t>
            </a:r>
            <a:r>
              <a:rPr lang="en-US" altLang="en-US" sz="2800" dirty="0" err="1"/>
              <a:t>ClassName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objectName</a:t>
            </a:r>
            <a:r>
              <a:rPr lang="en-US" altLang="en-US" sz="2800" dirty="0"/>
              <a:t>(arguments); </a:t>
            </a:r>
            <a:endParaRPr lang="en-US" altLang="en-US" sz="2800" dirty="0" smtClean="0"/>
          </a:p>
          <a:p>
            <a:endParaRPr lang="en-US" altLang="en-US" sz="2800" dirty="0"/>
          </a:p>
          <a:p>
            <a:r>
              <a:rPr lang="en-US" altLang="en-US" sz="2800" dirty="0"/>
              <a:t>For example, </a:t>
            </a:r>
            <a:endParaRPr lang="en-US" altLang="en-US" sz="2800" dirty="0" smtClean="0"/>
          </a:p>
          <a:p>
            <a:endParaRPr lang="en-US" altLang="en-US" sz="2800" u="sng" dirty="0"/>
          </a:p>
          <a:p>
            <a:r>
              <a:rPr lang="en-US" altLang="en-US" sz="2800" b="1" dirty="0"/>
              <a:t>	</a:t>
            </a:r>
            <a:r>
              <a:rPr lang="en-US" altLang="en-US" sz="2800" b="1" dirty="0" smtClean="0"/>
              <a:t>SQUARE </a:t>
            </a:r>
            <a:r>
              <a:rPr lang="en-US" altLang="en-US" sz="2800" b="1" dirty="0" err="1" smtClean="0"/>
              <a:t>sq</a:t>
            </a:r>
            <a:r>
              <a:rPr lang="en-US" altLang="en-US" sz="2800" b="1" dirty="0" smtClean="0"/>
              <a:t>(3.2);</a:t>
            </a:r>
          </a:p>
          <a:p>
            <a:r>
              <a:rPr lang="en-US" altLang="en-US" sz="2800" b="1" dirty="0" smtClean="0"/>
              <a:t>	TRIANGLE triangle( 1.2</a:t>
            </a:r>
            <a:r>
              <a:rPr lang="en-US" altLang="en-US" sz="2800" b="1" smtClean="0"/>
              <a:t>, 1. </a:t>
            </a:r>
            <a:r>
              <a:rPr lang="en-US" altLang="en-US" sz="2800" b="1" dirty="0" smtClean="0"/>
              <a:t>, .8 );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16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7E4188-B347-4E4F-82BF-C4A7C27265FF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838200"/>
          </a:xfrm>
        </p:spPr>
        <p:txBody>
          <a:bodyPr/>
          <a:lstStyle/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Access Operator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371600"/>
            <a:ext cx="11058525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dot operator (</a:t>
            </a:r>
            <a:r>
              <a:rPr lang="en-US" altLang="en-US" sz="8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this operator to access data members and methods.</a:t>
            </a:r>
          </a:p>
          <a:p>
            <a:pPr marL="0" indent="0">
              <a:buNone/>
            </a:pP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objectName</a:t>
            </a:r>
            <a:r>
              <a:rPr lang="en-US" alt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dataField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reference a data field in the object.</a:t>
            </a:r>
          </a:p>
          <a:p>
            <a:pPr marL="0" indent="0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objectName</a:t>
            </a:r>
            <a:r>
              <a:rPr lang="en-US" alt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(arguments): invoke a function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42006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14AFDD-568B-4E5F-9F1B-1A8069A67C55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1465"/>
            <a:ext cx="11334750" cy="81438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Naming Objects and Classes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966" y="1355726"/>
            <a:ext cx="11592732" cy="39163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 smtClean="0"/>
              <a:t>Capitalize </a:t>
            </a:r>
            <a:r>
              <a:rPr lang="en-US" altLang="en-US" sz="3600" dirty="0"/>
              <a:t>the first letter of each word in a class name; </a:t>
            </a:r>
            <a:endParaRPr lang="en-US" altLang="en-US" sz="3600" dirty="0" smtClean="0"/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Examples: Circle</a:t>
            </a:r>
            <a:r>
              <a:rPr lang="en-US" altLang="en-US" sz="3600" dirty="0"/>
              <a:t>, </a:t>
            </a:r>
            <a:r>
              <a:rPr lang="en-US" altLang="en-US" sz="3600" dirty="0" smtClean="0"/>
              <a:t>Square </a:t>
            </a:r>
          </a:p>
          <a:p>
            <a:pPr marL="0" indent="0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9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34DFA-6B4A-4A62-943A-ACBF2485A2FF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99" y="0"/>
            <a:ext cx="10234613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99" y="1214437"/>
            <a:ext cx="8948738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Use </a:t>
            </a:r>
            <a:r>
              <a:rPr lang="en-US" altLang="en-US" sz="3600" dirty="0"/>
              <a:t>class names to declare object names. </a:t>
            </a:r>
            <a:r>
              <a:rPr lang="en-US" altLang="en-US" sz="36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A </a:t>
            </a:r>
            <a:r>
              <a:rPr lang="en-US" altLang="en-US" sz="3600" dirty="0"/>
              <a:t>class is </a:t>
            </a:r>
            <a:r>
              <a:rPr lang="en-US" altLang="en-US" sz="3600" dirty="0" smtClean="0"/>
              <a:t>a </a:t>
            </a:r>
            <a:r>
              <a:rPr lang="en-US" altLang="en-US" sz="3600" dirty="0"/>
              <a:t>data type</a:t>
            </a:r>
            <a:r>
              <a:rPr lang="en-US" altLang="en-US" sz="36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/>
              <a:t>Use primitive data types to declare variables</a:t>
            </a:r>
            <a:r>
              <a:rPr lang="en-US" altLang="en-US" sz="3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35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9202E2-D50D-436C-98C2-BD9EACFEC303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49" y="0"/>
            <a:ext cx="10563225" cy="1428750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Memberwise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Copy (shallow copy)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314450"/>
            <a:ext cx="10420350" cy="4706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Copy the content of one object to another</a:t>
            </a:r>
          </a:p>
          <a:p>
            <a:pPr marL="0" indent="0">
              <a:buNone/>
            </a:pPr>
            <a:r>
              <a:rPr lang="en-US" altLang="en-US" dirty="0" smtClean="0"/>
              <a:t>Square x, y;</a:t>
            </a:r>
          </a:p>
          <a:p>
            <a:pPr marL="0" indent="0">
              <a:buNone/>
            </a:pPr>
            <a:r>
              <a:rPr lang="en-US" altLang="en-US" dirty="0" smtClean="0"/>
              <a:t>x = y;	// use the assignment copy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The data members of y are copied to their counterparts in object x.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1049" y="3942100"/>
            <a:ext cx="2943498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Square {</a:t>
            </a:r>
          </a:p>
          <a:p>
            <a:r>
              <a:rPr lang="en-US" sz="2800" dirty="0" smtClean="0"/>
              <a:t>	public: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double side;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double area;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105648" y="3942100"/>
            <a:ext cx="3581401" cy="9541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x.side</a:t>
            </a:r>
            <a:r>
              <a:rPr lang="en-US" sz="2800" dirty="0" smtClean="0"/>
              <a:t> = </a:t>
            </a:r>
            <a:r>
              <a:rPr lang="en-US" sz="2800" dirty="0" err="1" smtClean="0"/>
              <a:t>y.side</a:t>
            </a:r>
            <a:r>
              <a:rPr lang="en-US" sz="2800" dirty="0" smtClean="0"/>
              <a:t>;</a:t>
            </a:r>
          </a:p>
          <a:p>
            <a:r>
              <a:rPr lang="en-US" sz="2800" dirty="0" err="1"/>
              <a:t>x</a:t>
            </a:r>
            <a:r>
              <a:rPr lang="en-US" sz="2800" dirty="0" err="1" smtClean="0"/>
              <a:t>.area</a:t>
            </a:r>
            <a:r>
              <a:rPr lang="en-US" sz="2800" dirty="0" smtClean="0"/>
              <a:t> = </a:t>
            </a:r>
            <a:r>
              <a:rPr lang="en-US" sz="2800" dirty="0" err="1" smtClean="0"/>
              <a:t>y.area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8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E8A1E5-266F-4059-B58D-4E1209F6B8B8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4" y="0"/>
            <a:ext cx="10348913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Object Name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428750"/>
            <a:ext cx="10115550" cy="4706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Square </a:t>
            </a:r>
            <a:r>
              <a:rPr lang="en-US" altLang="en-US" dirty="0" err="1" smtClean="0"/>
              <a:t>mySquare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Once an object name is declared, it represents an object.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It cannot be reassigned to represent another object.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An object name is a constant.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contents of the object may change. </a:t>
            </a:r>
          </a:p>
        </p:txBody>
      </p:sp>
    </p:spTree>
    <p:extLst>
      <p:ext uri="{BB962C8B-B14F-4D97-AF65-F5344CB8AC3E}">
        <p14:creationId xmlns:p14="http://schemas.microsoft.com/office/powerpoint/2010/main" val="4101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CB0BB2-C48A-4600-8D73-4EE18EB5825F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966" y="200026"/>
            <a:ext cx="11334347" cy="728663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Anonymous Object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966" y="1239837"/>
            <a:ext cx="11561736" cy="5299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 When we create an object and use it once, we do not need to name it.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// create an anonymous object using the no-</a:t>
            </a:r>
            <a:r>
              <a:rPr lang="en-US" altLang="en-US" dirty="0" err="1"/>
              <a:t>arg</a:t>
            </a:r>
            <a:r>
              <a:rPr lang="en-US" altLang="en-US" dirty="0"/>
              <a:t> constructor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ClassName</a:t>
            </a:r>
            <a:r>
              <a:rPr lang="en-US" altLang="en-US" dirty="0" smtClean="0"/>
              <a:t>( );		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// create </a:t>
            </a:r>
            <a:r>
              <a:rPr lang="en-US" altLang="en-US" dirty="0"/>
              <a:t>an anonymous object using the constructor with </a:t>
            </a:r>
            <a:r>
              <a:rPr lang="en-US" altLang="en-US" dirty="0" smtClean="0"/>
              <a:t>argument</a:t>
            </a:r>
          </a:p>
          <a:p>
            <a:pPr marL="0" indent="0"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 smtClean="0"/>
              <a:t>ClassName</a:t>
            </a:r>
            <a:r>
              <a:rPr lang="en-US" altLang="en-US" sz="2800" dirty="0" smtClean="0"/>
              <a:t>(arguments);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28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Anonymous </a:t>
            </a:r>
            <a:r>
              <a:rPr lang="en-US" altLang="en-US" dirty="0" smtClean="0"/>
              <a:t>Object? 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once.</a:t>
            </a:r>
          </a:p>
          <a:p>
            <a:r>
              <a:rPr lang="en-US" dirty="0" smtClean="0"/>
              <a:t>Do not refer to it later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05045" y="1690688"/>
            <a:ext cx="6576647" cy="35394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void f( A *x </a:t>
            </a:r>
            <a:r>
              <a:rPr lang="en-US" sz="2800" dirty="0" smtClean="0"/>
              <a:t>); // forward declaration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void g( ) {</a:t>
            </a:r>
          </a:p>
          <a:p>
            <a:r>
              <a:rPr lang="en-US" sz="2800" dirty="0"/>
              <a:t>   f( new A 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smtClean="0"/>
              <a:t>   </a:t>
            </a:r>
            <a:r>
              <a:rPr lang="en-US" sz="2800" dirty="0"/>
              <a:t>f( new </a:t>
            </a:r>
            <a:r>
              <a:rPr lang="en-US" sz="2800" dirty="0" smtClean="0"/>
              <a:t>A( ) );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// may have the memory leak problem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38200" y="3077117"/>
            <a:ext cx="2338753" cy="2246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void f( A </a:t>
            </a:r>
            <a:r>
              <a:rPr lang="en-US" sz="2800" dirty="0" smtClean="0"/>
              <a:t>x 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void g( ) {</a:t>
            </a:r>
          </a:p>
          <a:p>
            <a:r>
              <a:rPr lang="en-US" sz="2800" dirty="0"/>
              <a:t>   f( </a:t>
            </a:r>
            <a:r>
              <a:rPr lang="en-US" sz="2800" dirty="0" smtClean="0"/>
              <a:t>A( ) 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18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82" y="-254807"/>
            <a:ext cx="10515600" cy="1325563"/>
          </a:xfrm>
        </p:spPr>
        <p:txBody>
          <a:bodyPr/>
          <a:lstStyle/>
          <a:p>
            <a:r>
              <a:rPr lang="en-US" altLang="en-US" dirty="0"/>
              <a:t>Anonymous </a:t>
            </a:r>
            <a:r>
              <a:rPr lang="en-US" altLang="en-US" dirty="0" smtClean="0"/>
              <a:t>Object? 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6" y="771741"/>
            <a:ext cx="7329406" cy="5954524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FUNC_PROFILE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clock_t</a:t>
            </a:r>
            <a:r>
              <a:rPr lang="en-US" dirty="0"/>
              <a:t> start;</a:t>
            </a:r>
          </a:p>
          <a:p>
            <a:pPr marL="0" indent="0">
              <a:buNone/>
            </a:pPr>
            <a:r>
              <a:rPr lang="en-US" dirty="0"/>
              <a:t>    double duration;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FUNC_PROFILE() {</a:t>
            </a:r>
          </a:p>
          <a:p>
            <a:pPr marL="0" indent="0">
              <a:buNone/>
            </a:pPr>
            <a:r>
              <a:rPr lang="en-US" dirty="0"/>
              <a:t>        start = clock();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/>
              <a:t>FUNC_PROFILE() {</a:t>
            </a:r>
          </a:p>
          <a:p>
            <a:pPr marL="0" indent="0">
              <a:buNone/>
            </a:pPr>
            <a:r>
              <a:rPr lang="en-US" dirty="0"/>
              <a:t>        duration = (clock()-start)/(double) CLOCKS_PER_SEC;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"duration:" &lt;&lt; duration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//include </a:t>
            </a:r>
            <a:r>
              <a:rPr lang="en-US" dirty="0" err="1" smtClean="0"/>
              <a:t>ctime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16" y="1363851"/>
            <a:ext cx="10515600" cy="51695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 vs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Unified Modeling Language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object names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Anonymous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is a data type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definition and implementation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Preventing multiple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Inclusions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modifiers: public, protected, private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82" y="-254807"/>
            <a:ext cx="10515600" cy="1325563"/>
          </a:xfrm>
        </p:spPr>
        <p:txBody>
          <a:bodyPr/>
          <a:lstStyle/>
          <a:p>
            <a:r>
              <a:rPr lang="en-US" altLang="en-US" dirty="0"/>
              <a:t>Anonymous </a:t>
            </a:r>
            <a:r>
              <a:rPr lang="en-US" altLang="en-US" dirty="0" smtClean="0"/>
              <a:t>Object? 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6" y="771741"/>
            <a:ext cx="7329406" cy="5954524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FUNC_PROFILE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clock_t</a:t>
            </a:r>
            <a:r>
              <a:rPr lang="en-US" dirty="0"/>
              <a:t> start;</a:t>
            </a:r>
          </a:p>
          <a:p>
            <a:pPr marL="0" indent="0">
              <a:buNone/>
            </a:pPr>
            <a:r>
              <a:rPr lang="en-US" dirty="0"/>
              <a:t>    double duration;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FUNC_PROFILE() {</a:t>
            </a:r>
          </a:p>
          <a:p>
            <a:pPr marL="0" indent="0">
              <a:buNone/>
            </a:pPr>
            <a:r>
              <a:rPr lang="en-US" dirty="0"/>
              <a:t>        start = clock();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/>
              <a:t>FUNC_PROFILE() {</a:t>
            </a:r>
          </a:p>
          <a:p>
            <a:pPr marL="0" indent="0">
              <a:buNone/>
            </a:pPr>
            <a:r>
              <a:rPr lang="en-US" dirty="0"/>
              <a:t>        duration = (clock()-start)/(double) CLOCKS_PER_SEC;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"duration:" &lt;&lt; duration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//include </a:t>
            </a:r>
            <a:r>
              <a:rPr lang="en-US" dirty="0" err="1" smtClean="0"/>
              <a:t>ctime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80243" y="1630017"/>
            <a:ext cx="4359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void f( ) {</a:t>
            </a:r>
          </a:p>
          <a:p>
            <a:r>
              <a:rPr lang="en-US" sz="2800" dirty="0" smtClean="0"/>
              <a:t>	FUNC_PROFILE( 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…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…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7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82" y="-254807"/>
            <a:ext cx="10515600" cy="1325563"/>
          </a:xfrm>
        </p:spPr>
        <p:txBody>
          <a:bodyPr/>
          <a:lstStyle/>
          <a:p>
            <a:r>
              <a:rPr lang="en-US" altLang="en-US" dirty="0"/>
              <a:t>Anonymous </a:t>
            </a:r>
            <a:r>
              <a:rPr lang="en-US" altLang="en-US" dirty="0" smtClean="0"/>
              <a:t>Object? 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7" y="771741"/>
            <a:ext cx="3578814" cy="5954524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FUNC_PROFILE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clock_t</a:t>
            </a:r>
            <a:r>
              <a:rPr lang="en-US" dirty="0"/>
              <a:t> start;</a:t>
            </a:r>
          </a:p>
          <a:p>
            <a:pPr marL="0" indent="0">
              <a:buNone/>
            </a:pPr>
            <a:r>
              <a:rPr lang="en-US" dirty="0"/>
              <a:t>    double duration;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FUNC_PROFILE() {</a:t>
            </a:r>
          </a:p>
          <a:p>
            <a:pPr marL="0" indent="0">
              <a:buNone/>
            </a:pPr>
            <a:r>
              <a:rPr lang="en-US" dirty="0" smtClean="0"/>
              <a:t>	…….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/>
              <a:t>FUNC_PROFILE() </a:t>
            </a:r>
            <a:r>
              <a:rPr lang="en-US" dirty="0" smtClean="0"/>
              <a:t>{	</a:t>
            </a:r>
          </a:p>
          <a:p>
            <a:pPr marL="0" indent="0">
              <a:buNone/>
            </a:pPr>
            <a:r>
              <a:rPr lang="en-US" dirty="0" smtClean="0"/>
              <a:t>	…….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//include </a:t>
            </a:r>
            <a:r>
              <a:rPr lang="en-US" dirty="0" err="1" smtClean="0"/>
              <a:t>ctime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2068" y="838283"/>
            <a:ext cx="8121112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foo()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// create and 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// destroy at the end of 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// the function call.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FUNC_PROFILE a;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……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2068" y="3749003"/>
            <a:ext cx="8121112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foo()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//create and destroy at once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FUNC_PROFILE();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……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067" y="6081677"/>
            <a:ext cx="8121113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oo ( A(), B(n) ); //pass objects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923F6B-ED13-4A73-9F02-04D839274AE9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51758"/>
            <a:ext cx="11186619" cy="728663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tructure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6" y="1163639"/>
            <a:ext cx="11902699" cy="13430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A structure and a class defines data members.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A class has </a:t>
            </a:r>
            <a:r>
              <a:rPr lang="en-US" altLang="en-US" dirty="0" smtClean="0"/>
              <a:t>methods.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/>
              <a:t>structure does not have any methods.</a:t>
            </a:r>
            <a:endParaRPr lang="en-US" altLang="en-US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24001" y="24409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9808" y="2726262"/>
            <a:ext cx="3967753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truct</a:t>
            </a:r>
            <a:r>
              <a:rPr lang="en-US" sz="2800" dirty="0" smtClean="0"/>
              <a:t> Record {</a:t>
            </a:r>
          </a:p>
          <a:p>
            <a:r>
              <a:rPr lang="en-US" sz="2800" dirty="0" smtClean="0"/>
              <a:t>   char id[16];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char </a:t>
            </a:r>
            <a:r>
              <a:rPr lang="en-US" sz="2800" dirty="0" err="1" smtClean="0"/>
              <a:t>phoneNumber</a:t>
            </a:r>
            <a:r>
              <a:rPr lang="en-US" sz="2800" dirty="0" smtClean="0"/>
              <a:t>[16];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age;</a:t>
            </a:r>
            <a:endParaRPr lang="en-US" sz="2800" dirty="0"/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90944" y="2616900"/>
            <a:ext cx="4213013" cy="3539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Record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public:</a:t>
            </a:r>
          </a:p>
          <a:p>
            <a:r>
              <a:rPr lang="en-US" sz="2800" dirty="0" smtClean="0"/>
              <a:t>      char id[16];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char </a:t>
            </a:r>
            <a:r>
              <a:rPr lang="en-US" sz="2800" dirty="0" err="1" smtClean="0"/>
              <a:t>phoneNumber</a:t>
            </a:r>
            <a:r>
              <a:rPr lang="en-US" sz="2800" dirty="0" smtClean="0"/>
              <a:t>[16];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age;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public: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void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() </a:t>
            </a:r>
            <a:r>
              <a:rPr lang="en-US" sz="2800" dirty="0" err="1" smtClean="0"/>
              <a:t>const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6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28D877-F0DC-4458-933E-DAC7C2517079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81070"/>
            <a:ext cx="11853862" cy="103663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Separating Definition from Implementation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9838"/>
            <a:ext cx="12192000" cy="557201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C</a:t>
            </a:r>
            <a:r>
              <a:rPr lang="en-US" altLang="en-US" b="1" dirty="0" smtClean="0"/>
              <a:t>lass definition: </a:t>
            </a:r>
            <a:r>
              <a:rPr lang="en-US" altLang="en-US" dirty="0" smtClean="0"/>
              <a:t>describe </a:t>
            </a:r>
            <a:r>
              <a:rPr lang="en-US" altLang="en-US" dirty="0"/>
              <a:t>the contract of the </a:t>
            </a:r>
            <a:r>
              <a:rPr lang="en-US" altLang="en-US" dirty="0" smtClean="0"/>
              <a:t>class.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C</a:t>
            </a:r>
            <a:r>
              <a:rPr lang="en-US" altLang="en-US" b="1" dirty="0" smtClean="0"/>
              <a:t>lass implementation: </a:t>
            </a:r>
            <a:r>
              <a:rPr lang="en-US" altLang="en-US" dirty="0" smtClean="0"/>
              <a:t>implement </a:t>
            </a:r>
            <a:r>
              <a:rPr lang="en-US" altLang="en-US" dirty="0"/>
              <a:t>the </a:t>
            </a:r>
            <a:r>
              <a:rPr lang="en-US" altLang="en-US" dirty="0" smtClean="0"/>
              <a:t>contract, including </a:t>
            </a:r>
            <a:r>
              <a:rPr lang="en-US" altLang="en-US" dirty="0"/>
              <a:t>constructors and </a:t>
            </a:r>
            <a:r>
              <a:rPr lang="en-US" altLang="en-US" dirty="0" smtClean="0"/>
              <a:t>functions.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C</a:t>
            </a:r>
            <a:r>
              <a:rPr lang="en-US" altLang="en-US" b="1" dirty="0" smtClean="0"/>
              <a:t>lass declaration: </a:t>
            </a:r>
            <a:r>
              <a:rPr lang="en-US" altLang="en-US" dirty="0"/>
              <a:t>simply </a:t>
            </a:r>
            <a:r>
              <a:rPr lang="en-US" altLang="en-US" dirty="0" smtClean="0"/>
              <a:t>list </a:t>
            </a:r>
            <a:r>
              <a:rPr lang="en-US" altLang="en-US" dirty="0"/>
              <a:t>all the data fields, constructor prototypes, and the function prototypes.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class declaration and implementation are in two separate files.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Both </a:t>
            </a:r>
            <a:r>
              <a:rPr lang="en-US" altLang="en-US" dirty="0"/>
              <a:t>files should have the same name, but with different extension names.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Class </a:t>
            </a:r>
            <a:r>
              <a:rPr lang="en-US" altLang="en-US" dirty="0"/>
              <a:t>declaration </a:t>
            </a:r>
            <a:r>
              <a:rPr lang="en-US" altLang="en-US" dirty="0" smtClean="0"/>
              <a:t>file: the </a:t>
            </a:r>
            <a:r>
              <a:rPr lang="en-US" altLang="en-US" dirty="0"/>
              <a:t>extension </a:t>
            </a:r>
            <a:r>
              <a:rPr lang="en-US" altLang="en-US" dirty="0" smtClean="0"/>
              <a:t>name is </a:t>
            </a:r>
            <a:r>
              <a:rPr lang="en-US" altLang="en-US" dirty="0"/>
              <a:t>.</a:t>
            </a:r>
            <a:r>
              <a:rPr lang="en-US" altLang="en-US" dirty="0" smtClean="0"/>
              <a:t>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C</a:t>
            </a:r>
            <a:r>
              <a:rPr lang="en-US" altLang="en-US" dirty="0" smtClean="0"/>
              <a:t>lass </a:t>
            </a:r>
            <a:r>
              <a:rPr lang="en-US" altLang="en-US" dirty="0"/>
              <a:t>implementation </a:t>
            </a:r>
            <a:r>
              <a:rPr lang="en-US" altLang="en-US" dirty="0" smtClean="0"/>
              <a:t>file: the </a:t>
            </a:r>
            <a:r>
              <a:rPr lang="en-US" altLang="en-US" dirty="0"/>
              <a:t>extension </a:t>
            </a:r>
            <a:r>
              <a:rPr lang="en-US" altLang="en-US" dirty="0" smtClean="0"/>
              <a:t>name is </a:t>
            </a:r>
            <a:r>
              <a:rPr lang="en-US" altLang="en-US" dirty="0"/>
              <a:t>.</a:t>
            </a:r>
            <a:r>
              <a:rPr lang="en-US" altLang="en-US" dirty="0" err="1" smtClean="0"/>
              <a:t>cpp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9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F40015-35F9-4657-84D1-CD67A55B9CD4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965" y="103188"/>
            <a:ext cx="11548659" cy="1036638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Declaration in a class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966" y="1470024"/>
            <a:ext cx="11716719" cy="4886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c</a:t>
            </a:r>
            <a:r>
              <a:rPr lang="en-US" altLang="en-US" sz="3600" dirty="0" smtClean="0"/>
              <a:t>lass A {</a:t>
            </a:r>
          </a:p>
          <a:p>
            <a:pPr marL="0" indent="0">
              <a:buNone/>
            </a:pPr>
            <a:r>
              <a:rPr lang="en-US" altLang="en-US" sz="3600" dirty="0"/>
              <a:t>  </a:t>
            </a:r>
            <a:r>
              <a:rPr lang="en-US" altLang="en-US" sz="3600" dirty="0" smtClean="0"/>
              <a:t>……</a:t>
            </a:r>
          </a:p>
          <a:p>
            <a:pPr marL="0" indent="0">
              <a:buNone/>
            </a:pPr>
            <a:r>
              <a:rPr lang="en-US" altLang="en-US" sz="3600" dirty="0" smtClean="0"/>
              <a:t>  // foo is defined inside the class body of A</a:t>
            </a:r>
          </a:p>
          <a:p>
            <a:pPr marL="0" indent="0">
              <a:buNone/>
            </a:pPr>
            <a:r>
              <a:rPr lang="en-US" altLang="en-US" sz="3600" dirty="0" smtClean="0"/>
              <a:t>   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foo( 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a, 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b) { return a + b; }	 // inline method</a:t>
            </a: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}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endParaRPr lang="en-US" altLang="en-US" sz="3600" dirty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4001" y="24409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3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F40015-35F9-4657-84D1-CD67A55B9CD4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965" y="103188"/>
            <a:ext cx="11548659" cy="1036638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966" y="1470024"/>
            <a:ext cx="11716719" cy="48863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3600" dirty="0"/>
              <a:t>c</a:t>
            </a:r>
            <a:r>
              <a:rPr lang="en-US" altLang="en-US" sz="3600" dirty="0" smtClean="0"/>
              <a:t>lass A {</a:t>
            </a:r>
          </a:p>
          <a:p>
            <a:pPr marL="0" indent="0">
              <a:buNone/>
            </a:pPr>
            <a:r>
              <a:rPr lang="en-US" altLang="en-US" sz="3600" dirty="0"/>
              <a:t>  </a:t>
            </a:r>
            <a:r>
              <a:rPr lang="en-US" altLang="en-US" sz="3600" dirty="0" smtClean="0"/>
              <a:t>……</a:t>
            </a:r>
          </a:p>
          <a:p>
            <a:pPr marL="0" indent="0">
              <a:buNone/>
            </a:pPr>
            <a:r>
              <a:rPr lang="en-US" altLang="en-US" sz="3600" dirty="0" smtClean="0"/>
              <a:t>  // foo is defined inside the class body of A</a:t>
            </a:r>
          </a:p>
          <a:p>
            <a:pPr marL="0" indent="0">
              <a:buNone/>
            </a:pPr>
            <a:r>
              <a:rPr lang="en-US" altLang="en-US" sz="3600" dirty="0" smtClean="0"/>
              <a:t>   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foo( 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a, 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b) { return a + b; }	 // inline function</a:t>
            </a: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   </a:t>
            </a:r>
            <a:r>
              <a:rPr lang="en-US" altLang="en-US" sz="3600" dirty="0" err="1" smtClean="0"/>
              <a:t>int</a:t>
            </a:r>
            <a:r>
              <a:rPr lang="en-US" altLang="en-US" sz="3600" dirty="0" smtClean="0"/>
              <a:t> g ( );</a:t>
            </a:r>
          </a:p>
          <a:p>
            <a:pPr marL="0" indent="0">
              <a:buNone/>
            </a:pPr>
            <a:r>
              <a:rPr lang="en-US" altLang="en-US" sz="3600" dirty="0" smtClean="0"/>
              <a:t>}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i</a:t>
            </a:r>
            <a:r>
              <a:rPr lang="en-US" altLang="en-US" sz="3600" dirty="0" smtClean="0"/>
              <a:t>nline A::g( ) {			// inline method</a:t>
            </a:r>
          </a:p>
          <a:p>
            <a:pPr marL="0" indent="0">
              <a:buNone/>
            </a:pPr>
            <a:r>
              <a:rPr lang="en-US" altLang="en-US" sz="3600" dirty="0" smtClean="0"/>
              <a:t>	….</a:t>
            </a:r>
          </a:p>
          <a:p>
            <a:pPr marL="0" indent="0">
              <a:buNone/>
            </a:pPr>
            <a:r>
              <a:rPr lang="en-US" altLang="en-US" sz="3600" dirty="0" smtClean="0"/>
              <a:t>}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endParaRPr lang="en-US" altLang="en-US" sz="3600" dirty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4001" y="24409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4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inline functions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binary code of the function is copied to the position that the function is invoked.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nline void g(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 ) { ……}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foo( ) {</a:t>
            </a:r>
          </a:p>
          <a:p>
            <a:pPr marL="0" indent="0">
              <a:buNone/>
            </a:pPr>
            <a:r>
              <a:rPr lang="en-US" dirty="0" smtClean="0"/>
              <a:t>	g( 1, 4);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g( 3, 6);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7169A7-9A61-4E2D-AFDD-4098AE1DA44D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80446" y="269876"/>
            <a:ext cx="11298265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Field Encapsulation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05" y="1022350"/>
            <a:ext cx="11298265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Non-hidden data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Clients can access them directly.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There are potential problems.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They can be modified directly from outside.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6664" y="3440113"/>
            <a:ext cx="11437748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800" b="1" dirty="0" smtClean="0"/>
              <a:t>Potential problems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Data may </a:t>
            </a:r>
            <a:r>
              <a:rPr lang="en-US" altLang="en-US" sz="2800" dirty="0"/>
              <a:t>be tampered.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It makes </a:t>
            </a:r>
            <a:r>
              <a:rPr lang="en-US" altLang="en-US" sz="2800" dirty="0"/>
              <a:t>the class difficult to </a:t>
            </a:r>
            <a:r>
              <a:rPr lang="en-US" altLang="en-US" sz="2800" dirty="0" smtClean="0"/>
              <a:t>maintain.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It is </a:t>
            </a:r>
            <a:r>
              <a:rPr lang="en-US" altLang="en-US" sz="2800" dirty="0"/>
              <a:t>vulnerable to bugs</a:t>
            </a:r>
            <a:r>
              <a:rPr lang="en-US" altLang="en-US" sz="2800" dirty="0" smtClean="0"/>
              <a:t>.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Clients may modify the </a:t>
            </a:r>
            <a:r>
              <a:rPr lang="en-US" altLang="en-US" sz="2800" dirty="0"/>
              <a:t>data </a:t>
            </a:r>
            <a:r>
              <a:rPr lang="en-US" altLang="en-US" sz="2800" dirty="0" smtClean="0"/>
              <a:t>members. Subsequently, the state of an  object can be wrong.</a:t>
            </a:r>
            <a:endParaRPr lang="en-US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09A4B5-D099-418D-9AE9-EAA4F4F98278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1140618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Accessor and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Mutator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959" y="1066800"/>
            <a:ext cx="11577234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function: 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getter (or accessor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function: 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setter (or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mutator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signature of 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getPropertyName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get function returns a bool data type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bool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isPropertyName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signature of a set function: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public void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setPropertyName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propertyValue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294" y="895350"/>
            <a:ext cx="10515600" cy="50018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decide to implement accessors and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mutators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for data members with different attributes, we need to think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carefully.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modifications of data members do not lead to a mistake.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right attribute modifiers for declaring the data members: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private, protected, public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11406188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Accessor and Mutator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736015" y="635635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72459F-4006-4F64-8429-EE2A08A33B0A}" type="slidenum">
              <a:rPr lang="en-US" altLang="en-US" sz="1400"/>
              <a:pPr/>
              <a:t>3</a:t>
            </a:fld>
            <a:endParaRPr lang="en-US" altLang="en-US" sz="14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" y="469870"/>
            <a:ext cx="11720513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Object-Oriented Programming (OOP) Concepts</a:t>
            </a:r>
          </a:p>
        </p:txBody>
      </p:sp>
      <p:sp>
        <p:nvSpPr>
          <p:cNvPr id="5125" name="Text Box 17"/>
          <p:cNvSpPr txBox="1">
            <a:spLocks noChangeArrowheads="1"/>
          </p:cNvSpPr>
          <p:nvPr/>
        </p:nvSpPr>
        <p:spPr bwMode="auto">
          <a:xfrm>
            <a:off x="258305" y="1585813"/>
            <a:ext cx="1193369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cs typeface="Courier New" panose="02070309020205020404" pitchFamily="49" charset="0"/>
              </a:rPr>
              <a:t>We use objects in implementing programs.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cs typeface="Courier New" panose="02070309020205020404" pitchFamily="49" charset="0"/>
              </a:rPr>
              <a:t>An </a:t>
            </a:r>
            <a:r>
              <a:rPr lang="en-US" altLang="en-US" sz="3200" dirty="0">
                <a:cs typeface="Courier New" panose="02070309020205020404" pitchFamily="49" charset="0"/>
              </a:rPr>
              <a:t>object represents an entity </a:t>
            </a:r>
            <a:r>
              <a:rPr lang="en-US" altLang="en-US" sz="3200" dirty="0" smtClean="0">
                <a:cs typeface="Courier New" panose="02070309020205020404" pitchFamily="49" charset="0"/>
              </a:rPr>
              <a:t>in </a:t>
            </a:r>
            <a:r>
              <a:rPr lang="en-US" altLang="en-US" sz="3200" dirty="0">
                <a:cs typeface="Courier New" panose="02070309020205020404" pitchFamily="49" charset="0"/>
              </a:rPr>
              <a:t>the real </a:t>
            </a:r>
            <a:r>
              <a:rPr lang="en-US" altLang="en-US" sz="3200" dirty="0" smtClean="0">
                <a:cs typeface="Courier New" panose="02070309020205020404" pitchFamily="49" charset="0"/>
              </a:rPr>
              <a:t>world.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cs typeface="Courier New" panose="02070309020205020404" pitchFamily="49" charset="0"/>
              </a:rPr>
              <a:t>An object has a unique identity, state, and </a:t>
            </a:r>
            <a:r>
              <a:rPr lang="en-US" altLang="en-US" sz="3200" dirty="0" smtClean="0">
                <a:cs typeface="Courier New" panose="02070309020205020404" pitchFamily="49" charset="0"/>
              </a:rPr>
              <a:t>a set of behaviors (implemented as methods).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cs typeface="Courier New" panose="02070309020205020404" pitchFamily="49" charset="0"/>
              </a:rPr>
              <a:t>Objects can </a:t>
            </a:r>
            <a:r>
              <a:rPr lang="en-US" altLang="en-US" sz="3200" dirty="0">
                <a:cs typeface="Courier New" panose="02070309020205020404" pitchFamily="49" charset="0"/>
              </a:rPr>
              <a:t>be distinctly identified. </a:t>
            </a:r>
            <a:endParaRPr lang="en-US" altLang="en-US" sz="3200" dirty="0" smtClean="0">
              <a:cs typeface="Courier New" panose="02070309020205020404" pitchFamily="49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cs typeface="Courier New" panose="02070309020205020404" pitchFamily="49" charset="0"/>
              </a:rPr>
              <a:t>The </a:t>
            </a:r>
            <a:r>
              <a:rPr lang="en-US" altLang="en-US" sz="3200" dirty="0">
                <a:solidFill>
                  <a:srgbClr val="FF0000"/>
                </a:solidFill>
                <a:cs typeface="Courier New" panose="02070309020205020404" pitchFamily="49" charset="0"/>
              </a:rPr>
              <a:t>state</a:t>
            </a:r>
            <a:r>
              <a:rPr lang="en-US" altLang="en-US" sz="3200" dirty="0">
                <a:cs typeface="Courier New" panose="02070309020205020404" pitchFamily="49" charset="0"/>
              </a:rPr>
              <a:t> of an object consists of a set of </a:t>
            </a:r>
            <a:r>
              <a:rPr lang="en-US" altLang="en-US" sz="3200" dirty="0">
                <a:solidFill>
                  <a:srgbClr val="FF0000"/>
                </a:solidFill>
                <a:cs typeface="Courier New" panose="02070309020205020404" pitchFamily="49" charset="0"/>
              </a:rPr>
              <a:t>data fields </a:t>
            </a:r>
            <a:r>
              <a:rPr lang="en-US" altLang="en-US" sz="3200" dirty="0" smtClean="0">
                <a:cs typeface="Courier New" panose="02070309020205020404" pitchFamily="49" charset="0"/>
              </a:rPr>
              <a:t>(or </a:t>
            </a:r>
            <a:r>
              <a:rPr lang="en-US" altLang="en-US" sz="3200" dirty="0">
                <a:cs typeface="Courier New" panose="02070309020205020404" pitchFamily="49" charset="0"/>
              </a:rPr>
              <a:t>properties) with their current values. </a:t>
            </a:r>
            <a:endParaRPr lang="en-US" altLang="en-US" sz="3200" dirty="0" smtClean="0">
              <a:cs typeface="Courier New" panose="02070309020205020404" pitchFamily="49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cs typeface="Courier New" panose="02070309020205020404" pitchFamily="49" charset="0"/>
              </a:rPr>
              <a:t>The </a:t>
            </a:r>
            <a:r>
              <a:rPr lang="en-US" altLang="en-US" sz="3200" dirty="0">
                <a:solidFill>
                  <a:srgbClr val="002060"/>
                </a:solidFill>
                <a:cs typeface="Courier New" panose="02070309020205020404" pitchFamily="49" charset="0"/>
              </a:rPr>
              <a:t>behavior</a:t>
            </a:r>
            <a:r>
              <a:rPr lang="en-US" altLang="en-US" sz="3200" dirty="0">
                <a:cs typeface="Courier New" panose="02070309020205020404" pitchFamily="49" charset="0"/>
              </a:rPr>
              <a:t> of an object is defined by </a:t>
            </a:r>
            <a:r>
              <a:rPr lang="en-US" altLang="en-US" sz="3200" dirty="0">
                <a:solidFill>
                  <a:srgbClr val="002060"/>
                </a:solidFill>
                <a:cs typeface="Courier New" panose="02070309020205020404" pitchFamily="49" charset="0"/>
              </a:rPr>
              <a:t>a set of functions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6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C5FC0D-2A63-4F1F-A97C-74FEDC321F5A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94968" y="223858"/>
            <a:ext cx="11592232" cy="6449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Rectangle Class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24001" y="25044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87879"/>
              </p:ext>
            </p:extLst>
          </p:nvPr>
        </p:nvGraphicFramePr>
        <p:xfrm>
          <a:off x="3332726" y="868805"/>
          <a:ext cx="5516716" cy="585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16"/>
              </a:tblGrid>
              <a:tr h="549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Rectangle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14199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side1 : double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side2: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double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area : double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perimeter: 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44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+Rectangle( 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+Rectangle( double len1, double len2 )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+getSide1(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+getSide2( 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+setSide1(side1: double): void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+setSide2(side2: double): void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getArea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getPerimeter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computeArea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6" y="1082091"/>
            <a:ext cx="6120539" cy="731595"/>
          </a:xfrm>
        </p:spPr>
        <p:txBody>
          <a:bodyPr>
            <a:noAutofit/>
          </a:bodyPr>
          <a:lstStyle/>
          <a:p>
            <a:r>
              <a:rPr lang="en-US" dirty="0" smtClean="0"/>
              <a:t>The (lexical) scope of a binding: visibility of an entity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946" y="2407655"/>
            <a:ext cx="266310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void foo ( </a:t>
            </a:r>
            <a:r>
              <a:rPr lang="en-US" sz="2800" dirty="0" err="1" smtClean="0"/>
              <a:t>int</a:t>
            </a:r>
            <a:r>
              <a:rPr lang="en-US" sz="2800" dirty="0" smtClean="0"/>
              <a:t> a ) {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r;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r = 12.0;</a:t>
            </a:r>
          </a:p>
          <a:p>
            <a:endParaRPr lang="en-US" sz="2800" dirty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/>
              <a:t>v</a:t>
            </a:r>
            <a:r>
              <a:rPr lang="en-US" sz="2800" dirty="0" smtClean="0"/>
              <a:t>oid main( ) {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r;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foo( 10 );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68673" y="2407654"/>
            <a:ext cx="266310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ouble r;</a:t>
            </a:r>
          </a:p>
          <a:p>
            <a:r>
              <a:rPr lang="en-US" sz="2800" dirty="0" smtClean="0"/>
              <a:t>void foo ( </a:t>
            </a:r>
            <a:r>
              <a:rPr lang="en-US" sz="2800" dirty="0" err="1" smtClean="0"/>
              <a:t>int</a:t>
            </a:r>
            <a:r>
              <a:rPr lang="en-US" sz="2800" dirty="0" smtClean="0"/>
              <a:t> a ) {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r;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r = 12.0;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/>
              <a:t>v</a:t>
            </a:r>
            <a:r>
              <a:rPr lang="en-US" sz="2800" dirty="0" smtClean="0"/>
              <a:t>oid main( ) {</a:t>
            </a:r>
          </a:p>
          <a:p>
            <a:r>
              <a:rPr lang="en-US" sz="2800" dirty="0" smtClean="0"/>
              <a:t>   double r;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foo( 10 );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90388" y="733246"/>
            <a:ext cx="4193520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ouble r;</a:t>
            </a:r>
          </a:p>
          <a:p>
            <a:r>
              <a:rPr lang="en-US" sz="2800" dirty="0" smtClean="0"/>
              <a:t>void foo ( </a:t>
            </a:r>
            <a:r>
              <a:rPr lang="en-US" sz="2800" dirty="0" err="1" smtClean="0"/>
              <a:t>int</a:t>
            </a:r>
            <a:r>
              <a:rPr lang="en-US" sz="2800" dirty="0" smtClean="0"/>
              <a:t> a ) {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r;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r = 12.0;</a:t>
            </a:r>
          </a:p>
          <a:p>
            <a:r>
              <a:rPr lang="en-US" sz="2800" dirty="0" smtClean="0"/>
              <a:t>   for (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10; ++I 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double r = 0.0;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r +=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}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/>
              <a:t>v</a:t>
            </a:r>
            <a:r>
              <a:rPr lang="en-US" sz="2800" dirty="0" smtClean="0"/>
              <a:t>oid main( ) {</a:t>
            </a:r>
          </a:p>
          <a:p>
            <a:r>
              <a:rPr lang="en-US" sz="2800" dirty="0" smtClean="0"/>
              <a:t>   double r;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foo( 10 );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3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8AE77-6C9E-416A-A2A3-6848CE071ADF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319"/>
            <a:ext cx="1110615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Scope of Variables</a:t>
            </a: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232475" y="1009650"/>
            <a:ext cx="11716717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Global </a:t>
            </a:r>
            <a:r>
              <a:rPr lang="en-US" altLang="en-US" sz="2800" dirty="0"/>
              <a:t>variables </a:t>
            </a:r>
            <a:endParaRPr lang="en-US" altLang="en-US" sz="2800" dirty="0" smtClean="0"/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they are declared </a:t>
            </a:r>
            <a:r>
              <a:rPr lang="en-US" altLang="en-US" sz="2800" dirty="0"/>
              <a:t>outside all functions </a:t>
            </a:r>
            <a:endParaRPr lang="en-US" altLang="en-US" sz="2800" dirty="0" smtClean="0"/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they are </a:t>
            </a:r>
            <a:r>
              <a:rPr lang="en-US" altLang="en-US" sz="2800" dirty="0"/>
              <a:t>accessible to all functions in its </a:t>
            </a:r>
            <a:r>
              <a:rPr lang="en-US" altLang="en-US" sz="2800" dirty="0" smtClean="0"/>
              <a:t>scope</a:t>
            </a:r>
            <a:endParaRPr lang="en-US" altLang="en-US" sz="2800" dirty="0"/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 The scope </a:t>
            </a:r>
            <a:r>
              <a:rPr lang="en-US" altLang="en-US" sz="2800" dirty="0"/>
              <a:t>of a global </a:t>
            </a:r>
            <a:r>
              <a:rPr lang="en-US" altLang="en-US" sz="2800" dirty="0" smtClean="0"/>
              <a:t>variable: from </a:t>
            </a:r>
            <a:r>
              <a:rPr lang="en-US" altLang="en-US" sz="2800" dirty="0"/>
              <a:t>its declaration and </a:t>
            </a:r>
            <a:r>
              <a:rPr lang="en-US" altLang="en-US" sz="2800" dirty="0" smtClean="0"/>
              <a:t>to </a:t>
            </a:r>
            <a:r>
              <a:rPr lang="en-US" altLang="en-US" sz="2800" dirty="0"/>
              <a:t>the end of the program. </a:t>
            </a:r>
            <a:endParaRPr lang="en-US" altLang="en-US" sz="28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Local variables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They are defined </a:t>
            </a:r>
            <a:r>
              <a:rPr lang="en-US" altLang="en-US" sz="2800" dirty="0"/>
              <a:t>inside </a:t>
            </a:r>
            <a:r>
              <a:rPr lang="en-US" altLang="en-US" sz="2800" dirty="0" smtClean="0"/>
              <a:t>functions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cope </a:t>
            </a:r>
            <a:r>
              <a:rPr lang="en-US" altLang="en-US" sz="2800" dirty="0"/>
              <a:t>of a local </a:t>
            </a:r>
            <a:r>
              <a:rPr lang="en-US" altLang="en-US" sz="2800" dirty="0" smtClean="0"/>
              <a:t>variable: </a:t>
            </a:r>
            <a:r>
              <a:rPr lang="en-US" altLang="en-US" sz="2800" dirty="0"/>
              <a:t>from its declaration and continues to </a:t>
            </a:r>
            <a:r>
              <a:rPr lang="en-US" altLang="en-US" sz="2800" dirty="0" smtClean="0"/>
              <a:t>the end </a:t>
            </a:r>
            <a:r>
              <a:rPr lang="en-US" altLang="en-US" sz="2800" dirty="0"/>
              <a:t>of the block </a:t>
            </a:r>
            <a:r>
              <a:rPr lang="en-US" altLang="en-US" sz="2800" dirty="0" smtClean="0"/>
              <a:t>containing </a:t>
            </a:r>
            <a:r>
              <a:rPr lang="en-US" altLang="en-US" sz="2800" dirty="0"/>
              <a:t>the variable.</a:t>
            </a:r>
          </a:p>
        </p:txBody>
      </p:sp>
    </p:spTree>
    <p:extLst>
      <p:ext uri="{BB962C8B-B14F-4D97-AF65-F5344CB8AC3E}">
        <p14:creationId xmlns:p14="http://schemas.microsoft.com/office/powerpoint/2010/main" val="17423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141095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Scope of Data Members (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ields)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27376" y="897582"/>
            <a:ext cx="11918197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Data fields can be accessible by all methods, constructors, and the destructor.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Data </a:t>
            </a:r>
            <a:r>
              <a:rPr lang="en-US" altLang="en-US" sz="2800" dirty="0"/>
              <a:t>fields and functions can be declared in any order in a class.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2227" y="2990850"/>
            <a:ext cx="4204356" cy="3046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 Rectangle {</a:t>
            </a:r>
          </a:p>
          <a:p>
            <a:r>
              <a:rPr lang="en-US" sz="2400" dirty="0" smtClean="0"/>
              <a:t>   private: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double side1, side2;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public: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Rectangle( 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double getSide1( 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67500" y="2990850"/>
            <a:ext cx="4204356" cy="3046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 Rectangle {</a:t>
            </a:r>
          </a:p>
          <a:p>
            <a:r>
              <a:rPr lang="en-US" sz="2400" dirty="0" smtClean="0"/>
              <a:t>public: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Rectangle( 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double getSide1( 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private</a:t>
            </a:r>
            <a:r>
              <a:rPr lang="en-US" sz="2400" dirty="0"/>
              <a:t>: </a:t>
            </a:r>
          </a:p>
          <a:p>
            <a:r>
              <a:rPr lang="en-US" sz="2400" dirty="0"/>
              <a:t>	double side1, side2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3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5F347A-4121-47CE-ADB6-C515F08F67FA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Scope of Variables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6269" y="1209804"/>
            <a:ext cx="1015946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A {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rivate: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a; // data member( data field)</a:t>
            </a:r>
          </a:p>
          <a:p>
            <a:endParaRPr lang="en-US" sz="2800" dirty="0" smtClean="0"/>
          </a:p>
          <a:p>
            <a:r>
              <a:rPr lang="en-US" sz="2800" dirty="0" smtClean="0"/>
              <a:t>public:</a:t>
            </a:r>
            <a:endParaRPr lang="en-US" sz="2800" dirty="0"/>
          </a:p>
          <a:p>
            <a:r>
              <a:rPr lang="en-US" sz="2800" dirty="0" smtClean="0"/>
              <a:t>   void foo( ) {</a:t>
            </a:r>
            <a:br>
              <a:rPr lang="en-US" sz="2800" dirty="0" smtClean="0"/>
            </a:br>
            <a:r>
              <a:rPr lang="en-US" sz="2800" dirty="0" smtClean="0"/>
              <a:t>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a;   // local variable has the same name as a data field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a = 5;  // 5 is assigned to the local variable. Higher precedence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}</a:t>
            </a:r>
            <a:endParaRPr lang="en-US" sz="2800" dirty="0"/>
          </a:p>
          <a:p>
            <a:r>
              <a:rPr lang="en-US" sz="2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4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E9BE8D-29AB-4E5A-A8C5-55ED1BA4A660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12191999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Abstraction and Encapsulation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61" y="1142999"/>
            <a:ext cx="12088678" cy="5213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abstraction: </a:t>
            </a:r>
            <a:r>
              <a:rPr lang="en-US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separate</a:t>
            </a:r>
            <a:r>
              <a:rPr lang="en-US" altLang="en-US" sz="3200" dirty="0" smtClean="0"/>
              <a:t> </a:t>
            </a:r>
          </a:p>
          <a:p>
            <a:pPr marL="0" indent="0">
              <a:buNone/>
            </a:pPr>
            <a:r>
              <a:rPr lang="en-US" altLang="en-US" sz="3200" b="1" dirty="0">
                <a:solidFill>
                  <a:srgbClr val="C00000"/>
                </a:solidFill>
              </a:rPr>
              <a:t>	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		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class </a:t>
            </a:r>
            <a:r>
              <a:rPr lang="en-US" altLang="en-US" sz="3600" b="1" dirty="0">
                <a:solidFill>
                  <a:srgbClr val="C00000"/>
                </a:solidFill>
              </a:rPr>
              <a:t>implementation </a:t>
            </a:r>
            <a:r>
              <a:rPr lang="en-US" altLang="en-US" sz="3200" dirty="0"/>
              <a:t>from </a:t>
            </a:r>
            <a:r>
              <a:rPr lang="en-US" altLang="en-US" sz="3600" b="1" dirty="0">
                <a:solidFill>
                  <a:srgbClr val="C00000"/>
                </a:solidFill>
              </a:rPr>
              <a:t>the use of the class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0" indent="0">
              <a:buNone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creator of the class </a:t>
            </a:r>
            <a:r>
              <a:rPr lang="en-US" altLang="en-US" sz="3200" b="1" dirty="0"/>
              <a:t>provides a description </a:t>
            </a:r>
            <a:r>
              <a:rPr lang="en-US" altLang="en-US" sz="3200" dirty="0"/>
              <a:t>of the </a:t>
            </a:r>
            <a:r>
              <a:rPr lang="en-US" altLang="en-US" sz="3200" dirty="0" smtClean="0"/>
              <a:t>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Let </a:t>
            </a:r>
            <a:r>
              <a:rPr lang="en-US" altLang="en-US" sz="3200" dirty="0"/>
              <a:t>the user know </a:t>
            </a:r>
            <a:r>
              <a:rPr lang="en-US" altLang="en-US" sz="3200" b="1" dirty="0"/>
              <a:t>how the class can be used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user of the class </a:t>
            </a:r>
            <a:r>
              <a:rPr lang="en-US" altLang="en-US" sz="3200" b="1" dirty="0"/>
              <a:t>does not need to know </a:t>
            </a:r>
            <a:r>
              <a:rPr lang="en-US" altLang="en-US" sz="3200" b="1" dirty="0">
                <a:solidFill>
                  <a:srgbClr val="C00000"/>
                </a:solidFill>
              </a:rPr>
              <a:t>how the class is implemented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detail of implementation is encapsulated and hidden from the user.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438525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46083"/>
          </a:xfrm>
        </p:spPr>
        <p:txBody>
          <a:bodyPr>
            <a:normAutofit/>
          </a:bodyPr>
          <a:lstStyle/>
          <a:p>
            <a:r>
              <a:rPr lang="en-US" dirty="0" smtClean="0"/>
              <a:t>Data hiding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Circle {</a:t>
            </a:r>
          </a:p>
          <a:p>
            <a:pPr marL="0" indent="0">
              <a:buNone/>
            </a:pP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double radius; // the client needs not to know what it is.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Circle c;</a:t>
            </a:r>
          </a:p>
          <a:p>
            <a:pPr marL="0" indent="0">
              <a:buNone/>
            </a:pPr>
            <a:r>
              <a:rPr lang="en-US" dirty="0" err="1" smtClean="0"/>
              <a:t>c.radius</a:t>
            </a:r>
            <a:r>
              <a:rPr lang="en-US" dirty="0" smtClean="0"/>
              <a:t> = 10.1; // not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21748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1350" y="517525"/>
            <a:ext cx="8458200" cy="60016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MONTE_CARLO_SYSTEM {</a:t>
            </a:r>
            <a:endParaRPr lang="en-US" sz="2400" dirty="0"/>
          </a:p>
          <a:p>
            <a:r>
              <a:rPr lang="en-US" sz="2400" dirty="0"/>
              <a:t>protected:</a:t>
            </a:r>
          </a:p>
          <a:p>
            <a:r>
              <a:rPr lang="en-US" sz="2400" dirty="0"/>
              <a:t>	double </a:t>
            </a:r>
            <a:r>
              <a:rPr lang="en-US" sz="2400" dirty="0" err="1"/>
              <a:t>mRadius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mNumSamples</a:t>
            </a:r>
            <a:r>
              <a:rPr lang="en-US" sz="2400" dirty="0"/>
              <a:t>;    // range = [2, 1,000,000]</a:t>
            </a:r>
          </a:p>
          <a:p>
            <a:r>
              <a:rPr lang="en-US" sz="2400" dirty="0"/>
              <a:t>	vector&lt;float&gt; </a:t>
            </a:r>
            <a:r>
              <a:rPr lang="en-US" sz="2400" dirty="0" err="1"/>
              <a:t>mX</a:t>
            </a:r>
            <a:r>
              <a:rPr lang="en-US" sz="2400" dirty="0"/>
              <a:t>;</a:t>
            </a:r>
          </a:p>
          <a:p>
            <a:r>
              <a:rPr lang="en-US" sz="2400" dirty="0"/>
              <a:t>	vector&lt;float&gt; </a:t>
            </a:r>
            <a:r>
              <a:rPr lang="en-US" sz="2400" dirty="0" err="1"/>
              <a:t>mY</a:t>
            </a:r>
            <a:r>
              <a:rPr lang="en-US" sz="2400" dirty="0"/>
              <a:t>;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generateUniformSamples</a:t>
            </a:r>
            <a:r>
              <a:rPr lang="en-US" sz="2400" dirty="0"/>
              <a:t>( );</a:t>
            </a:r>
          </a:p>
          <a:p>
            <a:r>
              <a:rPr lang="en-US" sz="2400" dirty="0" smtClean="0"/>
              <a:t>public</a:t>
            </a:r>
            <a:r>
              <a:rPr lang="en-US" sz="2400" dirty="0"/>
              <a:t>:</a:t>
            </a:r>
          </a:p>
          <a:p>
            <a:r>
              <a:rPr lang="en-US" sz="2400" dirty="0"/>
              <a:t>	MONTE_CARLO_SYSTEM( );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askForInput</a:t>
            </a:r>
            <a:r>
              <a:rPr lang="en-US" sz="2400" dirty="0"/>
              <a:t>( 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void </a:t>
            </a:r>
            <a:r>
              <a:rPr lang="en-US" sz="2400" dirty="0"/>
              <a:t>reset();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double </a:t>
            </a:r>
            <a:r>
              <a:rPr lang="en-US" sz="2400" dirty="0" err="1"/>
              <a:t>computePI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</a:t>
            </a:r>
          </a:p>
          <a:p>
            <a:r>
              <a:rPr lang="en-US" sz="2400" dirty="0"/>
              <a:t>	double </a:t>
            </a:r>
            <a:r>
              <a:rPr lang="en-US" sz="2400" dirty="0" err="1"/>
              <a:t>getRadius</a:t>
            </a:r>
            <a:r>
              <a:rPr lang="en-US" sz="2400" dirty="0"/>
              <a:t>( ) </a:t>
            </a:r>
            <a:r>
              <a:rPr lang="en-US" sz="2400" dirty="0" err="1"/>
              <a:t>const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getNumSamples</a:t>
            </a:r>
            <a:r>
              <a:rPr lang="en-US" sz="2400" dirty="0"/>
              <a:t>( ) </a:t>
            </a:r>
            <a:r>
              <a:rPr lang="en-US" sz="2400" dirty="0" err="1"/>
              <a:t>const</a:t>
            </a:r>
            <a:r>
              <a:rPr lang="en-US" sz="2400" dirty="0"/>
              <a:t>;</a:t>
            </a:r>
          </a:p>
          <a:p>
            <a:r>
              <a:rPr lang="en-US" sz="2400" dirty="0"/>
              <a:t>	bool </a:t>
            </a:r>
            <a:r>
              <a:rPr lang="en-US" sz="2400" dirty="0" err="1"/>
              <a:t>getSample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sampleIndex</a:t>
            </a:r>
            <a:r>
              <a:rPr lang="en-US" sz="2400" dirty="0"/>
              <a:t>, float &amp;x, float &amp;y) </a:t>
            </a:r>
            <a:r>
              <a:rPr lang="en-US" sz="2400" dirty="0" err="1"/>
              <a:t>const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1" y="1905000"/>
            <a:ext cx="29527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client does not need to know how the sample points are stored.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822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38ED0B-B062-4CDD-AD7A-4C86493946E5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5647" y="4581229"/>
            <a:ext cx="118407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cs typeface="Times New Roman" panose="02020603050405020304" pitchFamily="18" charset="0"/>
              </a:rPr>
              <a:t>In this example, an </a:t>
            </a:r>
            <a:r>
              <a:rPr lang="en-US" altLang="en-US" sz="2800" dirty="0">
                <a:cs typeface="Times New Roman" panose="02020603050405020304" pitchFamily="18" charset="0"/>
              </a:rPr>
              <a:t>object has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state and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a behavior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n-US" altLang="en-US" sz="2800" dirty="0" smtClean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cs typeface="Times New Roman" panose="02020603050405020304" pitchFamily="18" charset="0"/>
              </a:rPr>
              <a:t>state defines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what the object’s values are and what the object can do next.  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behaviors define </a:t>
            </a:r>
            <a:r>
              <a:rPr lang="en-US" altLang="en-US" sz="2800" dirty="0">
                <a:cs typeface="Times New Roman" panose="02020603050405020304" pitchFamily="18" charset="0"/>
              </a:rPr>
              <a:t>what the object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can do.</a:t>
            </a:r>
            <a:endParaRPr lang="en-US" altLang="en-US" sz="2800" dirty="0"/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1524001" y="2321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99487" y="984282"/>
            <a:ext cx="706464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 Circle {</a:t>
            </a:r>
          </a:p>
          <a:p>
            <a:r>
              <a:rPr lang="en-US" sz="2400" dirty="0" smtClean="0"/>
              <a:t>    double radius</a:t>
            </a:r>
            <a:r>
              <a:rPr lang="en-US" altLang="zh-TW" sz="2400" dirty="0" smtClean="0"/>
              <a:t>;		//</a:t>
            </a:r>
            <a:r>
              <a:rPr lang="en-US" sz="2400" dirty="0" smtClean="0"/>
              <a:t>Data Fields</a:t>
            </a:r>
          </a:p>
          <a:p>
            <a:r>
              <a:rPr lang="en-US" sz="2400" dirty="0" smtClean="0"/>
              <a:t>    </a:t>
            </a:r>
            <a:r>
              <a:rPr lang="en-US" altLang="zh-TW" sz="2400" dirty="0" smtClean="0"/>
              <a:t>Circle( );			//Constructor</a:t>
            </a:r>
          </a:p>
          <a:p>
            <a:r>
              <a:rPr lang="en-US" sz="2400" dirty="0" smtClean="0"/>
              <a:t>    double </a:t>
            </a:r>
            <a:r>
              <a:rPr lang="en-US" sz="2400" dirty="0" err="1" smtClean="0"/>
              <a:t>getArea</a:t>
            </a:r>
            <a:r>
              <a:rPr lang="en-US" sz="2400" dirty="0" smtClean="0"/>
              <a:t>( 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	//Function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7864" y="988150"/>
            <a:ext cx="321073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ClassName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	Data Fields</a:t>
            </a:r>
          </a:p>
          <a:p>
            <a:r>
              <a:rPr lang="en-US" sz="2400" dirty="0" smtClean="0"/>
              <a:t>    	</a:t>
            </a:r>
            <a:r>
              <a:rPr lang="en-US" altLang="zh-TW" sz="2400" dirty="0" smtClean="0"/>
              <a:t>Constructor</a:t>
            </a:r>
            <a:r>
              <a:rPr lang="en-US" altLang="zh-TW" sz="2400" dirty="0"/>
              <a:t>s</a:t>
            </a:r>
            <a:endParaRPr lang="en-US" altLang="zh-TW" sz="2400" dirty="0" smtClean="0"/>
          </a:p>
          <a:p>
            <a:r>
              <a:rPr lang="en-US" sz="2400" dirty="0" smtClean="0"/>
              <a:t>    	Functions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4617" y="3154021"/>
            <a:ext cx="3210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Object1</a:t>
            </a:r>
          </a:p>
          <a:p>
            <a:r>
              <a:rPr lang="en-US" sz="2400" dirty="0"/>
              <a:t>Data field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	radius = 13.0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9487" y="3172829"/>
            <a:ext cx="3210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Object2</a:t>
            </a:r>
          </a:p>
          <a:p>
            <a:r>
              <a:rPr lang="en-US" sz="2400" dirty="0" smtClean="0"/>
              <a:t>Data field:</a:t>
            </a:r>
            <a:endParaRPr lang="en-US" sz="2400" dirty="0"/>
          </a:p>
          <a:p>
            <a:r>
              <a:rPr lang="en-US" sz="2400" dirty="0" smtClean="0"/>
              <a:t>	radius = 12.0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3193042"/>
            <a:ext cx="3210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Object3</a:t>
            </a:r>
          </a:p>
          <a:p>
            <a:r>
              <a:rPr lang="en-US" sz="2400" dirty="0"/>
              <a:t>Data field:</a:t>
            </a:r>
          </a:p>
          <a:p>
            <a:r>
              <a:rPr lang="en-US" sz="2400" dirty="0" smtClean="0"/>
              <a:t>	radius = 15.0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6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95C5B3-2D72-469D-BBF1-AADC8193763E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8863" y="3524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210050" y="23431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4983" y="1295400"/>
            <a:ext cx="1190269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anose="02020603050405020304" pitchFamily="18" charset="0"/>
              </a:rPr>
              <a:t>Classes are constructs that define objects of the same type. 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200" dirty="0" smtClean="0">
                <a:cs typeface="Times New Roman" panose="02020603050405020304" pitchFamily="18" charset="0"/>
              </a:rPr>
              <a:t>Data fields: variables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>
                <a:cs typeface="Times New Roman" panose="02020603050405020304" pitchFamily="18" charset="0"/>
              </a:rPr>
              <a:t>Behaviors: functions</a:t>
            </a:r>
          </a:p>
          <a:p>
            <a:pPr>
              <a:spcBef>
                <a:spcPct val="50000"/>
              </a:spcBef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200" dirty="0" smtClean="0">
                <a:cs typeface="Times New Roman" panose="02020603050405020304" pitchFamily="18" charset="0"/>
              </a:rPr>
              <a:t>Constructors: they are </a:t>
            </a:r>
            <a:r>
              <a:rPr lang="en-US" altLang="en-US" sz="3200" dirty="0">
                <a:cs typeface="Times New Roman" panose="02020603050405020304" pitchFamily="18" charset="0"/>
              </a:rPr>
              <a:t>invoked to construct objects from the class. 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4324350" y="22860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5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210050" y="23431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324350" y="22860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524001" y="1720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96469" y="58604"/>
            <a:ext cx="7981950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Circle {</a:t>
            </a:r>
          </a:p>
          <a:p>
            <a:r>
              <a:rPr lang="en-US" sz="2800" dirty="0" smtClean="0"/>
              <a:t>    double radius</a:t>
            </a:r>
            <a:r>
              <a:rPr lang="en-US" altLang="zh-TW" sz="2800" dirty="0" smtClean="0"/>
              <a:t>;			//</a:t>
            </a:r>
            <a:r>
              <a:rPr lang="en-US" sz="2800" dirty="0" smtClean="0"/>
              <a:t>Data Fields</a:t>
            </a:r>
          </a:p>
          <a:p>
            <a:r>
              <a:rPr lang="en-US" sz="2800" dirty="0" smtClean="0"/>
              <a:t>    </a:t>
            </a:r>
            <a:r>
              <a:rPr lang="en-US" altLang="zh-TW" sz="2800" dirty="0" smtClean="0"/>
              <a:t>Circle( ) {				//Constructor</a:t>
            </a:r>
          </a:p>
          <a:p>
            <a:r>
              <a:rPr lang="en-US" sz="2800" dirty="0" smtClean="0"/>
              <a:t>    	radius = 1.0;</a:t>
            </a:r>
          </a:p>
          <a:p>
            <a:r>
              <a:rPr lang="en-US" altLang="zh-TW" sz="2800" dirty="0" smtClean="0"/>
              <a:t>    }</a:t>
            </a:r>
          </a:p>
          <a:p>
            <a:r>
              <a:rPr lang="en-US" sz="2800" dirty="0" smtClean="0"/>
              <a:t>    </a:t>
            </a:r>
            <a:r>
              <a:rPr lang="en-US" altLang="zh-TW" sz="2800" dirty="0" smtClean="0"/>
              <a:t>Circle( double </a:t>
            </a:r>
            <a:r>
              <a:rPr lang="en-US" altLang="zh-TW" sz="2800" dirty="0" err="1" smtClean="0"/>
              <a:t>newRadius</a:t>
            </a:r>
            <a:r>
              <a:rPr lang="en-US" altLang="zh-TW" sz="2800" dirty="0" smtClean="0"/>
              <a:t> ) {	</a:t>
            </a:r>
            <a:r>
              <a:rPr lang="en-US" altLang="zh-TW" sz="2800" dirty="0" smtClean="0">
                <a:solidFill>
                  <a:prstClr val="black"/>
                </a:solidFill>
              </a:rPr>
              <a:t>//</a:t>
            </a:r>
            <a:r>
              <a:rPr lang="en-US" altLang="zh-TW" sz="2800" dirty="0">
                <a:solidFill>
                  <a:prstClr val="black"/>
                </a:solidFill>
              </a:rPr>
              <a:t>Constructor </a:t>
            </a:r>
            <a:endParaRPr lang="en-US" altLang="zh-TW" sz="2800" dirty="0"/>
          </a:p>
          <a:p>
            <a:r>
              <a:rPr lang="en-US" sz="2800" dirty="0" smtClean="0"/>
              <a:t>             radius = </a:t>
            </a:r>
            <a:r>
              <a:rPr lang="en-US" altLang="zh-TW" sz="2800" dirty="0" err="1" smtClean="0"/>
              <a:t>newRadius</a:t>
            </a:r>
            <a:r>
              <a:rPr lang="en-US" sz="2800" dirty="0" smtClean="0"/>
              <a:t>;</a:t>
            </a:r>
          </a:p>
          <a:p>
            <a:r>
              <a:rPr lang="en-US" altLang="zh-TW" sz="2800" dirty="0" smtClean="0"/>
              <a:t>    </a:t>
            </a:r>
            <a:r>
              <a:rPr lang="en-US" altLang="zh-TW" sz="2800" dirty="0"/>
              <a:t>}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  double </a:t>
            </a:r>
            <a:r>
              <a:rPr lang="en-US" sz="2800" dirty="0" err="1" smtClean="0"/>
              <a:t>getArea</a:t>
            </a:r>
            <a:r>
              <a:rPr lang="en-US" sz="2800" dirty="0" smtClean="0"/>
              <a:t>( ) </a:t>
            </a:r>
            <a:r>
              <a:rPr lang="en-US" sz="2800" dirty="0" err="1" smtClean="0"/>
              <a:t>const</a:t>
            </a:r>
            <a:r>
              <a:rPr lang="en-US" sz="2800" dirty="0"/>
              <a:t> </a:t>
            </a:r>
            <a:r>
              <a:rPr lang="en-US" sz="2800" dirty="0" smtClean="0"/>
              <a:t>{ 	// function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return radius*radius*3.141592654;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}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/>
          </a:p>
          <a:p>
            <a:r>
              <a:rPr lang="en-US" sz="2800" dirty="0" smtClean="0"/>
              <a:t>Circle a, b(12.5), c(21);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4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28F6EC-F5EC-4DC8-A93E-6E80F62B52D1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46494"/>
            <a:ext cx="77724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UML Class Diagram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924300" y="22860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771255" y="1547337"/>
            <a:ext cx="3618855" cy="1938992"/>
            <a:chOff x="1524001" y="1759301"/>
            <a:chExt cx="3618855" cy="1938992"/>
          </a:xfrm>
        </p:grpSpPr>
        <p:sp>
          <p:nvSpPr>
            <p:cNvPr id="9221" name="Rectangle 10"/>
            <p:cNvSpPr>
              <a:spLocks noChangeArrowheads="1"/>
            </p:cNvSpPr>
            <p:nvPr/>
          </p:nvSpPr>
          <p:spPr bwMode="auto">
            <a:xfrm>
              <a:off x="1524001" y="2398069"/>
              <a:ext cx="1847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2" name="Rectangle 12"/>
            <p:cNvSpPr>
              <a:spLocks noChangeArrowheads="1"/>
            </p:cNvSpPr>
            <p:nvPr/>
          </p:nvSpPr>
          <p:spPr bwMode="auto">
            <a:xfrm>
              <a:off x="1524001" y="2398069"/>
              <a:ext cx="1847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24001" y="1759301"/>
              <a:ext cx="3601114" cy="19389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Circle</a:t>
              </a:r>
            </a:p>
            <a:p>
              <a:r>
                <a:rPr lang="en-US" sz="2400" dirty="0" smtClean="0"/>
                <a:t>+radius: double</a:t>
              </a:r>
            </a:p>
            <a:p>
              <a:r>
                <a:rPr lang="en-US" sz="2400" dirty="0" smtClean="0"/>
                <a:t>+Circle()</a:t>
              </a:r>
            </a:p>
            <a:p>
              <a:r>
                <a:rPr lang="en-US" sz="2400" dirty="0" smtClean="0"/>
                <a:t>+Circle(</a:t>
              </a:r>
              <a:r>
                <a:rPr lang="en-US" sz="2400" dirty="0" err="1" smtClean="0"/>
                <a:t>newRadius</a:t>
              </a:r>
              <a:r>
                <a:rPr lang="en-US" sz="2400" dirty="0" smtClean="0"/>
                <a:t>: double)</a:t>
              </a:r>
            </a:p>
            <a:p>
              <a:r>
                <a:rPr lang="en-US" sz="2400" dirty="0" smtClean="0"/>
                <a:t>+</a:t>
              </a:r>
              <a:r>
                <a:rPr lang="en-US" sz="2400" dirty="0" err="1" smtClean="0"/>
                <a:t>getArea</a:t>
              </a:r>
              <a:r>
                <a:rPr lang="en-US" sz="2400" dirty="0" smtClean="0"/>
                <a:t>( ) </a:t>
              </a:r>
              <a:r>
                <a:rPr lang="en-US" sz="2400" dirty="0" err="1" smtClean="0"/>
                <a:t>const</a:t>
              </a:r>
              <a:r>
                <a:rPr lang="en-US" sz="2400" dirty="0" smtClean="0"/>
                <a:t>: double</a:t>
              </a:r>
              <a:endParaRPr lang="en-US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1524001" y="2123268"/>
              <a:ext cx="3590440" cy="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552416" y="2523640"/>
              <a:ext cx="3590440" cy="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869234" y="1516669"/>
            <a:ext cx="23145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name</a:t>
            </a:r>
          </a:p>
          <a:p>
            <a:r>
              <a:rPr lang="en-US" sz="2400" dirty="0" smtClean="0"/>
              <a:t>Data fields</a:t>
            </a:r>
          </a:p>
          <a:p>
            <a:r>
              <a:rPr lang="en-US" sz="2400" dirty="0" smtClean="0"/>
              <a:t>Constructors and</a:t>
            </a:r>
          </a:p>
          <a:p>
            <a:r>
              <a:rPr lang="en-US" sz="2400" dirty="0" smtClean="0"/>
              <a:t>Functions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516678" y="1725957"/>
            <a:ext cx="334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29594" y="2110829"/>
            <a:ext cx="334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542510" y="2511201"/>
            <a:ext cx="334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29180" y="2311676"/>
            <a:ext cx="746687" cy="2051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079" y="1816773"/>
            <a:ext cx="2799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 + symbol means public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65708" y="4835442"/>
            <a:ext cx="1627497" cy="830997"/>
            <a:chOff x="790413" y="4510156"/>
            <a:chExt cx="1627497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790413" y="4510156"/>
              <a:ext cx="162749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a: Circle</a:t>
              </a:r>
            </a:p>
            <a:p>
              <a:r>
                <a:rPr lang="en-US" sz="2400" dirty="0"/>
                <a:t>r</a:t>
              </a:r>
              <a:r>
                <a:rPr lang="en-US" sz="2400" dirty="0" smtClean="0"/>
                <a:t>adius = 1.0</a:t>
              </a:r>
              <a:endParaRPr lang="en-US" sz="2400" dirty="0"/>
            </a:p>
          </p:txBody>
        </p:sp>
        <p:cxnSp>
          <p:nvCxnSpPr>
            <p:cNvPr id="21" name="Straight Connector 20"/>
            <p:cNvCxnSpPr>
              <a:stCxn id="17" idx="1"/>
              <a:endCxn id="17" idx="3"/>
            </p:cNvCxnSpPr>
            <p:nvPr/>
          </p:nvCxnSpPr>
          <p:spPr>
            <a:xfrm>
              <a:off x="790413" y="4925655"/>
              <a:ext cx="16274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204505" y="4835442"/>
            <a:ext cx="178298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: Circle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adius = 12.5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199211" y="4853672"/>
            <a:ext cx="178298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: Circle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adius = 21.0</a:t>
            </a:r>
            <a:endParaRPr lang="en-US" sz="2400" dirty="0"/>
          </a:p>
        </p:txBody>
      </p:sp>
      <p:cxnSp>
        <p:nvCxnSpPr>
          <p:cNvPr id="32" name="Straight Connector 31"/>
          <p:cNvCxnSpPr>
            <a:endCxn id="30" idx="3"/>
          </p:cNvCxnSpPr>
          <p:nvPr/>
        </p:nvCxnSpPr>
        <p:spPr>
          <a:xfrm>
            <a:off x="5204505" y="5250940"/>
            <a:ext cx="1782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53400" y="5250939"/>
            <a:ext cx="1782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5890" y="6116344"/>
            <a:ext cx="4759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Linux Libertine"/>
              </a:rPr>
              <a:t>UML: Unified </a:t>
            </a:r>
            <a:r>
              <a:rPr lang="en-US" sz="2400" dirty="0">
                <a:solidFill>
                  <a:srgbClr val="000000"/>
                </a:solidFill>
                <a:latin typeface="Linux Libertine"/>
              </a:rPr>
              <a:t>Modeling Language</a:t>
            </a:r>
            <a:endParaRPr lang="en-US" sz="24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563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https://upload.wikimedia.org/wikipedia/commons/thumb/d/d1/OO_Modeling_languages_history.jpg/800px-OO_Modeling_languages_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27" y="0"/>
            <a:ext cx="8818535" cy="62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40711"/>
            <a:ext cx="1198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https://en.wikipedia.org/wiki/Unified_Modeling_Language#/media/File:OO_Modeling_languages_history.jpg</a:t>
            </a:r>
          </a:p>
        </p:txBody>
      </p:sp>
    </p:spTree>
    <p:extLst>
      <p:ext uri="{BB962C8B-B14F-4D97-AF65-F5344CB8AC3E}">
        <p14:creationId xmlns:p14="http://schemas.microsoft.com/office/powerpoint/2010/main" val="42835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746142" y="6410187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3ABB99-CC11-4A74-A463-7F4E2DFC72E8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0480" y="0"/>
            <a:ext cx="11673858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0480" y="931986"/>
            <a:ext cx="1202152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/>
              <a:t>The constructor has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same name as the </a:t>
            </a:r>
            <a:r>
              <a:rPr lang="en-US" altLang="en-US" sz="2800" dirty="0" smtClean="0"/>
              <a:t>class name.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Constructors can be overloaded. They have the same name but with different signatures. They initialize data members. They do not return a value (no void).</a:t>
            </a:r>
            <a:endParaRPr lang="en-US" altLang="en-US" sz="28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no-</a:t>
            </a:r>
            <a:r>
              <a:rPr lang="en-US" altLang="en-US" sz="2800" dirty="0" err="1"/>
              <a:t>arg</a:t>
            </a:r>
            <a:r>
              <a:rPr lang="en-US" altLang="en-US" sz="2800" dirty="0"/>
              <a:t> or no-argument </a:t>
            </a:r>
            <a:r>
              <a:rPr lang="en-US" altLang="en-US" sz="2800" dirty="0" smtClean="0"/>
              <a:t>constructor does not have any </a:t>
            </a:r>
            <a:r>
              <a:rPr lang="en-US" altLang="en-US" sz="2800" dirty="0"/>
              <a:t>arguments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If a </a:t>
            </a:r>
            <a:r>
              <a:rPr lang="en-US" altLang="en-US" sz="2800" dirty="0"/>
              <a:t>class </a:t>
            </a:r>
            <a:r>
              <a:rPr lang="en-US" altLang="en-US" sz="2800" dirty="0" smtClean="0"/>
              <a:t>does not have any constructors, a default constructor </a:t>
            </a:r>
            <a:r>
              <a:rPr lang="en-US" altLang="en-US" sz="2800" dirty="0"/>
              <a:t>is implicitly declared </a:t>
            </a:r>
            <a:r>
              <a:rPr lang="en-US" altLang="en-US" sz="2800" dirty="0" smtClean="0"/>
              <a:t>. It is a </a:t>
            </a:r>
            <a:r>
              <a:rPr lang="en-US" altLang="en-US" sz="2800" dirty="0"/>
              <a:t>no-</a:t>
            </a:r>
            <a:r>
              <a:rPr lang="en-US" altLang="en-US" sz="2800" dirty="0" err="1"/>
              <a:t>arg</a:t>
            </a:r>
            <a:r>
              <a:rPr lang="en-US" altLang="en-US" sz="2800" dirty="0"/>
              <a:t> constructor with an empty </a:t>
            </a:r>
            <a:r>
              <a:rPr lang="en-US" altLang="en-US" sz="2800" dirty="0" smtClean="0"/>
              <a:t>body.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504649" y="4466988"/>
            <a:ext cx="2482987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	protected: 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5430" y="4466988"/>
            <a:ext cx="5445333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public: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MyClass</a:t>
            </a:r>
            <a:r>
              <a:rPr lang="en-US" sz="2400" dirty="0" smtClean="0"/>
              <a:t>( ); // no-</a:t>
            </a:r>
            <a:r>
              <a:rPr lang="en-US" sz="2400" dirty="0" err="1" smtClean="0"/>
              <a:t>arg</a:t>
            </a:r>
            <a:r>
              <a:rPr lang="en-US" sz="2400" dirty="0" smtClean="0"/>
              <a:t> constructor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/>
              <a:t>MyClass</a:t>
            </a:r>
            <a:r>
              <a:rPr lang="en-US" sz="2400" dirty="0" smtClean="0"/>
              <a:t>( </a:t>
            </a:r>
            <a:r>
              <a:rPr lang="en-US" sz="2400" dirty="0" err="1" smtClean="0"/>
              <a:t>int</a:t>
            </a:r>
            <a:r>
              <a:rPr lang="en-US" sz="2400" dirty="0" smtClean="0"/>
              <a:t> b);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MyClass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d, float e);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5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1612</Words>
  <Application>Microsoft Office PowerPoint</Application>
  <PresentationFormat>Widescreen</PresentationFormat>
  <Paragraphs>476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Linux Libertine</vt:lpstr>
      <vt:lpstr>Monotype Sorts</vt:lpstr>
      <vt:lpstr>新細明體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Objects and Classes  黃世強 (Sai-Keung Wong)</vt:lpstr>
      <vt:lpstr>Content</vt:lpstr>
      <vt:lpstr>Object-Oriented Programming (OOP) Concepts</vt:lpstr>
      <vt:lpstr>Objects</vt:lpstr>
      <vt:lpstr>Classes</vt:lpstr>
      <vt:lpstr>PowerPoint Presentation</vt:lpstr>
      <vt:lpstr>UML Class Diagram</vt:lpstr>
      <vt:lpstr>PowerPoint Presentation</vt:lpstr>
      <vt:lpstr>Constructors</vt:lpstr>
      <vt:lpstr>Object Names</vt:lpstr>
      <vt:lpstr>Constructing an object with arguments</vt:lpstr>
      <vt:lpstr>Access Operator </vt:lpstr>
      <vt:lpstr>Naming Objects and Classes</vt:lpstr>
      <vt:lpstr>Class</vt:lpstr>
      <vt:lpstr>Memberwise Copy (shallow copy) </vt:lpstr>
      <vt:lpstr>Constant Object Name </vt:lpstr>
      <vt:lpstr>Anonymous Object </vt:lpstr>
      <vt:lpstr>Anonymous Object? When to use it?</vt:lpstr>
      <vt:lpstr>Anonymous Object? When to use it?</vt:lpstr>
      <vt:lpstr>Anonymous Object? When to use it?</vt:lpstr>
      <vt:lpstr>Anonymous Object? When to use it?</vt:lpstr>
      <vt:lpstr>Class and Structure</vt:lpstr>
      <vt:lpstr>Separating Definition from Implementation </vt:lpstr>
      <vt:lpstr>Inline Declaration in a class</vt:lpstr>
      <vt:lpstr>Inline method</vt:lpstr>
      <vt:lpstr>inline functions</vt:lpstr>
      <vt:lpstr>Data Field Encapsulation </vt:lpstr>
      <vt:lpstr>Accessor and Mutator </vt:lpstr>
      <vt:lpstr>When we decide to implement accessors and mutators for data members with different attributes, we need to think carefully.  The modifications of data members do not lead to a mistake.   Use the right attribute modifiers for declaring the data members: private, protected, public</vt:lpstr>
      <vt:lpstr>Rectangle Class</vt:lpstr>
      <vt:lpstr>Scope</vt:lpstr>
      <vt:lpstr>The Scope of Variables</vt:lpstr>
      <vt:lpstr>The Scope of Data Members (Data Fields)</vt:lpstr>
      <vt:lpstr>The Scope of Variables</vt:lpstr>
      <vt:lpstr>Class Abstraction and Encapsulation</vt:lpstr>
      <vt:lpstr>Data Encapsulation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310</cp:revision>
  <dcterms:created xsi:type="dcterms:W3CDTF">2016-03-02T10:11:17Z</dcterms:created>
  <dcterms:modified xsi:type="dcterms:W3CDTF">2020-03-26T11:25:35Z</dcterms:modified>
</cp:coreProperties>
</file>