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9" r:id="rId3"/>
    <p:sldId id="299" r:id="rId4"/>
    <p:sldId id="260" r:id="rId5"/>
    <p:sldId id="300" r:id="rId6"/>
    <p:sldId id="301" r:id="rId7"/>
    <p:sldId id="302" r:id="rId8"/>
    <p:sldId id="303" r:id="rId9"/>
    <p:sldId id="312" r:id="rId10"/>
    <p:sldId id="262" r:id="rId11"/>
    <p:sldId id="263" r:id="rId12"/>
    <p:sldId id="268" r:id="rId13"/>
    <p:sldId id="321" r:id="rId14"/>
    <p:sldId id="322" r:id="rId15"/>
    <p:sldId id="274" r:id="rId16"/>
    <p:sldId id="277" r:id="rId17"/>
    <p:sldId id="305" r:id="rId18"/>
    <p:sldId id="313" r:id="rId19"/>
    <p:sldId id="278" r:id="rId20"/>
    <p:sldId id="306" r:id="rId21"/>
    <p:sldId id="279" r:id="rId22"/>
    <p:sldId id="308" r:id="rId23"/>
    <p:sldId id="310" r:id="rId24"/>
    <p:sldId id="309" r:id="rId25"/>
    <p:sldId id="281" r:id="rId26"/>
    <p:sldId id="282" r:id="rId27"/>
    <p:sldId id="307" r:id="rId28"/>
    <p:sldId id="283" r:id="rId29"/>
    <p:sldId id="284" r:id="rId30"/>
    <p:sldId id="285" r:id="rId31"/>
    <p:sldId id="286" r:id="rId32"/>
    <p:sldId id="287" r:id="rId33"/>
    <p:sldId id="289" r:id="rId34"/>
    <p:sldId id="314" r:id="rId35"/>
    <p:sldId id="325" r:id="rId36"/>
    <p:sldId id="293" r:id="rId37"/>
    <p:sldId id="324" r:id="rId38"/>
    <p:sldId id="294" r:id="rId39"/>
    <p:sldId id="295" r:id="rId40"/>
    <p:sldId id="296" r:id="rId41"/>
    <p:sldId id="297" r:id="rId42"/>
    <p:sldId id="323" r:id="rId43"/>
    <p:sldId id="320" r:id="rId44"/>
    <p:sldId id="316" r:id="rId45"/>
    <p:sldId id="318" r:id="rId46"/>
    <p:sldId id="31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E1E2E-17E4-4C9D-8BAC-6FFD1B66FCB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5FB43-D66F-4374-87D8-26BB998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3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5FB43-D66F-4374-87D8-26BB9984B4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6D76-2D68-4CC3-B7A3-C5FADCFD6C05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7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0F5E-ED9D-4128-8FF5-542B6C76570F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935E-FBD6-43F0-9609-91867A44E4E9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854-413A-4C79-B708-2A49D9A8FAA8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EA03-69EE-4982-9BE0-3A8AD3E388FF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71F-EB4B-4E6E-9DDC-1D61AD4BB3BA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C7F9-FD18-4C2C-A873-9266B772F32A}" type="datetime1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6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CBD2-CE31-4252-967D-6E8CD784C823}" type="datetime1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7C05-A295-4B4F-92FD-DDC2859A71EE}" type="datetime1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6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BBDE-0A42-4161-A78F-1ED1C6ABD93A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5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3D17-EACF-4A56-A459-88BD6FDCE991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0BB1-20C4-4471-A8B9-61D4FFDACCCE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8271-548A-4781-97AE-FDE3FB9C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D81060-78BE-4959-BBF6-3D0B418A3E0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854200"/>
            <a:ext cx="12191999" cy="24463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Object-Oriented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b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黃世強 </a:t>
            </a:r>
            <a:r>
              <a:rPr lang="en-US" altLang="zh-TW" sz="400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3100" smtClean="0">
                <a:latin typeface="Arial" panose="020B0604020202020204" pitchFamily="34" charset="0"/>
                <a:cs typeface="Arial" panose="020B0604020202020204" pitchFamily="34" charset="0"/>
              </a:rPr>
              <a:t>Sai-Keung Wong</a:t>
            </a:r>
            <a:r>
              <a:rPr lang="en-US" altLang="zh-TW" sz="310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</a:t>
            </a:r>
            <a:r>
              <a:rPr lang="en-US" altLang="en-US" sz="3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Chiao</a:t>
            </a:r>
            <a:r>
              <a:rPr lang="en-US" alt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Tung University, Taiwan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D0FBA1-203D-4603-AAA6-57A4DAF619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991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Appending a String Examples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19201"/>
            <a:ext cx="10929938" cy="4695824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</a:tabLst>
            </a:pPr>
            <a:r>
              <a:rPr lang="en-US" altLang="en-US" dirty="0" smtClean="0"/>
              <a:t>We can </a:t>
            </a:r>
            <a:r>
              <a:rPr lang="en-US" altLang="en-US" dirty="0"/>
              <a:t>use several overloaded functions to add new contents to a string</a:t>
            </a:r>
            <a:r>
              <a:rPr lang="en-US" altLang="en-US" dirty="0" smtClean="0"/>
              <a:t>.</a:t>
            </a:r>
          </a:p>
          <a:p>
            <a:pPr marL="0" indent="0">
              <a:buNone/>
              <a:tabLst>
                <a:tab pos="0" algn="l"/>
              </a:tabLst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2600" dirty="0">
                <a:solidFill>
                  <a:schemeClr val="tx2"/>
                </a:solidFill>
                <a:latin typeface="Courier"/>
              </a:rPr>
              <a:t>string s1</a:t>
            </a:r>
            <a:r>
              <a:rPr lang="en-US" altLang="en-US" sz="2600" dirty="0" smtClean="0">
                <a:solidFill>
                  <a:schemeClr val="tx2"/>
                </a:solidFill>
                <a:latin typeface="Courier"/>
              </a:rPr>
              <a:t>("Good ");</a:t>
            </a:r>
            <a:endParaRPr lang="en-US" altLang="en-US" sz="2600" dirty="0">
              <a:solidFill>
                <a:schemeClr val="tx2"/>
              </a:solidFill>
              <a:latin typeface="Courier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altLang="en-US" sz="2600" dirty="0">
              <a:solidFill>
                <a:schemeClr val="tx2"/>
              </a:solidFill>
              <a:latin typeface="Courier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2600" dirty="0">
                <a:solidFill>
                  <a:schemeClr val="tx2"/>
                </a:solidFill>
                <a:latin typeface="Courier"/>
              </a:rPr>
              <a:t>s1.append(" </a:t>
            </a:r>
            <a:r>
              <a:rPr lang="en-US" altLang="en-US" sz="2600" dirty="0" smtClean="0">
                <a:solidFill>
                  <a:schemeClr val="tx2"/>
                </a:solidFill>
                <a:latin typeface="Courier"/>
              </a:rPr>
              <a:t>Programming"); 	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2600" dirty="0" err="1" smtClean="0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600" dirty="0" smtClean="0">
                <a:solidFill>
                  <a:schemeClr val="tx2"/>
                </a:solidFill>
                <a:latin typeface="Courier"/>
              </a:rPr>
              <a:t> </a:t>
            </a:r>
            <a:r>
              <a:rPr lang="en-US" altLang="en-US" sz="2600" dirty="0">
                <a:solidFill>
                  <a:schemeClr val="tx2"/>
                </a:solidFill>
                <a:latin typeface="Courier"/>
              </a:rPr>
              <a:t>&lt;&lt; s1 &lt;&lt; </a:t>
            </a:r>
            <a:r>
              <a:rPr lang="en-US" altLang="en-US" sz="2600" dirty="0" err="1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600" dirty="0">
                <a:solidFill>
                  <a:schemeClr val="tx2"/>
                </a:solidFill>
                <a:latin typeface="Courier"/>
              </a:rPr>
              <a:t>; </a:t>
            </a:r>
            <a:r>
              <a:rPr lang="en-US" altLang="en-US" sz="2600" dirty="0" smtClean="0">
                <a:solidFill>
                  <a:schemeClr val="tx2"/>
                </a:solidFill>
                <a:latin typeface="Courier"/>
              </a:rPr>
              <a:t>			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altLang="en-US" sz="2600" dirty="0">
              <a:solidFill>
                <a:schemeClr val="tx2"/>
              </a:solidFill>
              <a:latin typeface="Courier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2600" dirty="0">
                <a:solidFill>
                  <a:schemeClr val="tx2"/>
                </a:solidFill>
                <a:latin typeface="Courier"/>
              </a:rPr>
              <a:t>string s2</a:t>
            </a:r>
            <a:r>
              <a:rPr lang="en-US" altLang="en-US" sz="2600" dirty="0" smtClean="0">
                <a:solidFill>
                  <a:schemeClr val="tx2"/>
                </a:solidFill>
                <a:latin typeface="Courier"/>
              </a:rPr>
              <a:t>("Good");</a:t>
            </a:r>
            <a:endParaRPr lang="en-US" altLang="en-US" sz="2600" dirty="0">
              <a:solidFill>
                <a:schemeClr val="tx2"/>
              </a:solidFill>
              <a:latin typeface="Courier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2600" dirty="0">
                <a:solidFill>
                  <a:schemeClr val="tx2"/>
                </a:solidFill>
                <a:latin typeface="Courier"/>
              </a:rPr>
              <a:t>s2.append(" </a:t>
            </a:r>
            <a:r>
              <a:rPr lang="en-US" altLang="en-US" sz="2600" dirty="0" smtClean="0">
                <a:solidFill>
                  <a:schemeClr val="tx2"/>
                </a:solidFill>
                <a:latin typeface="Courier"/>
              </a:rPr>
              <a:t>to learn C++", </a:t>
            </a:r>
            <a:r>
              <a:rPr lang="en-US" altLang="en-US" sz="2600" dirty="0">
                <a:solidFill>
                  <a:schemeClr val="tx2"/>
                </a:solidFill>
                <a:latin typeface="Courier"/>
              </a:rPr>
              <a:t>0, 5); 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2600" dirty="0" err="1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600" dirty="0">
                <a:solidFill>
                  <a:schemeClr val="tx2"/>
                </a:solidFill>
                <a:latin typeface="Courier"/>
              </a:rPr>
              <a:t> &lt;&lt; s2 &lt;&lt; </a:t>
            </a:r>
            <a:r>
              <a:rPr lang="en-US" altLang="en-US" sz="2600" dirty="0" err="1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600" dirty="0">
                <a:solidFill>
                  <a:schemeClr val="tx2"/>
                </a:solidFill>
                <a:latin typeface="Courier"/>
              </a:rPr>
              <a:t>;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95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2F7A5-512F-418A-86A3-D63DFAC7B7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1" y="317818"/>
            <a:ext cx="8991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of string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10483270" y="26266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19798"/>
              </p:ext>
            </p:extLst>
          </p:nvPr>
        </p:nvGraphicFramePr>
        <p:xfrm>
          <a:off x="1779588" y="1744981"/>
          <a:ext cx="8128000" cy="318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5307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length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substr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07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07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capacity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replace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07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clear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c_str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07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erase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07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0AB324-C8CC-4EE3-9F8E-7BA65A89AA6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097880" y="-25399"/>
            <a:ext cx="7996238" cy="120332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09761" y="939801"/>
            <a:ext cx="9053514" cy="541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string 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s("C++ is a high-level language.");</a:t>
            </a:r>
            <a:endParaRPr lang="en-US" altLang="en-US" sz="2400" dirty="0">
              <a:solidFill>
                <a:schemeClr val="tx2"/>
              </a:solidFill>
              <a:latin typeface="Courier"/>
            </a:endParaRPr>
          </a:p>
          <a:p>
            <a:pPr>
              <a:buFont typeface="Monotype Sorts"/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 &lt;&lt;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s.length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() &lt;&lt; </a:t>
            </a: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; </a:t>
            </a:r>
            <a:endParaRPr lang="en-US" altLang="en-US" sz="2400" dirty="0" smtClean="0">
              <a:solidFill>
                <a:schemeClr val="tx2"/>
              </a:solidFill>
              <a:latin typeface="Courier"/>
            </a:endParaRPr>
          </a:p>
          <a:p>
            <a:pPr>
              <a:buFont typeface="Monotype Sorts"/>
              <a:buNone/>
            </a:pP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&lt;&lt;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s.size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() &lt;&lt; </a:t>
            </a: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; </a:t>
            </a:r>
            <a:endParaRPr lang="en-US" altLang="en-US" sz="2400" dirty="0" smtClean="0">
              <a:solidFill>
                <a:schemeClr val="tx2"/>
              </a:solidFill>
              <a:latin typeface="Courier"/>
            </a:endParaRPr>
          </a:p>
          <a:p>
            <a:pPr>
              <a:buFont typeface="Monotype Sorts"/>
              <a:buNone/>
            </a:pP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&lt;&lt;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s.capacity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() &lt;&lt; </a:t>
            </a: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; </a:t>
            </a:r>
            <a:endParaRPr lang="en-US" altLang="en-US" sz="2400" dirty="0" smtClean="0">
              <a:solidFill>
                <a:schemeClr val="tx2"/>
              </a:solidFill>
              <a:latin typeface="Courier"/>
            </a:endParaRPr>
          </a:p>
          <a:p>
            <a:pPr>
              <a:buFont typeface="Monotype Sorts"/>
              <a:buNone/>
            </a:pPr>
            <a:endParaRPr lang="en-US" altLang="en-US" sz="2400" dirty="0" smtClean="0">
              <a:solidFill>
                <a:schemeClr val="tx2"/>
              </a:solidFill>
              <a:latin typeface="Courier"/>
            </a:endParaRPr>
          </a:p>
          <a:p>
            <a:pPr>
              <a:buFont typeface="Monotype Sorts"/>
              <a:buNone/>
            </a:pP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s.erase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(1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, 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5);</a:t>
            </a:r>
          </a:p>
          <a:p>
            <a:pPr>
              <a:buFont typeface="Monotype Sorts"/>
              <a:buNone/>
            </a:pPr>
            <a:endParaRPr lang="en-US" altLang="en-US" sz="2400" dirty="0">
              <a:solidFill>
                <a:schemeClr val="tx2"/>
              </a:solidFill>
              <a:latin typeface="Courier"/>
            </a:endParaRPr>
          </a:p>
          <a:p>
            <a:pPr>
              <a:buFont typeface="Monotype Sorts"/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 &lt;&lt;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s.length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() &lt;&lt; </a:t>
            </a: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; </a:t>
            </a:r>
            <a:endParaRPr lang="en-US" altLang="en-US" sz="2400" dirty="0" smtClean="0">
              <a:solidFill>
                <a:schemeClr val="tx2"/>
              </a:solidFill>
              <a:latin typeface="Courier"/>
            </a:endParaRPr>
          </a:p>
          <a:p>
            <a:pPr>
              <a:buFont typeface="Monotype Sorts"/>
              <a:buNone/>
            </a:pP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&lt;&lt;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s.size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() &lt;&lt; </a:t>
            </a: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; </a:t>
            </a:r>
            <a:endParaRPr lang="en-US" altLang="en-US" sz="2400" dirty="0" smtClean="0">
              <a:solidFill>
                <a:schemeClr val="tx2"/>
              </a:solidFill>
              <a:latin typeface="Courier"/>
            </a:endParaRPr>
          </a:p>
          <a:p>
            <a:pPr>
              <a:buFont typeface="Monotype Sorts"/>
              <a:buNone/>
            </a:pP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&lt;&lt;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s.capacity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() &lt;&lt; </a:t>
            </a: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;</a:t>
            </a:r>
          </a:p>
          <a:p>
            <a:pPr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 &lt;&lt;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s.substr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(3) 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&lt;&lt; </a:t>
            </a: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;		// substring</a:t>
            </a:r>
          </a:p>
          <a:p>
            <a:pPr>
              <a:buFont typeface="Monotype Sorts"/>
              <a:buNone/>
            </a:pP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 &lt;&lt;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s.substr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(3, 5) &lt;&lt;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;</a:t>
            </a:r>
            <a:endParaRPr lang="en-US" altLang="en-US" sz="2400" dirty="0">
              <a:solidFill>
                <a:schemeClr val="tx2"/>
              </a:solidFill>
              <a:latin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53400" y="3100388"/>
            <a:ext cx="561975" cy="700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5375" y="3100388"/>
            <a:ext cx="561975" cy="700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77350" y="3100387"/>
            <a:ext cx="561975" cy="700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39325" y="3100386"/>
            <a:ext cx="561975" cy="700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01300" y="3100386"/>
            <a:ext cx="561975" cy="700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63275" y="3100385"/>
            <a:ext cx="561975" cy="700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!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0AB324-C8CC-4EE3-9F8E-7BA65A89AA6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097880" y="-25399"/>
            <a:ext cx="7996238" cy="12033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71489" y="939801"/>
            <a:ext cx="11058524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string 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s("C++ is a high-level language. Good! Good!");</a:t>
            </a:r>
            <a:endParaRPr lang="en-US" altLang="en-US" sz="2400" dirty="0">
              <a:solidFill>
                <a:schemeClr val="tx2"/>
              </a:solidFill>
              <a:latin typeface="Courier"/>
            </a:endParaRPr>
          </a:p>
          <a:p>
            <a:pPr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 &lt;&lt;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s.find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("od") 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&lt;&lt; </a:t>
            </a: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; </a:t>
            </a:r>
            <a:endParaRPr lang="en-US" altLang="en-US" sz="2400" dirty="0" smtClean="0">
              <a:solidFill>
                <a:schemeClr val="tx2"/>
              </a:solidFill>
              <a:latin typeface="Courier"/>
            </a:endParaRPr>
          </a:p>
          <a:p>
            <a:pPr>
              <a:buNone/>
            </a:pP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&lt;&lt;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s.find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("hi", 9) 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&lt;&lt; </a:t>
            </a: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; </a:t>
            </a:r>
            <a:endParaRPr lang="en-US" altLang="en-US" sz="2400" dirty="0" smtClean="0">
              <a:solidFill>
                <a:schemeClr val="tx2"/>
              </a:solidFill>
              <a:latin typeface="Courier"/>
            </a:endParaRPr>
          </a:p>
          <a:p>
            <a:pPr>
              <a:buNone/>
            </a:pP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&lt;&lt;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s.find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('o') 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&lt;&lt; </a:t>
            </a: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;</a:t>
            </a:r>
          </a:p>
          <a:p>
            <a:pPr>
              <a:buNone/>
            </a:pPr>
            <a:endParaRPr lang="en-US" altLang="en-US" sz="2400" dirty="0" smtClean="0">
              <a:solidFill>
                <a:schemeClr val="tx2"/>
              </a:solidFill>
              <a:latin typeface="Courier"/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s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tring s2 = s1;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s2.insert(2, 5, 'H’); </a:t>
            </a:r>
            <a:endParaRPr lang="en-US" altLang="en-US" sz="2400" dirty="0">
              <a:solidFill>
                <a:schemeClr val="tx2"/>
              </a:solidFill>
              <a:latin typeface="Courier"/>
            </a:endParaRPr>
          </a:p>
          <a:p>
            <a:pPr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c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out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 &lt;&lt; s2 &lt;&lt;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s</a:t>
            </a:r>
            <a:r>
              <a:rPr lang="en-US" altLang="en-US" sz="2400" dirty="0" smtClean="0">
                <a:solidFill>
                  <a:schemeClr val="tx2"/>
                </a:solidFill>
                <a:latin typeface="Courier"/>
              </a:rPr>
              <a:t>2.replace(6,9, "Here");</a:t>
            </a:r>
          </a:p>
          <a:p>
            <a:pPr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cout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 &lt;&lt; s2 &lt;&lt; </a:t>
            </a:r>
            <a:r>
              <a:rPr lang="en-US" altLang="en-US" sz="2400" dirty="0" err="1">
                <a:solidFill>
                  <a:schemeClr val="tx2"/>
                </a:solidFill>
                <a:latin typeface="Courier"/>
              </a:rPr>
              <a:t>endl</a:t>
            </a:r>
            <a:r>
              <a:rPr lang="en-US" altLang="en-US" sz="2400" dirty="0">
                <a:solidFill>
                  <a:schemeClr val="tx2"/>
                </a:solidFill>
                <a:latin typeface="Courier"/>
              </a:rPr>
              <a:t>;</a:t>
            </a:r>
          </a:p>
          <a:p>
            <a:pPr>
              <a:buNone/>
            </a:pPr>
            <a:endParaRPr lang="en-US" altLang="en-US" sz="2400" dirty="0">
              <a:solidFill>
                <a:schemeClr val="tx2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12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2F7A5-512F-418A-86A3-D63DFAC7B7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991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Operators of string</a:t>
            </a:r>
            <a:endParaRPr lang="en-US" altLang="en-US" dirty="0" smtClean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10483270" y="26266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94384"/>
              </p:ext>
            </p:extLst>
          </p:nvPr>
        </p:nvGraphicFramePr>
        <p:xfrm>
          <a:off x="1779588" y="1744981"/>
          <a:ext cx="8128000" cy="318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5307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07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 ]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07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!=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07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07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&lt;&lt;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07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5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39A8B-0F80-4744-A83D-B7A151C1B0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4017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Numbers to Strings 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042988" y="1123950"/>
            <a:ext cx="10229850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5746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dirty="0" err="1"/>
              <a:t>i</a:t>
            </a:r>
            <a:r>
              <a:rPr lang="en-US" altLang="en-US" dirty="0" err="1" smtClean="0"/>
              <a:t>toa</a:t>
            </a:r>
            <a:r>
              <a:rPr lang="en-US" altLang="en-US" dirty="0" smtClean="0"/>
              <a:t>: convert </a:t>
            </a:r>
            <a:r>
              <a:rPr lang="en-US" altLang="en-US" dirty="0"/>
              <a:t>an integer to a string. </a:t>
            </a:r>
            <a:endParaRPr lang="en-US" altLang="en-US" dirty="0" smtClean="0"/>
          </a:p>
          <a:p>
            <a:pPr>
              <a:buFont typeface="Monotype Sorts"/>
              <a:buNone/>
            </a:pPr>
            <a:r>
              <a:rPr lang="en-US" altLang="en-US" dirty="0" smtClean="0"/>
              <a:t>Alternatively, we can do the following for conversion:</a:t>
            </a:r>
          </a:p>
          <a:p>
            <a:pPr>
              <a:buFont typeface="Monotype Sorts"/>
              <a:buNone/>
            </a:pPr>
            <a:endParaRPr lang="en-US" altLang="en-US" dirty="0"/>
          </a:p>
          <a:p>
            <a:pPr>
              <a:buFont typeface="Monotype Sorts"/>
              <a:buNone/>
            </a:pPr>
            <a:endParaRPr lang="en-US" altLang="en-US" dirty="0" smtClean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048327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10483270" y="2550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10483270" y="2550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1755776" y="4273551"/>
            <a:ext cx="8486775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5746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endParaRPr lang="en-US" altLang="en-US"/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1150939" y="2717800"/>
            <a:ext cx="8486775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5746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800" dirty="0" smtClean="0">
                <a:latin typeface="Courier"/>
              </a:rPr>
              <a:t>#include </a:t>
            </a:r>
            <a:r>
              <a:rPr lang="en-US" altLang="en-US" sz="2800" b="1" dirty="0">
                <a:latin typeface="Courier"/>
              </a:rPr>
              <a:t>&lt;</a:t>
            </a:r>
            <a:r>
              <a:rPr lang="en-US" altLang="en-US" sz="2800" b="1" dirty="0" err="1">
                <a:latin typeface="Courier"/>
              </a:rPr>
              <a:t>sstream</a:t>
            </a:r>
            <a:r>
              <a:rPr lang="en-US" altLang="en-US" sz="2800" b="1" dirty="0" smtClean="0">
                <a:latin typeface="Courier"/>
              </a:rPr>
              <a:t>&gt;</a:t>
            </a:r>
            <a:r>
              <a:rPr lang="en-US" altLang="en-US" sz="2800" dirty="0" smtClean="0">
                <a:latin typeface="Courier"/>
              </a:rPr>
              <a:t> </a:t>
            </a:r>
            <a:endParaRPr lang="en-US" altLang="en-US" sz="2800" dirty="0">
              <a:latin typeface="Courier"/>
            </a:endParaRPr>
          </a:p>
          <a:p>
            <a:pPr>
              <a:buFont typeface="Monotype Sorts"/>
              <a:buNone/>
            </a:pPr>
            <a:endParaRPr lang="en-US" altLang="en-US" sz="2800" dirty="0" smtClean="0">
              <a:solidFill>
                <a:schemeClr val="tx2"/>
              </a:solidFill>
              <a:latin typeface="Courier"/>
            </a:endParaRPr>
          </a:p>
          <a:p>
            <a:pPr>
              <a:buFont typeface="Monotype Sorts"/>
              <a:buNone/>
            </a:pPr>
            <a:r>
              <a:rPr lang="en-US" altLang="en-US" sz="2800" dirty="0" err="1" smtClean="0">
                <a:solidFill>
                  <a:schemeClr val="tx2"/>
                </a:solidFill>
                <a:latin typeface="Courier"/>
              </a:rPr>
              <a:t>stringstream</a:t>
            </a:r>
            <a:r>
              <a:rPr lang="en-US" altLang="en-US" sz="2800" dirty="0" smtClean="0">
                <a:solidFill>
                  <a:schemeClr val="tx2"/>
                </a:solidFill>
                <a:latin typeface="Courier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Courier"/>
              </a:rPr>
              <a:t>ss</a:t>
            </a:r>
            <a:r>
              <a:rPr lang="en-US" altLang="en-US" sz="2800" dirty="0">
                <a:solidFill>
                  <a:schemeClr val="tx2"/>
                </a:solidFill>
                <a:latin typeface="Courier"/>
              </a:rPr>
              <a:t>; </a:t>
            </a:r>
          </a:p>
          <a:p>
            <a:pPr>
              <a:buFont typeface="Monotype Sorts"/>
              <a:buNone/>
            </a:pPr>
            <a:r>
              <a:rPr lang="en-US" altLang="en-US" sz="2800" dirty="0" err="1" smtClean="0">
                <a:solidFill>
                  <a:schemeClr val="tx2"/>
                </a:solidFill>
                <a:latin typeface="Courier"/>
              </a:rPr>
              <a:t>ss</a:t>
            </a:r>
            <a:r>
              <a:rPr lang="en-US" altLang="en-US" sz="2800" dirty="0" smtClean="0">
                <a:solidFill>
                  <a:schemeClr val="tx2"/>
                </a:solidFill>
                <a:latin typeface="Courier"/>
              </a:rPr>
              <a:t> </a:t>
            </a:r>
            <a:r>
              <a:rPr lang="en-US" altLang="en-US" sz="2800" dirty="0">
                <a:solidFill>
                  <a:schemeClr val="tx2"/>
                </a:solidFill>
                <a:latin typeface="Courier"/>
              </a:rPr>
              <a:t>&lt;&lt; </a:t>
            </a:r>
            <a:r>
              <a:rPr lang="en-US" altLang="en-US" sz="2800" dirty="0" smtClean="0">
                <a:solidFill>
                  <a:schemeClr val="tx2"/>
                </a:solidFill>
                <a:latin typeface="Courier"/>
              </a:rPr>
              <a:t>2.7182; </a:t>
            </a:r>
            <a:endParaRPr lang="en-US" altLang="en-US" sz="2800" dirty="0">
              <a:solidFill>
                <a:schemeClr val="tx2"/>
              </a:solidFill>
              <a:latin typeface="Courier"/>
            </a:endParaRPr>
          </a:p>
          <a:p>
            <a:pPr>
              <a:buFont typeface="Monotype Sorts"/>
              <a:buNone/>
            </a:pPr>
            <a:r>
              <a:rPr lang="en-US" altLang="en-US" sz="2800" dirty="0" smtClean="0">
                <a:solidFill>
                  <a:schemeClr val="tx2"/>
                </a:solidFill>
                <a:latin typeface="Courier"/>
              </a:rPr>
              <a:t>string </a:t>
            </a:r>
            <a:r>
              <a:rPr lang="en-US" altLang="en-US" sz="2800" dirty="0">
                <a:solidFill>
                  <a:schemeClr val="tx2"/>
                </a:solidFill>
                <a:latin typeface="Courier"/>
              </a:rPr>
              <a:t>s = </a:t>
            </a:r>
            <a:r>
              <a:rPr lang="en-US" altLang="en-US" sz="2800" dirty="0" err="1">
                <a:solidFill>
                  <a:schemeClr val="tx2"/>
                </a:solidFill>
                <a:latin typeface="Courier"/>
              </a:rPr>
              <a:t>ss.str</a:t>
            </a:r>
            <a:r>
              <a:rPr lang="en-US" altLang="en-US" sz="2800" dirty="0">
                <a:solidFill>
                  <a:schemeClr val="tx2"/>
                </a:solidFill>
                <a:latin typeface="Courier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8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D4BC1C-8874-4713-8A8F-D9045CF23A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7675" y="228600"/>
            <a:ext cx="883285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Reading Strings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833563" y="1009651"/>
            <a:ext cx="8640762" cy="20351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5746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400">
                <a:solidFill>
                  <a:schemeClr val="tx2"/>
                </a:solidFill>
                <a:latin typeface="Courier"/>
              </a:rPr>
              <a:t>string city;</a:t>
            </a:r>
          </a:p>
          <a:p>
            <a:pPr>
              <a:buFont typeface="Monotype Sorts"/>
              <a:buNone/>
            </a:pPr>
            <a:r>
              <a:rPr lang="en-US" altLang="en-US" sz="2400">
                <a:solidFill>
                  <a:schemeClr val="tx2"/>
                </a:solidFill>
                <a:latin typeface="Courier"/>
              </a:rPr>
              <a:t>cout &lt;&lt; "Enter a city: ";</a:t>
            </a:r>
          </a:p>
          <a:p>
            <a:pPr>
              <a:buFont typeface="Monotype Sorts"/>
              <a:buNone/>
            </a:pPr>
            <a:r>
              <a:rPr lang="en-US" altLang="en-US" sz="2400">
                <a:solidFill>
                  <a:schemeClr val="tx2"/>
                </a:solidFill>
                <a:latin typeface="Courier"/>
              </a:rPr>
              <a:t>cin &gt;&gt; city; // Read to array city</a:t>
            </a:r>
          </a:p>
          <a:p>
            <a:pPr>
              <a:buFont typeface="Monotype Sorts"/>
              <a:buNone/>
            </a:pPr>
            <a:r>
              <a:rPr lang="en-US" altLang="en-US" sz="2400">
                <a:solidFill>
                  <a:schemeClr val="tx2"/>
                </a:solidFill>
                <a:latin typeface="Courier"/>
              </a:rPr>
              <a:t>cout &lt;&lt; "You entered " &lt;&lt; city &lt;&lt; endl;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048327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793875" y="3390901"/>
            <a:ext cx="8680450" cy="28797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5746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400">
                <a:solidFill>
                  <a:schemeClr val="tx2"/>
                </a:solidFill>
                <a:latin typeface="Courier"/>
              </a:rPr>
              <a:t>string city;</a:t>
            </a:r>
          </a:p>
          <a:p>
            <a:pPr>
              <a:buFont typeface="Monotype Sorts"/>
              <a:buNone/>
            </a:pPr>
            <a:r>
              <a:rPr lang="en-US" altLang="en-US" sz="2400">
                <a:solidFill>
                  <a:schemeClr val="tx2"/>
                </a:solidFill>
                <a:latin typeface="Courier"/>
              </a:rPr>
              <a:t>cout &lt;&lt; "Enter a city: ";</a:t>
            </a:r>
          </a:p>
          <a:p>
            <a:pPr>
              <a:buFont typeface="Monotype Sorts"/>
              <a:buNone/>
            </a:pPr>
            <a:r>
              <a:rPr lang="en-US" altLang="en-US" sz="2400">
                <a:solidFill>
                  <a:schemeClr val="tx2"/>
                </a:solidFill>
                <a:latin typeface="Courier"/>
              </a:rPr>
              <a:t>getline(cin, city, '\n'); // Same as getline(cin, city)</a:t>
            </a:r>
          </a:p>
          <a:p>
            <a:pPr>
              <a:buFont typeface="Monotype Sorts"/>
              <a:buNone/>
            </a:pPr>
            <a:r>
              <a:rPr lang="en-US" altLang="en-US" sz="2400">
                <a:solidFill>
                  <a:schemeClr val="tx2"/>
                </a:solidFill>
                <a:latin typeface="Courier"/>
              </a:rPr>
              <a:t>cout &lt;&lt; "You entered " &lt;&lt; city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41695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Object-Oriented Programming Approach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users focus on the usage of the class.</a:t>
            </a:r>
          </a:p>
          <a:p>
            <a:pPr lvl="1"/>
            <a:r>
              <a:rPr lang="en-US" sz="3600" dirty="0" smtClean="0"/>
              <a:t>Learn the purposes of the methods</a:t>
            </a:r>
          </a:p>
          <a:p>
            <a:pPr lvl="1"/>
            <a:r>
              <a:rPr lang="en-US" sz="3600" dirty="0" smtClean="0"/>
              <a:t>Learn how to call the methods</a:t>
            </a:r>
          </a:p>
          <a:p>
            <a:pPr lvl="1"/>
            <a:r>
              <a:rPr lang="en-US" sz="3600" dirty="0" smtClean="0"/>
              <a:t>Develop algorithms </a:t>
            </a:r>
          </a:p>
          <a:p>
            <a:r>
              <a:rPr lang="en-US" sz="4000" dirty="0" smtClean="0"/>
              <a:t>Need not to worry about the details of the data structures.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Exercise: Implement a simple class for string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6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When we (as programmers/developers) develop our classes, we must handle the details. So that the clients can use our classes easily.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myString</a:t>
            </a:r>
            <a:r>
              <a:rPr lang="en-US" dirty="0" smtClean="0"/>
              <a:t>( )</a:t>
            </a:r>
          </a:p>
          <a:p>
            <a:pPr marL="0" indent="0">
              <a:buNone/>
            </a:pPr>
            <a:r>
              <a:rPr lang="en-US" dirty="0" err="1"/>
              <a:t>myString</a:t>
            </a:r>
            <a:r>
              <a:rPr lang="en-US" dirty="0" smtClean="0"/>
              <a:t>( </a:t>
            </a:r>
            <a:r>
              <a:rPr lang="en-US" dirty="0" err="1" smtClean="0"/>
              <a:t>const</a:t>
            </a:r>
            <a:r>
              <a:rPr lang="en-US" dirty="0" smtClean="0"/>
              <a:t> char *s)</a:t>
            </a:r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en-US" dirty="0"/>
              <a:t> </a:t>
            </a:r>
            <a:r>
              <a:rPr lang="en-US" dirty="0" err="1" smtClean="0"/>
              <a:t>myString</a:t>
            </a:r>
            <a:r>
              <a:rPr lang="en-US" dirty="0" smtClean="0"/>
              <a:t>( )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length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char *s</a:t>
            </a:r>
            <a:r>
              <a:rPr lang="en-US" dirty="0" smtClean="0"/>
              <a:t>) </a:t>
            </a:r>
            <a:r>
              <a:rPr lang="en-US" dirty="0" err="1" smtClean="0"/>
              <a:t>const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length( ) </a:t>
            </a:r>
            <a:r>
              <a:rPr lang="en-US" dirty="0" err="1" smtClean="0"/>
              <a:t>const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har *</a:t>
            </a:r>
            <a:r>
              <a:rPr lang="en-US" dirty="0" err="1" smtClean="0"/>
              <a:t>ptr</a:t>
            </a:r>
            <a:r>
              <a:rPr lang="en-US" dirty="0" smtClean="0"/>
              <a:t>;	// store the characters of a string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maxSize</a:t>
            </a:r>
            <a:r>
              <a:rPr lang="en-US" dirty="0" smtClean="0"/>
              <a:t>;   // the memory space allocated to </a:t>
            </a:r>
            <a:r>
              <a:rPr lang="en-US" dirty="0" err="1" smtClean="0"/>
              <a:t>ptr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size;	// the current size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10725" y="6492875"/>
            <a:ext cx="41148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9D1F90-FDAE-4845-9CC1-4B650DF3893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96123"/>
            <a:ext cx="11777663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Passing Objects to Functions 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08488" y="1071644"/>
            <a:ext cx="12083512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5746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dirty="0" smtClean="0"/>
              <a:t>We </a:t>
            </a:r>
            <a:r>
              <a:rPr lang="en-US" altLang="en-US" dirty="0"/>
              <a:t>can pass objects by value or by reference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048327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10483270" y="2550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1" name="Rectangle 14"/>
          <p:cNvSpPr>
            <a:spLocks noChangeArrowheads="1"/>
          </p:cNvSpPr>
          <p:nvPr/>
        </p:nvSpPr>
        <p:spPr bwMode="auto">
          <a:xfrm>
            <a:off x="10483270" y="2550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380999" y="1810525"/>
            <a:ext cx="5719763" cy="41549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oid foo( Square c) { ……}</a:t>
            </a:r>
          </a:p>
          <a:p>
            <a:endParaRPr lang="en-US" sz="2400" dirty="0" smtClean="0"/>
          </a:p>
          <a:p>
            <a:r>
              <a:rPr lang="en-US" sz="2400" dirty="0" smtClean="0"/>
              <a:t>Pass-by-value:</a:t>
            </a:r>
          </a:p>
          <a:p>
            <a:r>
              <a:rPr lang="en-US" sz="2400" dirty="0"/>
              <a:t>The copy-constructor is invoked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If the copy-constructor is undefined, we do a shallow-copy. That’s, copy </a:t>
            </a:r>
            <a:r>
              <a:rPr lang="en-US" sz="2400" dirty="0"/>
              <a:t>from the actual parameter to the formal </a:t>
            </a:r>
            <a:r>
              <a:rPr lang="en-US" sz="2400" dirty="0" smtClean="0"/>
              <a:t>parameter. </a:t>
            </a:r>
          </a:p>
          <a:p>
            <a:endParaRPr lang="en-US" sz="2400" dirty="0"/>
          </a:p>
          <a:p>
            <a:r>
              <a:rPr lang="en-US" sz="2400" dirty="0" smtClean="0"/>
              <a:t>Square a;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oo( a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79217" y="1769511"/>
            <a:ext cx="5150845" cy="3539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foo( Square &amp;c) { ……}</a:t>
            </a:r>
          </a:p>
          <a:p>
            <a:endParaRPr lang="en-US" sz="2800" dirty="0" smtClean="0"/>
          </a:p>
          <a:p>
            <a:r>
              <a:rPr lang="en-US" sz="2800" dirty="0" smtClean="0"/>
              <a:t>Pass-by-reference:</a:t>
            </a:r>
            <a:endParaRPr lang="en-US" sz="2800" dirty="0"/>
          </a:p>
          <a:p>
            <a:r>
              <a:rPr lang="en-US" sz="2800" dirty="0" smtClean="0"/>
              <a:t>The formal parameter is the alias of the actual parameter.</a:t>
            </a:r>
          </a:p>
          <a:p>
            <a:endParaRPr lang="en-US" sz="2800" dirty="0"/>
          </a:p>
          <a:p>
            <a:r>
              <a:rPr lang="en-US" sz="2800" dirty="0"/>
              <a:t>Square a;</a:t>
            </a:r>
          </a:p>
          <a:p>
            <a:r>
              <a:rPr lang="en-US" sz="2800" dirty="0"/>
              <a:t>foo( a 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01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063013-6717-45CB-A5E3-038DAAA373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2783"/>
            <a:ext cx="12191999" cy="806450"/>
          </a:xfrm>
        </p:spPr>
        <p:txBody>
          <a:bodyPr/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C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++ string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0483270" y="24409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0483270" y="35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1277917" y="2061274"/>
            <a:ext cx="963616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Two ways to process strings in C++: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Treat a string as an array ending with the null terminator (‘\0’).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har s[100] = “here”; </a:t>
            </a:r>
          </a:p>
          <a:p>
            <a:endParaRPr lang="en-US" sz="2800" dirty="0" smtClean="0"/>
          </a:p>
          <a:p>
            <a:r>
              <a:rPr lang="en-US" sz="2800" dirty="0" smtClean="0"/>
              <a:t>2) Use the string class</a:t>
            </a:r>
          </a:p>
          <a:p>
            <a:endParaRPr lang="en-US" sz="2800" dirty="0" smtClean="0"/>
          </a:p>
          <a:p>
            <a:r>
              <a:rPr lang="en-US" sz="2800" dirty="0"/>
              <a:t>s</a:t>
            </a:r>
            <a:r>
              <a:rPr lang="en-US" sz="2800" dirty="0" smtClean="0"/>
              <a:t>tring </a:t>
            </a:r>
            <a:r>
              <a:rPr lang="en-US" sz="2800" dirty="0" err="1" smtClean="0"/>
              <a:t>myStr</a:t>
            </a:r>
            <a:r>
              <a:rPr lang="en-US" sz="2800" dirty="0" smtClean="0"/>
              <a:t> = “here”;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7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048327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10468982" y="18360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1" name="Rectangle 14"/>
          <p:cNvSpPr>
            <a:spLocks noChangeArrowheads="1"/>
          </p:cNvSpPr>
          <p:nvPr/>
        </p:nvSpPr>
        <p:spPr bwMode="auto">
          <a:xfrm>
            <a:off x="10468982" y="18360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456191" y="2066926"/>
            <a:ext cx="3060325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foo(Circle c) {</a:t>
            </a:r>
          </a:p>
          <a:p>
            <a:endParaRPr lang="en-US" sz="2800" dirty="0" smtClean="0"/>
          </a:p>
          <a:p>
            <a:r>
              <a:rPr lang="en-US" sz="2800" dirty="0" smtClean="0"/>
              <a:t>//pass-by-value</a:t>
            </a:r>
          </a:p>
          <a:p>
            <a:endParaRPr lang="en-US" sz="2800" dirty="0" smtClean="0"/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166117" y="2066926"/>
            <a:ext cx="3067635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foo(Circle &amp;c) {</a:t>
            </a:r>
          </a:p>
          <a:p>
            <a:endParaRPr lang="en-US" sz="2800" dirty="0" smtClean="0"/>
          </a:p>
          <a:p>
            <a:r>
              <a:rPr lang="en-US" sz="2800" dirty="0"/>
              <a:t>//</a:t>
            </a:r>
            <a:r>
              <a:rPr lang="en-US" sz="2800" dirty="0" smtClean="0"/>
              <a:t>pass-by-reference</a:t>
            </a:r>
          </a:p>
          <a:p>
            <a:endParaRPr lang="en-US" sz="2800" dirty="0" smtClean="0"/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883354" y="2066926"/>
            <a:ext cx="392697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foo(</a:t>
            </a:r>
            <a:r>
              <a:rPr lang="en-US" sz="2800" dirty="0" err="1" smtClean="0"/>
              <a:t>const</a:t>
            </a:r>
            <a:r>
              <a:rPr lang="en-US" sz="2800" dirty="0" smtClean="0"/>
              <a:t> Circle &amp;c) {</a:t>
            </a:r>
          </a:p>
          <a:p>
            <a:endParaRPr lang="en-US" sz="2800" dirty="0" smtClean="0"/>
          </a:p>
          <a:p>
            <a:r>
              <a:rPr lang="en-US" sz="2800" dirty="0" smtClean="0"/>
              <a:t>//pass-by-reference</a:t>
            </a:r>
          </a:p>
          <a:p>
            <a:r>
              <a:rPr lang="en-US" sz="2800" dirty="0" smtClean="0"/>
              <a:t>//c cannot be changed</a:t>
            </a:r>
          </a:p>
          <a:p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" y="617256"/>
            <a:ext cx="11777663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Passing Objects to Functions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E03748-3C95-4093-BFEB-0F7D0784E3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6828" y="666837"/>
            <a:ext cx="11944026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Array of Objects and Pointers to Objects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47974" y="1769591"/>
            <a:ext cx="11561734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5746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dirty="0" smtClean="0"/>
              <a:t>Square squares[4] </a:t>
            </a:r>
            <a:r>
              <a:rPr lang="en-US" altLang="en-US" dirty="0"/>
              <a:t>= </a:t>
            </a:r>
            <a:r>
              <a:rPr lang="en-US" altLang="en-US" dirty="0" smtClean="0"/>
              <a:t>{Square(1), Square(2), Square(), Square()};</a:t>
            </a:r>
          </a:p>
          <a:p>
            <a:pPr>
              <a:buFont typeface="Monotype Sorts"/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Square </a:t>
            </a:r>
            <a:r>
              <a:rPr lang="en-US" altLang="en-US" dirty="0" smtClean="0"/>
              <a:t>*squares[4</a:t>
            </a:r>
            <a:r>
              <a:rPr lang="en-US" altLang="en-US" dirty="0"/>
              <a:t>] = </a:t>
            </a:r>
            <a:r>
              <a:rPr lang="en-US" altLang="en-US" dirty="0" smtClean="0"/>
              <a:t>{</a:t>
            </a: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		new Square(1</a:t>
            </a:r>
            <a:r>
              <a:rPr lang="en-US" altLang="en-US" dirty="0"/>
              <a:t>), </a:t>
            </a:r>
            <a:endParaRPr lang="en-US" altLang="en-US" dirty="0" smtClean="0"/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		new Square(2</a:t>
            </a:r>
            <a:r>
              <a:rPr lang="en-US" altLang="en-US" dirty="0"/>
              <a:t>), </a:t>
            </a:r>
            <a:endParaRPr lang="en-US" altLang="en-US" dirty="0" smtClean="0"/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		new Square</a:t>
            </a:r>
            <a:r>
              <a:rPr lang="en-US" altLang="en-US" dirty="0"/>
              <a:t>(), </a:t>
            </a:r>
            <a:endParaRPr lang="en-US" altLang="en-US" dirty="0" smtClean="0"/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		new Square() </a:t>
            </a: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		};</a:t>
            </a:r>
            <a:endParaRPr lang="en-US" altLang="en-US" dirty="0"/>
          </a:p>
          <a:p>
            <a:pPr>
              <a:buFont typeface="Monotype Sorts"/>
              <a:buNone/>
            </a:pPr>
            <a:endParaRPr lang="en-US" altLang="en-US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048327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8558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688" y="-29446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Instance and static members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08487" y="725148"/>
            <a:ext cx="11918197" cy="61565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Square{</a:t>
            </a:r>
          </a:p>
          <a:p>
            <a:pPr marL="0" indent="0">
              <a:buNone/>
            </a:pPr>
            <a:r>
              <a:rPr lang="en-US" dirty="0" smtClean="0"/>
              <a:t>    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numberOfObjects</a:t>
            </a:r>
            <a:r>
              <a:rPr lang="en-US" dirty="0" smtClean="0"/>
              <a:t>;	// it is a class variable	</a:t>
            </a:r>
          </a:p>
          <a:p>
            <a:pPr marL="0" indent="0">
              <a:buNone/>
            </a:pPr>
            <a:r>
              <a:rPr lang="en-US" dirty="0" smtClean="0"/>
              <a:t>   	 double side</a:t>
            </a:r>
            <a:r>
              <a:rPr lang="en-US" altLang="zh-TW" dirty="0" smtClean="0"/>
              <a:t>;			//</a:t>
            </a:r>
            <a:r>
              <a:rPr lang="en-US" dirty="0" smtClean="0"/>
              <a:t>Data Fields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public: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altLang="zh-TW" dirty="0" smtClean="0"/>
              <a:t>Circle( );				//Constructor. Increase </a:t>
            </a:r>
            <a:r>
              <a:rPr lang="en-US" dirty="0" err="1"/>
              <a:t>numOfObjects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Circle</a:t>
            </a:r>
            <a:r>
              <a:rPr lang="en-US" altLang="zh-TW" dirty="0"/>
              <a:t>( </a:t>
            </a:r>
            <a:r>
              <a:rPr lang="en-US" altLang="zh-TW" dirty="0" smtClean="0"/>
              <a:t>double side);</a:t>
            </a:r>
            <a:r>
              <a:rPr lang="en-US" altLang="zh-TW" dirty="0"/>
              <a:t>	</a:t>
            </a:r>
            <a:r>
              <a:rPr lang="en-US" altLang="zh-TW" dirty="0" smtClean="0"/>
              <a:t>	//Constructor. </a:t>
            </a:r>
            <a:r>
              <a:rPr lang="en-US" altLang="zh-TW" dirty="0"/>
              <a:t>Increase </a:t>
            </a:r>
            <a:r>
              <a:rPr lang="en-US" dirty="0" err="1"/>
              <a:t>numOfObjects</a:t>
            </a:r>
            <a:endParaRPr lang="en-US" altLang="zh-TW" dirty="0" smtClean="0"/>
          </a:p>
          <a:p>
            <a:pPr marL="0" indent="0">
              <a:buNone/>
            </a:pPr>
            <a:r>
              <a:rPr lang="en-US" dirty="0" smtClean="0"/>
              <a:t>    	double </a:t>
            </a:r>
            <a:r>
              <a:rPr lang="en-US" dirty="0" err="1" smtClean="0"/>
              <a:t>getArea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		//Function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getNumberOfObjects</a:t>
            </a:r>
            <a:r>
              <a:rPr lang="en-US" dirty="0" smtClean="0"/>
              <a:t>( ) </a:t>
            </a:r>
            <a:r>
              <a:rPr lang="en-US" b="1" strike="sngStrike" dirty="0" err="1" smtClean="0">
                <a:solidFill>
                  <a:srgbClr val="C00000"/>
                </a:solidFill>
              </a:rPr>
              <a:t>const</a:t>
            </a:r>
            <a:r>
              <a:rPr lang="en-US" dirty="0" smtClean="0"/>
              <a:t>;		//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….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Square a(5.0), b(3.0), c;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688" y="-29446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Instance and static members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08487" y="725148"/>
            <a:ext cx="11918197" cy="61565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Square{</a:t>
            </a:r>
          </a:p>
          <a:p>
            <a:pPr marL="0" indent="0">
              <a:buNone/>
            </a:pPr>
            <a:r>
              <a:rPr lang="en-US" dirty="0" smtClean="0"/>
              <a:t>    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numberOfObjects</a:t>
            </a:r>
            <a:r>
              <a:rPr lang="en-US" dirty="0" smtClean="0"/>
              <a:t>;	</a:t>
            </a:r>
          </a:p>
          <a:p>
            <a:pPr marL="0" indent="0">
              <a:buNone/>
            </a:pPr>
            <a:r>
              <a:rPr lang="en-US" dirty="0" smtClean="0"/>
              <a:t>   	 double side</a:t>
            </a:r>
            <a:r>
              <a:rPr lang="en-US" altLang="zh-TW" dirty="0" smtClean="0"/>
              <a:t>; // the side length		//</a:t>
            </a:r>
            <a:r>
              <a:rPr lang="en-US" dirty="0" smtClean="0"/>
              <a:t>Data Fields.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public: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altLang="zh-TW" dirty="0" smtClean="0"/>
              <a:t>Square( ) { side= 0.0; ++</a:t>
            </a:r>
            <a:r>
              <a:rPr lang="en-US" dirty="0"/>
              <a:t> </a:t>
            </a:r>
            <a:r>
              <a:rPr lang="en-US" dirty="0" err="1" smtClean="0"/>
              <a:t>numberOfObjects</a:t>
            </a:r>
            <a:r>
              <a:rPr lang="en-US" dirty="0" smtClean="0"/>
              <a:t>; </a:t>
            </a:r>
            <a:r>
              <a:rPr lang="en-US" altLang="zh-TW" dirty="0" smtClean="0"/>
              <a:t>}	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Square( double side) {</a:t>
            </a:r>
          </a:p>
          <a:p>
            <a:pPr marL="0" indent="0">
              <a:buNone/>
            </a:pPr>
            <a:r>
              <a:rPr lang="en-US" altLang="zh-TW" dirty="0" smtClean="0"/>
              <a:t>		this-&gt;side= side; ++</a:t>
            </a:r>
            <a:r>
              <a:rPr lang="en-US" altLang="zh-TW" dirty="0" err="1" smtClean="0"/>
              <a:t>numberOfObjects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Square::</a:t>
            </a:r>
            <a:r>
              <a:rPr lang="en-US" dirty="0" err="1" smtClean="0"/>
              <a:t>numOfObjects</a:t>
            </a:r>
            <a:r>
              <a:rPr lang="en-US" dirty="0" smtClean="0"/>
              <a:t> = 0; // initialize the static variable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0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413" y="178715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Instance and Static Members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5413" y="2275757"/>
            <a:ext cx="4067549" cy="2677656"/>
            <a:chOff x="1271214" y="1759301"/>
            <a:chExt cx="4067549" cy="2677656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1524001" y="2398069"/>
              <a:ext cx="1847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1524001" y="2398069"/>
              <a:ext cx="1847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71214" y="1759301"/>
              <a:ext cx="4067549" cy="267765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Square</a:t>
              </a:r>
            </a:p>
            <a:p>
              <a:r>
                <a:rPr lang="en-US" sz="2400" dirty="0" smtClean="0"/>
                <a:t>-side: double</a:t>
              </a:r>
            </a:p>
            <a:p>
              <a:r>
                <a:rPr lang="en-US" sz="2400" dirty="0"/>
                <a:t>- </a:t>
              </a:r>
              <a:r>
                <a:rPr lang="en-US" sz="2400" dirty="0" err="1" smtClean="0"/>
                <a:t>numberOfObjects</a:t>
              </a:r>
              <a:r>
                <a:rPr lang="en-US" sz="2400" dirty="0" smtClean="0"/>
                <a:t> </a:t>
              </a:r>
              <a:r>
                <a:rPr lang="en-US" sz="2400" dirty="0"/>
                <a:t>: </a:t>
              </a:r>
              <a:r>
                <a:rPr lang="en-US" sz="2400" dirty="0" err="1" smtClean="0"/>
                <a:t>int</a:t>
              </a:r>
              <a:endParaRPr lang="en-US" sz="2400" dirty="0" smtClean="0"/>
            </a:p>
            <a:p>
              <a:r>
                <a:rPr lang="en-US" sz="2400" dirty="0" smtClean="0"/>
                <a:t>+Square()</a:t>
              </a:r>
            </a:p>
            <a:p>
              <a:r>
                <a:rPr lang="en-US" sz="2400" dirty="0" smtClean="0"/>
                <a:t>+Square(side: double)</a:t>
              </a:r>
            </a:p>
            <a:p>
              <a:r>
                <a:rPr lang="en-US" sz="2400" dirty="0" smtClean="0"/>
                <a:t>+</a:t>
              </a:r>
              <a:r>
                <a:rPr lang="en-US" sz="2400" dirty="0" err="1" smtClean="0"/>
                <a:t>getArea</a:t>
              </a:r>
              <a:r>
                <a:rPr lang="en-US" sz="2400" dirty="0" smtClean="0"/>
                <a:t>( ): double </a:t>
              </a:r>
              <a:r>
                <a:rPr lang="en-US" sz="2400" dirty="0" err="1" smtClean="0"/>
                <a:t>const</a:t>
              </a:r>
              <a:endParaRPr lang="en-US" sz="2400" dirty="0" smtClean="0"/>
            </a:p>
            <a:p>
              <a:r>
                <a:rPr lang="en-US" sz="2400" dirty="0" smtClean="0"/>
                <a:t>+</a:t>
              </a:r>
              <a:r>
                <a:rPr lang="en-US" sz="2400" dirty="0" err="1" smtClean="0"/>
                <a:t>getNumberOfObjects</a:t>
              </a:r>
              <a:r>
                <a:rPr lang="en-US" sz="2400" dirty="0"/>
                <a:t>( </a:t>
              </a:r>
              <a:r>
                <a:rPr lang="en-US" sz="2400" dirty="0" smtClean="0"/>
                <a:t>) : </a:t>
              </a:r>
              <a:r>
                <a:rPr lang="en-US" sz="2400" dirty="0" err="1" smtClean="0"/>
                <a:t>int</a:t>
              </a:r>
              <a:endParaRPr lang="en-US" sz="2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524001" y="2123268"/>
              <a:ext cx="3590440" cy="3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534675" y="2846663"/>
              <a:ext cx="3590440" cy="3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838200" y="5871607"/>
            <a:ext cx="3588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Square a(5.4), b(6.2)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70903" y="2224225"/>
            <a:ext cx="31573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Square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ide = 5.4</a:t>
            </a:r>
          </a:p>
          <a:p>
            <a:r>
              <a:rPr lang="en-US" sz="2400" dirty="0" err="1" smtClean="0"/>
              <a:t>numberOfObjects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70903" y="3817967"/>
            <a:ext cx="30462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b: Square</a:t>
            </a:r>
          </a:p>
          <a:p>
            <a:r>
              <a:rPr lang="en-US" sz="2400" dirty="0" smtClean="0"/>
              <a:t>side = 6.2</a:t>
            </a:r>
          </a:p>
          <a:p>
            <a:r>
              <a:rPr lang="en-US" sz="2400" dirty="0" err="1" smtClean="0"/>
              <a:t>numberOfObjects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7" idx="3"/>
            <a:endCxn id="11" idx="1"/>
          </p:cNvCxnSpPr>
          <p:nvPr/>
        </p:nvCxnSpPr>
        <p:spPr>
          <a:xfrm flipV="1">
            <a:off x="4652962" y="2824390"/>
            <a:ext cx="817941" cy="79019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4652962" y="3614585"/>
            <a:ext cx="817941" cy="80354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3151" y="1575857"/>
            <a:ext cx="3611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Instantiate an object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38484" y="5062799"/>
            <a:ext cx="3611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Instantiate an object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652006" y="1296499"/>
            <a:ext cx="1592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memory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9652006" y="2121167"/>
            <a:ext cx="218592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side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9630275" y="4337979"/>
            <a:ext cx="218592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side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9630275" y="3206067"/>
            <a:ext cx="220765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numOfObjects</a:t>
            </a:r>
            <a:endParaRPr lang="en-US" sz="2400" dirty="0"/>
          </a:p>
        </p:txBody>
      </p:sp>
      <p:cxnSp>
        <p:nvCxnSpPr>
          <p:cNvPr id="25" name="Straight Connector 24"/>
          <p:cNvCxnSpPr>
            <a:endCxn id="21" idx="1"/>
          </p:cNvCxnSpPr>
          <p:nvPr/>
        </p:nvCxnSpPr>
        <p:spPr>
          <a:xfrm flipV="1">
            <a:off x="7919634" y="2413555"/>
            <a:ext cx="1732372" cy="410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1"/>
          </p:cNvCxnSpPr>
          <p:nvPr/>
        </p:nvCxnSpPr>
        <p:spPr>
          <a:xfrm>
            <a:off x="7919634" y="4386767"/>
            <a:ext cx="1710641" cy="24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8400081" y="3409627"/>
            <a:ext cx="1239865" cy="1442796"/>
          </a:xfrm>
          <a:custGeom>
            <a:avLst/>
            <a:gdLst>
              <a:gd name="connsiteX0" fmla="*/ 0 w 1239865"/>
              <a:gd name="connsiteY0" fmla="*/ 1379349 h 1442796"/>
              <a:gd name="connsiteX1" fmla="*/ 511444 w 1239865"/>
              <a:gd name="connsiteY1" fmla="*/ 1317356 h 1442796"/>
              <a:gd name="connsiteX2" fmla="*/ 728421 w 1239865"/>
              <a:gd name="connsiteY2" fmla="*/ 247973 h 1442796"/>
              <a:gd name="connsiteX3" fmla="*/ 1239865 w 1239865"/>
              <a:gd name="connsiteY3" fmla="*/ 0 h 144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9865" h="1442796">
                <a:moveTo>
                  <a:pt x="0" y="1379349"/>
                </a:moveTo>
                <a:cubicBezTo>
                  <a:pt x="195020" y="1442634"/>
                  <a:pt x="390041" y="1505919"/>
                  <a:pt x="511444" y="1317356"/>
                </a:cubicBezTo>
                <a:cubicBezTo>
                  <a:pt x="632848" y="1128793"/>
                  <a:pt x="607018" y="467532"/>
                  <a:pt x="728421" y="247973"/>
                </a:cubicBezTo>
                <a:cubicBezTo>
                  <a:pt x="849824" y="28414"/>
                  <a:pt x="1044844" y="14207"/>
                  <a:pt x="1239865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415580" y="3115461"/>
            <a:ext cx="1177871" cy="294166"/>
          </a:xfrm>
          <a:custGeom>
            <a:avLst/>
            <a:gdLst>
              <a:gd name="connsiteX0" fmla="*/ 0 w 1177871"/>
              <a:gd name="connsiteY0" fmla="*/ 61692 h 294166"/>
              <a:gd name="connsiteX1" fmla="*/ 604434 w 1177871"/>
              <a:gd name="connsiteY1" fmla="*/ 15197 h 294166"/>
              <a:gd name="connsiteX2" fmla="*/ 1177871 w 1177871"/>
              <a:gd name="connsiteY2" fmla="*/ 294166 h 29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871" h="294166">
                <a:moveTo>
                  <a:pt x="0" y="61692"/>
                </a:moveTo>
                <a:cubicBezTo>
                  <a:pt x="204061" y="19071"/>
                  <a:pt x="408122" y="-23549"/>
                  <a:pt x="604434" y="15197"/>
                </a:cubicBezTo>
                <a:cubicBezTo>
                  <a:pt x="800746" y="53943"/>
                  <a:pt x="989308" y="174054"/>
                  <a:pt x="1177871" y="29416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3AE054-9200-4208-B09A-22A668CE0B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76" y="232474"/>
            <a:ext cx="11499742" cy="690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Invoke static functions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476" y="1277938"/>
            <a:ext cx="11499742" cy="4589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 smtClean="0"/>
              <a:t>Use </a:t>
            </a:r>
            <a:r>
              <a:rPr lang="en-US" altLang="en-US" sz="4000" dirty="0" err="1" smtClean="0"/>
              <a:t>ClassName</a:t>
            </a:r>
            <a:r>
              <a:rPr lang="en-US" altLang="en-US" sz="4000" dirty="0" smtClean="0"/>
              <a:t>::</a:t>
            </a:r>
            <a:r>
              <a:rPr lang="en-US" altLang="en-US" sz="4000" dirty="0" err="1" smtClean="0"/>
              <a:t>functionName</a:t>
            </a:r>
            <a:r>
              <a:rPr lang="en-US" altLang="en-US" sz="4000" dirty="0" smtClean="0"/>
              <a:t>(arguments) to invoke a static function and </a:t>
            </a:r>
            <a:r>
              <a:rPr lang="en-US" altLang="en-US" sz="4000" dirty="0" err="1" smtClean="0"/>
              <a:t>ClassName</a:t>
            </a:r>
            <a:r>
              <a:rPr lang="en-US" altLang="en-US" sz="4000" dirty="0" smtClean="0"/>
              <a:t>::</a:t>
            </a:r>
            <a:r>
              <a:rPr lang="en-US" altLang="en-US" sz="4000" dirty="0" err="1" smtClean="0"/>
              <a:t>staticVariable</a:t>
            </a:r>
            <a:r>
              <a:rPr lang="en-US" altLang="en-US" sz="4000" dirty="0" smtClean="0"/>
              <a:t>. </a:t>
            </a:r>
          </a:p>
          <a:p>
            <a:pPr marL="0" indent="0">
              <a:buNone/>
            </a:pPr>
            <a:endParaRPr lang="en-US" altLang="en-US" sz="4000" dirty="0" smtClean="0"/>
          </a:p>
          <a:p>
            <a:pPr marL="0" indent="0">
              <a:buNone/>
            </a:pPr>
            <a:r>
              <a:rPr lang="en-US" altLang="en-US" sz="4000" dirty="0" smtClean="0"/>
              <a:t>Square::</a:t>
            </a:r>
            <a:r>
              <a:rPr lang="en-US" altLang="en-US" sz="4000" dirty="0" err="1" smtClean="0"/>
              <a:t>getNumberOfObjects</a:t>
            </a:r>
            <a:r>
              <a:rPr lang="en-US" altLang="en-US" sz="4000" dirty="0" smtClean="0"/>
              <a:t>( )</a:t>
            </a:r>
          </a:p>
          <a:p>
            <a:pPr marL="0" indent="0">
              <a:buNone/>
            </a:pPr>
            <a:endParaRPr lang="en-US" altLang="en-US" sz="4000" dirty="0"/>
          </a:p>
          <a:p>
            <a:pPr marL="0" indent="0">
              <a:buNone/>
            </a:pPr>
            <a:r>
              <a:rPr lang="en-US" altLang="en-US" sz="4000" dirty="0" smtClean="0"/>
              <a:t>This </a:t>
            </a:r>
            <a:r>
              <a:rPr lang="en-US" altLang="en-US" sz="4000" b="1" dirty="0" smtClean="0"/>
              <a:t>improves readability </a:t>
            </a:r>
            <a:r>
              <a:rPr lang="en-US" altLang="en-US" sz="4000" dirty="0" smtClean="0"/>
              <a:t>because the user can easily recognize the static function and data in the class. </a:t>
            </a:r>
          </a:p>
        </p:txBody>
      </p:sp>
    </p:spTree>
    <p:extLst>
      <p:ext uri="{BB962C8B-B14F-4D97-AF65-F5344CB8AC3E}">
        <p14:creationId xmlns:p14="http://schemas.microsoft.com/office/powerpoint/2010/main" val="32944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87E253-A84E-45C2-8697-702288081ED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60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Instance or Static? 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54983" y="1295411"/>
            <a:ext cx="118871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 smtClean="0"/>
              <a:t>How do we decide </a:t>
            </a:r>
            <a:r>
              <a:rPr lang="en-US" altLang="en-US" sz="3600" dirty="0"/>
              <a:t>whether a variable or function should be instance or static? </a:t>
            </a:r>
            <a:endParaRPr lang="en-US" altLang="en-US" sz="36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 smtClean="0"/>
              <a:t>An instance variable or function: The variable </a:t>
            </a:r>
            <a:r>
              <a:rPr lang="en-US" altLang="en-US" sz="3600" dirty="0"/>
              <a:t>or function that is dependent on a specific instance of the </a:t>
            </a:r>
            <a:r>
              <a:rPr lang="en-US" altLang="en-US" sz="3600" dirty="0" smtClean="0"/>
              <a:t>class.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 smtClean="0"/>
              <a:t>A </a:t>
            </a:r>
            <a:r>
              <a:rPr lang="en-US" altLang="en-US" sz="3600" dirty="0"/>
              <a:t>static variable or </a:t>
            </a:r>
            <a:r>
              <a:rPr lang="en-US" altLang="en-US" sz="3600" dirty="0" smtClean="0"/>
              <a:t>function: The variable </a:t>
            </a:r>
            <a:r>
              <a:rPr lang="en-US" altLang="en-US" sz="3600" dirty="0"/>
              <a:t>or function that is not dependent on a specific instance of the </a:t>
            </a:r>
            <a:r>
              <a:rPr lang="en-US" altLang="en-US" sz="3600" dirty="0" smtClean="0"/>
              <a:t>class. </a:t>
            </a:r>
          </a:p>
        </p:txBody>
      </p:sp>
    </p:spTree>
    <p:extLst>
      <p:ext uri="{BB962C8B-B14F-4D97-AF65-F5344CB8AC3E}">
        <p14:creationId xmlns:p14="http://schemas.microsoft.com/office/powerpoint/2010/main" val="18111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87E253-A84E-45C2-8697-702288081ED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Instance or Static? 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04801" y="895420"/>
            <a:ext cx="11887199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 smtClean="0"/>
              <a:t>Every square has </a:t>
            </a:r>
            <a:r>
              <a:rPr lang="en-US" altLang="en-US" sz="3600" dirty="0"/>
              <a:t>its own </a:t>
            </a:r>
            <a:r>
              <a:rPr lang="en-US" altLang="en-US" sz="3600" b="1" i="1" dirty="0" smtClean="0"/>
              <a:t>side</a:t>
            </a:r>
            <a:r>
              <a:rPr lang="en-US" altLang="en-US" sz="3600" dirty="0" smtClean="0"/>
              <a:t>.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The side length </a:t>
            </a:r>
            <a:r>
              <a:rPr lang="en-US" altLang="en-US" sz="3600" dirty="0" smtClean="0"/>
              <a:t>is </a:t>
            </a:r>
            <a:r>
              <a:rPr lang="en-US" altLang="en-US" sz="3600" b="1" dirty="0">
                <a:solidFill>
                  <a:srgbClr val="660066"/>
                </a:solidFill>
              </a:rPr>
              <a:t>dependent on </a:t>
            </a:r>
            <a:r>
              <a:rPr lang="en-US" altLang="en-US" sz="3600" dirty="0"/>
              <a:t>a </a:t>
            </a:r>
            <a:r>
              <a:rPr lang="en-US" altLang="en-US" sz="3600" b="1" dirty="0">
                <a:solidFill>
                  <a:srgbClr val="FF0000"/>
                </a:solidFill>
              </a:rPr>
              <a:t>specific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square</a:t>
            </a:r>
            <a:r>
              <a:rPr lang="en-US" altLang="en-US" sz="3600" dirty="0" smtClean="0"/>
              <a:t>. </a:t>
            </a:r>
            <a:r>
              <a:rPr lang="en-US" altLang="en-US" sz="3600" dirty="0"/>
              <a:t>Therefore, </a:t>
            </a:r>
            <a:r>
              <a:rPr lang="en-US" altLang="en-US" sz="3600" b="1" i="1" dirty="0" smtClean="0"/>
              <a:t>side</a:t>
            </a:r>
            <a:r>
              <a:rPr lang="en-US" altLang="en-US" sz="3600" dirty="0" smtClean="0"/>
              <a:t> is </a:t>
            </a:r>
            <a:r>
              <a:rPr lang="en-US" altLang="en-US" sz="3600" dirty="0"/>
              <a:t>an </a:t>
            </a:r>
            <a:r>
              <a:rPr lang="en-US" altLang="en-US" sz="3600" b="1" dirty="0">
                <a:solidFill>
                  <a:srgbClr val="FF0000"/>
                </a:solidFill>
              </a:rPr>
              <a:t>instance</a:t>
            </a:r>
            <a:r>
              <a:rPr lang="en-US" altLang="en-US" sz="3600" dirty="0"/>
              <a:t> variable of the </a:t>
            </a:r>
            <a:r>
              <a:rPr lang="en-US" altLang="en-US" sz="3600" dirty="0" smtClean="0"/>
              <a:t>Square class</a:t>
            </a:r>
            <a:r>
              <a:rPr lang="en-US" altLang="en-US" sz="3600" dirty="0"/>
              <a:t>. </a:t>
            </a:r>
            <a:endParaRPr lang="en-US" altLang="en-US" sz="36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 smtClean="0"/>
              <a:t>Because the </a:t>
            </a:r>
            <a:r>
              <a:rPr lang="en-US" altLang="en-US" sz="3600" b="1" dirty="0" err="1">
                <a:solidFill>
                  <a:srgbClr val="FF0000"/>
                </a:solidFill>
              </a:rPr>
              <a:t>getArea</a:t>
            </a:r>
            <a:r>
              <a:rPr lang="en-US" altLang="en-US" sz="3600" dirty="0"/>
              <a:t> function is </a:t>
            </a:r>
            <a:r>
              <a:rPr lang="en-US" altLang="en-US" sz="3600" b="1" dirty="0">
                <a:solidFill>
                  <a:srgbClr val="660066"/>
                </a:solidFill>
              </a:rPr>
              <a:t>dependent on </a:t>
            </a:r>
            <a:r>
              <a:rPr lang="en-US" altLang="en-US" sz="3600" dirty="0"/>
              <a:t>a </a:t>
            </a:r>
            <a:r>
              <a:rPr lang="en-US" altLang="en-US" sz="3600" b="1" dirty="0">
                <a:solidFill>
                  <a:srgbClr val="FF0000"/>
                </a:solidFill>
              </a:rPr>
              <a:t>specific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square</a:t>
            </a:r>
            <a:r>
              <a:rPr lang="en-US" altLang="en-US" sz="3600" dirty="0" smtClean="0"/>
              <a:t>, </a:t>
            </a:r>
            <a:r>
              <a:rPr lang="en-US" altLang="en-US" sz="3600" dirty="0"/>
              <a:t>it is an </a:t>
            </a:r>
            <a:r>
              <a:rPr lang="en-US" altLang="en-US" sz="3600" b="1" dirty="0">
                <a:solidFill>
                  <a:srgbClr val="C00000"/>
                </a:solidFill>
              </a:rPr>
              <a:t>instance</a:t>
            </a:r>
            <a:r>
              <a:rPr lang="en-US" altLang="en-US" sz="3600" dirty="0"/>
              <a:t> function. </a:t>
            </a:r>
            <a:endParaRPr lang="en-US" altLang="en-US" sz="36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 smtClean="0"/>
              <a:t>Since </a:t>
            </a:r>
            <a:r>
              <a:rPr lang="en-US" altLang="en-US" sz="3600" b="1" dirty="0" err="1">
                <a:solidFill>
                  <a:schemeClr val="accent5">
                    <a:lumMod val="50000"/>
                  </a:schemeClr>
                </a:solidFill>
              </a:rPr>
              <a:t>numberOfObjects</a:t>
            </a:r>
            <a:r>
              <a:rPr lang="en-US" altLang="en-US" sz="3600" dirty="0"/>
              <a:t> is </a:t>
            </a:r>
            <a:r>
              <a:rPr lang="en-US" altLang="en-US" sz="4800" b="1" dirty="0">
                <a:solidFill>
                  <a:srgbClr val="002060"/>
                </a:solidFill>
              </a:rPr>
              <a:t>not dependent on </a:t>
            </a:r>
            <a:r>
              <a:rPr lang="en-US" altLang="en-US" sz="3600" dirty="0"/>
              <a:t>any specific instance, it should be declared </a:t>
            </a:r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static</a:t>
            </a:r>
            <a:r>
              <a:rPr lang="en-US" alt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0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EC57AC-E552-4162-AFA2-C713DA3B13F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Member Functions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895850" y="2370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579938" y="2370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524000" y="18065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524000" y="1806576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solidFill>
                  <a:srgbClr val="0000FF"/>
                </a:solidFill>
                <a:latin typeface="Courier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4081463" y="17287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1524000" y="159796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10483270" y="23980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10483270" y="27489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23986" y="1239839"/>
            <a:ext cx="11871702" cy="5842886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200" dirty="0" err="1" smtClean="0"/>
              <a:t>const</a:t>
            </a:r>
            <a:r>
              <a:rPr lang="en-US" altLang="en-US" sz="3200" dirty="0" smtClean="0"/>
              <a:t> keyword: we use it to specify a constant parameter. So that the compiler knows that the parameter must not be changed. 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We can also specify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a constant member function </a:t>
            </a:r>
            <a:r>
              <a:rPr lang="en-US" altLang="en-US" sz="3200" dirty="0" smtClean="0"/>
              <a:t>to tell the compiler that the function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should not change </a:t>
            </a:r>
            <a:r>
              <a:rPr lang="en-US" altLang="en-US" sz="3200" dirty="0" smtClean="0"/>
              <a:t>the value of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any data fields</a:t>
            </a:r>
            <a:r>
              <a:rPr lang="en-US" altLang="en-US" sz="3200" dirty="0" smtClean="0"/>
              <a:t> in the object. </a:t>
            </a:r>
          </a:p>
          <a:p>
            <a:pPr marL="0" indent="0">
              <a:buNone/>
            </a:pPr>
            <a:endParaRPr lang="en-US" altLang="en-US" sz="3200" dirty="0" smtClean="0"/>
          </a:p>
          <a:p>
            <a:pPr marL="0" indent="0">
              <a:buNone/>
            </a:pPr>
            <a:r>
              <a:rPr lang="en-US" altLang="en-US" sz="3200" dirty="0" smtClean="0"/>
              <a:t>void </a:t>
            </a:r>
            <a:r>
              <a:rPr lang="en-US" altLang="en-US" sz="3200" dirty="0" err="1" smtClean="0"/>
              <a:t>func</a:t>
            </a:r>
            <a:r>
              <a:rPr lang="en-US" altLang="en-US" sz="3200" dirty="0" smtClean="0"/>
              <a:t>( ) </a:t>
            </a:r>
            <a:r>
              <a:rPr lang="en-US" altLang="en-US" sz="3200" dirty="0" err="1" smtClean="0"/>
              <a:t>const</a:t>
            </a:r>
            <a:r>
              <a:rPr lang="en-US" altLang="en-US" sz="3200" dirty="0" smtClean="0"/>
              <a:t>;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23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DE8E64-6FBD-4782-B721-30F498A2C12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Object-Oriented Thinking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438525" y="29718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1720312" y="2263419"/>
            <a:ext cx="85256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What kind of object do we create?</a:t>
            </a:r>
          </a:p>
          <a:p>
            <a:r>
              <a:rPr lang="en-US" sz="3600" dirty="0" smtClean="0"/>
              <a:t>What are the attributes of the object?</a:t>
            </a:r>
          </a:p>
          <a:p>
            <a:r>
              <a:rPr lang="en-US" sz="3600" dirty="0" smtClean="0"/>
              <a:t>What actions can we perform on the object?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96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063013-6717-45CB-A5E3-038DAAA373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94309"/>
            <a:ext cx="12191999" cy="806450"/>
          </a:xfrm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Using C++ string class 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0483270" y="24409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0483270" y="35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1277918" y="1027609"/>
            <a:ext cx="963616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Two ways to process strings in C++: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Treat a string as an array ending with the null terminator (‘\0’).</a:t>
            </a:r>
          </a:p>
          <a:p>
            <a:endParaRPr lang="en-US" sz="2800" dirty="0"/>
          </a:p>
          <a:p>
            <a:r>
              <a:rPr lang="en-US" sz="2800" b="1" dirty="0"/>
              <a:t>c</a:t>
            </a:r>
            <a:r>
              <a:rPr lang="en-US" sz="2800" b="1" dirty="0" smtClean="0"/>
              <a:t>har</a:t>
            </a:r>
            <a:r>
              <a:rPr lang="en-US" sz="2800" dirty="0" smtClean="0"/>
              <a:t> s[100] = “here”; 	//C-string</a:t>
            </a:r>
          </a:p>
          <a:p>
            <a:endParaRPr lang="en-US" sz="2800" dirty="0"/>
          </a:p>
          <a:p>
            <a:r>
              <a:rPr lang="en-US" sz="2800" dirty="0" smtClean="0"/>
              <a:t>Need to know how the string is stored.</a:t>
            </a:r>
          </a:p>
          <a:p>
            <a:endParaRPr lang="en-US" sz="2800" dirty="0" smtClean="0"/>
          </a:p>
          <a:p>
            <a:r>
              <a:rPr lang="en-US" sz="2800" dirty="0" smtClean="0"/>
              <a:t>2) Use the string class</a:t>
            </a:r>
          </a:p>
          <a:p>
            <a:endParaRPr lang="en-US" sz="2800" dirty="0" smtClean="0"/>
          </a:p>
          <a:p>
            <a:r>
              <a:rPr lang="en-US" sz="2800" dirty="0"/>
              <a:t>s</a:t>
            </a:r>
            <a:r>
              <a:rPr lang="en-US" sz="2800" dirty="0" smtClean="0"/>
              <a:t>tring </a:t>
            </a:r>
            <a:r>
              <a:rPr lang="en-US" sz="2800" dirty="0" err="1" smtClean="0"/>
              <a:t>myStr</a:t>
            </a:r>
            <a:r>
              <a:rPr lang="en-US" sz="2800" dirty="0" smtClean="0"/>
              <a:t> = “here”;	//C++ string</a:t>
            </a:r>
          </a:p>
          <a:p>
            <a:endParaRPr lang="en-US" sz="2800" dirty="0" smtClean="0"/>
          </a:p>
          <a:p>
            <a:r>
              <a:rPr lang="en-US" sz="2800" dirty="0" smtClean="0"/>
              <a:t>Don’t need to know how the string is stored.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80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60C49B-DE49-469B-8302-7EA4B05CB8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36745" y="1834420"/>
            <a:ext cx="2230095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 smtClean="0"/>
              <a:t>Square</a:t>
            </a:r>
            <a:br>
              <a:rPr lang="en-US" altLang="en-US" sz="3200" b="1" dirty="0" smtClean="0"/>
            </a:br>
            <a:r>
              <a:rPr lang="en-US" altLang="en-US" sz="3200" b="1" dirty="0" smtClean="0"/>
              <a:t>class</a:t>
            </a:r>
            <a:endParaRPr lang="en-US" altLang="en-US" sz="3200" b="1" dirty="0" smtClean="0">
              <a:hlinkClick r:id="rId2" action="ppaction://program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895850" y="2370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4579938" y="2370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1524000" y="18065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1524000" y="159796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10483270" y="1355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3843662" y="4937005"/>
            <a:ext cx="2470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10483270" y="1959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10483270" y="19789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6" name="Rectangle 19"/>
          <p:cNvSpPr>
            <a:spLocks noChangeArrowheads="1"/>
          </p:cNvSpPr>
          <p:nvPr/>
        </p:nvSpPr>
        <p:spPr bwMode="auto">
          <a:xfrm>
            <a:off x="10483270" y="1964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1437440" y="3774898"/>
            <a:ext cx="20394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Attributes?</a:t>
            </a:r>
          </a:p>
          <a:p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A</a:t>
            </a:r>
            <a:r>
              <a:rPr lang="en-US" sz="3200" dirty="0" smtClean="0">
                <a:solidFill>
                  <a:srgbClr val="C00000"/>
                </a:solidFill>
              </a:rPr>
              <a:t>ctions?</a:t>
            </a:r>
            <a:endParaRPr lang="en-US" sz="3200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296975" y="1788236"/>
            <a:ext cx="4067549" cy="4154983"/>
            <a:chOff x="1271214" y="1759301"/>
            <a:chExt cx="4067549" cy="2580393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1524001" y="2398069"/>
              <a:ext cx="1847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1524001" y="2398069"/>
              <a:ext cx="1847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71214" y="1759301"/>
              <a:ext cx="4067549" cy="258039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Square</a:t>
              </a:r>
            </a:p>
            <a:p>
              <a:r>
                <a:rPr lang="en-US" sz="2400" dirty="0" smtClean="0"/>
                <a:t>-side: double</a:t>
              </a:r>
            </a:p>
            <a:p>
              <a:r>
                <a:rPr lang="en-US" sz="2400" dirty="0" smtClean="0"/>
                <a:t>-area: double</a:t>
              </a:r>
            </a:p>
            <a:p>
              <a:r>
                <a:rPr lang="en-US" sz="2400" dirty="0" smtClean="0"/>
                <a:t>- </a:t>
              </a:r>
              <a:r>
                <a:rPr lang="en-US" sz="2400" dirty="0" err="1" smtClean="0"/>
                <a:t>numberOfObjects</a:t>
              </a:r>
              <a:r>
                <a:rPr lang="en-US" sz="2400" dirty="0" smtClean="0"/>
                <a:t> </a:t>
              </a:r>
              <a:r>
                <a:rPr lang="en-US" sz="2400" dirty="0"/>
                <a:t>: </a:t>
              </a:r>
              <a:r>
                <a:rPr lang="en-US" sz="2400" dirty="0" err="1" smtClean="0"/>
                <a:t>int</a:t>
              </a:r>
              <a:endParaRPr lang="en-US" sz="2400" dirty="0" smtClean="0"/>
            </a:p>
            <a:p>
              <a:endParaRPr lang="en-US" sz="2400" dirty="0" smtClean="0"/>
            </a:p>
            <a:p>
              <a:r>
                <a:rPr lang="en-US" sz="2400" dirty="0" smtClean="0"/>
                <a:t>+Square()</a:t>
              </a:r>
            </a:p>
            <a:p>
              <a:r>
                <a:rPr lang="en-US" sz="2400" dirty="0" smtClean="0"/>
                <a:t>+Square(side: double)</a:t>
              </a:r>
            </a:p>
            <a:p>
              <a:r>
                <a:rPr lang="en-US" sz="2400" dirty="0" smtClean="0"/>
                <a:t>+Square(</a:t>
              </a:r>
              <a:r>
                <a:rPr lang="en-US" sz="2400" dirty="0" err="1" smtClean="0"/>
                <a:t>const</a:t>
              </a:r>
              <a:r>
                <a:rPr lang="en-US" sz="2400" dirty="0" smtClean="0"/>
                <a:t> Square &amp;)</a:t>
              </a:r>
            </a:p>
            <a:p>
              <a:r>
                <a:rPr lang="en-US" sz="2400" dirty="0" smtClean="0"/>
                <a:t>+operator=(</a:t>
              </a:r>
              <a:r>
                <a:rPr lang="en-US" sz="2400" dirty="0" err="1" smtClean="0"/>
                <a:t>const</a:t>
              </a:r>
              <a:r>
                <a:rPr lang="en-US" sz="2400" dirty="0" smtClean="0"/>
                <a:t> Square &amp;);</a:t>
              </a:r>
            </a:p>
            <a:p>
              <a:r>
                <a:rPr lang="en-US" sz="2400" dirty="0" smtClean="0"/>
                <a:t>+</a:t>
              </a:r>
              <a:r>
                <a:rPr lang="en-US" sz="2400" dirty="0" err="1" smtClean="0"/>
                <a:t>getArea</a:t>
              </a:r>
              <a:r>
                <a:rPr lang="en-US" sz="2400" dirty="0" smtClean="0"/>
                <a:t>( </a:t>
              </a:r>
              <a:r>
                <a:rPr lang="en-US" sz="2400" dirty="0"/>
                <a:t>) : double  </a:t>
              </a:r>
              <a:r>
                <a:rPr lang="en-US" sz="2400" dirty="0" err="1"/>
                <a:t>const</a:t>
              </a:r>
              <a:endParaRPr lang="en-US" sz="2400" dirty="0" smtClean="0"/>
            </a:p>
            <a:p>
              <a:r>
                <a:rPr lang="en-US" sz="2400" dirty="0" smtClean="0"/>
                <a:t>+</a:t>
              </a:r>
              <a:r>
                <a:rPr lang="en-US" sz="2400" dirty="0" err="1" smtClean="0"/>
                <a:t>getNumberOfObjects</a:t>
              </a:r>
              <a:r>
                <a:rPr lang="en-US" sz="2400" dirty="0"/>
                <a:t>( </a:t>
              </a:r>
              <a:r>
                <a:rPr lang="en-US" sz="2400" dirty="0" smtClean="0"/>
                <a:t>) : </a:t>
              </a:r>
              <a:r>
                <a:rPr lang="en-US" sz="2400" dirty="0" err="1" smtClean="0"/>
                <a:t>int</a:t>
              </a:r>
              <a:endParaRPr lang="en-US" sz="2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1271214" y="2780903"/>
              <a:ext cx="4067549" cy="8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828800" y="5334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Object-Oriented Thinking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41555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F03292-484A-4AED-8D64-F1C75A6F19E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91" y="248310"/>
            <a:ext cx="12003009" cy="514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 Composition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91" y="882435"/>
            <a:ext cx="12003009" cy="32194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b="1" dirty="0"/>
              <a:t>Aggregation models </a:t>
            </a:r>
            <a:r>
              <a:rPr lang="en-US" altLang="en-US" i="1" dirty="0"/>
              <a:t>has-a</a:t>
            </a:r>
            <a:r>
              <a:rPr lang="en-US" altLang="en-US" dirty="0"/>
              <a:t> relationships and represents an ownership relationship between two objects. </a:t>
            </a:r>
          </a:p>
          <a:p>
            <a:pPr marL="0" indent="0">
              <a:buNone/>
            </a:pPr>
            <a:r>
              <a:rPr lang="en-US" altLang="en-US" dirty="0"/>
              <a:t>The owner object is called an </a:t>
            </a:r>
            <a:r>
              <a:rPr lang="en-US" altLang="en-US" i="1" dirty="0"/>
              <a:t>aggregating object</a:t>
            </a:r>
            <a:r>
              <a:rPr lang="en-US" altLang="en-US" dirty="0"/>
              <a:t> and its class an </a:t>
            </a:r>
            <a:r>
              <a:rPr lang="en-US" altLang="en-US" i="1" dirty="0"/>
              <a:t>aggregating class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r>
              <a:rPr lang="en-US" altLang="en-US" dirty="0"/>
              <a:t>The subject object is called an </a:t>
            </a:r>
            <a:r>
              <a:rPr lang="en-US" altLang="en-US" i="1" dirty="0"/>
              <a:t>aggregated object</a:t>
            </a:r>
            <a:r>
              <a:rPr lang="en-US" altLang="en-US" dirty="0"/>
              <a:t> and its class an </a:t>
            </a:r>
            <a:r>
              <a:rPr lang="en-US" altLang="en-US" i="1" dirty="0"/>
              <a:t>aggregated class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US" altLang="en-US" b="1" dirty="0" smtClean="0"/>
          </a:p>
          <a:p>
            <a:pPr marL="0" indent="0">
              <a:buNone/>
            </a:pPr>
            <a:r>
              <a:rPr lang="en-US" altLang="en-US" b="1" dirty="0" smtClean="0"/>
              <a:t>Composition: an object can contain another object (not shared). </a:t>
            </a:r>
            <a:r>
              <a:rPr lang="en-US" altLang="en-US" dirty="0"/>
              <a:t>Composition is actually a special case of the aggregation relationship. </a:t>
            </a:r>
          </a:p>
          <a:p>
            <a:pPr marL="0" indent="0">
              <a:buNone/>
            </a:pPr>
            <a:endParaRPr lang="en-US" altLang="en-US" b="1" dirty="0" smtClean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0483270" y="27711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508943" y="5651800"/>
            <a:ext cx="283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“Has-a” student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88619" y="5041296"/>
            <a:ext cx="1053494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Name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003648" y="5041296"/>
            <a:ext cx="1191608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Course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487256" y="5041296"/>
            <a:ext cx="1332288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Student</a:t>
            </a:r>
            <a:endParaRPr lang="en-US" sz="2800" dirty="0"/>
          </a:p>
        </p:txBody>
      </p:sp>
      <p:cxnSp>
        <p:nvCxnSpPr>
          <p:cNvPr id="5" name="Straight Connector 4"/>
          <p:cNvCxnSpPr>
            <a:stCxn id="3" idx="3"/>
            <a:endCxn id="9" idx="1"/>
          </p:cNvCxnSpPr>
          <p:nvPr/>
        </p:nvCxnSpPr>
        <p:spPr>
          <a:xfrm>
            <a:off x="3742113" y="5302906"/>
            <a:ext cx="1261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25721" y="5302906"/>
            <a:ext cx="1261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42113" y="4310326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Composition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03718" y="4318517"/>
            <a:ext cx="169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Aggregation</a:t>
            </a:r>
            <a:endParaRPr lang="en-US" sz="2400" dirty="0"/>
          </a:p>
        </p:txBody>
      </p:sp>
      <p:sp>
        <p:nvSpPr>
          <p:cNvPr id="7" name="Diamond 6"/>
          <p:cNvSpPr/>
          <p:nvPr/>
        </p:nvSpPr>
        <p:spPr>
          <a:xfrm>
            <a:off x="6212191" y="5087051"/>
            <a:ext cx="166914" cy="4317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4796446" y="5087051"/>
            <a:ext cx="166914" cy="43171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73797" y="48138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1..80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07531" y="476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71245" y="475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57250"/>
          </a:xfrm>
        </p:spPr>
        <p:txBody>
          <a:bodyPr/>
          <a:lstStyle/>
          <a:p>
            <a:pPr algn="ctr"/>
            <a:r>
              <a:rPr lang="en-US" altLang="en-US" dirty="0" smtClean="0"/>
              <a:t>Class Representation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592" y="947095"/>
            <a:ext cx="11976034" cy="142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An aggregation relationship is usually represented as a data field in the aggregating class. 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0483270" y="23679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464948" y="2728133"/>
            <a:ext cx="2878081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Name {</a:t>
            </a:r>
          </a:p>
          <a:p>
            <a:r>
              <a:rPr lang="en-US" sz="3200" dirty="0" smtClean="0"/>
              <a:t>   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76961" y="5954137"/>
            <a:ext cx="2966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Aggregated class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330156" y="2741392"/>
            <a:ext cx="3030101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Student {</a:t>
            </a:r>
          </a:p>
          <a:p>
            <a:r>
              <a:rPr lang="en-US" sz="3200" dirty="0" smtClean="0"/>
              <a:t>   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330156" y="5954136"/>
            <a:ext cx="2966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Aggregated class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5987017"/>
            <a:ext cx="3055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Aggregating class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4804" y="2741392"/>
            <a:ext cx="4061927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Course {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rivate: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Name </a:t>
            </a:r>
            <a:r>
              <a:rPr lang="en-US" sz="3200" dirty="0" err="1" smtClean="0"/>
              <a:t>name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Student students[80];</a:t>
            </a:r>
          </a:p>
          <a:p>
            <a:r>
              <a:rPr lang="en-US" sz="3200" dirty="0" smtClean="0"/>
              <a:t>   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4" name="Right Arrow 3"/>
          <p:cNvSpPr/>
          <p:nvPr/>
        </p:nvSpPr>
        <p:spPr>
          <a:xfrm>
            <a:off x="3324677" y="2829572"/>
            <a:ext cx="471776" cy="261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7858381" y="2799193"/>
            <a:ext cx="471775" cy="28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D01E05-B349-419C-A789-B98473F21E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79400"/>
            <a:ext cx="7772400" cy="730250"/>
          </a:xfrm>
        </p:spPr>
        <p:txBody>
          <a:bodyPr/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Stack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009650"/>
            <a:ext cx="11887199" cy="52704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600" dirty="0"/>
              <a:t>A stack is a data </a:t>
            </a:r>
            <a:r>
              <a:rPr lang="en-US" altLang="en-US" sz="3600" dirty="0" smtClean="0"/>
              <a:t>structure.</a:t>
            </a:r>
          </a:p>
          <a:p>
            <a:pPr marL="0" indent="0">
              <a:buNone/>
            </a:pPr>
            <a:r>
              <a:rPr lang="en-US" altLang="en-US" sz="3600" dirty="0" smtClean="0"/>
              <a:t>The last object is selected first, i.e., last-in </a:t>
            </a:r>
            <a:r>
              <a:rPr lang="en-US" altLang="en-US" sz="3600" dirty="0"/>
              <a:t>first-out </a:t>
            </a:r>
            <a:r>
              <a:rPr lang="en-US" altLang="en-US" sz="3600" dirty="0" smtClean="0"/>
              <a:t>(LIFO).</a:t>
            </a:r>
          </a:p>
        </p:txBody>
      </p:sp>
      <p:sp>
        <p:nvSpPr>
          <p:cNvPr id="2" name="Right Bracket 1"/>
          <p:cNvSpPr/>
          <p:nvPr/>
        </p:nvSpPr>
        <p:spPr>
          <a:xfrm rot="5400000">
            <a:off x="130628" y="4122058"/>
            <a:ext cx="2409371" cy="914400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5400000">
            <a:off x="2152194" y="4122059"/>
            <a:ext cx="2409371" cy="914400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43864" y="5450114"/>
            <a:ext cx="791030" cy="333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Bracket 9"/>
          <p:cNvSpPr/>
          <p:nvPr/>
        </p:nvSpPr>
        <p:spPr>
          <a:xfrm rot="5400000">
            <a:off x="4135605" y="4122058"/>
            <a:ext cx="2409371" cy="914400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27275" y="5450113"/>
            <a:ext cx="791030" cy="333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27275" y="5116282"/>
            <a:ext cx="791030" cy="333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8550" y="2682237"/>
            <a:ext cx="791030" cy="333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074057" y="3120571"/>
            <a:ext cx="313946" cy="696686"/>
          </a:xfrm>
          <a:custGeom>
            <a:avLst/>
            <a:gdLst>
              <a:gd name="connsiteX0" fmla="*/ 0 w 313946"/>
              <a:gd name="connsiteY0" fmla="*/ 0 h 696686"/>
              <a:gd name="connsiteX1" fmla="*/ 275772 w 313946"/>
              <a:gd name="connsiteY1" fmla="*/ 246743 h 696686"/>
              <a:gd name="connsiteX2" fmla="*/ 304800 w 313946"/>
              <a:gd name="connsiteY2" fmla="*/ 696686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946" h="696686">
                <a:moveTo>
                  <a:pt x="0" y="0"/>
                </a:moveTo>
                <a:cubicBezTo>
                  <a:pt x="112486" y="65314"/>
                  <a:pt x="224972" y="130629"/>
                  <a:pt x="275772" y="246743"/>
                </a:cubicBezTo>
                <a:cubicBezTo>
                  <a:pt x="326572" y="362857"/>
                  <a:pt x="315686" y="529771"/>
                  <a:pt x="304800" y="696686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18227" y="2650303"/>
            <a:ext cx="791030" cy="333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253734" y="3088637"/>
            <a:ext cx="313946" cy="696686"/>
          </a:xfrm>
          <a:custGeom>
            <a:avLst/>
            <a:gdLst>
              <a:gd name="connsiteX0" fmla="*/ 0 w 313946"/>
              <a:gd name="connsiteY0" fmla="*/ 0 h 696686"/>
              <a:gd name="connsiteX1" fmla="*/ 275772 w 313946"/>
              <a:gd name="connsiteY1" fmla="*/ 246743 h 696686"/>
              <a:gd name="connsiteX2" fmla="*/ 304800 w 313946"/>
              <a:gd name="connsiteY2" fmla="*/ 696686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946" h="696686">
                <a:moveTo>
                  <a:pt x="0" y="0"/>
                </a:moveTo>
                <a:cubicBezTo>
                  <a:pt x="112486" y="65314"/>
                  <a:pt x="224972" y="130629"/>
                  <a:pt x="275772" y="246743"/>
                </a:cubicBezTo>
                <a:cubicBezTo>
                  <a:pt x="326572" y="362857"/>
                  <a:pt x="315686" y="529771"/>
                  <a:pt x="304800" y="696686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rot="5400000">
            <a:off x="6480626" y="4122057"/>
            <a:ext cx="2409371" cy="914400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72296" y="5450112"/>
            <a:ext cx="791030" cy="333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 rot="4456265" flipH="1" flipV="1">
            <a:off x="7623487" y="2889038"/>
            <a:ext cx="617240" cy="822122"/>
          </a:xfrm>
          <a:custGeom>
            <a:avLst/>
            <a:gdLst>
              <a:gd name="connsiteX0" fmla="*/ 0 w 313946"/>
              <a:gd name="connsiteY0" fmla="*/ 0 h 696686"/>
              <a:gd name="connsiteX1" fmla="*/ 275772 w 313946"/>
              <a:gd name="connsiteY1" fmla="*/ 246743 h 696686"/>
              <a:gd name="connsiteX2" fmla="*/ 304800 w 313946"/>
              <a:gd name="connsiteY2" fmla="*/ 696686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946" h="696686">
                <a:moveTo>
                  <a:pt x="0" y="0"/>
                </a:moveTo>
                <a:cubicBezTo>
                  <a:pt x="112486" y="65314"/>
                  <a:pt x="224972" y="130629"/>
                  <a:pt x="275772" y="246743"/>
                </a:cubicBezTo>
                <a:cubicBezTo>
                  <a:pt x="326572" y="362857"/>
                  <a:pt x="315686" y="529771"/>
                  <a:pt x="304800" y="696686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11439" y="2557773"/>
            <a:ext cx="791030" cy="333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ight Bracket 22"/>
          <p:cNvSpPr/>
          <p:nvPr/>
        </p:nvSpPr>
        <p:spPr>
          <a:xfrm rot="5400000">
            <a:off x="8901286" y="4122056"/>
            <a:ext cx="2409371" cy="914400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4456265" flipH="1" flipV="1">
            <a:off x="10044147" y="2889037"/>
            <a:ext cx="617240" cy="822122"/>
          </a:xfrm>
          <a:custGeom>
            <a:avLst/>
            <a:gdLst>
              <a:gd name="connsiteX0" fmla="*/ 0 w 313946"/>
              <a:gd name="connsiteY0" fmla="*/ 0 h 696686"/>
              <a:gd name="connsiteX1" fmla="*/ 275772 w 313946"/>
              <a:gd name="connsiteY1" fmla="*/ 246743 h 696686"/>
              <a:gd name="connsiteX2" fmla="*/ 304800 w 313946"/>
              <a:gd name="connsiteY2" fmla="*/ 696686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946" h="696686">
                <a:moveTo>
                  <a:pt x="0" y="0"/>
                </a:moveTo>
                <a:cubicBezTo>
                  <a:pt x="112486" y="65314"/>
                  <a:pt x="224972" y="130629"/>
                  <a:pt x="275772" y="246743"/>
                </a:cubicBezTo>
                <a:cubicBezTo>
                  <a:pt x="326572" y="362857"/>
                  <a:pt x="315686" y="529771"/>
                  <a:pt x="304800" y="696686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832099" y="2557772"/>
            <a:ext cx="791030" cy="333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02971" y="4542971"/>
            <a:ext cx="515256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357090" y="4443356"/>
            <a:ext cx="515256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126376" y="4443356"/>
            <a:ext cx="515256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668630" y="4434453"/>
            <a:ext cx="515256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D01E05-B349-419C-A789-B98473F21E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79400"/>
            <a:ext cx="7772400" cy="730250"/>
          </a:xfrm>
        </p:spPr>
        <p:txBody>
          <a:bodyPr/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4984" y="1085851"/>
            <a:ext cx="11701220" cy="5270499"/>
          </a:xfrm>
          <a:noFill/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altLang="en-US" sz="3600" dirty="0" smtClean="0"/>
              <a:t>The </a:t>
            </a:r>
            <a:r>
              <a:rPr lang="en-US" altLang="en-US" sz="3600" dirty="0"/>
              <a:t>compiler uses a stack to process </a:t>
            </a:r>
            <a:r>
              <a:rPr lang="en-US" altLang="en-US" sz="3600" b="1" dirty="0"/>
              <a:t>function invocations</a:t>
            </a:r>
            <a:r>
              <a:rPr lang="en-US" altLang="en-US" sz="3600" dirty="0"/>
              <a:t>. </a:t>
            </a:r>
            <a:endParaRPr lang="en-US" altLang="en-US" sz="3600" dirty="0" smtClean="0"/>
          </a:p>
          <a:p>
            <a:pPr>
              <a:buFontTx/>
              <a:buChar char="-"/>
            </a:pPr>
            <a:r>
              <a:rPr lang="en-US" altLang="en-US" sz="3600" dirty="0" smtClean="0"/>
              <a:t>A call stack is maintained for local variables and parameters of functions.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5734" y="3824258"/>
            <a:ext cx="11536730" cy="2477947"/>
            <a:chOff x="351406" y="3730172"/>
            <a:chExt cx="10640224" cy="2477947"/>
          </a:xfrm>
        </p:grpSpPr>
        <p:sp>
          <p:nvSpPr>
            <p:cNvPr id="5" name="Right Bracket 4"/>
            <p:cNvSpPr/>
            <p:nvPr/>
          </p:nvSpPr>
          <p:spPr>
            <a:xfrm rot="5400000">
              <a:off x="-396080" y="4477658"/>
              <a:ext cx="2409371" cy="914400"/>
            </a:xfrm>
            <a:prstGeom prst="rightBracket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Bracket 5"/>
            <p:cNvSpPr/>
            <p:nvPr/>
          </p:nvSpPr>
          <p:spPr>
            <a:xfrm rot="5400000">
              <a:off x="1164327" y="4513943"/>
              <a:ext cx="2409371" cy="914400"/>
            </a:xfrm>
            <a:prstGeom prst="rightBracket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5995" y="5841998"/>
              <a:ext cx="791030" cy="3338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Space1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ight Bracket 7"/>
            <p:cNvSpPr/>
            <p:nvPr/>
          </p:nvSpPr>
          <p:spPr>
            <a:xfrm rot="5400000">
              <a:off x="2726904" y="4506376"/>
              <a:ext cx="2409371" cy="914400"/>
            </a:xfrm>
            <a:prstGeom prst="rightBracket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18576" y="5834431"/>
              <a:ext cx="791030" cy="3338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Space1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18576" y="5078782"/>
              <a:ext cx="791030" cy="755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Space2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ight Bracket 14"/>
            <p:cNvSpPr/>
            <p:nvPr/>
          </p:nvSpPr>
          <p:spPr>
            <a:xfrm rot="5400000">
              <a:off x="7801342" y="4546234"/>
              <a:ext cx="2409371" cy="914400"/>
            </a:xfrm>
            <a:prstGeom prst="rightBracket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93012" y="5874289"/>
              <a:ext cx="791030" cy="3338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Space1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ight Bracket 18"/>
            <p:cNvSpPr/>
            <p:nvPr/>
          </p:nvSpPr>
          <p:spPr>
            <a:xfrm rot="5400000">
              <a:off x="9329744" y="4513944"/>
              <a:ext cx="2409371" cy="914400"/>
            </a:xfrm>
            <a:prstGeom prst="rightBracket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1387086" y="4835243"/>
              <a:ext cx="515256" cy="3628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7975370" y="4850323"/>
              <a:ext cx="515256" cy="3628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2875574" y="4822005"/>
              <a:ext cx="515256" cy="3628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9465287" y="4835243"/>
              <a:ext cx="515256" cy="3628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4426" y="3013214"/>
            <a:ext cx="1244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Invoke </a:t>
            </a:r>
          </a:p>
          <a:p>
            <a:r>
              <a:rPr lang="en-US" sz="2000" dirty="0" smtClean="0"/>
              <a:t>function 1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956897" y="3022808"/>
            <a:ext cx="1244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Invoke </a:t>
            </a:r>
          </a:p>
          <a:p>
            <a:r>
              <a:rPr lang="en-US" sz="2000" dirty="0" smtClean="0"/>
              <a:t>function 2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9076465" y="3013214"/>
            <a:ext cx="1301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2 </a:t>
            </a:r>
          </a:p>
          <a:p>
            <a:r>
              <a:rPr lang="en-US" sz="2000" dirty="0" smtClean="0"/>
              <a:t>is finished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23588" y="3013214"/>
            <a:ext cx="1301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1 </a:t>
            </a:r>
          </a:p>
          <a:p>
            <a:r>
              <a:rPr lang="en-US" sz="2000" dirty="0" smtClean="0"/>
              <a:t>is finished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0774" y="6433876"/>
            <a:ext cx="242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space for stack</a:t>
            </a:r>
            <a:endParaRPr lang="en-US" dirty="0"/>
          </a:p>
        </p:txBody>
      </p:sp>
      <p:sp>
        <p:nvSpPr>
          <p:cNvPr id="26" name="Right Bracket 25"/>
          <p:cNvSpPr/>
          <p:nvPr/>
        </p:nvSpPr>
        <p:spPr>
          <a:xfrm rot="5400000">
            <a:off x="6854162" y="4592705"/>
            <a:ext cx="2409371" cy="991444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11033" y="5959282"/>
            <a:ext cx="857679" cy="333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1033" y="5203633"/>
            <a:ext cx="857679" cy="755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ight Bracket 31"/>
          <p:cNvSpPr/>
          <p:nvPr/>
        </p:nvSpPr>
        <p:spPr>
          <a:xfrm rot="5400000">
            <a:off x="4907751" y="4601798"/>
            <a:ext cx="2409371" cy="991444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64622" y="5968375"/>
            <a:ext cx="857679" cy="333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64622" y="5212726"/>
            <a:ext cx="857679" cy="755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806307" y="4944409"/>
            <a:ext cx="558670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4890574" y="4876233"/>
            <a:ext cx="558670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60882" y="4657725"/>
            <a:ext cx="857679" cy="567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4020" y="3022512"/>
            <a:ext cx="1244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Invoke </a:t>
            </a:r>
          </a:p>
          <a:p>
            <a:r>
              <a:rPr lang="en-US" sz="2000" dirty="0" smtClean="0"/>
              <a:t>function 3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7412327" y="3028862"/>
            <a:ext cx="1284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3</a:t>
            </a:r>
          </a:p>
          <a:p>
            <a:r>
              <a:rPr lang="en-US" sz="2000" dirty="0" smtClean="0"/>
              <a:t>Is finished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3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D01E05-B349-419C-A789-B98473F21E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79400"/>
            <a:ext cx="7772400" cy="730250"/>
          </a:xfrm>
        </p:spPr>
        <p:txBody>
          <a:bodyPr/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of Stacks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30418"/>
              </p:ext>
            </p:extLst>
          </p:nvPr>
        </p:nvGraphicFramePr>
        <p:xfrm>
          <a:off x="5007429" y="2664581"/>
          <a:ext cx="61685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/>
                <a:gridCol w="1542143"/>
                <a:gridCol w="1542143"/>
                <a:gridCol w="1542143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IsEmpty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getSize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push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peek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2846" y="719832"/>
            <a:ext cx="321472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MyStack</a:t>
            </a:r>
            <a:r>
              <a:rPr lang="en-US" sz="2400" dirty="0" smtClean="0"/>
              <a:t> {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rotected: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capacity;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arr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…</a:t>
            </a:r>
            <a:endParaRPr lang="en-US" sz="2400" dirty="0"/>
          </a:p>
          <a:p>
            <a:r>
              <a:rPr lang="en-US" sz="2400" dirty="0"/>
              <a:t>p</a:t>
            </a:r>
            <a:r>
              <a:rPr lang="en-US" sz="2400" dirty="0" smtClean="0"/>
              <a:t>ublic: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MyStack</a:t>
            </a:r>
            <a:r>
              <a:rPr lang="en-US" sz="2400" dirty="0" smtClean="0"/>
              <a:t>( 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MyStack</a:t>
            </a:r>
            <a:r>
              <a:rPr lang="en-US" sz="2400" dirty="0" smtClean="0"/>
              <a:t>( </a:t>
            </a:r>
            <a:r>
              <a:rPr lang="en-US" sz="2400" dirty="0" err="1" smtClean="0"/>
              <a:t>int</a:t>
            </a:r>
            <a:r>
              <a:rPr lang="en-US" sz="2400" dirty="0" smtClean="0"/>
              <a:t> capacity);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pop( 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void push(</a:t>
            </a:r>
            <a:r>
              <a:rPr lang="en-US" sz="2400" dirty="0" err="1" smtClean="0"/>
              <a:t>int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getSize</a:t>
            </a:r>
            <a:r>
              <a:rPr lang="en-US" sz="2400" dirty="0" smtClean="0"/>
              <a:t>( ) </a:t>
            </a:r>
            <a:r>
              <a:rPr lang="en-US" sz="2400" dirty="0" err="1" smtClean="0"/>
              <a:t>const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bool </a:t>
            </a:r>
            <a:r>
              <a:rPr lang="en-US" sz="2400" dirty="0" err="1" smtClean="0"/>
              <a:t>isEmpty</a:t>
            </a:r>
            <a:r>
              <a:rPr lang="en-US" sz="2400" dirty="0" smtClean="0"/>
              <a:t>( ) </a:t>
            </a:r>
            <a:r>
              <a:rPr lang="en-US" sz="2400" dirty="0" err="1" smtClean="0"/>
              <a:t>const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peek() </a:t>
            </a:r>
            <a:r>
              <a:rPr lang="en-US" sz="2400" dirty="0" err="1" smtClean="0"/>
              <a:t>const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…</a:t>
            </a:r>
          </a:p>
          <a:p>
            <a:r>
              <a:rPr lang="en-US" sz="24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701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300D10-3D10-4BB4-9119-068C971A149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191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Design: Cohesion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942" y="1371600"/>
            <a:ext cx="11236272" cy="48006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class should describe a single entity or a set of similar operations. An entity performs tasks that are related to each other.</a:t>
            </a:r>
          </a:p>
          <a:p>
            <a:pPr>
              <a:spcBef>
                <a:spcPct val="50000"/>
              </a:spcBef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should decompose a single entity into several classes if the entity has too many responsibilities.</a:t>
            </a:r>
          </a:p>
          <a:p>
            <a:pPr>
              <a:spcBef>
                <a:spcPct val="50000"/>
              </a:spcBef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design a class that can compute the areas of squares and areas of circles. </a:t>
            </a:r>
          </a:p>
        </p:txBody>
      </p:sp>
    </p:spTree>
    <p:extLst>
      <p:ext uri="{BB962C8B-B14F-4D97-AF65-F5344CB8AC3E}">
        <p14:creationId xmlns:p14="http://schemas.microsoft.com/office/powerpoint/2010/main" val="30759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300D10-3D10-4BB4-9119-068C971A149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191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Design: Cohesion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942" y="1371600"/>
            <a:ext cx="11236272" cy="48006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design a class that can compute the areas of squares and areas of circles. </a:t>
            </a:r>
          </a:p>
          <a:p>
            <a:pPr>
              <a:spcBef>
                <a:spcPct val="50000"/>
              </a:spcBef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1829" y="2989942"/>
            <a:ext cx="3410293" cy="34778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CircleSquare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double side;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double radius;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double area;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type;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void </a:t>
            </a:r>
            <a:r>
              <a:rPr lang="en-US" sz="2000" dirty="0" err="1" smtClean="0"/>
              <a:t>computeArea_Circle</a:t>
            </a:r>
            <a:r>
              <a:rPr lang="en-US" sz="2000" dirty="0" smtClean="0"/>
              <a:t>( 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void </a:t>
            </a:r>
            <a:r>
              <a:rPr lang="en-US" sz="2000" dirty="0" err="1" smtClean="0"/>
              <a:t>computeArea_Square</a:t>
            </a:r>
            <a:r>
              <a:rPr lang="en-US" sz="2000" dirty="0" smtClean="0"/>
              <a:t>( 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void </a:t>
            </a:r>
            <a:r>
              <a:rPr lang="en-US" sz="2000" dirty="0" err="1" smtClean="0"/>
              <a:t>computeArea</a:t>
            </a:r>
            <a:r>
              <a:rPr lang="en-US" sz="2000" dirty="0" smtClean="0"/>
              <a:t>( 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if (type == …) …</a:t>
            </a:r>
          </a:p>
          <a:p>
            <a:r>
              <a:rPr lang="en-US" sz="2000" dirty="0" smtClean="0"/>
              <a:t>   }</a:t>
            </a:r>
          </a:p>
          <a:p>
            <a:r>
              <a:rPr lang="en-US" sz="2000" dirty="0"/>
              <a:t>}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89104" y="2989942"/>
            <a:ext cx="26137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Circle {</a:t>
            </a:r>
          </a:p>
          <a:p>
            <a:r>
              <a:rPr lang="en-US" sz="2000" dirty="0" smtClean="0"/>
              <a:t>   double radius;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double area;</a:t>
            </a:r>
          </a:p>
          <a:p>
            <a:r>
              <a:rPr lang="en-US" sz="2000" dirty="0" smtClean="0"/>
              <a:t>   void </a:t>
            </a:r>
            <a:r>
              <a:rPr lang="en-US" sz="2000" dirty="0" err="1" smtClean="0"/>
              <a:t>computeArea</a:t>
            </a:r>
            <a:r>
              <a:rPr lang="en-US" sz="2000" dirty="0" smtClean="0"/>
              <a:t>( ); </a:t>
            </a:r>
          </a:p>
          <a:p>
            <a:r>
              <a:rPr lang="en-US" sz="2000" dirty="0"/>
              <a:t>}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276159" y="2956292"/>
            <a:ext cx="26137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Square {</a:t>
            </a:r>
          </a:p>
          <a:p>
            <a:r>
              <a:rPr lang="en-US" sz="2000" dirty="0" smtClean="0"/>
              <a:t>   double side;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double area;</a:t>
            </a:r>
          </a:p>
          <a:p>
            <a:r>
              <a:rPr lang="en-US" sz="2000" dirty="0" smtClean="0"/>
              <a:t>   void </a:t>
            </a:r>
            <a:r>
              <a:rPr lang="en-US" sz="2000" dirty="0" err="1" smtClean="0"/>
              <a:t>computeArea</a:t>
            </a:r>
            <a:r>
              <a:rPr lang="en-US" sz="2000" dirty="0" smtClean="0"/>
              <a:t>( ); </a:t>
            </a:r>
          </a:p>
          <a:p>
            <a:r>
              <a:rPr lang="en-US" sz="2000" dirty="0"/>
              <a:t>}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46975" y="6040648"/>
            <a:ext cx="16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Weak cohesion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49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0CFE4F-851C-46E5-AB3B-3A2C9932277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191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Design: Consistency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970" y="1371600"/>
            <a:ext cx="7250544" cy="48006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dirty="0" smtClean="0"/>
              <a:t>Follow </a:t>
            </a:r>
            <a:r>
              <a:rPr lang="en-US" altLang="en-US" sz="3600" b="1" dirty="0" smtClean="0"/>
              <a:t>standard programming style </a:t>
            </a:r>
            <a:r>
              <a:rPr lang="en-US" altLang="en-US" sz="3600" dirty="0" smtClean="0"/>
              <a:t>and </a:t>
            </a:r>
            <a:r>
              <a:rPr lang="en-US" altLang="en-US" sz="3600" b="1" dirty="0" smtClean="0"/>
              <a:t>naming conventions</a:t>
            </a:r>
            <a:r>
              <a:rPr lang="en-US" altLang="en-US" sz="3600" dirty="0" smtClean="0"/>
              <a:t>. </a:t>
            </a:r>
          </a:p>
          <a:p>
            <a:pPr>
              <a:spcBef>
                <a:spcPct val="50000"/>
              </a:spcBef>
            </a:pPr>
            <a:r>
              <a:rPr lang="en-US" altLang="en-US" sz="3600" dirty="0" smtClean="0"/>
              <a:t>Choose informative names for classes, data fields, and functions. </a:t>
            </a:r>
          </a:p>
          <a:p>
            <a:pPr>
              <a:spcBef>
                <a:spcPct val="50000"/>
              </a:spcBef>
            </a:pPr>
            <a:r>
              <a:rPr lang="en-US" altLang="en-US" sz="3600" dirty="0" smtClean="0"/>
              <a:t>A popular style in C++ is to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place the data declaration</a:t>
            </a:r>
            <a:r>
              <a:rPr lang="en-US" altLang="en-US" sz="3600" dirty="0" smtClean="0"/>
              <a:t> </a:t>
            </a:r>
            <a:r>
              <a:rPr lang="en-US" altLang="en-US" sz="3600" dirty="0" smtClean="0">
                <a:solidFill>
                  <a:srgbClr val="C00000"/>
                </a:solidFill>
              </a:rPr>
              <a:t>after</a:t>
            </a:r>
            <a:r>
              <a:rPr lang="en-US" altLang="en-US" sz="3600" dirty="0" smtClean="0"/>
              <a:t> </a:t>
            </a:r>
            <a:r>
              <a:rPr lang="en-US" altLang="en-US" sz="3600" b="1" dirty="0" smtClean="0">
                <a:solidFill>
                  <a:srgbClr val="0070C0"/>
                </a:solidFill>
              </a:rPr>
              <a:t>the functions</a:t>
            </a:r>
            <a:r>
              <a:rPr lang="en-US" altLang="en-US" sz="3600" dirty="0" smtClean="0"/>
              <a:t>, and place </a:t>
            </a:r>
            <a:r>
              <a:rPr lang="en-US" altLang="en-US" sz="3600" b="1" dirty="0" smtClean="0">
                <a:solidFill>
                  <a:srgbClr val="002060"/>
                </a:solidFill>
              </a:rPr>
              <a:t>constructors before </a:t>
            </a:r>
            <a:r>
              <a:rPr lang="en-US" altLang="en-US" sz="3600" b="1" dirty="0" smtClean="0">
                <a:solidFill>
                  <a:srgbClr val="0070C0"/>
                </a:solidFill>
              </a:rPr>
              <a:t>functions</a:t>
            </a:r>
            <a:r>
              <a:rPr lang="en-US" altLang="en-US" sz="3600" dirty="0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037" y="1371600"/>
            <a:ext cx="2722605" cy="5016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MyStack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public: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MyStack</a:t>
            </a:r>
            <a:r>
              <a:rPr lang="en-US" sz="2000" dirty="0" smtClean="0"/>
              <a:t>( 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MyStack</a:t>
            </a:r>
            <a:r>
              <a:rPr lang="en-US" sz="2000" dirty="0" smtClean="0"/>
              <a:t>( </a:t>
            </a:r>
            <a:r>
              <a:rPr lang="en-US" sz="2000" dirty="0" err="1" smtClean="0"/>
              <a:t>int</a:t>
            </a:r>
            <a:r>
              <a:rPr lang="en-US" sz="2000" dirty="0" smtClean="0"/>
              <a:t> capacity);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pop( 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void push(</a:t>
            </a:r>
            <a:r>
              <a:rPr lang="en-US" sz="2000" dirty="0" err="1" smtClean="0"/>
              <a:t>int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getSize</a:t>
            </a:r>
            <a:r>
              <a:rPr lang="en-US" sz="2000" dirty="0" smtClean="0"/>
              <a:t>( ) </a:t>
            </a:r>
            <a:r>
              <a:rPr lang="en-US" sz="2000" dirty="0" err="1" smtClean="0"/>
              <a:t>const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bool </a:t>
            </a:r>
            <a:r>
              <a:rPr lang="en-US" sz="2000" dirty="0" err="1" smtClean="0"/>
              <a:t>isEmpty</a:t>
            </a:r>
            <a:r>
              <a:rPr lang="en-US" sz="2000" dirty="0" smtClean="0"/>
              <a:t>( ) </a:t>
            </a:r>
            <a:r>
              <a:rPr lang="en-US" sz="2000" dirty="0" err="1" smtClean="0"/>
              <a:t>const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peek() </a:t>
            </a:r>
            <a:r>
              <a:rPr lang="en-US" sz="2000" dirty="0" err="1" smtClean="0"/>
              <a:t>const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…</a:t>
            </a:r>
          </a:p>
          <a:p>
            <a:r>
              <a:rPr lang="en-US" sz="2000" dirty="0"/>
              <a:t>protected: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size;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capacity;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arr</a:t>
            </a:r>
            <a:r>
              <a:rPr lang="en-US" sz="2000" dirty="0"/>
              <a:t>;</a:t>
            </a:r>
          </a:p>
          <a:p>
            <a:r>
              <a:rPr lang="en-US" sz="2000" dirty="0"/>
              <a:t>   …</a:t>
            </a:r>
          </a:p>
          <a:p>
            <a:r>
              <a:rPr lang="en-US" sz="20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09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69298-5948-4687-9433-EA98007B551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1915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Designing a Class: Encapsulation 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371599"/>
            <a:ext cx="11267268" cy="5349875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A class should use the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private modifier </a:t>
            </a:r>
            <a:r>
              <a:rPr lang="en-US" altLang="en-US" sz="3600" dirty="0" smtClean="0"/>
              <a:t>to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hide its data </a:t>
            </a:r>
            <a:r>
              <a:rPr lang="en-US" altLang="en-US" sz="3600" dirty="0" smtClean="0"/>
              <a:t>so that they cannot be directly access by clients.</a:t>
            </a:r>
          </a:p>
          <a:p>
            <a:r>
              <a:rPr lang="en-US" altLang="en-US" sz="3600" dirty="0" smtClean="0"/>
              <a:t>We provide a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get function </a:t>
            </a:r>
            <a:r>
              <a:rPr lang="en-US" altLang="en-US" sz="3600" dirty="0" smtClean="0"/>
              <a:t>only if we want the field to be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readable</a:t>
            </a:r>
            <a:r>
              <a:rPr lang="en-US" altLang="en-US" sz="3600" dirty="0" smtClean="0"/>
              <a:t>, and provide a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set function </a:t>
            </a:r>
            <a:r>
              <a:rPr lang="en-US" altLang="en-US" sz="3600" dirty="0" smtClean="0"/>
              <a:t>only if we want the field to be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updateable</a:t>
            </a:r>
            <a:r>
              <a:rPr lang="en-US" altLang="en-US" sz="3600" dirty="0" smtClean="0"/>
              <a:t>. </a:t>
            </a:r>
          </a:p>
          <a:p>
            <a:r>
              <a:rPr lang="en-US" altLang="en-US" sz="3600" dirty="0" smtClean="0"/>
              <a:t>A class should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hide functions </a:t>
            </a:r>
            <a:r>
              <a:rPr lang="en-US" altLang="en-US" sz="3600" b="1" dirty="0" smtClean="0">
                <a:solidFill>
                  <a:srgbClr val="660066"/>
                </a:solidFill>
              </a:rPr>
              <a:t>not intended for client </a:t>
            </a:r>
            <a:r>
              <a:rPr lang="en-US" altLang="en-US" sz="3600" dirty="0" smtClean="0"/>
              <a:t>use. These functions are defined as private.</a:t>
            </a:r>
          </a:p>
        </p:txBody>
      </p:sp>
    </p:spTree>
    <p:extLst>
      <p:ext uri="{BB962C8B-B14F-4D97-AF65-F5344CB8AC3E}">
        <p14:creationId xmlns:p14="http://schemas.microsoft.com/office/powerpoint/2010/main" val="1235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EB5528-2013-466E-B081-D76E20380B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991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Constructing a string object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468" y="1219200"/>
            <a:ext cx="11608230" cy="5029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We can create an empty string using the string’s no-</a:t>
            </a:r>
            <a:r>
              <a:rPr lang="en-US" altLang="en-US" dirty="0" err="1" smtClean="0"/>
              <a:t>arg</a:t>
            </a:r>
            <a:r>
              <a:rPr lang="en-US" altLang="en-US" dirty="0" smtClean="0"/>
              <a:t> constructor: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u="sng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		string </a:t>
            </a:r>
            <a:r>
              <a:rPr lang="en-US" altLang="en-US" dirty="0" err="1" smtClean="0"/>
              <a:t>newString</a:t>
            </a:r>
            <a:r>
              <a:rPr lang="en-US" altLang="en-US" dirty="0" smtClean="0"/>
              <a:t>;	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We can create a string object from a string value or from an array of characters. 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To create a string from a string literal:</a:t>
            </a:r>
            <a:endParaRPr lang="en-US" altLang="en-US" u="sng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#define  </a:t>
            </a:r>
            <a:r>
              <a:rPr lang="en-US" altLang="en-US" dirty="0" err="1" smtClean="0"/>
              <a:t>stringLiteral</a:t>
            </a:r>
            <a:r>
              <a:rPr lang="en-US" altLang="en-US" dirty="0" smtClean="0"/>
              <a:t>    “My string”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		string </a:t>
            </a:r>
            <a:r>
              <a:rPr lang="en-US" altLang="en-US" dirty="0" err="1" smtClean="0"/>
              <a:t>newString</a:t>
            </a:r>
            <a:r>
              <a:rPr lang="en-US" altLang="en-US" dirty="0" smtClean="0"/>
              <a:t>( </a:t>
            </a:r>
            <a:r>
              <a:rPr lang="en-US" altLang="en-US" dirty="0" err="1" smtClean="0"/>
              <a:t>stringLiteral</a:t>
            </a:r>
            <a:r>
              <a:rPr lang="en-US" altLang="en-US" dirty="0" smtClean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6546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9BE742-0903-423B-AE77-FC99E9AE26F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191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Design: Clarity  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471" y="1123950"/>
            <a:ext cx="11437749" cy="504825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Users can incorporate classes </a:t>
            </a:r>
            <a:r>
              <a:rPr lang="en-US" altLang="en-US" sz="3200" b="1" dirty="0"/>
              <a:t>in many different combinations, orders, and environments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r>
              <a:rPr lang="en-US" altLang="en-US" sz="3200" dirty="0" smtClean="0"/>
              <a:t>We </a:t>
            </a:r>
            <a:r>
              <a:rPr lang="en-US" altLang="en-US" sz="3200" dirty="0"/>
              <a:t>should design a class that </a:t>
            </a:r>
            <a:r>
              <a:rPr lang="en-US" altLang="en-US" sz="3200" b="1" dirty="0">
                <a:solidFill>
                  <a:srgbClr val="FF0000"/>
                </a:solidFill>
              </a:rPr>
              <a:t>imposes no restrictions </a:t>
            </a:r>
            <a:r>
              <a:rPr lang="en-US" altLang="en-US" sz="3200" dirty="0"/>
              <a:t>on what or when the user can do with </a:t>
            </a:r>
            <a:r>
              <a:rPr lang="en-US" altLang="en-US" sz="3200" dirty="0" smtClean="0"/>
              <a:t>it.</a:t>
            </a:r>
          </a:p>
          <a:p>
            <a:r>
              <a:rPr lang="en-US" altLang="en-US" sz="3200" dirty="0" smtClean="0"/>
              <a:t>Design </a:t>
            </a:r>
            <a:r>
              <a:rPr lang="en-US" altLang="en-US" sz="3200" dirty="0"/>
              <a:t>the </a:t>
            </a:r>
            <a:r>
              <a:rPr lang="en-US" altLang="en-US" sz="3200" dirty="0" smtClean="0"/>
              <a:t>properties so that the </a:t>
            </a:r>
            <a:r>
              <a:rPr lang="en-US" altLang="en-US" sz="3200" dirty="0"/>
              <a:t>user </a:t>
            </a:r>
            <a:r>
              <a:rPr lang="en-US" altLang="en-US" sz="3200" dirty="0" smtClean="0"/>
              <a:t>can set </a:t>
            </a:r>
            <a:r>
              <a:rPr lang="en-US" altLang="en-US" sz="3200" dirty="0"/>
              <a:t>them </a:t>
            </a:r>
            <a:r>
              <a:rPr lang="en-US" altLang="en-US" sz="3200" b="1" dirty="0">
                <a:solidFill>
                  <a:srgbClr val="FF0000"/>
                </a:solidFill>
              </a:rPr>
              <a:t>in any order </a:t>
            </a:r>
            <a:r>
              <a:rPr lang="en-US" altLang="en-US" sz="3200" dirty="0"/>
              <a:t>and with </a:t>
            </a:r>
            <a:r>
              <a:rPr lang="en-US" altLang="en-US" sz="3200" b="1" dirty="0">
                <a:solidFill>
                  <a:srgbClr val="FF0000"/>
                </a:solidFill>
              </a:rPr>
              <a:t>any combination of values</a:t>
            </a:r>
            <a:r>
              <a:rPr lang="en-US" altLang="en-US" sz="3200" dirty="0"/>
              <a:t>, and design functions </a:t>
            </a:r>
            <a:r>
              <a:rPr lang="en-US" altLang="en-US" sz="3200" b="1" dirty="0">
                <a:solidFill>
                  <a:srgbClr val="C00000"/>
                </a:solidFill>
              </a:rPr>
              <a:t>independently of their order of occurrence</a:t>
            </a:r>
            <a:r>
              <a:rPr lang="en-US" altLang="en-US" sz="3200" dirty="0"/>
              <a:t>. 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684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70D5BF-6A53-4749-B7E4-CA2A2545CC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1915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Design: Completeness 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437" y="1371600"/>
            <a:ext cx="11298265" cy="4800600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Classes are designed for use by many different clients. </a:t>
            </a:r>
          </a:p>
          <a:p>
            <a:r>
              <a:rPr lang="en-US" altLang="en-US" sz="3600" dirty="0" smtClean="0"/>
              <a:t>To 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be useful </a:t>
            </a:r>
            <a:r>
              <a:rPr lang="en-US" altLang="en-US" sz="3600" dirty="0" smtClean="0"/>
              <a:t>in a 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wide range of applications</a:t>
            </a:r>
            <a:r>
              <a:rPr lang="en-US" altLang="en-US" sz="3600" dirty="0" smtClean="0"/>
              <a:t>, a class should provide 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a variety of ways </a:t>
            </a:r>
            <a:r>
              <a:rPr lang="en-US" altLang="en-US" sz="3600" dirty="0" smtClean="0"/>
              <a:t>for customization through properties and functions. </a:t>
            </a:r>
          </a:p>
          <a:p>
            <a:r>
              <a:rPr lang="en-US" altLang="en-US" sz="3600" dirty="0" smtClean="0"/>
              <a:t>For example, the string class contains </a:t>
            </a:r>
            <a:r>
              <a:rPr lang="en-US" altLang="en-US" sz="5400" b="1" dirty="0" smtClean="0">
                <a:solidFill>
                  <a:srgbClr val="660066"/>
                </a:solidFill>
              </a:rPr>
              <a:t>more than </a:t>
            </a:r>
            <a:r>
              <a:rPr lang="en-US" altLang="en-US" sz="11500" b="1" dirty="0" smtClean="0">
                <a:solidFill>
                  <a:srgbClr val="FFC000"/>
                </a:solidFill>
              </a:rPr>
              <a:t>20</a:t>
            </a:r>
            <a:r>
              <a:rPr lang="en-US" altLang="en-US" sz="3600" dirty="0" smtClean="0"/>
              <a:t> functions.</a:t>
            </a:r>
          </a:p>
        </p:txBody>
      </p:sp>
    </p:spTree>
    <p:extLst>
      <p:ext uri="{BB962C8B-B14F-4D97-AF65-F5344CB8AC3E}">
        <p14:creationId xmlns:p14="http://schemas.microsoft.com/office/powerpoint/2010/main" val="1327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5BC6F8-CA82-4A50-8670-99A96FE7626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04800"/>
            <a:ext cx="8564562" cy="8191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Design: Instance vs. Static 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461" y="1371600"/>
            <a:ext cx="11437749" cy="498475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A variable or function</a:t>
            </a:r>
            <a:r>
              <a:rPr lang="en-US" altLang="en-US" sz="3200" dirty="0"/>
              <a:t> that is </a:t>
            </a:r>
            <a:r>
              <a:rPr lang="en-US" altLang="en-US" sz="5200" b="1" dirty="0">
                <a:solidFill>
                  <a:srgbClr val="660066"/>
                </a:solidFill>
              </a:rPr>
              <a:t>dependent on </a:t>
            </a:r>
            <a:r>
              <a:rPr lang="en-US" altLang="en-US" sz="3200" dirty="0"/>
              <a:t>a </a:t>
            </a:r>
            <a:r>
              <a:rPr lang="en-US" altLang="en-US" sz="3200" b="1" dirty="0">
                <a:solidFill>
                  <a:srgbClr val="C00000"/>
                </a:solidFill>
              </a:rPr>
              <a:t>specific instance </a:t>
            </a:r>
            <a:r>
              <a:rPr lang="en-US" altLang="en-US" sz="3200" dirty="0"/>
              <a:t>of the class should be an </a:t>
            </a:r>
            <a:r>
              <a:rPr lang="en-US" altLang="en-US" sz="5200" b="1" dirty="0">
                <a:solidFill>
                  <a:srgbClr val="C00000"/>
                </a:solidFill>
              </a:rPr>
              <a:t>instance</a:t>
            </a:r>
            <a:r>
              <a:rPr lang="en-US" altLang="en-US" sz="3200" dirty="0"/>
              <a:t> variable or function. </a:t>
            </a:r>
            <a:endParaRPr lang="en-US" altLang="en-US" sz="3200" dirty="0" smtClean="0"/>
          </a:p>
          <a:p>
            <a:endParaRPr lang="en-US" altLang="en-US" sz="3200" dirty="0"/>
          </a:p>
          <a:p>
            <a:r>
              <a:rPr lang="en-US" altLang="en-US" sz="3200" dirty="0" smtClean="0"/>
              <a:t>Static variables: </a:t>
            </a:r>
            <a:r>
              <a:rPr lang="en-US" altLang="en-US" sz="3200" b="1" dirty="0" smtClean="0">
                <a:solidFill>
                  <a:srgbClr val="0070C0"/>
                </a:solidFill>
              </a:rPr>
              <a:t>shared </a:t>
            </a:r>
            <a:r>
              <a:rPr lang="en-US" altLang="en-US" sz="3200" b="1" dirty="0">
                <a:solidFill>
                  <a:srgbClr val="0070C0"/>
                </a:solidFill>
              </a:rPr>
              <a:t>by </a:t>
            </a:r>
            <a:r>
              <a:rPr lang="en-US" altLang="en-US" sz="3200" dirty="0"/>
              <a:t>all the instances of a </a:t>
            </a:r>
            <a:r>
              <a:rPr lang="en-US" altLang="en-US" sz="3200" dirty="0" smtClean="0"/>
              <a:t>class. </a:t>
            </a:r>
          </a:p>
        </p:txBody>
      </p:sp>
    </p:spTree>
    <p:extLst>
      <p:ext uri="{BB962C8B-B14F-4D97-AF65-F5344CB8AC3E}">
        <p14:creationId xmlns:p14="http://schemas.microsoft.com/office/powerpoint/2010/main" val="27809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singleton is a class: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allow only a single instance of itself to be created.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give access to that single instance (e.g., give access to class variables)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restrict instantiation of a class to a single instance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SceneManager</a:t>
            </a:r>
            <a:r>
              <a:rPr lang="en-US" dirty="0" smtClean="0"/>
              <a:t>::</a:t>
            </a:r>
            <a:r>
              <a:rPr lang="en-US" dirty="0" err="1" smtClean="0"/>
              <a:t>getInstance</a:t>
            </a:r>
            <a:r>
              <a:rPr lang="en-US" dirty="0" smtClean="0"/>
              <a:t>( )-&gt;</a:t>
            </a:r>
            <a:r>
              <a:rPr lang="en-US" dirty="0" err="1" smtClean="0"/>
              <a:t>updateMonster</a:t>
            </a:r>
            <a:r>
              <a:rPr lang="en-US" dirty="0" smtClean="0"/>
              <a:t>( );</a:t>
            </a:r>
          </a:p>
          <a:p>
            <a:pPr marL="0" indent="0">
              <a:buNone/>
            </a:pPr>
            <a:r>
              <a:rPr lang="en-US" dirty="0" err="1" smtClean="0"/>
              <a:t>OOPCourse</a:t>
            </a:r>
            <a:r>
              <a:rPr lang="en-US" dirty="0" smtClean="0"/>
              <a:t>::</a:t>
            </a:r>
            <a:r>
              <a:rPr lang="en-US" dirty="0" err="1" smtClean="0"/>
              <a:t>getInstance</a:t>
            </a:r>
            <a:r>
              <a:rPr lang="en-US" dirty="0" smtClean="0"/>
              <a:t>( )-&gt;</a:t>
            </a:r>
            <a:r>
              <a:rPr lang="en-US" dirty="0" err="1" smtClean="0"/>
              <a:t>reportStudentInformation</a:t>
            </a:r>
            <a:r>
              <a:rPr lang="en-US" dirty="0" smtClean="0"/>
              <a:t>(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7" y="1151481"/>
            <a:ext cx="5625884" cy="54709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 smtClean="0"/>
              <a:t>	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*__instance;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A *</a:t>
            </a:r>
            <a:r>
              <a:rPr lang="en-US" dirty="0" err="1" smtClean="0"/>
              <a:t>getInstance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__instance;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//initialization</a:t>
            </a:r>
          </a:p>
          <a:p>
            <a:pPr marL="0" indent="0">
              <a:buNone/>
            </a:pPr>
            <a:r>
              <a:rPr lang="en-US" dirty="0" smtClean="0"/>
              <a:t>A *A::__instance = new A;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5999" y="1151480"/>
            <a:ext cx="5760203" cy="54709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class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private: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static A *__instance;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static </a:t>
            </a:r>
            <a:r>
              <a:rPr lang="en-US" dirty="0" smtClean="0"/>
              <a:t>A *</a:t>
            </a:r>
            <a:r>
              <a:rPr lang="en-US" dirty="0" err="1" smtClean="0"/>
              <a:t>getInstance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(</a:t>
            </a:r>
            <a:r>
              <a:rPr lang="en-US" dirty="0"/>
              <a:t>__</a:t>
            </a:r>
            <a:r>
              <a:rPr lang="en-US" dirty="0" smtClean="0"/>
              <a:t>instance==0)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__</a:t>
            </a:r>
            <a:r>
              <a:rPr lang="en-US" dirty="0"/>
              <a:t>instance = new A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return __instance;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// instantiate </a:t>
            </a:r>
            <a:r>
              <a:rPr lang="en-US" smtClean="0"/>
              <a:t>an object if </a:t>
            </a:r>
            <a:r>
              <a:rPr lang="en-US" dirty="0" smtClean="0"/>
              <a:t>it is used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*A::__instance = 0;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9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67" y="-142875"/>
            <a:ext cx="2805193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7" y="1022889"/>
            <a:ext cx="5625884" cy="570337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 smtClean="0"/>
              <a:t>	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*__instance;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A *</a:t>
            </a:r>
            <a:r>
              <a:rPr lang="en-US" dirty="0" err="1" smtClean="0"/>
              <a:t>getInstance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__instance;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A *A::__instance = new A;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5999" y="1022888"/>
            <a:ext cx="5760203" cy="5703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class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private: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static A *__instance;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static </a:t>
            </a:r>
            <a:r>
              <a:rPr lang="en-US" dirty="0" smtClean="0"/>
              <a:t>A *</a:t>
            </a:r>
            <a:r>
              <a:rPr lang="en-US" dirty="0" err="1" smtClean="0"/>
              <a:t>getInstance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(</a:t>
            </a:r>
            <a:r>
              <a:rPr lang="en-US" dirty="0"/>
              <a:t>__</a:t>
            </a:r>
            <a:r>
              <a:rPr lang="en-US" dirty="0" smtClean="0"/>
              <a:t>instance==0)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__</a:t>
            </a:r>
            <a:r>
              <a:rPr lang="en-US" dirty="0"/>
              <a:t>instance = new A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return __instance;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*A::__instance = 0;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15924" y="-1"/>
            <a:ext cx="59203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C00000"/>
                </a:solidFill>
              </a:rPr>
              <a:t>A::getInstance()-&gt;method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5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21" y="0"/>
            <a:ext cx="2805193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5721" y="1154625"/>
            <a:ext cx="5760203" cy="5703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class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private: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static A *__instance;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static </a:t>
            </a:r>
            <a:r>
              <a:rPr lang="en-US" dirty="0" smtClean="0"/>
              <a:t>A *</a:t>
            </a:r>
            <a:r>
              <a:rPr lang="en-US" dirty="0" err="1" smtClean="0"/>
              <a:t>getInstance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(!__instance) 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__</a:t>
            </a:r>
            <a:r>
              <a:rPr lang="en-US" dirty="0"/>
              <a:t>instance = new </a:t>
            </a:r>
            <a:r>
              <a:rPr lang="en-US" dirty="0" smtClean="0"/>
              <a:t>A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__instance;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smtClean="0"/>
              <a:t>void method() ……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*A::__instance = </a:t>
            </a:r>
            <a:r>
              <a:rPr lang="en-US" dirty="0" err="1" smtClean="0"/>
              <a:t>nullPtr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71649" y="4370521"/>
            <a:ext cx="59203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C00000"/>
                </a:solidFill>
              </a:rPr>
              <a:t>A::getInstance()-&gt;method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EB5528-2013-466E-B081-D76E20380B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885" y="1692275"/>
            <a:ext cx="11608230" cy="5029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To create a C-string?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u="sng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char </a:t>
            </a:r>
            <a:r>
              <a:rPr lang="en-US" altLang="en-US" dirty="0" err="1" smtClean="0"/>
              <a:t>myString</a:t>
            </a:r>
            <a:r>
              <a:rPr lang="en-US" altLang="en-US" dirty="0" smtClean="0"/>
              <a:t>[ NUM_CHARS ];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		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u="sng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204787"/>
            <a:ext cx="8991600" cy="1038226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Constructing a C-string structure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41008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EB5528-2013-466E-B081-D76E20380B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173" y="1509712"/>
            <a:ext cx="11608230" cy="5029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To create a C-string?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u="sng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char </a:t>
            </a:r>
            <a:r>
              <a:rPr lang="en-US" altLang="en-US" dirty="0" err="1" smtClean="0"/>
              <a:t>myString</a:t>
            </a:r>
            <a:r>
              <a:rPr lang="en-US" altLang="en-US" dirty="0" smtClean="0"/>
              <a:t>[ NUM_CHARS ]; // is this size enough?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		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u="sng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	#define  </a:t>
            </a:r>
            <a:r>
              <a:rPr lang="en-US" altLang="en-US" dirty="0" err="1" smtClean="0"/>
              <a:t>stringLiteral</a:t>
            </a:r>
            <a:r>
              <a:rPr lang="en-US" altLang="en-US" dirty="0" smtClean="0"/>
              <a:t> 	“My string”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myString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stringLiteral</a:t>
            </a:r>
            <a:r>
              <a:rPr lang="en-US" altLang="en-US" dirty="0" smtClean="0"/>
              <a:t>;	//does this work?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204787"/>
            <a:ext cx="8991600" cy="1038226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Constructing a C-string structure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407350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EB5528-2013-466E-B081-D76E20380B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468" y="1509712"/>
            <a:ext cx="11897532" cy="5029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To create a C-string?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u="sng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char </a:t>
            </a:r>
            <a:r>
              <a:rPr lang="en-US" altLang="en-US" dirty="0" err="1" smtClean="0"/>
              <a:t>myString</a:t>
            </a:r>
            <a:r>
              <a:rPr lang="en-US" altLang="en-US" dirty="0" smtClean="0"/>
              <a:t>[ NUM_CHARS ]; // is this size enough?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		</a:t>
            </a:r>
            <a:endParaRPr lang="en-US" altLang="en-US" u="sng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	#define  </a:t>
            </a:r>
            <a:r>
              <a:rPr lang="en-US" altLang="en-US" dirty="0" err="1" smtClean="0"/>
              <a:t>stringLiteral</a:t>
            </a:r>
            <a:r>
              <a:rPr lang="en-US" altLang="en-US" dirty="0" smtClean="0"/>
              <a:t> 	“My string”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myString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stringLiteral</a:t>
            </a:r>
            <a:r>
              <a:rPr lang="en-US" altLang="en-US" dirty="0" smtClean="0"/>
              <a:t>;	//This is an assignment. It does not work to a C-string.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204787"/>
            <a:ext cx="8991600" cy="1038226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Constructing a C-string structure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30583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EB5528-2013-466E-B081-D76E20380B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468" y="1219200"/>
            <a:ext cx="11897532" cy="5029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To create a C-string?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u="sng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char </a:t>
            </a:r>
            <a:r>
              <a:rPr lang="en-US" altLang="en-US" dirty="0" err="1" smtClean="0"/>
              <a:t>myString</a:t>
            </a:r>
            <a:r>
              <a:rPr lang="en-US" altLang="en-US" dirty="0" smtClean="0"/>
              <a:t>[ NUM_CHARS ]; // is this size enough?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		</a:t>
            </a:r>
            <a:endParaRPr lang="en-US" altLang="en-US" u="sng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	#define  </a:t>
            </a:r>
            <a:r>
              <a:rPr lang="en-US" altLang="en-US" dirty="0" err="1" smtClean="0"/>
              <a:t>stringLiteral</a:t>
            </a:r>
            <a:r>
              <a:rPr lang="en-US" altLang="en-US" dirty="0" smtClean="0"/>
              <a:t> 	“My string”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myString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stringLiteral</a:t>
            </a:r>
            <a:r>
              <a:rPr lang="en-US" altLang="en-US" dirty="0" smtClean="0"/>
              <a:t>;	    </a:t>
            </a:r>
            <a:r>
              <a:rPr lang="en-US" altLang="en-US" sz="2400" dirty="0" smtClean="0"/>
              <a:t>//This is an assignment. It does not work to a C-string.</a:t>
            </a: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Need to define a function and then use the function to set the string.</a:t>
            </a:r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 smtClean="0"/>
              <a:t>e.g., </a:t>
            </a:r>
            <a:r>
              <a:rPr lang="en-US" altLang="en-US" dirty="0" err="1" smtClean="0"/>
              <a:t>assignString</a:t>
            </a:r>
            <a:r>
              <a:rPr lang="en-US" altLang="en-US" dirty="0" smtClean="0"/>
              <a:t>( </a:t>
            </a:r>
            <a:r>
              <a:rPr lang="en-US" altLang="en-US" dirty="0" err="1" smtClean="0"/>
              <a:t>myString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size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stringLiteral</a:t>
            </a:r>
            <a:r>
              <a:rPr lang="en-US" altLang="en-US" dirty="0" smtClean="0"/>
              <a:t> 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6679" y="5153917"/>
            <a:ext cx="363484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C++,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tring 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myString</a:t>
            </a:r>
            <a:r>
              <a:rPr lang="en-US" sz="2800" dirty="0" smtClean="0"/>
              <a:t> = </a:t>
            </a:r>
            <a:r>
              <a:rPr lang="en-US" sz="2800" dirty="0" err="1" smtClean="0"/>
              <a:t>stringLiteral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8543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Assigning to a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C-string structure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4" name="Cross 3"/>
          <p:cNvSpPr/>
          <p:nvPr/>
        </p:nvSpPr>
        <p:spPr>
          <a:xfrm rot="18752561">
            <a:off x="3734927" y="3620292"/>
            <a:ext cx="607347" cy="571506"/>
          </a:xfrm>
          <a:prstGeom prst="plus">
            <a:avLst>
              <a:gd name="adj" fmla="val 40625"/>
            </a:avLst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assignString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myString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size, </a:t>
            </a:r>
            <a:r>
              <a:rPr lang="en-US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stringLiteral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233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assignString</a:t>
            </a:r>
            <a:r>
              <a:rPr lang="en-US" dirty="0" smtClean="0"/>
              <a:t>( char *s1, </a:t>
            </a:r>
            <a:r>
              <a:rPr lang="en-US" dirty="0" err="1" smtClean="0"/>
              <a:t>int</a:t>
            </a:r>
            <a:r>
              <a:rPr lang="en-US" dirty="0" smtClean="0"/>
              <a:t> s1_size, </a:t>
            </a:r>
            <a:r>
              <a:rPr lang="en-US" dirty="0" err="1" smtClean="0"/>
              <a:t>const</a:t>
            </a:r>
            <a:r>
              <a:rPr lang="en-US" dirty="0" smtClean="0"/>
              <a:t> char *s2 )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	while ( </a:t>
            </a:r>
            <a:r>
              <a:rPr lang="en-US" dirty="0" err="1" smtClean="0"/>
              <a:t>i</a:t>
            </a:r>
            <a:r>
              <a:rPr lang="en-US" dirty="0" smtClean="0"/>
              <a:t> &lt;= s1_size ) {</a:t>
            </a:r>
          </a:p>
          <a:p>
            <a:pPr marL="0" indent="0">
              <a:buNone/>
            </a:pPr>
            <a:r>
              <a:rPr lang="en-US" dirty="0" smtClean="0"/>
              <a:t>		if ( s2[</a:t>
            </a:r>
            <a:r>
              <a:rPr lang="en-US" dirty="0" err="1" smtClean="0"/>
              <a:t>i</a:t>
            </a:r>
            <a:r>
              <a:rPr lang="en-US" dirty="0" smtClean="0"/>
              <a:t>] == 0 ) {break; }</a:t>
            </a:r>
          </a:p>
          <a:p>
            <a:pPr marL="0" indent="0">
              <a:buNone/>
            </a:pPr>
            <a:r>
              <a:rPr lang="en-US" dirty="0" smtClean="0"/>
              <a:t>		s[</a:t>
            </a:r>
            <a:r>
              <a:rPr lang="en-US" dirty="0" err="1" smtClean="0"/>
              <a:t>i</a:t>
            </a:r>
            <a:r>
              <a:rPr lang="en-US" dirty="0" smtClean="0"/>
              <a:t>] = s2[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++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 s1[</a:t>
            </a:r>
            <a:r>
              <a:rPr lang="en-US" dirty="0" err="1"/>
              <a:t>i</a:t>
            </a:r>
            <a:r>
              <a:rPr lang="en-US" dirty="0"/>
              <a:t>] = 0x0; </a:t>
            </a:r>
            <a:r>
              <a:rPr lang="en-US" dirty="0" smtClean="0"/>
              <a:t>		// the null terminator for a string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 s1: the memory space allocated for s1 must be large enough.</a:t>
            </a:r>
          </a:p>
          <a:p>
            <a:pPr marL="0" indent="0">
              <a:buNone/>
            </a:pPr>
            <a:r>
              <a:rPr lang="en-US" dirty="0" smtClean="0"/>
              <a:t>// Otherwise: 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8271-548A-4781-97AE-FDE3FB9CFA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2116</Words>
  <Application>Microsoft Office PowerPoint</Application>
  <PresentationFormat>Widescreen</PresentationFormat>
  <Paragraphs>602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Courier</vt:lpstr>
      <vt:lpstr>Monotype Sorts</vt:lpstr>
      <vt:lpstr>新細明體</vt:lpstr>
      <vt:lpstr>Arial</vt:lpstr>
      <vt:lpstr>Book Antiqua</vt:lpstr>
      <vt:lpstr>Calibri</vt:lpstr>
      <vt:lpstr>Calibri Light</vt:lpstr>
      <vt:lpstr>Courier New</vt:lpstr>
      <vt:lpstr>Times New Roman</vt:lpstr>
      <vt:lpstr>Wingdings</vt:lpstr>
      <vt:lpstr>Office Theme</vt:lpstr>
      <vt:lpstr>Object-Oriented Programming Approach  黃世強 (Sai-Keung Wong)  National Chiao Tung University, Taiwan</vt:lpstr>
      <vt:lpstr>Using C++ string class </vt:lpstr>
      <vt:lpstr>Using C++ string class </vt:lpstr>
      <vt:lpstr>Constructing a string object</vt:lpstr>
      <vt:lpstr>Constructing a C-string structure</vt:lpstr>
      <vt:lpstr>Constructing a C-string structure</vt:lpstr>
      <vt:lpstr>Constructing a C-string structure</vt:lpstr>
      <vt:lpstr>Assigning to a C-string structure</vt:lpstr>
      <vt:lpstr>assignString( myString, size, stringLiteral );</vt:lpstr>
      <vt:lpstr>Appending a String Examples</vt:lpstr>
      <vt:lpstr>Functions of string</vt:lpstr>
      <vt:lpstr>Examples</vt:lpstr>
      <vt:lpstr>Examples</vt:lpstr>
      <vt:lpstr>Operators of string</vt:lpstr>
      <vt:lpstr>Converting Numbers to Strings </vt:lpstr>
      <vt:lpstr>Reading Strings </vt:lpstr>
      <vt:lpstr>Object-Oriented Programming Approach</vt:lpstr>
      <vt:lpstr>Exercise: Implement a simple class for string</vt:lpstr>
      <vt:lpstr>Passing Objects to Functions </vt:lpstr>
      <vt:lpstr>Passing Objects to Functions </vt:lpstr>
      <vt:lpstr>Array of Objects and Pointers to Objects</vt:lpstr>
      <vt:lpstr>Instance and static members</vt:lpstr>
      <vt:lpstr>Instance and static members</vt:lpstr>
      <vt:lpstr>Instance and Static Members </vt:lpstr>
      <vt:lpstr>Invoke static functions</vt:lpstr>
      <vt:lpstr>Instance or Static? </vt:lpstr>
      <vt:lpstr>Instance or Static? </vt:lpstr>
      <vt:lpstr>Constant Member Functions</vt:lpstr>
      <vt:lpstr>Object-Oriented Thinking</vt:lpstr>
      <vt:lpstr>Square class</vt:lpstr>
      <vt:lpstr>Object Composition</vt:lpstr>
      <vt:lpstr>Class Representation</vt:lpstr>
      <vt:lpstr>Example: Stack</vt:lpstr>
      <vt:lpstr>Stack</vt:lpstr>
      <vt:lpstr>Implementation of Stacks</vt:lpstr>
      <vt:lpstr>Class Design: Cohesion</vt:lpstr>
      <vt:lpstr>Class Design: Cohesion</vt:lpstr>
      <vt:lpstr>Class Design: Consistency </vt:lpstr>
      <vt:lpstr>Designing a Class: Encapsulation  </vt:lpstr>
      <vt:lpstr>Class Design: Clarity   </vt:lpstr>
      <vt:lpstr>Class Design: Completeness  </vt:lpstr>
      <vt:lpstr>Class Design: Instance vs. Static </vt:lpstr>
      <vt:lpstr>Singleton</vt:lpstr>
      <vt:lpstr>Singleton</vt:lpstr>
      <vt:lpstr>Singleton</vt:lpstr>
      <vt:lpstr>Singleton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Wingo</dc:creator>
  <cp:lastModifiedBy>Wingo</cp:lastModifiedBy>
  <cp:revision>342</cp:revision>
  <dcterms:created xsi:type="dcterms:W3CDTF">2016-03-26T06:11:03Z</dcterms:created>
  <dcterms:modified xsi:type="dcterms:W3CDTF">2020-04-08T04:50:27Z</dcterms:modified>
</cp:coreProperties>
</file>