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7" r:id="rId2"/>
    <p:sldId id="317" r:id="rId3"/>
    <p:sldId id="259" r:id="rId4"/>
    <p:sldId id="332" r:id="rId5"/>
    <p:sldId id="344" r:id="rId6"/>
    <p:sldId id="345" r:id="rId7"/>
    <p:sldId id="346" r:id="rId8"/>
    <p:sldId id="347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365" r:id="rId18"/>
    <p:sldId id="368" r:id="rId19"/>
    <p:sldId id="367" r:id="rId20"/>
    <p:sldId id="366" r:id="rId21"/>
    <p:sldId id="369" r:id="rId22"/>
    <p:sldId id="371" r:id="rId23"/>
    <p:sldId id="370" r:id="rId24"/>
    <p:sldId id="372" r:id="rId25"/>
    <p:sldId id="373" r:id="rId26"/>
    <p:sldId id="374" r:id="rId27"/>
    <p:sldId id="375" r:id="rId28"/>
    <p:sldId id="269" r:id="rId29"/>
    <p:sldId id="270" r:id="rId30"/>
    <p:sldId id="333" r:id="rId31"/>
    <p:sldId id="334" r:id="rId32"/>
    <p:sldId id="273" r:id="rId33"/>
    <p:sldId id="274" r:id="rId34"/>
    <p:sldId id="276" r:id="rId35"/>
    <p:sldId id="321" r:id="rId36"/>
    <p:sldId id="278" r:id="rId37"/>
    <p:sldId id="279" r:id="rId38"/>
    <p:sldId id="280" r:id="rId39"/>
    <p:sldId id="281" r:id="rId40"/>
    <p:sldId id="335" r:id="rId41"/>
    <p:sldId id="349" r:id="rId42"/>
    <p:sldId id="352" r:id="rId43"/>
    <p:sldId id="353" r:id="rId44"/>
    <p:sldId id="354" r:id="rId45"/>
    <p:sldId id="356" r:id="rId46"/>
    <p:sldId id="357" r:id="rId47"/>
    <p:sldId id="358" r:id="rId48"/>
    <p:sldId id="359" r:id="rId49"/>
    <p:sldId id="364" r:id="rId50"/>
    <p:sldId id="361" r:id="rId51"/>
    <p:sldId id="362" r:id="rId52"/>
    <p:sldId id="363" r:id="rId53"/>
    <p:sldId id="319" r:id="rId54"/>
    <p:sldId id="282" r:id="rId55"/>
    <p:sldId id="283" r:id="rId56"/>
    <p:sldId id="284" r:id="rId57"/>
    <p:sldId id="323" r:id="rId58"/>
    <p:sldId id="285" r:id="rId59"/>
    <p:sldId id="287" r:id="rId60"/>
    <p:sldId id="336" r:id="rId61"/>
    <p:sldId id="288" r:id="rId62"/>
    <p:sldId id="293" r:id="rId63"/>
    <p:sldId id="294" r:id="rId64"/>
    <p:sldId id="295" r:id="rId65"/>
    <p:sldId id="296" r:id="rId66"/>
    <p:sldId id="297" r:id="rId67"/>
    <p:sldId id="324" r:id="rId68"/>
    <p:sldId id="325" r:id="rId69"/>
    <p:sldId id="320" r:id="rId70"/>
    <p:sldId id="299" r:id="rId71"/>
    <p:sldId id="300" r:id="rId72"/>
    <p:sldId id="301" r:id="rId73"/>
    <p:sldId id="326" r:id="rId74"/>
    <p:sldId id="327" r:id="rId75"/>
    <p:sldId id="302" r:id="rId76"/>
    <p:sldId id="348" r:id="rId77"/>
    <p:sldId id="328" r:id="rId78"/>
    <p:sldId id="329" r:id="rId79"/>
    <p:sldId id="303" r:id="rId80"/>
    <p:sldId id="330" r:id="rId81"/>
    <p:sldId id="305" r:id="rId82"/>
    <p:sldId id="306" r:id="rId83"/>
    <p:sldId id="308" r:id="rId84"/>
    <p:sldId id="309" r:id="rId85"/>
    <p:sldId id="337" r:id="rId86"/>
    <p:sldId id="338" r:id="rId87"/>
    <p:sldId id="339" r:id="rId88"/>
    <p:sldId id="313" r:id="rId89"/>
    <p:sldId id="340" r:id="rId90"/>
    <p:sldId id="341" r:id="rId91"/>
    <p:sldId id="289" r:id="rId92"/>
    <p:sldId id="342" r:id="rId93"/>
    <p:sldId id="343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089BB-AAB6-46C2-AD6B-5E58D606427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E20A5-C283-4FE6-804D-E60D20E8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4539A0-7822-4A7A-8269-F907B07F99E2}" type="slidenum">
              <a:rPr lang="en-US" altLang="en-US" sz="1000"/>
              <a:pPr/>
              <a:t>62</a:t>
            </a:fld>
            <a:endParaRPr lang="en-US" altLang="en-US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618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C66797-2038-42FD-968A-5AE230A89DEB}" type="slidenum">
              <a:rPr lang="en-US" altLang="en-US" sz="1000"/>
              <a:pPr/>
              <a:t>72</a:t>
            </a:fld>
            <a:endParaRPr lang="en-US" altLang="en-US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995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7813BC-1C95-4DFA-A073-072C0B102DC1}" type="slidenum">
              <a:rPr lang="en-US" altLang="en-US" sz="1000"/>
              <a:pPr/>
              <a:t>75</a:t>
            </a:fld>
            <a:endParaRPr lang="en-US" altLang="en-US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659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7813BC-1C95-4DFA-A073-072C0B102DC1}" type="slidenum">
              <a:rPr lang="en-US" altLang="en-US" sz="1000"/>
              <a:pPr/>
              <a:t>76</a:t>
            </a:fld>
            <a:endParaRPr lang="en-US" altLang="en-US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6473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7813BC-1C95-4DFA-A073-072C0B102DC1}" type="slidenum">
              <a:rPr lang="en-US" altLang="en-US" sz="1000"/>
              <a:pPr/>
              <a:t>77</a:t>
            </a:fld>
            <a:endParaRPr lang="en-US" altLang="en-US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3449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7813BC-1C95-4DFA-A073-072C0B102DC1}" type="slidenum">
              <a:rPr lang="en-US" altLang="en-US" sz="1000"/>
              <a:pPr/>
              <a:t>78</a:t>
            </a:fld>
            <a:endParaRPr lang="en-US" altLang="en-US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1843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A82116-74AC-4F2C-A134-E9863BFCC1A3}" type="slidenum">
              <a:rPr lang="en-US" altLang="en-US" sz="1000"/>
              <a:pPr/>
              <a:t>79</a:t>
            </a:fld>
            <a:endParaRPr lang="en-US" altLang="en-US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0393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1AE227-9C18-4525-9C0A-241BCAFD000E}" type="slidenum">
              <a:rPr lang="en-US" altLang="en-US" sz="1000"/>
              <a:pPr/>
              <a:t>81</a:t>
            </a:fld>
            <a:endParaRPr lang="en-US" altLang="en-US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1742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ADBF82-FD0E-4B3C-A334-A5E575F59D35}" type="slidenum">
              <a:rPr lang="en-US" altLang="en-US" sz="1000"/>
              <a:pPr/>
              <a:t>82</a:t>
            </a:fld>
            <a:endParaRPr lang="en-US" altLang="en-US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0216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03487E-1B92-41DD-9A50-730F1297BB1F}" type="slidenum">
              <a:rPr lang="en-US" altLang="en-US" sz="1000"/>
              <a:pPr/>
              <a:t>83</a:t>
            </a:fld>
            <a:endParaRPr lang="en-US" altLang="en-US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0156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5A9899-62A1-464D-BFA4-DC341D92AD2F}" type="slidenum">
              <a:rPr lang="en-US" altLang="en-US" sz="1000"/>
              <a:pPr/>
              <a:t>84</a:t>
            </a:fld>
            <a:endParaRPr lang="en-US" altLang="en-US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812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964821-7179-479B-935E-551E7A6566FA}" type="slidenum">
              <a:rPr lang="en-US" altLang="en-US" sz="1000"/>
              <a:pPr/>
              <a:t>63</a:t>
            </a:fld>
            <a:endParaRPr lang="en-US" altLang="en-US" sz="10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6518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5A9899-62A1-464D-BFA4-DC341D92AD2F}" type="slidenum">
              <a:rPr lang="en-US" altLang="en-US" sz="1000"/>
              <a:pPr/>
              <a:t>85</a:t>
            </a:fld>
            <a:endParaRPr lang="en-US" altLang="en-US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1913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5A9899-62A1-464D-BFA4-DC341D92AD2F}" type="slidenum">
              <a:rPr lang="en-US" altLang="en-US" sz="1000"/>
              <a:pPr/>
              <a:t>86</a:t>
            </a:fld>
            <a:endParaRPr lang="en-US" altLang="en-US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4415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5A9899-62A1-464D-BFA4-DC341D92AD2F}" type="slidenum">
              <a:rPr lang="en-US" altLang="en-US" sz="1000"/>
              <a:pPr/>
              <a:t>87</a:t>
            </a:fld>
            <a:endParaRPr lang="en-US" altLang="en-US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1348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B39204-E03C-4DCB-AB6E-46438E8C97C8}" type="slidenum">
              <a:rPr lang="en-US" altLang="en-US" sz="1000"/>
              <a:pPr/>
              <a:t>91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7520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B39204-E03C-4DCB-AB6E-46438E8C97C8}" type="slidenum">
              <a:rPr lang="en-US" altLang="en-US" sz="1000"/>
              <a:pPr/>
              <a:t>92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4894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B39204-E03C-4DCB-AB6E-46438E8C97C8}" type="slidenum">
              <a:rPr lang="en-US" altLang="en-US" sz="1000"/>
              <a:pPr/>
              <a:t>93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290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F47037-34AE-41AD-A091-7D3695646444}" type="slidenum">
              <a:rPr lang="en-US" altLang="en-US" sz="1000"/>
              <a:pPr/>
              <a:t>64</a:t>
            </a:fld>
            <a:endParaRPr lang="en-US" altLang="en-US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260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E2CAEB-34E9-4844-81B9-9A3DDE787082}" type="slidenum">
              <a:rPr lang="en-US" altLang="en-US" sz="1000"/>
              <a:pPr/>
              <a:t>65</a:t>
            </a:fld>
            <a:endParaRPr lang="en-US" altLang="en-US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492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8377C9-9EA9-45EE-8167-A83DF7CC09D1}" type="slidenum">
              <a:rPr lang="en-US" altLang="en-US" sz="1000"/>
              <a:pPr/>
              <a:t>66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738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8377C9-9EA9-45EE-8167-A83DF7CC09D1}" type="slidenum">
              <a:rPr lang="en-US" altLang="en-US" sz="1000"/>
              <a:pPr/>
              <a:t>67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284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8377C9-9EA9-45EE-8167-A83DF7CC09D1}" type="slidenum">
              <a:rPr lang="en-US" altLang="en-US" sz="1000"/>
              <a:pPr/>
              <a:t>68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2969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BB4D69-1DD2-4987-B65D-9ED464347E38}" type="slidenum">
              <a:rPr lang="en-US" altLang="en-US" sz="1000"/>
              <a:pPr/>
              <a:t>70</a:t>
            </a:fld>
            <a:endParaRPr lang="en-US" altLang="en-US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567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188BDD-F00D-4E70-BA4F-FD295880D4EF}" type="slidenum">
              <a:rPr lang="en-US" altLang="en-US" sz="1000"/>
              <a:pPr/>
              <a:t>71</a:t>
            </a:fld>
            <a:endParaRPr lang="en-US" altLang="en-US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470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7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3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C7DE9-E883-4C3A-ADE7-835B8C2BD0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9DEE4-4A9B-4C3B-9EAC-2C6B0DF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9FAC87-702A-48AE-AA7E-7F3FAD7DDAE1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600075" y="2162176"/>
            <a:ext cx="10801349" cy="13049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Inheritance and Polymorphism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Sai-Keung Wong</a:t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</a:t>
            </a:r>
            <a:r>
              <a:rPr lang="en-US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Chiao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Tung University, Taiwan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3614738" y="17621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3614738" y="17621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8" name="Rectangle 16"/>
          <p:cNvSpPr>
            <a:spLocks noChangeArrowheads="1"/>
          </p:cNvSpPr>
          <p:nvPr/>
        </p:nvSpPr>
        <p:spPr bwMode="auto">
          <a:xfrm>
            <a:off x="1524001" y="1720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8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4697C2-0958-4FF6-AAB3-97A890B2BBF2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02059"/>
            <a:ext cx="11820525" cy="703263"/>
          </a:xfrm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Class Constructors 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167252" y="931864"/>
            <a:ext cx="1193369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A constructor </a:t>
            </a:r>
            <a:r>
              <a:rPr lang="en-US" altLang="en-US" sz="2800" dirty="0" smtClean="0"/>
              <a:t>constructs </a:t>
            </a:r>
            <a:r>
              <a:rPr lang="en-US" altLang="en-US" sz="2800" dirty="0"/>
              <a:t>an instance of a class. </a:t>
            </a:r>
            <a:endParaRPr lang="en-US" altLang="en-US" sz="2800" dirty="0" smtClean="0"/>
          </a:p>
          <a:p>
            <a:r>
              <a:rPr lang="en-US" altLang="en-US" sz="2800" dirty="0"/>
              <a:t>Purpose: Initialize the data fields in the base class. </a:t>
            </a:r>
            <a:endParaRPr lang="en-US" altLang="en-US" sz="2800" u="sng" dirty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The </a:t>
            </a:r>
            <a:r>
              <a:rPr lang="en-US" altLang="en-US" sz="2800" dirty="0"/>
              <a:t>constructors of a base class are not inherited in the derived class. </a:t>
            </a:r>
            <a:endParaRPr lang="en-US" altLang="en-US" sz="2800" dirty="0" smtClean="0"/>
          </a:p>
          <a:p>
            <a:r>
              <a:rPr lang="en-US" altLang="en-US" sz="2800" dirty="0" smtClean="0"/>
              <a:t>They are invoked from </a:t>
            </a:r>
            <a:r>
              <a:rPr lang="en-US" altLang="en-US" sz="2800" dirty="0"/>
              <a:t>the constructors of the derived </a:t>
            </a:r>
            <a:r>
              <a:rPr lang="en-US" altLang="en-US" sz="2800" dirty="0" smtClean="0"/>
              <a:t>classes.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274636" y="3178633"/>
            <a:ext cx="1104106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DerivedClass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(parameter 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BaseClass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</a:p>
          <a:p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DerivedClass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parameter List ):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BaseClass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argument List 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247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47307C-87FB-4DFD-9A48-D0F85B56F8CC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291" y="37634"/>
            <a:ext cx="7772400" cy="703263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No-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Constructor in  Base Class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35501" y="673397"/>
            <a:ext cx="1155175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A constructor in a derived class must </a:t>
            </a:r>
            <a:r>
              <a:rPr lang="en-US" altLang="en-US" sz="2800" dirty="0" smtClean="0"/>
              <a:t>invoke </a:t>
            </a:r>
            <a:r>
              <a:rPr lang="en-US" altLang="en-US" sz="2800" dirty="0"/>
              <a:t>a constructor in its base class. </a:t>
            </a:r>
            <a:endParaRPr lang="en-US" altLang="en-US" sz="2800" dirty="0" smtClean="0"/>
          </a:p>
          <a:p>
            <a:r>
              <a:rPr lang="en-US" altLang="en-US" sz="2800" b="1" dirty="0" smtClean="0"/>
              <a:t>The </a:t>
            </a:r>
            <a:r>
              <a:rPr lang="en-US" altLang="en-US" sz="2800" b="1" dirty="0"/>
              <a:t>base class’s no-</a:t>
            </a:r>
            <a:r>
              <a:rPr lang="en-US" altLang="en-US" sz="2800" b="1" dirty="0" err="1"/>
              <a:t>arg</a:t>
            </a:r>
            <a:r>
              <a:rPr lang="en-US" altLang="en-US" sz="2800" b="1" dirty="0"/>
              <a:t> constructor </a:t>
            </a:r>
            <a:r>
              <a:rPr lang="en-US" altLang="en-US" sz="2800" dirty="0"/>
              <a:t>is invoked by </a:t>
            </a:r>
            <a:r>
              <a:rPr lang="en-US" altLang="en-US" sz="2800" dirty="0" smtClean="0"/>
              <a:t>default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if the </a:t>
            </a:r>
            <a:r>
              <a:rPr lang="en-US" altLang="en-US" sz="2800" dirty="0"/>
              <a:t>base constructor is not invoked </a:t>
            </a:r>
            <a:r>
              <a:rPr lang="en-US" altLang="en-US" sz="2800" dirty="0" smtClean="0"/>
              <a:t>explicitly.</a:t>
            </a:r>
            <a:endParaRPr lang="en-US" altLang="en-US" sz="2800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263236" y="247759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84374" y="2191724"/>
            <a:ext cx="5602880" cy="18158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ublic Square( ):Shape ( ) 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area = 0;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35503" y="2259854"/>
            <a:ext cx="4232311" cy="18158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ublic Square( )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area = 0;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3" name="Left-Right Arrow 2"/>
          <p:cNvSpPr/>
          <p:nvPr/>
        </p:nvSpPr>
        <p:spPr>
          <a:xfrm>
            <a:off x="4934513" y="3279398"/>
            <a:ext cx="983161" cy="3865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67814" y="2618114"/>
            <a:ext cx="17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equivalent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502" y="4377289"/>
            <a:ext cx="4232312" cy="22467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ublic Square( double side)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this-&gt;side = side;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computeArea</a:t>
            </a:r>
            <a:r>
              <a:rPr lang="en-US" sz="2800" dirty="0" smtClean="0"/>
              <a:t>( 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4374" y="4339006"/>
            <a:ext cx="5602880" cy="22467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ublic Square( double side): Shape( )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this-&gt;side = side;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computeArea</a:t>
            </a:r>
            <a:r>
              <a:rPr lang="en-US" sz="2800" dirty="0" smtClean="0"/>
              <a:t>( 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6" name="Left-Right Arrow 15"/>
          <p:cNvSpPr/>
          <p:nvPr/>
        </p:nvSpPr>
        <p:spPr>
          <a:xfrm>
            <a:off x="4934513" y="5353435"/>
            <a:ext cx="983161" cy="3865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67814" y="4692151"/>
            <a:ext cx="17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equivalent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7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72B8FB-C962-43ED-9800-CF33D09F02AD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79401"/>
            <a:ext cx="12191998" cy="690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 and Destructor Chaining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2989"/>
            <a:ext cx="12191999" cy="3763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constructors of all the base classes along the inheritance chain are invoked when an instance of class is constructed.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A base class’s constructor is called before the derived class’s constructor.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destructors are invoked in reverse order, with the derived class’s destructor invoked first.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16980" y="4370522"/>
            <a:ext cx="1255363" cy="1534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6295" y="4370521"/>
            <a:ext cx="1255363" cy="1534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95610" y="4365032"/>
            <a:ext cx="1255363" cy="1534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88888" y="5761472"/>
            <a:ext cx="43395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7111" y="5761791"/>
            <a:ext cx="43395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3952" y="6123684"/>
            <a:ext cx="3313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   *x; x = new C;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6730" y="4817985"/>
            <a:ext cx="1623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A’s</a:t>
            </a:r>
          </a:p>
          <a:p>
            <a:pPr algn="ctr"/>
            <a:r>
              <a:rPr lang="en-US" sz="2400" dirty="0" smtClean="0"/>
              <a:t>constructor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22408" y="4817984"/>
            <a:ext cx="1623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B’s</a:t>
            </a:r>
          </a:p>
          <a:p>
            <a:pPr algn="ctr"/>
            <a:r>
              <a:rPr lang="en-US" sz="2400" dirty="0" smtClean="0"/>
              <a:t>constructor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378634" y="4848981"/>
            <a:ext cx="1623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C’s</a:t>
            </a:r>
          </a:p>
          <a:p>
            <a:pPr algn="ctr"/>
            <a:r>
              <a:rPr lang="en-US" sz="2400" dirty="0" smtClean="0"/>
              <a:t>constructor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28854" y="38584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17768" y="4696517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17768" y="5550971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55038" y="4380157"/>
            <a:ext cx="22672" cy="51818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33619" y="5212353"/>
            <a:ext cx="22672" cy="51818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9458" y="6123683"/>
            <a:ext cx="184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elete x;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7356483" y="4291611"/>
            <a:ext cx="1255363" cy="1534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045798" y="4291610"/>
            <a:ext cx="1255363" cy="1534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735113" y="4286121"/>
            <a:ext cx="1255363" cy="1534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627299" y="5718938"/>
            <a:ext cx="43395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285708" y="5710759"/>
            <a:ext cx="43395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3880" y="4739074"/>
            <a:ext cx="148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C’s</a:t>
            </a:r>
          </a:p>
          <a:p>
            <a:pPr algn="ctr"/>
            <a:r>
              <a:rPr lang="en-US" sz="2400" dirty="0" smtClean="0"/>
              <a:t>destructor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929558" y="4739073"/>
            <a:ext cx="1487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B’s</a:t>
            </a:r>
          </a:p>
          <a:p>
            <a:pPr algn="ctr"/>
            <a:r>
              <a:rPr lang="en-US" sz="2400" dirty="0"/>
              <a:t>destructor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585784" y="4770070"/>
            <a:ext cx="1487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A’s</a:t>
            </a:r>
          </a:p>
          <a:p>
            <a:pPr algn="ctr"/>
            <a:r>
              <a:rPr lang="en-US" sz="2400" dirty="0"/>
              <a:t>destructor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68091" y="4603246"/>
            <a:ext cx="931621" cy="110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223508" y="4603246"/>
            <a:ext cx="931621" cy="110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30412E-4A08-4386-BC93-4166C8F51E65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963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no-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constructor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34319" y="901163"/>
            <a:ext cx="120576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 smtClean="0"/>
              <a:t>Provide a </a:t>
            </a:r>
            <a:r>
              <a:rPr lang="en-US" altLang="en-US" sz="2800" dirty="0"/>
              <a:t>no-</a:t>
            </a:r>
            <a:r>
              <a:rPr lang="en-US" altLang="en-US" sz="2800" dirty="0" err="1"/>
              <a:t>arg</a:t>
            </a:r>
            <a:r>
              <a:rPr lang="en-US" altLang="en-US" sz="2800" dirty="0"/>
              <a:t> constructor to avoid programming </a:t>
            </a:r>
            <a:r>
              <a:rPr lang="en-US" altLang="en-US" sz="2800" dirty="0" smtClean="0"/>
              <a:t>errors for a derived class.</a:t>
            </a:r>
            <a:endParaRPr lang="en-US" altLang="en-US" sz="2800" dirty="0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544055" y="1628209"/>
            <a:ext cx="5532895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Shape(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Rectangle: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Rectangle( ) 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5391" y="3786415"/>
            <a:ext cx="3560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Rectangle a; // error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49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283BCD-09F6-448B-ACC6-F59FF1F5D03B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Redefining Functions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964" y="1359008"/>
            <a:ext cx="5574061" cy="4208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We can </a:t>
            </a:r>
            <a:r>
              <a:rPr lang="en-US" altLang="en-US" dirty="0"/>
              <a:t>redefine </a:t>
            </a:r>
            <a:r>
              <a:rPr lang="en-US" altLang="en-US" dirty="0" smtClean="0"/>
              <a:t>the functions of the base class in </a:t>
            </a:r>
            <a:r>
              <a:rPr lang="en-US" altLang="en-US" dirty="0"/>
              <a:t>the Circle and Rectangle </a:t>
            </a:r>
            <a:r>
              <a:rPr lang="en-US" altLang="en-US" dirty="0" smtClean="0"/>
              <a:t>classes.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Purpose: Implement </a:t>
            </a:r>
            <a:r>
              <a:rPr lang="en-US" altLang="en-US" dirty="0"/>
              <a:t>a more specific description that is tailored to </a:t>
            </a:r>
            <a:r>
              <a:rPr lang="en-US" altLang="en-US" dirty="0" smtClean="0"/>
              <a:t>the derived objects.</a:t>
            </a:r>
            <a:endParaRPr lang="en-US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57900" y="1570413"/>
            <a:ext cx="6119812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Rectangle: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side;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13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B77532-C898-4771-AB47-4FB3730BD97E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Invoke functions in the base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438" y="971550"/>
            <a:ext cx="10926304" cy="47163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Invoke a function defined in the base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Use </a:t>
            </a:r>
            <a:r>
              <a:rPr lang="en-US" altLang="en-US" sz="3600" dirty="0"/>
              <a:t>the scope resolution operator (::) with the base class </a:t>
            </a:r>
            <a:r>
              <a:rPr lang="en-US" altLang="en-US" sz="3600" dirty="0" smtClean="0"/>
              <a:t>name.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 err="1" smtClean="0"/>
              <a:t>circle.Shape</a:t>
            </a:r>
            <a:r>
              <a:rPr lang="en-US" altLang="en-US" sz="3600" dirty="0" smtClean="0"/>
              <a:t>::</a:t>
            </a:r>
            <a:r>
              <a:rPr lang="en-US" altLang="en-US" sz="3600" dirty="0" err="1" smtClean="0"/>
              <a:t>printf</a:t>
            </a:r>
            <a:r>
              <a:rPr lang="en-US" altLang="en-US" sz="3600" dirty="0" smtClean="0"/>
              <a:t>( 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71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Redefining vs. Overloading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458" y="1047751"/>
            <a:ext cx="11499742" cy="53085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Overloading: Define functions with the same name but with different signatures.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Redefining: the function must be defined in the derived class using the same signature and same return type as in its base class.</a:t>
            </a:r>
          </a:p>
          <a:p>
            <a:pPr marL="0" indent="0">
              <a:buNone/>
            </a:pPr>
            <a:endParaRPr lang="en-US" altLang="en-US" sz="3200" dirty="0" smtClean="0"/>
          </a:p>
          <a:p>
            <a:pPr marL="0" indent="0">
              <a:buNone/>
            </a:pPr>
            <a:endParaRPr lang="en-US" altLang="en-US" sz="3200" dirty="0" smtClean="0"/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61986" y="3309362"/>
            <a:ext cx="4881564" cy="1384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);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70455" y="3309362"/>
            <a:ext cx="6119812" cy="304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Rectangle: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566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7869" y="649287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-1347788" y="-28575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Exercise: Inheritance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" y="600075"/>
            <a:ext cx="5957888" cy="61863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string 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"SH: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CIRCLE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CIRCLE() {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name = "C";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"Na"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5087" y="600075"/>
            <a:ext cx="54101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 double v)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 x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x'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'b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y(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'y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7869" y="649287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-1347788" y="-28575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Exercise: Inheritance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" y="600075"/>
            <a:ext cx="5957888" cy="61863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string 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"SH: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CIRCLE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CIRCLE() {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name = "C";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"Na"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5087" y="600075"/>
            <a:ext cx="54101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 double v)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 x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x'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'b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y(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'y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1255" y="5254635"/>
            <a:ext cx="5757862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compilation errors?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7869" y="649287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-1347788" y="-28575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Exercise: Inheritance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1255" y="5254635"/>
            <a:ext cx="5757862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 the errors.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are the output?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" y="600075"/>
            <a:ext cx="5957888" cy="61863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string 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"SH: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CIRCLE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CIRCLE() {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name = "C";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"Na"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5087" y="600075"/>
            <a:ext cx="54101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 double v)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 x(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"x"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 y(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"y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065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to learn?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976"/>
            <a:ext cx="10515600" cy="5612808"/>
          </a:xfrm>
        </p:spPr>
        <p:txBody>
          <a:bodyPr>
            <a:normAutofit/>
          </a:bodyPr>
          <a:lstStyle/>
          <a:p>
            <a:r>
              <a:rPr lang="en-US" dirty="0" smtClean="0"/>
              <a:t>Generic programming</a:t>
            </a:r>
          </a:p>
          <a:p>
            <a:r>
              <a:rPr lang="en-US" dirty="0" smtClean="0"/>
              <a:t>Base classes, derived classes</a:t>
            </a:r>
          </a:p>
          <a:p>
            <a:r>
              <a:rPr lang="en-US" dirty="0" smtClean="0"/>
              <a:t>Calling base class constructors</a:t>
            </a:r>
          </a:p>
          <a:p>
            <a:r>
              <a:rPr lang="en-US" dirty="0" smtClean="0"/>
              <a:t>Redefining and overloading functions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Virtual functions</a:t>
            </a:r>
          </a:p>
          <a:p>
            <a:r>
              <a:rPr lang="en-US" dirty="0" smtClean="0"/>
              <a:t>Abstract classes</a:t>
            </a:r>
          </a:p>
          <a:p>
            <a:r>
              <a:rPr lang="en-US" dirty="0" smtClean="0"/>
              <a:t>Static casting and dynamic casting ( </a:t>
            </a:r>
            <a:r>
              <a:rPr lang="en-US" dirty="0" err="1" smtClean="0"/>
              <a:t>static_cast</a:t>
            </a:r>
            <a:r>
              <a:rPr lang="en-US" dirty="0" smtClean="0"/>
              <a:t>&lt;&gt;, </a:t>
            </a:r>
            <a:r>
              <a:rPr lang="en-US" dirty="0" err="1" smtClean="0"/>
              <a:t>dynamic_cast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Upcasting</a:t>
            </a:r>
            <a:r>
              <a:rPr lang="en-US" dirty="0" smtClean="0"/>
              <a:t> and </a:t>
            </a:r>
            <a:r>
              <a:rPr lang="en-US" dirty="0" err="1" smtClean="0"/>
              <a:t>downcasting</a:t>
            </a:r>
            <a:endParaRPr lang="en-US" dirty="0" smtClean="0"/>
          </a:p>
          <a:p>
            <a:r>
              <a:rPr lang="en-US" altLang="en-US" dirty="0" err="1" smtClean="0"/>
              <a:t>typeid</a:t>
            </a:r>
            <a:endParaRPr lang="en-US" altLang="en-US" dirty="0" smtClean="0"/>
          </a:p>
          <a:p>
            <a:r>
              <a:rPr lang="en-US" dirty="0" smtClean="0"/>
              <a:t>template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7869" y="649287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-1347788" y="-28575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Exercise: Inheritance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" y="600075"/>
            <a:ext cx="5957888" cy="61863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string 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"SH: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CIRCLE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CIRCLE() {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name = "C";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name =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"Na"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5087" y="28575"/>
            <a:ext cx="5410199" cy="42473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 double v)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 x(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"x"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 y(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"y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18648" y="4333042"/>
            <a:ext cx="2202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SH: no-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SQ: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SH: no-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SQ: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SH: no-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CI: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SH: no-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CI: </a:t>
            </a:r>
            <a:r>
              <a:rPr lang="en-US" dirty="0" err="1"/>
              <a:t>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7869" y="649287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4" name="Rectangle 3"/>
          <p:cNvSpPr/>
          <p:nvPr/>
        </p:nvSpPr>
        <p:spPr>
          <a:xfrm>
            <a:off x="142875" y="29567"/>
            <a:ext cx="5957888" cy="67403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string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"SH: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/>
              <a:t>SHAPE(</a:t>
            </a:r>
            <a:r>
              <a:rPr lang="en-US" b="1" dirty="0" err="1"/>
              <a:t>const</a:t>
            </a:r>
            <a:r>
              <a:rPr lang="en-US" b="1" dirty="0"/>
              <a:t> string &amp;name) { show("SH: </a:t>
            </a:r>
            <a:r>
              <a:rPr lang="en-US" b="1" dirty="0" err="1"/>
              <a:t>Ctor</a:t>
            </a:r>
            <a:r>
              <a:rPr lang="en-US" b="1" dirty="0"/>
              <a:t>"); </a:t>
            </a:r>
            <a:r>
              <a:rPr lang="en-US" b="1" dirty="0" smtClean="0"/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~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SHAPE() { show("SH: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    </a:t>
            </a:r>
            <a:r>
              <a:rPr lang="en-US" b="1" dirty="0" smtClean="0"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CIRCLE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CIRCLE() {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name = "C";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~CIRCLE() { show("CI: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"Na"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~SQUARE() { show("SQ: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5070" y="803696"/>
            <a:ext cx="54101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 double v)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x();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 y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869" y="24978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7869" y="649287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4" name="Rectangle 3"/>
          <p:cNvSpPr/>
          <p:nvPr/>
        </p:nvSpPr>
        <p:spPr>
          <a:xfrm>
            <a:off x="142875" y="29567"/>
            <a:ext cx="5957888" cy="67403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string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"SH: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/>
              <a:t>SHAPE(</a:t>
            </a:r>
            <a:r>
              <a:rPr lang="en-US" b="1" dirty="0" err="1"/>
              <a:t>const</a:t>
            </a:r>
            <a:r>
              <a:rPr lang="en-US" b="1" dirty="0"/>
              <a:t> string &amp;name) { show("SH: </a:t>
            </a:r>
            <a:r>
              <a:rPr lang="en-US" b="1" dirty="0" err="1"/>
              <a:t>Ctor</a:t>
            </a:r>
            <a:r>
              <a:rPr lang="en-US" b="1" dirty="0"/>
              <a:t>"); </a:t>
            </a:r>
            <a:r>
              <a:rPr lang="en-US" b="1" dirty="0" smtClean="0"/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~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SHAPE() { show("SH: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    </a:t>
            </a:r>
            <a:r>
              <a:rPr lang="en-US" b="1" dirty="0" smtClean="0"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CIRCLE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CIRCLE() {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name = "C";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~CIRCLE() { show("CI: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"Na"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~SQUARE() { show("SQ: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5070" y="803696"/>
            <a:ext cx="54101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 double v)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x();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 y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41255" y="5254635"/>
            <a:ext cx="5757862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compilation errors? 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 the errors.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869" y="24978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7869" y="649287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4" name="Rectangle 3"/>
          <p:cNvSpPr/>
          <p:nvPr/>
        </p:nvSpPr>
        <p:spPr>
          <a:xfrm>
            <a:off x="142875" y="29567"/>
            <a:ext cx="5957888" cy="67403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string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"SH: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/>
              <a:t>SHAPE(</a:t>
            </a:r>
            <a:r>
              <a:rPr lang="en-US" b="1" dirty="0" err="1"/>
              <a:t>const</a:t>
            </a:r>
            <a:r>
              <a:rPr lang="en-US" b="1" dirty="0"/>
              <a:t> string &amp;name) { show("SH: </a:t>
            </a:r>
            <a:r>
              <a:rPr lang="en-US" b="1" dirty="0" err="1"/>
              <a:t>Ctor</a:t>
            </a:r>
            <a:r>
              <a:rPr lang="en-US" b="1" dirty="0"/>
              <a:t>"); </a:t>
            </a:r>
            <a:r>
              <a:rPr lang="en-US" b="1" dirty="0" smtClean="0"/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~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SHAPE() { show("SH: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    </a:t>
            </a:r>
            <a:r>
              <a:rPr lang="en-US" b="1" dirty="0" smtClean="0"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CIRCLE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CIRCLE() {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name = "C";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~CIRCLE() { show("CI: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"Na"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~SQUARE() { show("SQ: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5070" y="832272"/>
            <a:ext cx="54101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show(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string &amp;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 double v)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x;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"a"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y;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41255" y="5254635"/>
            <a:ext cx="5757862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are the output?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869" y="24978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7869" y="649287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4" name="Rectangle 3"/>
          <p:cNvSpPr/>
          <p:nvPr/>
        </p:nvSpPr>
        <p:spPr>
          <a:xfrm>
            <a:off x="142875" y="29567"/>
            <a:ext cx="5957888" cy="67403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string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"SH: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/>
              <a:t>SHAPE(</a:t>
            </a:r>
            <a:r>
              <a:rPr lang="en-US" b="1" dirty="0" err="1"/>
              <a:t>const</a:t>
            </a:r>
            <a:r>
              <a:rPr lang="en-US" b="1" dirty="0"/>
              <a:t> string &amp;name) { show("SH: </a:t>
            </a:r>
            <a:r>
              <a:rPr lang="en-US" b="1" dirty="0" err="1"/>
              <a:t>Ctor</a:t>
            </a:r>
            <a:r>
              <a:rPr lang="en-US" b="1" dirty="0"/>
              <a:t>"); </a:t>
            </a:r>
            <a:r>
              <a:rPr lang="en-US" b="1" dirty="0" smtClean="0"/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~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SHAPE() { show("SH: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    </a:t>
            </a:r>
            <a:r>
              <a:rPr lang="en-US" b="1" dirty="0" smtClean="0"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CIRCLE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CIRCLE() {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name = "C";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~CIRCLE() { show("CI: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"Na"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~SQUARE() { show("SQ: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5070" y="832272"/>
            <a:ext cx="5410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x;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"a"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y;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869" y="24978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22221" y="2614890"/>
            <a:ext cx="1921669" cy="41549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</a:t>
            </a:r>
            <a:r>
              <a:rPr lang="en-US" sz="1600" dirty="0" err="1"/>
              <a:t>Dtor</a:t>
            </a:r>
            <a:endParaRPr lang="en-US" sz="1600" dirty="0"/>
          </a:p>
          <a:p>
            <a:r>
              <a:rPr lang="en-US" sz="1600" dirty="0"/>
              <a:t>SH: </a:t>
            </a:r>
            <a:r>
              <a:rPr lang="en-US" sz="1600" dirty="0" err="1"/>
              <a:t>Dtor</a:t>
            </a:r>
            <a:endParaRPr lang="en-US" sz="1600" dirty="0"/>
          </a:p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CI: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CI: </a:t>
            </a:r>
            <a:r>
              <a:rPr lang="en-US" sz="1600" dirty="0" err="1"/>
              <a:t>Dtor</a:t>
            </a:r>
            <a:endParaRPr lang="en-US" sz="1600" dirty="0"/>
          </a:p>
          <a:p>
            <a:r>
              <a:rPr lang="en-US" sz="1600" dirty="0"/>
              <a:t>SH: </a:t>
            </a:r>
            <a:r>
              <a:rPr lang="en-US" sz="1600" dirty="0" err="1"/>
              <a:t>Dtor</a:t>
            </a:r>
            <a:endParaRPr lang="en-US" sz="1600" dirty="0"/>
          </a:p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CI: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CI: </a:t>
            </a:r>
            <a:r>
              <a:rPr lang="en-US" sz="1600" dirty="0" err="1"/>
              <a:t>Dtor</a:t>
            </a:r>
            <a:endParaRPr lang="en-US" sz="1600" dirty="0"/>
          </a:p>
          <a:p>
            <a:r>
              <a:rPr lang="en-US" sz="1600" dirty="0"/>
              <a:t>SH: </a:t>
            </a:r>
            <a:r>
              <a:rPr lang="en-US" sz="1600" dirty="0" err="1"/>
              <a:t>Dtor</a:t>
            </a:r>
            <a:endParaRPr lang="en-US" sz="1600" dirty="0"/>
          </a:p>
          <a:p>
            <a:r>
              <a:rPr lang="en-US" sz="1600" dirty="0"/>
              <a:t>SQ: </a:t>
            </a:r>
            <a:r>
              <a:rPr lang="en-US" sz="1600" dirty="0" err="1"/>
              <a:t>Dtor</a:t>
            </a:r>
            <a:endParaRPr lang="en-US" sz="1600" dirty="0"/>
          </a:p>
          <a:p>
            <a:r>
              <a:rPr lang="en-US" sz="1600" dirty="0"/>
              <a:t>SH: </a:t>
            </a:r>
            <a:r>
              <a:rPr lang="en-US" sz="1600" dirty="0" err="1"/>
              <a:t>Dtor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1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7869" y="649287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4" name="Rectangle 3"/>
          <p:cNvSpPr/>
          <p:nvPr/>
        </p:nvSpPr>
        <p:spPr>
          <a:xfrm>
            <a:off x="142875" y="29567"/>
            <a:ext cx="5957888" cy="67403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string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"SH: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/>
              <a:t>SHAPE(</a:t>
            </a:r>
            <a:r>
              <a:rPr lang="en-US" b="1" dirty="0" err="1"/>
              <a:t>const</a:t>
            </a:r>
            <a:r>
              <a:rPr lang="en-US" b="1" dirty="0"/>
              <a:t> string &amp;name) { show("SH: </a:t>
            </a:r>
            <a:r>
              <a:rPr lang="en-US" b="1" dirty="0" err="1"/>
              <a:t>Ctor</a:t>
            </a:r>
            <a:r>
              <a:rPr lang="en-US" b="1" dirty="0"/>
              <a:t>"); </a:t>
            </a:r>
            <a:r>
              <a:rPr lang="en-US" b="1" dirty="0" smtClean="0"/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~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SHAPE() { show("SH: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    </a:t>
            </a:r>
            <a:r>
              <a:rPr lang="en-US" b="1" dirty="0" smtClean="0"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CIRCLE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CIRCLE() {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name = "C";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~CIRCLE() { show("CI: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"Na"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~SQUARE() { show("SQ: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5070" y="832272"/>
            <a:ext cx="5410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x;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"a"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y;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869" y="24978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22221" y="2614890"/>
            <a:ext cx="1921669" cy="41549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CI: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CI: </a:t>
            </a:r>
            <a:r>
              <a:rPr lang="en-US" sz="1600" dirty="0" err="1"/>
              <a:t>Dtor</a:t>
            </a:r>
            <a:endParaRPr lang="en-US" sz="1600" dirty="0"/>
          </a:p>
          <a:p>
            <a:r>
              <a:rPr lang="en-US" sz="1600" dirty="0"/>
              <a:t>SH: </a:t>
            </a:r>
            <a:r>
              <a:rPr lang="en-US" sz="1600" dirty="0" err="1"/>
              <a:t>Dtor</a:t>
            </a:r>
            <a:endParaRPr lang="en-US" sz="1600" dirty="0"/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CI: </a:t>
            </a:r>
            <a:r>
              <a:rPr lang="en-US" sz="1600" dirty="0" err="1">
                <a:solidFill>
                  <a:srgbClr val="C00000"/>
                </a:solidFill>
              </a:rPr>
              <a:t>Dtor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SH: </a:t>
            </a:r>
            <a:r>
              <a:rPr lang="en-US" sz="1600" dirty="0" err="1">
                <a:solidFill>
                  <a:srgbClr val="C00000"/>
                </a:solidFill>
              </a:rPr>
              <a:t>Dtor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SQ: </a:t>
            </a:r>
            <a:r>
              <a:rPr lang="en-US" sz="1600" dirty="0" err="1">
                <a:solidFill>
                  <a:srgbClr val="C00000"/>
                </a:solidFill>
              </a:rPr>
              <a:t>Dtor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SH: </a:t>
            </a:r>
            <a:r>
              <a:rPr lang="en-US" sz="1600" dirty="0" err="1">
                <a:solidFill>
                  <a:srgbClr val="C00000"/>
                </a:solidFill>
              </a:rPr>
              <a:t>Dtor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" name="Right Bracket 2"/>
          <p:cNvSpPr/>
          <p:nvPr/>
        </p:nvSpPr>
        <p:spPr>
          <a:xfrm>
            <a:off x="8343905" y="2614890"/>
            <a:ext cx="242883" cy="4140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8343904" y="3192689"/>
            <a:ext cx="242884" cy="79352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8343903" y="4125676"/>
            <a:ext cx="257171" cy="8463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8343905" y="5121501"/>
            <a:ext cx="242883" cy="4140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322474" y="5685012"/>
            <a:ext cx="257171" cy="8463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72525" y="5923533"/>
            <a:ext cx="23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 the function call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2221" y="13528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2221" y="16660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72021" y="43974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2021" y="34497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8471" y="19157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2221" y="11037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55" y="26372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67212" y="51438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7869" y="649287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4" name="Rectangle 3"/>
          <p:cNvSpPr/>
          <p:nvPr/>
        </p:nvSpPr>
        <p:spPr>
          <a:xfrm>
            <a:off x="142875" y="29567"/>
            <a:ext cx="5957888" cy="67403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string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"SH: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/>
              <a:t>SHAPE(</a:t>
            </a:r>
            <a:r>
              <a:rPr lang="en-US" b="1" dirty="0" err="1"/>
              <a:t>const</a:t>
            </a:r>
            <a:r>
              <a:rPr lang="en-US" b="1" dirty="0"/>
              <a:t> string &amp;name) { show("SH: </a:t>
            </a:r>
            <a:r>
              <a:rPr lang="en-US" b="1" dirty="0" err="1"/>
              <a:t>Ctor</a:t>
            </a:r>
            <a:r>
              <a:rPr lang="en-US" b="1" dirty="0"/>
              <a:t>"); </a:t>
            </a:r>
            <a:r>
              <a:rPr lang="en-US" b="1" dirty="0" smtClean="0"/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~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SHAPE() { show("SH: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    </a:t>
            </a:r>
            <a:r>
              <a:rPr lang="en-US" b="1" dirty="0" smtClean="0"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CIRCLE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CIRCLE() {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name = "C";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~CIRCLE() { show("CI: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"Na"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~SQUARE() { show("SQ: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5070" y="832272"/>
            <a:ext cx="5410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SQUARE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x;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"a"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CIRCLE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y;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869" y="24978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22221" y="2614890"/>
            <a:ext cx="1921669" cy="41549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CI: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CI: </a:t>
            </a:r>
            <a:r>
              <a:rPr lang="en-US" sz="1600" dirty="0" err="1"/>
              <a:t>Dtor</a:t>
            </a:r>
            <a:endParaRPr lang="en-US" sz="1600" dirty="0"/>
          </a:p>
          <a:p>
            <a:r>
              <a:rPr lang="en-US" sz="1600" dirty="0"/>
              <a:t>SH: </a:t>
            </a:r>
            <a:r>
              <a:rPr lang="en-US" sz="1600" dirty="0" err="1"/>
              <a:t>Dtor</a:t>
            </a:r>
            <a:endParaRPr lang="en-US" sz="1600" dirty="0"/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CI: </a:t>
            </a:r>
            <a:r>
              <a:rPr lang="en-US" sz="1600" dirty="0" err="1">
                <a:solidFill>
                  <a:srgbClr val="C00000"/>
                </a:solidFill>
              </a:rPr>
              <a:t>Dtor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SH: </a:t>
            </a:r>
            <a:r>
              <a:rPr lang="en-US" sz="1600" dirty="0" err="1">
                <a:solidFill>
                  <a:srgbClr val="C00000"/>
                </a:solidFill>
              </a:rPr>
              <a:t>Dtor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SQ: </a:t>
            </a:r>
            <a:r>
              <a:rPr lang="en-US" sz="1600" dirty="0" err="1">
                <a:solidFill>
                  <a:srgbClr val="C00000"/>
                </a:solidFill>
              </a:rPr>
              <a:t>Dtor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SH: </a:t>
            </a:r>
            <a:r>
              <a:rPr lang="en-US" sz="1600" dirty="0" err="1">
                <a:solidFill>
                  <a:srgbClr val="C00000"/>
                </a:solidFill>
              </a:rPr>
              <a:t>Dtor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" name="Right Bracket 2"/>
          <p:cNvSpPr/>
          <p:nvPr/>
        </p:nvSpPr>
        <p:spPr>
          <a:xfrm>
            <a:off x="8343905" y="2614890"/>
            <a:ext cx="242883" cy="4140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8343904" y="3192689"/>
            <a:ext cx="242884" cy="79352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8343903" y="4125676"/>
            <a:ext cx="257171" cy="8463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8343905" y="5121501"/>
            <a:ext cx="242883" cy="4140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322474" y="5685012"/>
            <a:ext cx="257171" cy="8463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72525" y="5923533"/>
            <a:ext cx="23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 the function call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2221" y="13528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2221" y="16660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72021" y="43974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2021" y="34497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8471" y="19157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2221" y="11037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55" y="26372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67212" y="51438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" name="Cloud 20"/>
          <p:cNvSpPr/>
          <p:nvPr/>
        </p:nvSpPr>
        <p:spPr>
          <a:xfrm>
            <a:off x="9263204" y="1021007"/>
            <a:ext cx="2717509" cy="30838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</a:t>
            </a:r>
            <a:r>
              <a:rPr lang="en-US" sz="2400" dirty="0" smtClean="0"/>
              <a:t>constructor of SHAPE </a:t>
            </a:r>
            <a:r>
              <a:rPr lang="en-US" sz="2400" dirty="0"/>
              <a:t>with an argument is not invoked.</a:t>
            </a:r>
          </a:p>
        </p:txBody>
      </p:sp>
    </p:spTree>
    <p:extLst>
      <p:ext uri="{BB962C8B-B14F-4D97-AF65-F5344CB8AC3E}">
        <p14:creationId xmlns:p14="http://schemas.microsoft.com/office/powerpoint/2010/main" val="39552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17869" y="649287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A0AED-A63A-45F7-B55B-CED4B0AA9107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4" name="Rectangle 3"/>
          <p:cNvSpPr/>
          <p:nvPr/>
        </p:nvSpPr>
        <p:spPr>
          <a:xfrm>
            <a:off x="142875" y="29567"/>
            <a:ext cx="5957888" cy="42473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string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name;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"SH: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/>
              <a:t>SHAPE(</a:t>
            </a:r>
            <a:r>
              <a:rPr lang="en-US" b="1" dirty="0" err="1"/>
              <a:t>const</a:t>
            </a:r>
            <a:r>
              <a:rPr lang="en-US" b="1" dirty="0"/>
              <a:t> string &amp;name) { show("SH: </a:t>
            </a:r>
            <a:r>
              <a:rPr lang="en-US" b="1" dirty="0" err="1"/>
              <a:t>Ctor</a:t>
            </a:r>
            <a:r>
              <a:rPr lang="en-US" b="1" dirty="0"/>
              <a:t>"); </a:t>
            </a:r>
            <a:r>
              <a:rPr lang="en-US" b="1" dirty="0" smtClean="0"/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~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SHAPE() { show("SH: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        </a:t>
            </a:r>
          </a:p>
          <a:p>
            <a:r>
              <a:rPr lang="en-US" b="1" dirty="0" smtClean="0"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CIRCLE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CIRCLE() {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name = "C";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CIRCLE(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&amp;name) {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"CI: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~CIRCLE() { show("CI: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");} </a:t>
            </a:r>
            <a:r>
              <a:rPr lang="en-US" dirty="0" smtClean="0"/>
              <a:t>      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869" y="24978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142876" y="4369519"/>
            <a:ext cx="6134100" cy="24884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</a:t>
            </a:r>
            <a:r>
              <a:rPr lang="en-US" sz="2400" dirty="0" smtClean="0"/>
              <a:t>constructor of SHAPE </a:t>
            </a:r>
            <a:r>
              <a:rPr lang="en-US" sz="2400" dirty="0"/>
              <a:t>with an argument is not invoked</a:t>
            </a:r>
            <a:r>
              <a:rPr lang="en-US" sz="2400" dirty="0" smtClean="0"/>
              <a:t>. </a:t>
            </a:r>
            <a:r>
              <a:rPr lang="en-US" sz="2400" b="1" dirty="0" smtClean="0"/>
              <a:t>Need to specify which base constructor that we want to invoke.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276975" y="860563"/>
            <a:ext cx="581025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SQUARE() { show(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no-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name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"Na"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SQUARE(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string &amp;name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SHAPE( name )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show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&gt;name = name;  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~SQUARE() { show("SQ: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Dtor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"); }     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C325CB-C382-42D5-A2D2-D4A4D0639469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1038" cy="108743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Polymorphism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476" y="1528757"/>
            <a:ext cx="11670222" cy="5021262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3600" i="1" dirty="0" smtClean="0"/>
              <a:t>Polymorphism: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a variable of a </a:t>
            </a:r>
            <a:r>
              <a:rPr lang="en-US" altLang="en-US" sz="3600" dirty="0" err="1"/>
              <a:t>supertype</a:t>
            </a:r>
            <a:r>
              <a:rPr lang="en-US" altLang="en-US" sz="3600" dirty="0"/>
              <a:t> can refer to a subtype object</a:t>
            </a:r>
            <a:r>
              <a:rPr lang="en-US" altLang="en-US" sz="3600" dirty="0" smtClean="0"/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b="1" dirty="0" smtClean="0">
                <a:solidFill>
                  <a:srgbClr val="C00000"/>
                </a:solidFill>
              </a:rPr>
              <a:t>The base class must have </a:t>
            </a:r>
            <a:r>
              <a:rPr lang="en-US" altLang="en-US" sz="3600" b="1" dirty="0" smtClean="0">
                <a:solidFill>
                  <a:srgbClr val="0000FF"/>
                </a:solidFill>
              </a:rPr>
              <a:t>at least one 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virtual function.</a:t>
            </a:r>
            <a:endParaRPr lang="en-US" altLang="en-US" sz="3600" b="1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6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 smtClean="0"/>
              <a:t>Three major concepts in object-oriented programming: </a:t>
            </a:r>
            <a:r>
              <a:rPr lang="en-US" altLang="en-US" sz="3600" dirty="0"/>
              <a:t>encapsulation, inheritance, and polymorphism. </a:t>
            </a:r>
            <a:endParaRPr lang="en-US" altLang="en-US" sz="3600" dirty="0" smtClean="0"/>
          </a:p>
          <a:p>
            <a:pPr marL="0" indent="0">
              <a:spcBef>
                <a:spcPct val="0"/>
              </a:spcBef>
              <a:buNone/>
            </a:pPr>
            <a:endParaRPr lang="en-US" altLang="en-US" sz="3600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 smtClean="0"/>
              <a:t>B is derived from A.</a:t>
            </a:r>
            <a:endParaRPr lang="en-US" altLang="en-US" sz="36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*x;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new B;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C19D4A-B5FA-42DF-AEA8-C50EDDE584B5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00009"/>
            <a:ext cx="8301038" cy="1087438"/>
          </a:xfrm>
        </p:spPr>
        <p:txBody>
          <a:bodyPr/>
          <a:lstStyle/>
          <a:p>
            <a:pPr algn="ctr"/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Virtual Functions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2046" y="1097100"/>
            <a:ext cx="6119812" cy="52629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Rectangle: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Shape{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35922" y="1097100"/>
            <a:ext cx="4835470" cy="52629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*a, *b;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Rectangle;</a:t>
            </a:r>
          </a:p>
          <a:p>
            <a:endParaRPr lang="en-US" alt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a-&gt;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b-&gt;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endParaRPr lang="en-US" alt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the function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be invoked based on the object’s type? 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2" y="120451"/>
            <a:ext cx="8410575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Base Classes and Derived Classes </a:t>
            </a:r>
          </a:p>
        </p:txBody>
      </p:sp>
      <p:sp>
        <p:nvSpPr>
          <p:cNvPr id="5125" name="Rectangle 19"/>
          <p:cNvSpPr>
            <a:spLocks noChangeArrowheads="1"/>
          </p:cNvSpPr>
          <p:nvPr/>
        </p:nvSpPr>
        <p:spPr bwMode="auto">
          <a:xfrm>
            <a:off x="1524001" y="2550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Rectangle 21"/>
          <p:cNvSpPr>
            <a:spLocks noChangeArrowheads="1"/>
          </p:cNvSpPr>
          <p:nvPr/>
        </p:nvSpPr>
        <p:spPr bwMode="auto">
          <a:xfrm>
            <a:off x="719140" y="727878"/>
            <a:ext cx="11110905" cy="23083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/>
              <a:t>class Shape {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public:</a:t>
            </a:r>
          </a:p>
          <a:p>
            <a:r>
              <a:rPr lang="en-US" altLang="en-US" sz="2000" dirty="0" smtClean="0"/>
              <a:t>      Shape ( );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getArea</a:t>
            </a:r>
            <a:r>
              <a:rPr lang="en-US" altLang="en-US" sz="2000" dirty="0" smtClean="0"/>
              <a:t>( ) </a:t>
            </a:r>
            <a:r>
              <a:rPr lang="en-US" altLang="en-US" sz="2000" dirty="0" err="1" smtClean="0"/>
              <a:t>const</a:t>
            </a:r>
            <a:r>
              <a:rPr lang="en-US" altLang="en-US" sz="2000" dirty="0" smtClean="0"/>
              <a:t>;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protected:</a:t>
            </a:r>
          </a:p>
          <a:p>
            <a:r>
              <a:rPr lang="en-US" altLang="en-US" sz="2000" dirty="0" smtClean="0"/>
              <a:t>      </a:t>
            </a:r>
            <a:r>
              <a:rPr lang="en-US" altLang="en-US" sz="2000" b="1" dirty="0" smtClean="0"/>
              <a:t>double area; //inherited in the derived class </a:t>
            </a:r>
          </a:p>
          <a:p>
            <a:r>
              <a:rPr lang="en-US" altLang="en-US" sz="2000" dirty="0" smtClean="0"/>
              <a:t>}; // the base class</a:t>
            </a:r>
            <a:endParaRPr lang="en-US" altLang="en-US" sz="2000" dirty="0"/>
          </a:p>
        </p:txBody>
      </p:sp>
      <p:sp>
        <p:nvSpPr>
          <p:cNvPr id="5135" name="Rectangle 32"/>
          <p:cNvSpPr>
            <a:spLocks noChangeArrowheads="1"/>
          </p:cNvSpPr>
          <p:nvPr/>
        </p:nvSpPr>
        <p:spPr bwMode="auto">
          <a:xfrm>
            <a:off x="1524001" y="1012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6" name="Rectangle 34"/>
          <p:cNvSpPr>
            <a:spLocks noChangeArrowheads="1"/>
          </p:cNvSpPr>
          <p:nvPr/>
        </p:nvSpPr>
        <p:spPr bwMode="auto">
          <a:xfrm>
            <a:off x="1524001" y="1012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80767" y="3442538"/>
            <a:ext cx="4872077" cy="28623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/>
              <a:t>class Circle: Shape {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public:</a:t>
            </a:r>
          </a:p>
          <a:p>
            <a:r>
              <a:rPr lang="en-US" altLang="en-US" sz="2000" dirty="0" smtClean="0"/>
              <a:t>      Circle( );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getArea</a:t>
            </a:r>
            <a:r>
              <a:rPr lang="en-US" altLang="en-US" sz="2000" dirty="0" smtClean="0"/>
              <a:t>( ) </a:t>
            </a:r>
            <a:r>
              <a:rPr lang="en-US" altLang="en-US" sz="2000" dirty="0" err="1" smtClean="0"/>
              <a:t>const</a:t>
            </a:r>
            <a:r>
              <a:rPr lang="en-US" altLang="en-US" sz="2000" dirty="0" smtClean="0"/>
              <a:t>; 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getRadius</a:t>
            </a:r>
            <a:r>
              <a:rPr lang="en-US" altLang="en-US" sz="2000" dirty="0" smtClean="0"/>
              <a:t>() </a:t>
            </a:r>
            <a:r>
              <a:rPr lang="en-US" altLang="en-US" sz="2000" dirty="0" err="1" smtClean="0"/>
              <a:t>const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{ return radius;}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protected: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radius;</a:t>
            </a:r>
          </a:p>
          <a:p>
            <a:r>
              <a:rPr lang="en-US" altLang="en-US" sz="2000" dirty="0" smtClean="0"/>
              <a:t>}; // the derived class</a:t>
            </a:r>
          </a:p>
          <a:p>
            <a:endParaRPr lang="en-US" altLang="en-US" sz="2000" dirty="0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700713" y="3412668"/>
            <a:ext cx="6129333" cy="28623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/>
              <a:t>class Rectangle: Shape {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public:</a:t>
            </a:r>
          </a:p>
          <a:p>
            <a:r>
              <a:rPr lang="en-US" altLang="en-US" sz="2000" dirty="0" smtClean="0"/>
              <a:t>      Rectangle</a:t>
            </a:r>
            <a:r>
              <a:rPr lang="en-US" altLang="en-US" sz="2000" dirty="0"/>
              <a:t>( </a:t>
            </a:r>
            <a:r>
              <a:rPr lang="en-US" altLang="en-US" sz="2000" dirty="0" smtClean="0"/>
              <a:t>);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getArea</a:t>
            </a:r>
            <a:r>
              <a:rPr lang="en-US" altLang="en-US" sz="2000" dirty="0" smtClean="0"/>
              <a:t>( ) </a:t>
            </a:r>
            <a:r>
              <a:rPr lang="en-US" altLang="en-US" sz="2000" dirty="0" err="1" smtClean="0"/>
              <a:t>const</a:t>
            </a:r>
            <a:r>
              <a:rPr lang="en-US" altLang="en-US" sz="2000" dirty="0" smtClean="0"/>
              <a:t>; 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getWidth</a:t>
            </a:r>
            <a:r>
              <a:rPr lang="en-US" altLang="en-US" sz="2000" dirty="0" smtClean="0"/>
              <a:t>() </a:t>
            </a:r>
            <a:r>
              <a:rPr lang="en-US" altLang="en-US" sz="2000" dirty="0" err="1" smtClean="0"/>
              <a:t>const</a:t>
            </a:r>
            <a:r>
              <a:rPr lang="en-US" altLang="en-US" sz="2000" dirty="0" smtClean="0"/>
              <a:t> { return </a:t>
            </a:r>
            <a:r>
              <a:rPr lang="en-US" altLang="en-US" sz="2000" dirty="0" err="1" smtClean="0"/>
              <a:t>sideLength</a:t>
            </a:r>
            <a:r>
              <a:rPr lang="en-US" altLang="en-US" sz="2000" dirty="0" smtClean="0"/>
              <a:t>[0]; }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getHeight</a:t>
            </a:r>
            <a:r>
              <a:rPr lang="en-US" altLang="en-US" sz="2000" dirty="0" smtClean="0"/>
              <a:t>() 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{ return </a:t>
            </a:r>
            <a:r>
              <a:rPr lang="en-US" altLang="en-US" sz="2000" dirty="0" err="1" smtClean="0"/>
              <a:t>sideLength</a:t>
            </a:r>
            <a:r>
              <a:rPr lang="en-US" altLang="en-US" sz="2000" dirty="0" smtClean="0"/>
              <a:t>[1]; </a:t>
            </a:r>
            <a:r>
              <a:rPr lang="en-US" altLang="en-US" sz="2000" dirty="0"/>
              <a:t>} </a:t>
            </a:r>
            <a:r>
              <a:rPr lang="en-US" altLang="en-US" sz="2000" dirty="0" smtClean="0"/>
              <a:t>protected: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sideLength</a:t>
            </a:r>
            <a:r>
              <a:rPr lang="en-US" altLang="en-US" sz="2000" dirty="0" smtClean="0"/>
              <a:t>[2];</a:t>
            </a:r>
          </a:p>
          <a:p>
            <a:r>
              <a:rPr lang="en-US" altLang="en-US" sz="2000" dirty="0" smtClean="0"/>
              <a:t>}; // the derived class</a:t>
            </a:r>
            <a:endParaRPr lang="en-US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0388605" y="5672890"/>
            <a:ext cx="1694482" cy="86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286423" y="5467032"/>
            <a:ext cx="1161249" cy="1068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72075" y="3043513"/>
            <a:ext cx="837577" cy="36915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11196" y="3059011"/>
            <a:ext cx="646767" cy="34634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C19D4A-B5FA-42DF-AEA8-C50EDDE584B5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00009"/>
            <a:ext cx="8301038" cy="1087438"/>
          </a:xfrm>
        </p:spPr>
        <p:txBody>
          <a:bodyPr/>
          <a:lstStyle/>
          <a:p>
            <a:pPr algn="ctr"/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Virtual Functions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2046" y="1097100"/>
            <a:ext cx="6119812" cy="52629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Rectangle: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Shape{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35922" y="1097100"/>
            <a:ext cx="4835470" cy="52629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*a, *b;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Rectangle;</a:t>
            </a:r>
          </a:p>
          <a:p>
            <a:endParaRPr lang="en-US" alt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a-&gt;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b-&gt;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endParaRPr lang="en-US" alt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the function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be invoked based on the object’s type? 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loud 1"/>
          <p:cNvSpPr/>
          <p:nvPr/>
        </p:nvSpPr>
        <p:spPr>
          <a:xfrm>
            <a:off x="292046" y="998432"/>
            <a:ext cx="6494517" cy="5357917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Need Dynamic Binding.</a:t>
            </a:r>
          </a:p>
          <a:p>
            <a:pPr algn="ctr"/>
            <a:endParaRPr lang="en-US" sz="2800" dirty="0">
              <a:solidFill>
                <a:srgbClr val="C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Determine the type of an object at runtime and invoke the required function.</a:t>
            </a:r>
          </a:p>
          <a:p>
            <a:pPr algn="ctr"/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C19D4A-B5FA-42DF-AEA8-C50EDDE584B5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00009"/>
            <a:ext cx="8301038" cy="1087438"/>
          </a:xfrm>
        </p:spPr>
        <p:txBody>
          <a:bodyPr/>
          <a:lstStyle/>
          <a:p>
            <a:pPr algn="ctr"/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Virtual Functions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2046" y="1097100"/>
            <a:ext cx="6580242" cy="52629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Rectangle: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Shape{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35922" y="1097100"/>
            <a:ext cx="4835470" cy="52629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*a, *b;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Rectangle;</a:t>
            </a:r>
          </a:p>
          <a:p>
            <a:endParaRPr lang="en-US" alt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a-&gt;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b-&gt;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endParaRPr lang="en-US" alt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the function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be invoked based on the object’s type? 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42A124-BEB2-4D28-B330-EF73A2D90340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4" y="395288"/>
            <a:ext cx="8524875" cy="6143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matching vs. dynamic binding 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1" name="Rectangle 9"/>
          <p:cNvSpPr>
            <a:spLocks noChangeArrowheads="1"/>
          </p:cNvSpPr>
          <p:nvPr/>
        </p:nvSpPr>
        <p:spPr bwMode="auto">
          <a:xfrm>
            <a:off x="232474" y="1277939"/>
            <a:ext cx="11732217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Two separate issues: </a:t>
            </a:r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3200" dirty="0" smtClean="0"/>
              <a:t>matching </a:t>
            </a:r>
            <a:r>
              <a:rPr lang="en-US" altLang="en-US" sz="3200" dirty="0"/>
              <a:t>a function signature </a:t>
            </a:r>
            <a:endParaRPr lang="en-US" altLang="en-US" sz="3200" dirty="0" smtClean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3200" dirty="0" smtClean="0"/>
              <a:t>binding a function implementation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 dirty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compiler finds a matching function </a:t>
            </a:r>
            <a:r>
              <a:rPr lang="en-US" altLang="en-US" sz="3200" dirty="0" smtClean="0"/>
              <a:t>based on parameter information: the parameter type</a:t>
            </a:r>
            <a:r>
              <a:rPr lang="en-US" altLang="en-US" sz="3200" dirty="0"/>
              <a:t>, number of parameters, and order of the parameters at compile time. </a:t>
            </a:r>
            <a:endParaRPr lang="en-US" altLang="en-US" sz="3200" dirty="0" smtClean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3200" dirty="0" smtClean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C</a:t>
            </a:r>
            <a:r>
              <a:rPr lang="en-US" altLang="en-US" sz="3200" dirty="0"/>
              <a:t>++ dynamically binds the implementation of the function at runtime, decided by the </a:t>
            </a:r>
            <a:r>
              <a:rPr lang="en-US" altLang="en-US" sz="3200" i="1" dirty="0"/>
              <a:t>actual class</a:t>
            </a:r>
            <a:r>
              <a:rPr lang="en-US" altLang="en-US" sz="3200" dirty="0"/>
              <a:t> of the object referenced by the variable.</a:t>
            </a:r>
          </a:p>
        </p:txBody>
      </p:sp>
    </p:spTree>
    <p:extLst>
      <p:ext uri="{BB962C8B-B14F-4D97-AF65-F5344CB8AC3E}">
        <p14:creationId xmlns:p14="http://schemas.microsoft.com/office/powerpoint/2010/main" val="7784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FF4742-B50E-495E-8DDB-3239B3D8D447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5288"/>
            <a:ext cx="12192000" cy="6143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should we use virtual functions? 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800100" y="1277939"/>
            <a:ext cx="10744200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Yes: If </a:t>
            </a:r>
            <a:r>
              <a:rPr lang="en-US" altLang="en-US" sz="3200" dirty="0"/>
              <a:t>a function defined in a base class needs to be redefined in its derived </a:t>
            </a:r>
            <a:r>
              <a:rPr lang="en-US" altLang="en-US" sz="3200" dirty="0" smtClean="0"/>
              <a:t>classes</a:t>
            </a:r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No: if </a:t>
            </a:r>
            <a:r>
              <a:rPr lang="en-US" altLang="en-US" sz="3200" dirty="0"/>
              <a:t>a function will not be </a:t>
            </a:r>
            <a:r>
              <a:rPr lang="en-US" altLang="en-US" sz="3200" dirty="0" smtClean="0"/>
              <a:t>redefined. </a:t>
            </a:r>
          </a:p>
          <a:p>
            <a:pPr>
              <a:buClr>
                <a:schemeClr val="tx2"/>
              </a:buClr>
              <a:buSzPct val="75000"/>
            </a:pPr>
            <a:r>
              <a:rPr lang="en-US" altLang="en-US" sz="3200" dirty="0" smtClean="0"/>
              <a:t>    </a:t>
            </a:r>
          </a:p>
          <a:p>
            <a:pPr>
              <a:buClr>
                <a:schemeClr val="tx2"/>
              </a:buClr>
              <a:buSzPct val="75000"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   Benefit: more efficient. It takes longer </a:t>
            </a:r>
            <a:r>
              <a:rPr lang="en-US" altLang="en-US" sz="3200" dirty="0"/>
              <a:t>time and system </a:t>
            </a:r>
            <a:r>
              <a:rPr lang="en-US" altLang="en-US" sz="3200" dirty="0" smtClean="0"/>
              <a:t>    </a:t>
            </a:r>
          </a:p>
          <a:p>
            <a:pPr>
              <a:buClr>
                <a:schemeClr val="tx2"/>
              </a:buClr>
              <a:buSzPct val="75000"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   resource </a:t>
            </a:r>
            <a:r>
              <a:rPr lang="en-US" altLang="en-US" sz="3200" dirty="0"/>
              <a:t>to bind virtual functions </a:t>
            </a:r>
            <a:r>
              <a:rPr lang="en-US" altLang="en-US" sz="3200" dirty="0" smtClean="0"/>
              <a:t>dynamically.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50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85D10B-A401-4969-9210-4EC6A6E83B05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Classes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94468" y="1431926"/>
            <a:ext cx="1160823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/>
              <a:t>In the inheritance hierarchy, classes become more specific and concrete with each new derived class. </a:t>
            </a:r>
            <a:endParaRPr lang="en-US" altLang="en-US" sz="3200" dirty="0" smtClean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Moving from a </a:t>
            </a:r>
            <a:r>
              <a:rPr lang="en-US" altLang="en-US" sz="3200" dirty="0"/>
              <a:t>derived class back up to its parent and ancestor classes, </a:t>
            </a:r>
            <a:r>
              <a:rPr lang="en-US" altLang="en-US" sz="3200" dirty="0" smtClean="0"/>
              <a:t>these </a:t>
            </a:r>
            <a:r>
              <a:rPr lang="en-US" altLang="en-US" sz="3200" dirty="0"/>
              <a:t>classes become more general and less specific. </a:t>
            </a:r>
            <a:endParaRPr lang="en-US" altLang="en-US" sz="3200" dirty="0" smtClean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A base </a:t>
            </a:r>
            <a:r>
              <a:rPr lang="en-US" altLang="en-US" sz="3200" dirty="0"/>
              <a:t>class </a:t>
            </a:r>
            <a:r>
              <a:rPr lang="en-US" altLang="en-US" sz="3200" dirty="0" smtClean="0"/>
              <a:t>should contain common </a:t>
            </a:r>
            <a:r>
              <a:rPr lang="en-US" altLang="en-US" sz="3200" dirty="0"/>
              <a:t>features of its derived classes</a:t>
            </a:r>
            <a:r>
              <a:rPr lang="en-US" altLang="en-US" sz="3200" dirty="0" smtClean="0"/>
              <a:t>.</a:t>
            </a:r>
            <a:endParaRPr lang="en-US" altLang="en-US" sz="3200" dirty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However, a </a:t>
            </a:r>
            <a:r>
              <a:rPr lang="en-US" altLang="en-US" sz="3200" dirty="0"/>
              <a:t>base class is so abstract that it cannot have any specific instances. </a:t>
            </a:r>
            <a:r>
              <a:rPr lang="en-US" altLang="en-US" sz="3200" dirty="0" smtClean="0"/>
              <a:t>Then we design it as an </a:t>
            </a:r>
            <a:r>
              <a:rPr lang="en-US" altLang="en-US" sz="3200" dirty="0"/>
              <a:t>abstract class.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2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function and class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25562"/>
            <a:ext cx="11601450" cy="55324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Shape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double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	 // abstract function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Diamond: public Shape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} // 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… }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3EDEFD-8F3B-4138-8BFF-AD333B71BDC6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176581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Class Example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524001" y="2550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42920" y="880209"/>
            <a:ext cx="4928219" cy="26776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Shape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BaseShape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double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protected: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// the base class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524001" y="1012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1524001" y="1012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528633" y="3673177"/>
            <a:ext cx="4928218" cy="3046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Circle: Shape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Circle( 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double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protected: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double radius;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// the derived class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5953125" y="2279452"/>
            <a:ext cx="5905475" cy="26776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Rectangle: Shape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Circle( 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double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protected: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double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// the derived class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B377FB-24EB-4B32-89AA-E21354881597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1049338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Casting: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static_cast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versus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dynamic_cast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54983" y="1662114"/>
            <a:ext cx="11871702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600" b="1" dirty="0" smtClean="0"/>
              <a:t>void Shape::</a:t>
            </a:r>
            <a:r>
              <a:rPr lang="en-US" altLang="en-US" sz="3600" dirty="0" err="1" smtClean="0"/>
              <a:t>displayShapeInfo</a:t>
            </a:r>
            <a:r>
              <a:rPr lang="en-US" altLang="en-US" sz="3600" dirty="0" smtClean="0"/>
              <a:t>(</a:t>
            </a:r>
            <a:r>
              <a:rPr lang="en-US" altLang="en-US" sz="3600" dirty="0" err="1" smtClean="0"/>
              <a:t>const</a:t>
            </a:r>
            <a:r>
              <a:rPr lang="en-US" altLang="en-US" sz="3600" dirty="0" smtClean="0"/>
              <a:t> Shape&amp; </a:t>
            </a:r>
            <a:r>
              <a:rPr lang="en-US" altLang="en-US" sz="3600" dirty="0"/>
              <a:t>object)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6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600" dirty="0" smtClean="0"/>
              <a:t>We want to modify </a:t>
            </a:r>
            <a:r>
              <a:rPr lang="en-US" altLang="en-US" sz="3600" dirty="0"/>
              <a:t>this function to display </a:t>
            </a:r>
            <a:r>
              <a:rPr lang="en-US" altLang="en-US" sz="3600" dirty="0" smtClean="0"/>
              <a:t>the information of the object based on its shape.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600" dirty="0" smtClean="0"/>
              <a:t>For example, for a circle object, we display radius</a:t>
            </a:r>
            <a:r>
              <a:rPr lang="en-US" altLang="en-US" sz="3600" dirty="0"/>
              <a:t>, diameter, area, and </a:t>
            </a:r>
            <a:r>
              <a:rPr lang="en-US" altLang="en-US" sz="3600" dirty="0" smtClean="0"/>
              <a:t>perimeter. </a:t>
            </a:r>
            <a:endParaRPr lang="en-US" altLang="en-US" sz="3600" dirty="0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7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CF435E-85BB-43B3-A1C9-46437D7976CD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946" y="228600"/>
            <a:ext cx="11375756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Casting: normal/ordinary type conversion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495946" y="1239838"/>
            <a:ext cx="11375756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displayShapeInfo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(Shape&amp;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raidus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"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g.getRadius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diameter is "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g.getDiameter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width is "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g.getWidth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height is "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g.getHeight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area is "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g.getArea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perimeter is "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g.getPerimeter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should we do if we want to show the information of a rectangle or another shape?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Casting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14337" y="685798"/>
            <a:ext cx="10615613" cy="587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void </a:t>
            </a:r>
            <a:r>
              <a:rPr lang="en-US" altLang="en-US" dirty="0" err="1" smtClean="0"/>
              <a:t>displayShapeInfo</a:t>
            </a:r>
            <a:r>
              <a:rPr lang="en-US" altLang="en-US" dirty="0" smtClean="0"/>
              <a:t>(Shape&amp; </a:t>
            </a:r>
            <a:r>
              <a:rPr lang="en-US" altLang="en-US" dirty="0"/>
              <a:t>g</a:t>
            </a:r>
            <a:r>
              <a:rPr lang="en-US" altLang="en-US" dirty="0" smtClean="0"/>
              <a:t>) {</a:t>
            </a: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Shape* </a:t>
            </a:r>
            <a:r>
              <a:rPr lang="en-US" altLang="en-US" dirty="0"/>
              <a:t>p = &amp;g;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</a:t>
            </a:r>
            <a:r>
              <a:rPr lang="en-US" altLang="en-US" dirty="0" err="1"/>
              <a:t>raidus</a:t>
            </a:r>
            <a:r>
              <a:rPr lang="en-US" altLang="en-US" dirty="0"/>
              <a:t> is " </a:t>
            </a:r>
            <a:r>
              <a:rPr lang="en-US" altLang="en-US" dirty="0" smtClean="0"/>
              <a:t>	&lt;&lt;  </a:t>
            </a:r>
            <a:r>
              <a:rPr lang="en-US" altLang="en-US" dirty="0" err="1" smtClean="0"/>
              <a:t>static_cast</a:t>
            </a:r>
            <a:r>
              <a:rPr lang="en-US" altLang="en-US" dirty="0" smtClean="0"/>
              <a:t>&lt;Circle</a:t>
            </a:r>
            <a:r>
              <a:rPr lang="en-US" altLang="en-US" dirty="0"/>
              <a:t>*&gt;(p)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/>
              <a:t>getRadius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diameter is " </a:t>
            </a:r>
            <a:r>
              <a:rPr lang="en-US" altLang="en-US" dirty="0" smtClean="0"/>
              <a:t>	&lt;&lt;  </a:t>
            </a:r>
            <a:r>
              <a:rPr lang="en-US" altLang="en-US" dirty="0" err="1" smtClean="0"/>
              <a:t>static_cast</a:t>
            </a:r>
            <a:r>
              <a:rPr lang="en-US" altLang="en-US" dirty="0" smtClean="0"/>
              <a:t>&lt;Circle</a:t>
            </a:r>
            <a:r>
              <a:rPr lang="en-US" altLang="en-US" dirty="0"/>
              <a:t>*&gt;(p</a:t>
            </a:r>
            <a:r>
              <a:rPr lang="en-US" altLang="en-US" dirty="0" smtClean="0"/>
              <a:t>)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 smtClean="0"/>
              <a:t>getDiameter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width is " </a:t>
            </a:r>
            <a:r>
              <a:rPr lang="en-US" altLang="en-US" dirty="0" smtClean="0"/>
              <a:t>	&lt;&lt;  </a:t>
            </a:r>
            <a:r>
              <a:rPr lang="en-US" altLang="en-US" dirty="0" err="1" smtClean="0"/>
              <a:t>static_cast</a:t>
            </a:r>
            <a:r>
              <a:rPr lang="en-US" altLang="en-US" dirty="0" smtClean="0"/>
              <a:t>&lt;Rectangle*&gt;(</a:t>
            </a:r>
            <a:r>
              <a:rPr lang="en-US" altLang="en-US" dirty="0"/>
              <a:t>p</a:t>
            </a:r>
            <a:r>
              <a:rPr lang="en-US" altLang="en-US" dirty="0" smtClean="0"/>
              <a:t>)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 smtClean="0"/>
              <a:t>getWidth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height is " </a:t>
            </a:r>
            <a:r>
              <a:rPr lang="en-US" altLang="en-US" dirty="0" smtClean="0"/>
              <a:t>	&lt;&lt;  </a:t>
            </a:r>
            <a:r>
              <a:rPr lang="en-US" altLang="en-US" dirty="0" err="1" smtClean="0"/>
              <a:t>static_cast</a:t>
            </a:r>
            <a:r>
              <a:rPr lang="en-US" altLang="en-US" dirty="0" smtClean="0"/>
              <a:t>&lt;Rectangle</a:t>
            </a:r>
            <a:r>
              <a:rPr lang="en-US" altLang="en-US" dirty="0"/>
              <a:t>*&gt;(p</a:t>
            </a:r>
            <a:r>
              <a:rPr lang="en-US" altLang="en-US" dirty="0" smtClean="0"/>
              <a:t>)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 smtClean="0"/>
              <a:t>getHeight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area is " </a:t>
            </a:r>
            <a:r>
              <a:rPr lang="en-US" altLang="en-US" dirty="0" smtClean="0"/>
              <a:t>	&lt;&lt; </a:t>
            </a:r>
            <a:r>
              <a:rPr lang="en-US" altLang="en-US" dirty="0" err="1"/>
              <a:t>g.getArea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perimeter is " </a:t>
            </a:r>
            <a:r>
              <a:rPr lang="en-US" altLang="en-US" dirty="0" smtClean="0"/>
              <a:t>	&lt;&lt; </a:t>
            </a:r>
            <a:r>
              <a:rPr lang="en-US" altLang="en-US" dirty="0" err="1"/>
              <a:t>g.getPerimeter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2" name="Cloud 1"/>
          <p:cNvSpPr/>
          <p:nvPr/>
        </p:nvSpPr>
        <p:spPr>
          <a:xfrm>
            <a:off x="8443912" y="5043488"/>
            <a:ext cx="2614613" cy="1414463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Any bugs?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2" y="120451"/>
            <a:ext cx="8410575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Base Classes and Derived Classes </a:t>
            </a:r>
          </a:p>
        </p:txBody>
      </p:sp>
      <p:sp>
        <p:nvSpPr>
          <p:cNvPr id="5125" name="Rectangle 19"/>
          <p:cNvSpPr>
            <a:spLocks noChangeArrowheads="1"/>
          </p:cNvSpPr>
          <p:nvPr/>
        </p:nvSpPr>
        <p:spPr bwMode="auto">
          <a:xfrm>
            <a:off x="1524001" y="2550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Rectangle 21"/>
          <p:cNvSpPr>
            <a:spLocks noChangeArrowheads="1"/>
          </p:cNvSpPr>
          <p:nvPr/>
        </p:nvSpPr>
        <p:spPr bwMode="auto">
          <a:xfrm>
            <a:off x="719140" y="727878"/>
            <a:ext cx="11110905" cy="23083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/>
              <a:t>class Shape {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public:</a:t>
            </a:r>
          </a:p>
          <a:p>
            <a:r>
              <a:rPr lang="en-US" altLang="en-US" sz="2000" dirty="0" smtClean="0"/>
              <a:t>      Shape ( );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getArea</a:t>
            </a:r>
            <a:r>
              <a:rPr lang="en-US" altLang="en-US" sz="2000" dirty="0" smtClean="0"/>
              <a:t>( ) </a:t>
            </a:r>
            <a:r>
              <a:rPr lang="en-US" altLang="en-US" sz="2000" dirty="0" err="1" smtClean="0"/>
              <a:t>const</a:t>
            </a:r>
            <a:r>
              <a:rPr lang="en-US" altLang="en-US" sz="2000" dirty="0" smtClean="0"/>
              <a:t>;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protected:</a:t>
            </a:r>
          </a:p>
          <a:p>
            <a:r>
              <a:rPr lang="en-US" altLang="en-US" sz="2000" dirty="0" smtClean="0"/>
              <a:t>      </a:t>
            </a:r>
            <a:r>
              <a:rPr lang="en-US" altLang="en-US" sz="2000" b="1" dirty="0" smtClean="0"/>
              <a:t>double area; //inherited in the derived class </a:t>
            </a:r>
          </a:p>
          <a:p>
            <a:r>
              <a:rPr lang="en-US" altLang="en-US" sz="2000" dirty="0" smtClean="0"/>
              <a:t>}; // the base class</a:t>
            </a:r>
            <a:endParaRPr lang="en-US" altLang="en-US" sz="2000" dirty="0"/>
          </a:p>
        </p:txBody>
      </p:sp>
      <p:sp>
        <p:nvSpPr>
          <p:cNvPr id="5135" name="Rectangle 32"/>
          <p:cNvSpPr>
            <a:spLocks noChangeArrowheads="1"/>
          </p:cNvSpPr>
          <p:nvPr/>
        </p:nvSpPr>
        <p:spPr bwMode="auto">
          <a:xfrm>
            <a:off x="1524001" y="1012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6" name="Rectangle 34"/>
          <p:cNvSpPr>
            <a:spLocks noChangeArrowheads="1"/>
          </p:cNvSpPr>
          <p:nvPr/>
        </p:nvSpPr>
        <p:spPr bwMode="auto">
          <a:xfrm>
            <a:off x="1524001" y="1012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80767" y="3442538"/>
            <a:ext cx="4872077" cy="28623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/>
              <a:t>class Circle: Shape {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public:</a:t>
            </a:r>
          </a:p>
          <a:p>
            <a:r>
              <a:rPr lang="en-US" altLang="en-US" sz="2000" dirty="0" smtClean="0"/>
              <a:t>      Circle( );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getArea</a:t>
            </a:r>
            <a:r>
              <a:rPr lang="en-US" altLang="en-US" sz="2000" dirty="0" smtClean="0"/>
              <a:t>( ) </a:t>
            </a:r>
            <a:r>
              <a:rPr lang="en-US" altLang="en-US" sz="2000" dirty="0" err="1" smtClean="0"/>
              <a:t>const</a:t>
            </a:r>
            <a:r>
              <a:rPr lang="en-US" altLang="en-US" sz="2000" dirty="0" smtClean="0"/>
              <a:t>; 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getRadius</a:t>
            </a:r>
            <a:r>
              <a:rPr lang="en-US" altLang="en-US" sz="2000" dirty="0" smtClean="0"/>
              <a:t>() </a:t>
            </a:r>
            <a:r>
              <a:rPr lang="en-US" altLang="en-US" sz="2000" dirty="0" err="1" smtClean="0"/>
              <a:t>const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{ return radius;}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protected: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radius;</a:t>
            </a:r>
          </a:p>
          <a:p>
            <a:r>
              <a:rPr lang="en-US" altLang="en-US" sz="2000" dirty="0" smtClean="0"/>
              <a:t>}; // the derived class</a:t>
            </a:r>
          </a:p>
          <a:p>
            <a:endParaRPr lang="en-US" altLang="en-US" sz="2000" dirty="0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700713" y="3412668"/>
            <a:ext cx="6129333" cy="28623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/>
              <a:t>class Rectangle: Shape {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public:</a:t>
            </a:r>
          </a:p>
          <a:p>
            <a:r>
              <a:rPr lang="en-US" altLang="en-US" sz="2000" dirty="0" smtClean="0"/>
              <a:t>      Rectangle</a:t>
            </a:r>
            <a:r>
              <a:rPr lang="en-US" altLang="en-US" sz="2000" dirty="0"/>
              <a:t>( </a:t>
            </a:r>
            <a:r>
              <a:rPr lang="en-US" altLang="en-US" sz="2000" dirty="0" smtClean="0"/>
              <a:t>);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getArea</a:t>
            </a:r>
            <a:r>
              <a:rPr lang="en-US" altLang="en-US" sz="2000" dirty="0" smtClean="0"/>
              <a:t>( ) </a:t>
            </a:r>
            <a:r>
              <a:rPr lang="en-US" altLang="en-US" sz="2000" dirty="0" err="1" smtClean="0"/>
              <a:t>const</a:t>
            </a:r>
            <a:r>
              <a:rPr lang="en-US" altLang="en-US" sz="2000" dirty="0" smtClean="0"/>
              <a:t>; 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getWidth</a:t>
            </a:r>
            <a:r>
              <a:rPr lang="en-US" altLang="en-US" sz="2000" dirty="0" smtClean="0"/>
              <a:t>() </a:t>
            </a:r>
            <a:r>
              <a:rPr lang="en-US" altLang="en-US" sz="2000" dirty="0" err="1" smtClean="0"/>
              <a:t>const</a:t>
            </a:r>
            <a:r>
              <a:rPr lang="en-US" altLang="en-US" sz="2000" dirty="0" smtClean="0"/>
              <a:t> { return </a:t>
            </a:r>
            <a:r>
              <a:rPr lang="en-US" altLang="en-US" sz="2000" dirty="0" err="1" smtClean="0"/>
              <a:t>sideLength</a:t>
            </a:r>
            <a:r>
              <a:rPr lang="en-US" altLang="en-US" sz="2000" dirty="0" smtClean="0"/>
              <a:t>[0]; }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getHeight</a:t>
            </a:r>
            <a:r>
              <a:rPr lang="en-US" altLang="en-US" sz="2000" dirty="0" smtClean="0"/>
              <a:t>() 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{ return </a:t>
            </a:r>
            <a:r>
              <a:rPr lang="en-US" altLang="en-US" sz="2000" dirty="0" err="1" smtClean="0"/>
              <a:t>sideLength</a:t>
            </a:r>
            <a:r>
              <a:rPr lang="en-US" altLang="en-US" sz="2000" dirty="0" smtClean="0"/>
              <a:t>[1]; </a:t>
            </a:r>
            <a:r>
              <a:rPr lang="en-US" altLang="en-US" sz="2000" dirty="0"/>
              <a:t>} </a:t>
            </a:r>
            <a:r>
              <a:rPr lang="en-US" altLang="en-US" sz="2000" dirty="0" smtClean="0"/>
              <a:t>protected: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double </a:t>
            </a:r>
            <a:r>
              <a:rPr lang="en-US" altLang="en-US" sz="2000" dirty="0" err="1" smtClean="0"/>
              <a:t>sideLength</a:t>
            </a:r>
            <a:r>
              <a:rPr lang="en-US" altLang="en-US" sz="2000" dirty="0" smtClean="0"/>
              <a:t>[2];</a:t>
            </a:r>
          </a:p>
          <a:p>
            <a:r>
              <a:rPr lang="en-US" altLang="en-US" sz="2000" dirty="0" smtClean="0"/>
              <a:t>}; // the derived class</a:t>
            </a:r>
            <a:endParaRPr lang="en-US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0388605" y="5672890"/>
            <a:ext cx="1694482" cy="86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286423" y="5467032"/>
            <a:ext cx="1161249" cy="1068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72075" y="3043513"/>
            <a:ext cx="837577" cy="36915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11196" y="3059011"/>
            <a:ext cx="646767" cy="34634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03359" y="965419"/>
            <a:ext cx="323248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members and members are inherited in the derived class.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80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Casting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14337" y="685798"/>
            <a:ext cx="10615613" cy="587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void </a:t>
            </a:r>
            <a:r>
              <a:rPr lang="en-US" altLang="en-US" dirty="0" err="1" smtClean="0"/>
              <a:t>displayShapeInfo</a:t>
            </a:r>
            <a:r>
              <a:rPr lang="en-US" altLang="en-US" dirty="0" smtClean="0"/>
              <a:t>(Shape&amp; </a:t>
            </a:r>
            <a:r>
              <a:rPr lang="en-US" altLang="en-US" dirty="0"/>
              <a:t>g</a:t>
            </a:r>
            <a:r>
              <a:rPr lang="en-US" altLang="en-US" dirty="0" smtClean="0"/>
              <a:t>) {</a:t>
            </a: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Shape* </a:t>
            </a:r>
            <a:r>
              <a:rPr lang="en-US" altLang="en-US" dirty="0"/>
              <a:t>p = &amp;g;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</a:t>
            </a:r>
            <a:r>
              <a:rPr lang="en-US" altLang="en-US" dirty="0" err="1"/>
              <a:t>raidus</a:t>
            </a:r>
            <a:r>
              <a:rPr lang="en-US" altLang="en-US" dirty="0"/>
              <a:t> is " </a:t>
            </a:r>
            <a:r>
              <a:rPr lang="en-US" altLang="en-US" dirty="0" smtClean="0"/>
              <a:t>	&lt;&lt;  </a:t>
            </a:r>
            <a:r>
              <a:rPr lang="en-US" altLang="en-US" dirty="0" err="1" smtClean="0"/>
              <a:t>static_cast</a:t>
            </a:r>
            <a:r>
              <a:rPr lang="en-US" altLang="en-US" dirty="0" smtClean="0"/>
              <a:t>&lt;Circle</a:t>
            </a:r>
            <a:r>
              <a:rPr lang="en-US" altLang="en-US" dirty="0"/>
              <a:t>*&gt;(p)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/>
              <a:t>getRadius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diameter is " </a:t>
            </a:r>
            <a:r>
              <a:rPr lang="en-US" altLang="en-US" dirty="0" smtClean="0"/>
              <a:t>	&lt;&lt;  </a:t>
            </a:r>
            <a:r>
              <a:rPr lang="en-US" altLang="en-US" dirty="0" err="1" smtClean="0"/>
              <a:t>static_cast</a:t>
            </a:r>
            <a:r>
              <a:rPr lang="en-US" altLang="en-US" dirty="0" smtClean="0"/>
              <a:t>&lt;Circle</a:t>
            </a:r>
            <a:r>
              <a:rPr lang="en-US" altLang="en-US" dirty="0"/>
              <a:t>*&gt;(p</a:t>
            </a:r>
            <a:r>
              <a:rPr lang="en-US" altLang="en-US" dirty="0" smtClean="0"/>
              <a:t>)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 smtClean="0"/>
              <a:t>getDiameter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width is " </a:t>
            </a:r>
            <a:r>
              <a:rPr lang="en-US" altLang="en-US" dirty="0" smtClean="0"/>
              <a:t>	&lt;&lt;  </a:t>
            </a:r>
            <a:r>
              <a:rPr lang="en-US" altLang="en-US" dirty="0" err="1" smtClean="0"/>
              <a:t>static_cast</a:t>
            </a:r>
            <a:r>
              <a:rPr lang="en-US" altLang="en-US" dirty="0" smtClean="0"/>
              <a:t>&lt;Rectangle*&gt;(</a:t>
            </a:r>
            <a:r>
              <a:rPr lang="en-US" altLang="en-US" dirty="0"/>
              <a:t>p</a:t>
            </a:r>
            <a:r>
              <a:rPr lang="en-US" altLang="en-US" dirty="0" smtClean="0"/>
              <a:t>)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 smtClean="0"/>
              <a:t>getWidth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height is " </a:t>
            </a:r>
            <a:r>
              <a:rPr lang="en-US" altLang="en-US" dirty="0" smtClean="0"/>
              <a:t>	&lt;&lt;  </a:t>
            </a:r>
            <a:r>
              <a:rPr lang="en-US" altLang="en-US" dirty="0" err="1" smtClean="0"/>
              <a:t>static_cast</a:t>
            </a:r>
            <a:r>
              <a:rPr lang="en-US" altLang="en-US" dirty="0" smtClean="0"/>
              <a:t>&lt;Rectangle</a:t>
            </a:r>
            <a:r>
              <a:rPr lang="en-US" altLang="en-US" dirty="0"/>
              <a:t>*&gt;(p</a:t>
            </a:r>
            <a:r>
              <a:rPr lang="en-US" altLang="en-US" dirty="0" smtClean="0"/>
              <a:t>)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 smtClean="0"/>
              <a:t>getHeight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area is " </a:t>
            </a:r>
            <a:r>
              <a:rPr lang="en-US" altLang="en-US" dirty="0" smtClean="0"/>
              <a:t>	&lt;&lt; </a:t>
            </a:r>
            <a:r>
              <a:rPr lang="en-US" altLang="en-US" dirty="0" err="1"/>
              <a:t>g.getArea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"The perimeter is " </a:t>
            </a:r>
            <a:r>
              <a:rPr lang="en-US" altLang="en-US" dirty="0" smtClean="0"/>
              <a:t>	&lt;&lt; </a:t>
            </a:r>
            <a:r>
              <a:rPr lang="en-US" altLang="en-US" dirty="0" err="1"/>
              <a:t>g.getPerimeter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2" name="Cloud 1"/>
          <p:cNvSpPr/>
          <p:nvPr/>
        </p:nvSpPr>
        <p:spPr>
          <a:xfrm>
            <a:off x="7643813" y="4500563"/>
            <a:ext cx="4386262" cy="2357437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Cannot guarantee that the type conversion is correct.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5660798" y="2820412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//show: display the parameter(s).</a:t>
            </a:r>
            <a:endParaRPr lang="en-US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5660798" y="2820412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//show: display the parameter(s).</a:t>
            </a:r>
            <a:endParaRPr lang="en-US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		// perimeter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	// side length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=1.0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0798" y="93360"/>
            <a:ext cx="6096000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91426" y="392346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Are there any compilation errors?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60798" y="2820412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//show: display the parameter(s).</a:t>
            </a:r>
            <a:endParaRPr lang="en-US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5660798" y="2820412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//show: display the parameter(s).</a:t>
            </a:r>
            <a:endParaRPr lang="en-US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		// perimeter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	// side length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=1.0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60798" y="93360"/>
            <a:ext cx="6096000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91426" y="3923467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Call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(). </a:t>
            </a:r>
          </a:p>
          <a:p>
            <a:r>
              <a:rPr lang="en-US" sz="2400" dirty="0" smtClean="0"/>
              <a:t>What are the output?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60798" y="2820412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//show: display the parameter(s).</a:t>
            </a:r>
            <a:endParaRPr lang="en-US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		// perimeter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	// side length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=1.0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60798" y="93360"/>
            <a:ext cx="6096000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		// perimeter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	// side length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=1.0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0798" y="93360"/>
            <a:ext cx="6096000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0798" y="2703016"/>
            <a:ext cx="1703885" cy="4154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SH: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SQ:1</a:t>
            </a:r>
            <a:endParaRPr lang="en-US" sz="1600" dirty="0"/>
          </a:p>
          <a:p>
            <a:r>
              <a:rPr lang="en-US" sz="1600" dirty="0" smtClean="0"/>
              <a:t>CI:4</a:t>
            </a:r>
            <a:endParaRPr lang="en-US" sz="1600" dirty="0"/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SH: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C:I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SQ:6.28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CI:1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/>
              <a:t>SH: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SQ:1</a:t>
            </a:r>
            <a:endParaRPr lang="en-US" sz="1600" dirty="0"/>
          </a:p>
          <a:p>
            <a:r>
              <a:rPr lang="en-US" sz="1600" dirty="0" smtClean="0"/>
              <a:t>CI:4</a:t>
            </a:r>
            <a:endParaRPr lang="en-US" sz="1600" dirty="0"/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SH: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CI: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SQ:6.28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CI:1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		// perimeter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	// side length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=1.0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0797" y="64784"/>
            <a:ext cx="6426427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0798" y="2674440"/>
            <a:ext cx="1703885" cy="4154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SH: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SQ:1</a:t>
            </a:r>
            <a:endParaRPr lang="en-US" sz="1600" dirty="0"/>
          </a:p>
          <a:p>
            <a:r>
              <a:rPr lang="en-US" sz="1600" dirty="0" smtClean="0"/>
              <a:t>CI:4</a:t>
            </a:r>
            <a:endParaRPr lang="en-US" sz="1600" dirty="0"/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SH: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C:I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SQ:6.28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CI:1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/>
              <a:t>SH: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SQ:1</a:t>
            </a:r>
            <a:endParaRPr lang="en-US" sz="1600" dirty="0"/>
          </a:p>
          <a:p>
            <a:r>
              <a:rPr lang="en-US" sz="1600" dirty="0" smtClean="0"/>
              <a:t>CI:4</a:t>
            </a:r>
            <a:endParaRPr lang="en-US" sz="1600" dirty="0"/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SH: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CI: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SQ:6.28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CI:1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ight Bracket 1"/>
          <p:cNvSpPr/>
          <p:nvPr/>
        </p:nvSpPr>
        <p:spPr>
          <a:xfrm>
            <a:off x="7455872" y="2819400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420061" y="3742522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420061" y="4780508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7455871" y="5774070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8138" y="29962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58138" y="3938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07" y="12574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4027" y="1509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29260" y="174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24493" y="20003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		// perimeter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	// side length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=1.0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0797" y="64784"/>
            <a:ext cx="6426427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0798" y="2674440"/>
            <a:ext cx="1703885" cy="4154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SH: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SQ:1</a:t>
            </a:r>
            <a:endParaRPr lang="en-US" sz="1600" dirty="0"/>
          </a:p>
          <a:p>
            <a:r>
              <a:rPr lang="en-US" sz="1600" dirty="0" smtClean="0"/>
              <a:t>CI:4</a:t>
            </a:r>
            <a:endParaRPr lang="en-US" sz="1600" dirty="0"/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SH: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C:I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SQ:6.28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CI:1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/>
              <a:t>SH: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 </a:t>
            </a:r>
            <a:r>
              <a:rPr lang="en-US" sz="1600" dirty="0"/>
              <a:t>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 smtClean="0"/>
              <a:t>SQ:1</a:t>
            </a:r>
            <a:endParaRPr lang="en-US" sz="1600" dirty="0"/>
          </a:p>
          <a:p>
            <a:r>
              <a:rPr lang="en-US" sz="1600" dirty="0" smtClean="0"/>
              <a:t>CI:4</a:t>
            </a:r>
            <a:endParaRPr lang="en-US" sz="1600" dirty="0"/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SH: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CI: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SQ:6.28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CI:1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ight Bracket 1"/>
          <p:cNvSpPr/>
          <p:nvPr/>
        </p:nvSpPr>
        <p:spPr>
          <a:xfrm>
            <a:off x="7455872" y="2819400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420061" y="3742522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420061" y="4780508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7455871" y="5774070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8138" y="29962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58138" y="3938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2954" y="49768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32954" y="59704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07" y="12574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4027" y="1509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29260" y="174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24493" y="20003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		// perimeter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	// side length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0797" y="64784"/>
            <a:ext cx="6426427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0798" y="2674440"/>
            <a:ext cx="1703885" cy="40318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ight Bracket 1"/>
          <p:cNvSpPr/>
          <p:nvPr/>
        </p:nvSpPr>
        <p:spPr>
          <a:xfrm>
            <a:off x="7455872" y="2819400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420061" y="3742522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420061" y="4780508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7455871" y="5774070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8138" y="29962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58138" y="3938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2954" y="49768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32954" y="59704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07" y="12574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4027" y="1509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29260" y="174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24493" y="20003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43275" y="4522530"/>
            <a:ext cx="1671638" cy="638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54" y="4259759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Call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(). </a:t>
            </a:r>
          </a:p>
          <a:p>
            <a:r>
              <a:rPr lang="en-US" sz="2400" dirty="0" smtClean="0"/>
              <a:t>What are the output?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8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		// perimeter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	// side length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0797" y="64784"/>
            <a:ext cx="6426427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ight Bracket 1"/>
          <p:cNvSpPr/>
          <p:nvPr/>
        </p:nvSpPr>
        <p:spPr>
          <a:xfrm>
            <a:off x="7455872" y="2819400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420061" y="3742522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420061" y="4780508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7455871" y="5774070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8138" y="29962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58138" y="3938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2954" y="49768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32954" y="59704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07" y="12574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4027" y="1509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29260" y="174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24493" y="20003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43275" y="4522530"/>
            <a:ext cx="1671638" cy="638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81663" y="2702572"/>
            <a:ext cx="1738398" cy="20621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SQ:2</a:t>
            </a:r>
          </a:p>
          <a:p>
            <a:r>
              <a:rPr lang="en-US" sz="1600" dirty="0"/>
              <a:t>CI:8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SQ:6.28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CI:1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		// perimeter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	// side length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0797" y="64784"/>
            <a:ext cx="6426427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ight Bracket 1"/>
          <p:cNvSpPr/>
          <p:nvPr/>
        </p:nvSpPr>
        <p:spPr>
          <a:xfrm>
            <a:off x="7455872" y="2819400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420061" y="3742522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420061" y="4780508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7455871" y="5774070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8138" y="29962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58138" y="3938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2954" y="49768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32954" y="59704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07" y="12574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4027" y="1509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29260" y="174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24493" y="20003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43275" y="4522530"/>
            <a:ext cx="1671638" cy="638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81663" y="2702572"/>
            <a:ext cx="1738398" cy="4154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SQ:2</a:t>
            </a:r>
          </a:p>
          <a:p>
            <a:r>
              <a:rPr lang="en-US" sz="1600" dirty="0"/>
              <a:t>CI:8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SQ:6.28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CI:1</a:t>
            </a:r>
          </a:p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SQ:2</a:t>
            </a:r>
          </a:p>
          <a:p>
            <a:r>
              <a:rPr lang="en-US" sz="1600" dirty="0"/>
              <a:t>CI:8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SQ:6.28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CI:1</a:t>
            </a:r>
          </a:p>
        </p:txBody>
      </p:sp>
    </p:spTree>
    <p:extLst>
      <p:ext uri="{BB962C8B-B14F-4D97-AF65-F5344CB8AC3E}">
        <p14:creationId xmlns:p14="http://schemas.microsoft.com/office/powerpoint/2010/main" val="13312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155" y="242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Derived classes: Class access specifiers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7955" y="1690688"/>
            <a:ext cx="314701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dirty="0" smtClean="0">
                <a:solidFill>
                  <a:srgbClr val="FF0000"/>
                </a:solidFill>
              </a:rPr>
              <a:t>public</a:t>
            </a:r>
            <a:r>
              <a:rPr lang="en-US" sz="3200" dirty="0" smtClean="0"/>
              <a:t>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81558" y="1690688"/>
            <a:ext cx="3778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protected: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z;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81558" y="4970631"/>
            <a:ext cx="9495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are the </a:t>
            </a:r>
            <a:r>
              <a:rPr lang="en-US" sz="3600" dirty="0" smtClean="0">
                <a:solidFill>
                  <a:srgbClr val="FF0000"/>
                </a:solidFill>
              </a:rPr>
              <a:t>access restrictions </a:t>
            </a:r>
            <a:r>
              <a:rPr lang="en-US" sz="3600" dirty="0" smtClean="0"/>
              <a:t>of the data members and function for </a:t>
            </a:r>
            <a:r>
              <a:rPr lang="en-US" sz="4800" b="1" dirty="0" smtClean="0">
                <a:solidFill>
                  <a:srgbClr val="FF0000"/>
                </a:solidFill>
              </a:rPr>
              <a:t>different </a:t>
            </a:r>
            <a:r>
              <a:rPr lang="en-US" sz="3600" dirty="0" smtClean="0">
                <a:solidFill>
                  <a:srgbClr val="FF0000"/>
                </a:solidFill>
              </a:rPr>
              <a:t>class access specifiers</a:t>
            </a:r>
            <a:r>
              <a:rPr lang="en-US" sz="3600" dirty="0" smtClean="0"/>
              <a:t>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24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		// perimeter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    	// side length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0797" y="64784"/>
            <a:ext cx="6426427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ight Bracket 1"/>
          <p:cNvSpPr/>
          <p:nvPr/>
        </p:nvSpPr>
        <p:spPr>
          <a:xfrm>
            <a:off x="7455872" y="2819400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420061" y="3742522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420061" y="4780508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7455871" y="5774070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8138" y="29962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58138" y="3938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2954" y="49768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32954" y="59704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07" y="12574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4027" y="1509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29260" y="174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24493" y="20003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43275" y="4522530"/>
            <a:ext cx="1671638" cy="638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81663" y="2702572"/>
            <a:ext cx="1738398" cy="4154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SQ:2</a:t>
            </a:r>
          </a:p>
          <a:p>
            <a:r>
              <a:rPr lang="en-US" sz="1600" dirty="0"/>
              <a:t>CI:8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SQ:6.28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CI:1</a:t>
            </a:r>
          </a:p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SQ:2</a:t>
            </a:r>
          </a:p>
          <a:p>
            <a:r>
              <a:rPr lang="en-US" sz="1600" dirty="0"/>
              <a:t>CI:8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SQ:6.28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CI:1</a:t>
            </a:r>
          </a:p>
        </p:txBody>
      </p:sp>
      <p:sp>
        <p:nvSpPr>
          <p:cNvPr id="7" name="Cloud 6"/>
          <p:cNvSpPr/>
          <p:nvPr/>
        </p:nvSpPr>
        <p:spPr>
          <a:xfrm>
            <a:off x="8570954" y="3561925"/>
            <a:ext cx="3231179" cy="240847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Do we want such results?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		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     	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0797" y="64784"/>
            <a:ext cx="6426427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0798" y="2674440"/>
            <a:ext cx="1703885" cy="40318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ight Bracket 1"/>
          <p:cNvSpPr/>
          <p:nvPr/>
        </p:nvSpPr>
        <p:spPr>
          <a:xfrm>
            <a:off x="7455872" y="2819400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420061" y="3742522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420061" y="4780508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7455871" y="5774070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8138" y="29962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58138" y="3938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2954" y="49768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32954" y="59704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07" y="12574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4027" y="1509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29260" y="174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24493" y="20003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54" y="4259759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Call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(). </a:t>
            </a:r>
          </a:p>
          <a:p>
            <a:r>
              <a:rPr lang="en-US" sz="2400" dirty="0" smtClean="0"/>
              <a:t>What are the output?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85963" y="4522530"/>
            <a:ext cx="3028950" cy="257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08733" y="4522530"/>
            <a:ext cx="3306180" cy="5682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1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0012" y="72271"/>
            <a:ext cx="5386388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class SHAPE {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public: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</a:rPr>
              <a:t>string </a:t>
            </a:r>
            <a:r>
              <a:rPr lang="en-US" sz="1600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SHAPE</a:t>
            </a:r>
            <a:r>
              <a:rPr lang="en-US" sz="1600" dirty="0">
                <a:latin typeface="Courier New" panose="02070309020205020404" pitchFamily="49" charset="0"/>
              </a:rPr>
              <a:t>() { </a:t>
            </a:r>
            <a:r>
              <a:rPr lang="en-US" sz="1600" dirty="0" smtClean="0">
                <a:latin typeface="Courier New" panose="02070309020205020404" pitchFamily="49" charset="0"/>
              </a:rPr>
              <a:t>show("SH: </a:t>
            </a:r>
            <a:r>
              <a:rPr lang="en-US" sz="1600" dirty="0"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latin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</a:rPr>
              <a:t>); 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 CIRCLE : public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//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radius;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 p;	// perimeter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 { r = 1;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2*r*3.14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;}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CIRCLE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() { 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show("CI: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double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{ return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" y="4123522"/>
            <a:ext cx="5386388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SQUARE 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SHAPE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 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		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p;     	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){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.0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4*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SQUARE() {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show(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"SQ: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no-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initData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0797" y="64784"/>
            <a:ext cx="6426427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SHAPE &amp;g 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show("SQ:",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&lt;SQUARE*&gt;(&amp;g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)-&gt;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show(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CI:",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&lt;CIRCLE*&gt;(&amp;g)-&gt;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</a:rPr>
              <a:t>checkShapeInfo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SQUARE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 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CIRCLE() );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SQUARE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*((SHAPE*)(&amp;y))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CIRCLE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displayShapeInfo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</a:rPr>
              <a:t>( *((SHAPE*)(&amp;x))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ight Bracket 1"/>
          <p:cNvSpPr/>
          <p:nvPr/>
        </p:nvSpPr>
        <p:spPr>
          <a:xfrm>
            <a:off x="7455872" y="2819400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420061" y="3742522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420061" y="4780508"/>
            <a:ext cx="166417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7455871" y="5774070"/>
            <a:ext cx="166417" cy="76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8138" y="29962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58138" y="3938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2954" y="49768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32954" y="59704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07" y="12574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4027" y="1509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29260" y="174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24493" y="20003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85963" y="4522530"/>
            <a:ext cx="3028950" cy="257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08733" y="4522530"/>
            <a:ext cx="3306180" cy="5682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87170" y="2686108"/>
            <a:ext cx="1504315" cy="4154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SQ:2</a:t>
            </a:r>
          </a:p>
          <a:p>
            <a:r>
              <a:rPr lang="en-US" sz="1600" dirty="0"/>
              <a:t>CI:2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SQ:1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CI:1</a:t>
            </a:r>
          </a:p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SQ:2</a:t>
            </a:r>
          </a:p>
          <a:p>
            <a:r>
              <a:rPr lang="en-US" sz="1600" dirty="0"/>
              <a:t>CI:2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SQ:1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117630" y="2688284"/>
            <a:ext cx="1738398" cy="41549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SQ:2</a:t>
            </a:r>
          </a:p>
          <a:p>
            <a:r>
              <a:rPr lang="en-US" sz="1600" dirty="0"/>
              <a:t>CI:8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SQ:6.28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CI:1</a:t>
            </a:r>
          </a:p>
          <a:p>
            <a:r>
              <a:rPr lang="en-US" sz="1600" dirty="0"/>
              <a:t>SH: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 no-</a:t>
            </a:r>
            <a:r>
              <a:rPr lang="en-US" sz="1600" dirty="0" err="1"/>
              <a:t>arg</a:t>
            </a:r>
            <a:r>
              <a:rPr lang="en-US" sz="1600" dirty="0"/>
              <a:t> </a:t>
            </a:r>
            <a:r>
              <a:rPr lang="en-US" sz="1600" dirty="0" err="1"/>
              <a:t>Ctor</a:t>
            </a:r>
            <a:endParaRPr lang="en-US" sz="1600" dirty="0"/>
          </a:p>
          <a:p>
            <a:r>
              <a:rPr lang="en-US" sz="1600" dirty="0"/>
              <a:t>SQ:2</a:t>
            </a:r>
          </a:p>
          <a:p>
            <a:r>
              <a:rPr lang="en-US" sz="1600" dirty="0"/>
              <a:t>CI:8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SH: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 no-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Ctor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SQ:6.28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CI:1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918671" y="3079335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previous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 smtClean="0"/>
              <a:t>	void foo(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B : public A {</a:t>
            </a:r>
          </a:p>
          <a:p>
            <a:pPr marL="0" indent="0">
              <a:buNone/>
            </a:pPr>
            <a:r>
              <a:rPr lang="en-US" dirty="0" smtClean="0"/>
              <a:t>	void foo( ) override;		//explicitly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 *x; x-&gt;foo( 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BFA91D-DE35-4640-8AAB-229004762290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Casting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25464" y="1085850"/>
            <a:ext cx="11685721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Use </a:t>
            </a:r>
            <a:r>
              <a:rPr lang="en-US" altLang="en-US" sz="2800" dirty="0" err="1" smtClean="0"/>
              <a:t>dynamic_cast</a:t>
            </a:r>
            <a:r>
              <a:rPr lang="en-US" altLang="en-US" sz="2800" dirty="0" smtClean="0"/>
              <a:t> to perform type conversion.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We can check whether the conversion is successful.</a:t>
            </a:r>
            <a:endParaRPr lang="en-US" altLang="en-US" sz="2800" dirty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325464" y="2890838"/>
            <a:ext cx="11075961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*p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&amp;object;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 *p1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&lt;Circle*&gt;(p);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(p1 != 0)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radius is "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p1-&gt;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diameter is "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p1-&gt;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getDiameter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8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002245-6A48-4AE2-8A92-299041F8B669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Upcasting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01478" y="1201739"/>
            <a:ext cx="11732217" cy="422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600" dirty="0" err="1"/>
              <a:t>U</a:t>
            </a:r>
            <a:r>
              <a:rPr lang="en-US" altLang="en-US" sz="3600" dirty="0" err="1" smtClean="0"/>
              <a:t>pcasting</a:t>
            </a:r>
            <a:r>
              <a:rPr lang="en-US" altLang="en-US" sz="3600" dirty="0"/>
              <a:t>:</a:t>
            </a:r>
            <a:r>
              <a:rPr lang="en-US" altLang="en-US" sz="3600" dirty="0" smtClean="0"/>
              <a:t> assigning </a:t>
            </a:r>
            <a:r>
              <a:rPr lang="en-US" altLang="en-US" sz="3600" dirty="0"/>
              <a:t>a pointer of a derived class type to a pointer of its base class </a:t>
            </a:r>
            <a:r>
              <a:rPr lang="en-US" altLang="en-US" sz="3600" dirty="0" smtClean="0"/>
              <a:t>type.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600" dirty="0" err="1" smtClean="0"/>
              <a:t>Downcasting</a:t>
            </a:r>
            <a:r>
              <a:rPr lang="en-US" altLang="en-US" sz="3600" dirty="0" smtClean="0"/>
              <a:t>: assigning </a:t>
            </a:r>
            <a:r>
              <a:rPr lang="en-US" altLang="en-US" sz="3600" dirty="0"/>
              <a:t>a pointer of a base class type to a pointer of its derived class </a:t>
            </a:r>
            <a:r>
              <a:rPr lang="en-US" altLang="en-US" sz="3600" dirty="0" smtClean="0"/>
              <a:t>type.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600" dirty="0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013267" y="4387992"/>
            <a:ext cx="3744713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A </a:t>
            </a:r>
            <a:r>
              <a:rPr lang="en-US" altLang="en-US" sz="3200" dirty="0" smtClean="0"/>
              <a:t>*x;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B </a:t>
            </a:r>
            <a:r>
              <a:rPr lang="en-US" altLang="en-US" sz="3200" dirty="0" smtClean="0"/>
              <a:t>*y;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x </a:t>
            </a:r>
            <a:r>
              <a:rPr lang="en-US" altLang="en-US" sz="3200" dirty="0"/>
              <a:t>= </a:t>
            </a:r>
            <a:r>
              <a:rPr lang="en-US" altLang="en-US" sz="3200" dirty="0" smtClean="0"/>
              <a:t>y; //</a:t>
            </a:r>
            <a:r>
              <a:rPr lang="en-US" altLang="en-US" sz="3200" i="1" dirty="0"/>
              <a:t> </a:t>
            </a:r>
            <a:r>
              <a:rPr lang="en-US" altLang="en-US" sz="3200" i="1" dirty="0" err="1"/>
              <a:t>upcasting</a:t>
            </a:r>
            <a:endParaRPr lang="en-US" alt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333992" y="4436373"/>
            <a:ext cx="4460218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A </a:t>
            </a:r>
            <a:r>
              <a:rPr lang="en-US" altLang="en-US" sz="3200" dirty="0" smtClean="0"/>
              <a:t>*x;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B </a:t>
            </a:r>
            <a:r>
              <a:rPr lang="en-US" altLang="en-US" sz="3200" dirty="0" smtClean="0"/>
              <a:t>*y;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y</a:t>
            </a:r>
            <a:r>
              <a:rPr lang="en-US" altLang="en-US" sz="3200" dirty="0" smtClean="0"/>
              <a:t> = x</a:t>
            </a:r>
            <a:r>
              <a:rPr lang="en-US" altLang="en-US" sz="3200" dirty="0"/>
              <a:t>; // </a:t>
            </a:r>
            <a:r>
              <a:rPr lang="en-US" altLang="en-US" sz="3200" i="1" dirty="0" err="1" smtClean="0"/>
              <a:t>downcasting</a:t>
            </a:r>
            <a:endParaRPr lang="en-US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97769" y="3777964"/>
            <a:ext cx="345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 is derived from A.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412729" y="4362739"/>
            <a:ext cx="1217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 //x</a:t>
            </a:r>
          </a:p>
          <a:p>
            <a:endParaRPr lang="en-US" sz="3600" dirty="0"/>
          </a:p>
          <a:p>
            <a:r>
              <a:rPr lang="en-US" sz="3600" dirty="0" smtClean="0"/>
              <a:t>B  //y</a:t>
            </a:r>
          </a:p>
        </p:txBody>
      </p:sp>
      <p:sp>
        <p:nvSpPr>
          <p:cNvPr id="5" name="Down Arrow 4"/>
          <p:cNvSpPr/>
          <p:nvPr/>
        </p:nvSpPr>
        <p:spPr>
          <a:xfrm>
            <a:off x="5529514" y="4923703"/>
            <a:ext cx="190429" cy="57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5AA80D-8890-43E4-AE5E-FE3BA71B3B1C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Upcasting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94813" y="4150183"/>
            <a:ext cx="2659831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A </a:t>
            </a:r>
            <a:r>
              <a:rPr lang="en-US" altLang="en-US" sz="3200" dirty="0" smtClean="0"/>
              <a:t>*x;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B </a:t>
            </a:r>
            <a:r>
              <a:rPr lang="en-US" altLang="en-US" sz="3200" dirty="0" smtClean="0"/>
              <a:t>*y;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x </a:t>
            </a:r>
            <a:r>
              <a:rPr lang="en-US" altLang="en-US" sz="3200" dirty="0"/>
              <a:t>= </a:t>
            </a:r>
            <a:r>
              <a:rPr lang="en-US" altLang="en-US" sz="3200" dirty="0" smtClean="0"/>
              <a:t>y; // ok</a:t>
            </a:r>
            <a:endParaRPr lang="en-US" alt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915538" y="4198564"/>
            <a:ext cx="4925167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A </a:t>
            </a:r>
            <a:r>
              <a:rPr lang="en-US" altLang="en-US" sz="3200" dirty="0" smtClean="0"/>
              <a:t>*x;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B </a:t>
            </a:r>
            <a:r>
              <a:rPr lang="en-US" altLang="en-US" sz="3200" dirty="0" smtClean="0"/>
              <a:t>*y;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y</a:t>
            </a:r>
            <a:r>
              <a:rPr lang="en-US" altLang="en-US" sz="3200" dirty="0" smtClean="0"/>
              <a:t> = x; // error! How?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	</a:t>
            </a:r>
            <a:r>
              <a:rPr lang="en-US" altLang="en-US" sz="3200" dirty="0" smtClean="0"/>
              <a:t>// what can we do? </a:t>
            </a:r>
            <a:endParaRPr lang="en-US" alt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610311" y="2067525"/>
            <a:ext cx="3744713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A </a:t>
            </a:r>
            <a:r>
              <a:rPr lang="en-US" altLang="en-US" sz="3200" dirty="0" smtClean="0"/>
              <a:t>*x;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B </a:t>
            </a:r>
            <a:r>
              <a:rPr lang="en-US" altLang="en-US" sz="3200" dirty="0" smtClean="0"/>
              <a:t>*y;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x </a:t>
            </a:r>
            <a:r>
              <a:rPr lang="en-US" altLang="en-US" sz="3200" dirty="0"/>
              <a:t>= </a:t>
            </a:r>
            <a:r>
              <a:rPr lang="en-US" altLang="en-US" sz="3200" dirty="0" smtClean="0"/>
              <a:t>y; //</a:t>
            </a:r>
            <a:r>
              <a:rPr lang="en-US" altLang="en-US" sz="3200" i="1" dirty="0"/>
              <a:t> </a:t>
            </a:r>
            <a:r>
              <a:rPr lang="en-US" altLang="en-US" sz="3200" i="1" dirty="0" err="1"/>
              <a:t>upcasting</a:t>
            </a:r>
            <a:endParaRPr lang="en-US" alt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931036" y="2115906"/>
            <a:ext cx="4460218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A </a:t>
            </a:r>
            <a:r>
              <a:rPr lang="en-US" altLang="en-US" sz="3200" dirty="0" smtClean="0"/>
              <a:t>*x;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B </a:t>
            </a:r>
            <a:r>
              <a:rPr lang="en-US" altLang="en-US" sz="3200" dirty="0" smtClean="0"/>
              <a:t>*y;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y</a:t>
            </a:r>
            <a:r>
              <a:rPr lang="en-US" altLang="en-US" sz="3200" dirty="0" smtClean="0"/>
              <a:t> = x</a:t>
            </a:r>
            <a:r>
              <a:rPr lang="en-US" altLang="en-US" sz="3200" dirty="0"/>
              <a:t>; // </a:t>
            </a:r>
            <a:r>
              <a:rPr lang="en-US" altLang="en-US" sz="3200" i="1" dirty="0" err="1" smtClean="0"/>
              <a:t>downcasting</a:t>
            </a:r>
            <a:endParaRPr lang="en-US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813" y="1457497"/>
            <a:ext cx="345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 is derived from A.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009773" y="2042272"/>
            <a:ext cx="1217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 //x</a:t>
            </a:r>
          </a:p>
          <a:p>
            <a:endParaRPr lang="en-US" sz="3600" dirty="0"/>
          </a:p>
          <a:p>
            <a:r>
              <a:rPr lang="en-US" sz="3600" dirty="0" smtClean="0"/>
              <a:t>B  //y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126558" y="2603236"/>
            <a:ext cx="190429" cy="57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5AA80D-8890-43E4-AE5E-FE3BA71B3B1C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Upcasting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44162" y="2334374"/>
            <a:ext cx="4163167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3200" dirty="0" smtClean="0"/>
              <a:t>// </a:t>
            </a:r>
            <a:r>
              <a:rPr lang="en-US" altLang="en-US" sz="3200" dirty="0" err="1" smtClean="0"/>
              <a:t>upcasting</a:t>
            </a:r>
            <a:endParaRPr lang="en-US" altLang="en-US" sz="32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A *x;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B </a:t>
            </a:r>
            <a:r>
              <a:rPr lang="en-US" altLang="en-US" sz="3200" dirty="0" smtClean="0"/>
              <a:t>*y;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x </a:t>
            </a:r>
            <a:r>
              <a:rPr lang="en-US" altLang="en-US" sz="3200" dirty="0"/>
              <a:t>= </a:t>
            </a:r>
            <a:r>
              <a:rPr lang="en-US" altLang="en-US" sz="3200" dirty="0" smtClean="0"/>
              <a:t>y; // ok. </a:t>
            </a:r>
            <a:endParaRPr lang="en-US" alt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065230" y="2299873"/>
            <a:ext cx="4925167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// </a:t>
            </a:r>
            <a:r>
              <a:rPr lang="en-US" altLang="en-US" sz="3200" i="1" dirty="0" err="1"/>
              <a:t>downcasting</a:t>
            </a:r>
            <a:endParaRPr lang="en-US" altLang="en-US" sz="32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A *x;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B </a:t>
            </a:r>
            <a:r>
              <a:rPr lang="en-US" altLang="en-US" sz="3200" dirty="0" smtClean="0"/>
              <a:t>*y;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y</a:t>
            </a:r>
            <a:r>
              <a:rPr lang="en-US" altLang="en-US" sz="3200" dirty="0" smtClean="0"/>
              <a:t> = x; // error! How?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	</a:t>
            </a:r>
            <a:r>
              <a:rPr lang="en-US" altLang="en-US" sz="3200" dirty="0" smtClean="0"/>
              <a:t>// what can we do?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//use dynamic cast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y = </a:t>
            </a:r>
            <a:r>
              <a:rPr lang="en-US" altLang="en-US" sz="3200" dirty="0" err="1" smtClean="0"/>
              <a:t>dynamic_cast</a:t>
            </a:r>
            <a:r>
              <a:rPr lang="en-US" altLang="en-US" sz="3200" dirty="0" smtClean="0"/>
              <a:t>&lt;B*&gt; (x);</a:t>
            </a:r>
            <a:endParaRPr lang="en-US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813" y="1457497"/>
            <a:ext cx="345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 is derived from A.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009773" y="2042272"/>
            <a:ext cx="1217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 //x</a:t>
            </a:r>
          </a:p>
          <a:p>
            <a:endParaRPr lang="en-US" sz="3600" dirty="0"/>
          </a:p>
          <a:p>
            <a:r>
              <a:rPr lang="en-US" sz="3600" dirty="0" smtClean="0"/>
              <a:t>B  //y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126558" y="2603236"/>
            <a:ext cx="190429" cy="57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E51F2C-710E-440C-ACBE-D3E87A97CFCD}" type="slidenum">
              <a:rPr lang="en-US" altLang="en-US" sz="1400"/>
              <a:pPr/>
              <a:t>58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153400" cy="703263"/>
          </a:xfrm>
        </p:spPr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Upcasting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755775" y="1009651"/>
            <a:ext cx="8680450" cy="533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err="1"/>
              <a:t>Upcasting</a:t>
            </a:r>
            <a:r>
              <a:rPr lang="en-US" altLang="en-US" sz="3200" dirty="0"/>
              <a:t> can be performed implicitly without using the </a:t>
            </a:r>
            <a:r>
              <a:rPr lang="en-US" altLang="en-US" sz="3200" dirty="0" err="1"/>
              <a:t>dynamic_cast</a:t>
            </a:r>
            <a:r>
              <a:rPr lang="en-US" altLang="en-US" sz="3200" dirty="0"/>
              <a:t> operator. </a:t>
            </a:r>
            <a:endParaRPr lang="en-US" altLang="en-US" sz="32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Shape *p </a:t>
            </a:r>
            <a:r>
              <a:rPr lang="en-US" altLang="en-US" sz="2800" dirty="0"/>
              <a:t>= </a:t>
            </a:r>
            <a:r>
              <a:rPr lang="en-US" altLang="en-US" sz="2800" b="1" dirty="0"/>
              <a:t>new</a:t>
            </a:r>
            <a:r>
              <a:rPr lang="en-US" altLang="en-US" sz="2800" dirty="0"/>
              <a:t> Circle(1);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/>
              <a:t>Circle *p1 = new Circle(2);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/>
              <a:t>p = p1</a:t>
            </a:r>
            <a:r>
              <a:rPr lang="en-US" altLang="en-US" sz="2800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err="1"/>
              <a:t>D</a:t>
            </a:r>
            <a:r>
              <a:rPr lang="en-US" altLang="en-US" sz="3200" dirty="0" err="1" smtClean="0"/>
              <a:t>owncasting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must be performed </a:t>
            </a:r>
            <a:r>
              <a:rPr lang="en-US" altLang="en-US" sz="3200" dirty="0" smtClean="0"/>
              <a:t>explicitly.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p1 </a:t>
            </a:r>
            <a:r>
              <a:rPr lang="en-US" altLang="en-US" sz="3200" dirty="0"/>
              <a:t>= </a:t>
            </a:r>
            <a:r>
              <a:rPr lang="en-US" altLang="en-US" sz="3200" b="1" dirty="0" err="1"/>
              <a:t>dynamic_cast</a:t>
            </a:r>
            <a:r>
              <a:rPr lang="en-US" altLang="en-US" sz="3200" dirty="0"/>
              <a:t>&lt;Circle*&gt;(p);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29825" y="285750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079891" y="4141700"/>
            <a:ext cx="98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Circle</a:t>
            </a:r>
            <a:endParaRPr lang="en-US" sz="2800" dirty="0"/>
          </a:p>
        </p:txBody>
      </p:sp>
      <p:sp>
        <p:nvSpPr>
          <p:cNvPr id="9" name="Down Arrow 8"/>
          <p:cNvSpPr/>
          <p:nvPr/>
        </p:nvSpPr>
        <p:spPr>
          <a:xfrm>
            <a:off x="10460110" y="3486703"/>
            <a:ext cx="216967" cy="57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C0C667-BD75-479C-8A7E-50404C50ED66}" type="slidenum">
              <a:rPr lang="en-US" altLang="en-US" sz="1400"/>
              <a:pPr/>
              <a:t>59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vs. Dynamic Casting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309966" y="1085850"/>
            <a:ext cx="11592731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b="1" dirty="0" err="1"/>
              <a:t>dynamic_cast</a:t>
            </a:r>
            <a:r>
              <a:rPr lang="en-US" altLang="en-US" sz="3200" dirty="0"/>
              <a:t> can be performed only on the pointer or a reference of a polymorphic type; i.e., the type contains a virtual function. </a:t>
            </a:r>
            <a:endParaRPr lang="en-US" altLang="en-US" sz="32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 b="1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b="1" dirty="0" err="1" smtClean="0"/>
              <a:t>dynamic_cast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can be used to check whether casting is </a:t>
            </a:r>
            <a:r>
              <a:rPr lang="en-US" altLang="en-US" sz="3200" dirty="0">
                <a:solidFill>
                  <a:srgbClr val="C00000"/>
                </a:solidFill>
              </a:rPr>
              <a:t>performed</a:t>
            </a:r>
            <a:r>
              <a:rPr lang="en-US" altLang="en-US" sz="3200" dirty="0"/>
              <a:t> successfully </a:t>
            </a:r>
            <a:r>
              <a:rPr lang="en-US" altLang="en-US" sz="3200" b="1" dirty="0">
                <a:solidFill>
                  <a:srgbClr val="C00000"/>
                </a:solidFill>
              </a:rPr>
              <a:t>at runtime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 b="1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b="1" dirty="0" err="1" smtClean="0"/>
              <a:t>static_cast</a:t>
            </a:r>
            <a:r>
              <a:rPr lang="en-US" altLang="en-US" sz="3200" dirty="0" smtClean="0"/>
              <a:t> can be </a:t>
            </a:r>
            <a:r>
              <a:rPr lang="en-US" altLang="en-US" sz="3200" dirty="0">
                <a:solidFill>
                  <a:srgbClr val="002060"/>
                </a:solidFill>
              </a:rPr>
              <a:t>performed</a:t>
            </a:r>
            <a:r>
              <a:rPr lang="en-US" altLang="en-US" sz="3200" dirty="0"/>
              <a:t> </a:t>
            </a:r>
            <a:r>
              <a:rPr lang="en-US" altLang="en-US" sz="3200" b="1" dirty="0">
                <a:solidFill>
                  <a:srgbClr val="002060"/>
                </a:solidFill>
              </a:rPr>
              <a:t>at compile time</a:t>
            </a:r>
            <a:r>
              <a:rPr lang="en-US" altLang="en-US" sz="3200" dirty="0"/>
              <a:t>. </a:t>
            </a:r>
            <a:r>
              <a:rPr lang="en-US" altLang="en-US" sz="3200" dirty="0" smtClean="0"/>
              <a:t>No run-time type check is performed. Can lead to problems when pointers are used.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43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54" y="0"/>
            <a:ext cx="11789045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access specifiers: public, protected, private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public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60755" y="4218050"/>
            <a:ext cx="314701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dirty="0" smtClean="0">
                <a:solidFill>
                  <a:srgbClr val="FF0000"/>
                </a:solidFill>
              </a:rPr>
              <a:t>public</a:t>
            </a:r>
            <a:r>
              <a:rPr lang="en-US" sz="3200" dirty="0" smtClean="0"/>
              <a:t>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4358" y="4218050"/>
            <a:ext cx="3778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protected: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z;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11" name="Left Arrow 10"/>
          <p:cNvSpPr/>
          <p:nvPr/>
        </p:nvSpPr>
        <p:spPr>
          <a:xfrm>
            <a:off x="11220450" y="2057400"/>
            <a:ext cx="762000" cy="361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64463" y="4464270"/>
            <a:ext cx="16369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p;</a:t>
            </a:r>
          </a:p>
          <a:p>
            <a:r>
              <a:rPr lang="en-US" sz="3200" dirty="0" smtClean="0"/>
              <a:t>B q;</a:t>
            </a:r>
          </a:p>
          <a:p>
            <a:r>
              <a:rPr lang="en-US" sz="3200" dirty="0" err="1" smtClean="0"/>
              <a:t>p.x</a:t>
            </a:r>
            <a:r>
              <a:rPr lang="en-US" sz="3200" dirty="0" smtClean="0"/>
              <a:t> = 10;</a:t>
            </a:r>
          </a:p>
          <a:p>
            <a:r>
              <a:rPr lang="en-US" sz="3200" dirty="0" err="1" smtClean="0"/>
              <a:t>q.x</a:t>
            </a:r>
            <a:r>
              <a:rPr lang="en-US" sz="3200" dirty="0" smtClean="0"/>
              <a:t> = 12;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15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08" y="1074666"/>
            <a:ext cx="4841421" cy="53553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Shape () {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Shape(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id) 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virtual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Rectangle: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Shape{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Rectangle( ) {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Rectangle(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id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virtual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"R"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0228" y="1074666"/>
            <a:ext cx="6096000" cy="53553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displayObj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(Shape &amp;g)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Shape *p = &amp;g;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&lt;Rectangle*&gt;(p)-&gt;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Y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protected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Rectangle x;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Shape y;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displayObj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(x);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displayObj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Y *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g = new Y;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displayObj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(*((Shape*)g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vs. Dynamic Casting</a:t>
            </a:r>
          </a:p>
        </p:txBody>
      </p:sp>
    </p:spTree>
    <p:extLst>
      <p:ext uri="{BB962C8B-B14F-4D97-AF65-F5344CB8AC3E}">
        <p14:creationId xmlns:p14="http://schemas.microsoft.com/office/powerpoint/2010/main" val="11863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21EC72-D5B2-492D-9C81-C34FFC649D42}" type="slidenum">
              <a:rPr lang="en-US" altLang="en-US" sz="1400"/>
              <a:pPr/>
              <a:t>61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153400" cy="703263"/>
          </a:xfrm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typeid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35428" y="1009651"/>
            <a:ext cx="11277601" cy="533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We </a:t>
            </a:r>
            <a:r>
              <a:rPr lang="en-US" altLang="en-US" sz="3200" dirty="0"/>
              <a:t>can use the </a:t>
            </a:r>
            <a:r>
              <a:rPr lang="en-US" altLang="en-US" sz="3200" dirty="0" err="1"/>
              <a:t>typeid</a:t>
            </a:r>
            <a:r>
              <a:rPr lang="en-US" altLang="en-US" sz="3200" dirty="0"/>
              <a:t> operator to return a reference to an object of class </a:t>
            </a:r>
            <a:r>
              <a:rPr lang="en-US" altLang="en-US" sz="3200" dirty="0" err="1"/>
              <a:t>type_info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For example:</a:t>
            </a: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i="1" dirty="0"/>
              <a:t>string</a:t>
            </a:r>
            <a:r>
              <a:rPr lang="en-US" altLang="en-US" sz="3200" dirty="0"/>
              <a:t> x;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   </a:t>
            </a:r>
            <a:r>
              <a:rPr lang="en-US" altLang="en-US" sz="3200" dirty="0" err="1"/>
              <a:t>cout</a:t>
            </a:r>
            <a:r>
              <a:rPr lang="en-US" altLang="en-US" sz="3200" dirty="0"/>
              <a:t> &lt;&lt; </a:t>
            </a:r>
            <a:r>
              <a:rPr lang="en-US" altLang="en-US" sz="3200" dirty="0" err="1"/>
              <a:t>typeid</a:t>
            </a:r>
            <a:r>
              <a:rPr lang="en-US" altLang="en-US" sz="3200" dirty="0"/>
              <a:t>(x).name() &lt;&lt; </a:t>
            </a:r>
            <a:r>
              <a:rPr lang="en-US" altLang="en-US" sz="3200" dirty="0" err="1"/>
              <a:t>endl</a:t>
            </a:r>
            <a:r>
              <a:rPr lang="en-US" altLang="en-US" sz="3200" dirty="0" smtClean="0"/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/>
              <a:t>It displays </a:t>
            </a:r>
            <a:r>
              <a:rPr lang="en-US" altLang="en-US" sz="3200" i="1" dirty="0" smtClean="0"/>
              <a:t>string</a:t>
            </a:r>
            <a:r>
              <a:rPr lang="en-US" altLang="en-US" sz="3200" dirty="0" smtClean="0"/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/>
              <a:t>x </a:t>
            </a:r>
            <a:r>
              <a:rPr lang="en-US" altLang="en-US" sz="3200" dirty="0"/>
              <a:t>is an object of the </a:t>
            </a:r>
            <a:r>
              <a:rPr lang="en-US" altLang="en-US" sz="3200" i="1" dirty="0"/>
              <a:t>string</a:t>
            </a:r>
            <a:r>
              <a:rPr lang="en-US" altLang="en-US" sz="3200" dirty="0"/>
              <a:t> class.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E79E3A-FB4F-4B3B-88A4-984E2E23915C}" type="slidenum">
              <a:rPr lang="en-US" altLang="en-US" sz="1400"/>
              <a:pPr/>
              <a:t>62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38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377008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How do we design a generic function that can perform  similar tasks for inputs with different data types?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// return the sum of two numbers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add(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);</a:t>
            </a:r>
          </a:p>
          <a:p>
            <a:pPr marL="0" indent="0">
              <a:buNone/>
            </a:pPr>
            <a:r>
              <a:rPr lang="en-US" altLang="en-US" dirty="0" err="1"/>
              <a:t>int</a:t>
            </a:r>
            <a:r>
              <a:rPr lang="en-US" altLang="en-US" dirty="0"/>
              <a:t> add( </a:t>
            </a:r>
            <a:r>
              <a:rPr lang="en-US" altLang="en-US" dirty="0" smtClean="0"/>
              <a:t>float, float </a:t>
            </a:r>
            <a:r>
              <a:rPr lang="en-US" altLang="en-US" dirty="0"/>
              <a:t>);</a:t>
            </a:r>
          </a:p>
          <a:p>
            <a:pPr marL="0" indent="0">
              <a:buNone/>
            </a:pPr>
            <a:r>
              <a:rPr lang="en-US" altLang="en-US" dirty="0" err="1"/>
              <a:t>int</a:t>
            </a:r>
            <a:r>
              <a:rPr lang="en-US" altLang="en-US" dirty="0"/>
              <a:t> add( </a:t>
            </a:r>
            <a:r>
              <a:rPr lang="en-US" altLang="en-US" dirty="0" smtClean="0"/>
              <a:t>double, double </a:t>
            </a:r>
            <a:r>
              <a:rPr lang="en-US" altLang="en-US" dirty="0"/>
              <a:t>);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586163" y="23717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1524000" y="2139307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2E8EEB-711E-4A07-B597-2D1E03B2DBF0}" type="slidenum">
              <a:rPr lang="en-US" altLang="en-US" sz="1400"/>
              <a:pPr/>
              <a:t>63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38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495" y="1264403"/>
            <a:ext cx="1084623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maxValue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&amp; value1, </a:t>
            </a:r>
            <a:endParaRPr lang="en-US" altLang="en-US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&amp; value2)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if (value1 &gt; value2)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  return value1;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  return value2;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586163" y="23717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524000" y="2139307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7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A92743-1CA0-4FBF-85E9-961A36F0CB5A}" type="slidenum">
              <a:rPr lang="en-US" altLang="en-US" sz="1400"/>
              <a:pPr/>
              <a:t>64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38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574" y="1346816"/>
            <a:ext cx="11041251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double&amp; value1, </a:t>
            </a:r>
            <a:endParaRPr lang="en-US" alt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double&amp;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value2 )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(value1 &gt; value2)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value1;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value2;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586163" y="23717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524000" y="2139307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740707-72CF-4EA1-A170-C44AE23AED55}" type="slidenum">
              <a:rPr lang="en-US" altLang="en-US" sz="1400"/>
              <a:pPr/>
              <a:t>65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38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63" y="1295400"/>
            <a:ext cx="11422251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3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char&amp; value1, </a:t>
            </a:r>
            <a:endParaRPr lang="en-US" altLang="en-US" sz="3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char&amp; value2)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(value1 &gt; value2)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value1;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value2;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586163" y="23717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524000" y="2139307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2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F8548E-711C-4CA8-954B-7F3B51E9CC68}" type="slidenum">
              <a:rPr lang="en-US" altLang="en-US" sz="1400"/>
              <a:pPr/>
              <a:t>66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38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Generic Functions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78" y="1295399"/>
            <a:ext cx="11794210" cy="5426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endParaRPr lang="en-US" altLang="en-US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(value1 &gt; value2)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value1;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value2;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586163" y="23717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1524000" y="2139307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F8548E-711C-4CA8-954B-7F3B51E9CC68}" type="slidenum">
              <a:rPr lang="en-US" altLang="en-US" sz="1400"/>
              <a:pPr/>
              <a:t>67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38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Generic Functions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78" y="1295399"/>
            <a:ext cx="11794210" cy="5426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endParaRPr lang="en-US" altLang="en-US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(value1 &gt; value2)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value1;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value2;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586163" y="23717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1524000" y="2139307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5772505" y="3849461"/>
            <a:ext cx="6048188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(1.0, 2.0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3);</a:t>
            </a:r>
          </a:p>
          <a:p>
            <a:endParaRPr lang="en-US" altLang="en-US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3.0); // error. Why?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F8548E-711C-4CA8-954B-7F3B51E9CC68}" type="slidenum">
              <a:rPr lang="en-US" altLang="en-US" sz="1400"/>
              <a:pPr/>
              <a:t>68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8984" y="112753"/>
            <a:ext cx="838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Generic Functions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78" y="930275"/>
            <a:ext cx="11794210" cy="5426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endParaRPr lang="en-US" altLang="en-US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(value1 &gt; value2)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value1;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value2;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0573" y="3256042"/>
            <a:ext cx="606697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(1.0, 2.0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3);</a:t>
            </a:r>
          </a:p>
          <a:p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3.0); // error. Why?</a:t>
            </a:r>
          </a:p>
          <a:p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(double, double);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ambiguous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91130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x, 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x &gt; y	//operand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c0, c1;</a:t>
            </a:r>
          </a:p>
          <a:p>
            <a:pPr marL="0" indent="0">
              <a:buNone/>
            </a:pPr>
            <a:r>
              <a:rPr lang="en-US" dirty="0" smtClean="0"/>
              <a:t>	friend bool operator&gt;(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 &amp;</a:t>
            </a:r>
            <a:r>
              <a:rPr lang="en-US" dirty="0" smtClean="0"/>
              <a:t>a,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 &amp;</a:t>
            </a:r>
            <a:r>
              <a:rPr lang="en-US" dirty="0" smtClean="0"/>
              <a:t>b);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</a:p>
          <a:p>
            <a:pPr marL="0" indent="0">
              <a:buNone/>
            </a:pPr>
            <a:r>
              <a:rPr lang="en-US" dirty="0" smtClean="0"/>
              <a:t>bool </a:t>
            </a:r>
            <a:r>
              <a:rPr lang="en-US" dirty="0"/>
              <a:t>operator&gt;(</a:t>
            </a:r>
            <a:r>
              <a:rPr lang="en-US" dirty="0" err="1"/>
              <a:t>const</a:t>
            </a:r>
            <a:r>
              <a:rPr lang="en-US" dirty="0"/>
              <a:t> A &amp;a, </a:t>
            </a:r>
            <a:r>
              <a:rPr lang="en-US" dirty="0" err="1"/>
              <a:t>const</a:t>
            </a:r>
            <a:r>
              <a:rPr lang="en-US" dirty="0"/>
              <a:t> A &amp;b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//Must define the comparison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98984" y="112753"/>
            <a:ext cx="8382000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Generic Functions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2142" y="1099991"/>
            <a:ext cx="5254172" cy="31700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value1, </a:t>
            </a:r>
          </a:p>
          <a:p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GenericType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value2)</a:t>
            </a:r>
          </a:p>
          <a:p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(value1 &gt; value2)</a:t>
            </a:r>
          </a:p>
          <a:p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value1;</a:t>
            </a:r>
          </a:p>
          <a:p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value2;</a:t>
            </a:r>
          </a:p>
          <a:p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7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55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public, protected, private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protected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>
            <a:off x="11220450" y="2819400"/>
            <a:ext cx="762000" cy="361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0755" y="4218050"/>
            <a:ext cx="376795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dirty="0" smtClean="0">
                <a:solidFill>
                  <a:srgbClr val="FF0000"/>
                </a:solidFill>
              </a:rPr>
              <a:t>protected</a:t>
            </a:r>
            <a:r>
              <a:rPr lang="en-US" sz="3200" dirty="0" smtClean="0"/>
              <a:t>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24358" y="4218050"/>
            <a:ext cx="3778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protected: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z;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2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17FA3D-91AA-4023-A34A-64B264C1957B}" type="slidenum">
              <a:rPr lang="en-US" altLang="en-US" sz="1400"/>
              <a:pPr/>
              <a:t>70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49357" y="247650"/>
            <a:ext cx="55626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Match parameter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57" y="960437"/>
            <a:ext cx="6470543" cy="5578475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600" dirty="0" smtClean="0"/>
              <a:t>The generic </a:t>
            </a:r>
            <a:r>
              <a:rPr lang="en-US" altLang="en-US" sz="3600" dirty="0" err="1" smtClean="0"/>
              <a:t>maxValue</a:t>
            </a:r>
            <a:r>
              <a:rPr lang="en-US" altLang="en-US" sz="3600" dirty="0" smtClean="0"/>
              <a:t> function can be used to return a maximum of two values of </a:t>
            </a:r>
            <a:r>
              <a:rPr lang="en-US" altLang="en-US" sz="3600" i="1" dirty="0" smtClean="0"/>
              <a:t>any type</a:t>
            </a:r>
            <a:r>
              <a:rPr lang="en-US" altLang="en-US" sz="3600" dirty="0" smtClean="0"/>
              <a:t>, provided that</a:t>
            </a:r>
          </a:p>
          <a:p>
            <a:pPr marL="0" indent="0">
              <a:buNone/>
            </a:pPr>
            <a:endParaRPr lang="en-US" altLang="en-US" sz="3600" dirty="0" smtClean="0"/>
          </a:p>
          <a:p>
            <a:pPr lvl="1"/>
            <a:r>
              <a:rPr lang="en-US" altLang="en-US" sz="3200" dirty="0" smtClean="0"/>
              <a:t>The two values have the same type; </a:t>
            </a:r>
          </a:p>
          <a:p>
            <a:pPr lvl="1"/>
            <a:r>
              <a:rPr lang="en-US" altLang="en-US" sz="3200" dirty="0" smtClean="0"/>
              <a:t>The two values </a:t>
            </a:r>
            <a:r>
              <a:rPr lang="en-US" altLang="en-US" sz="3200" b="1" dirty="0" smtClean="0"/>
              <a:t>can be compared </a:t>
            </a:r>
            <a:r>
              <a:rPr lang="en-US" altLang="en-US" sz="3200" dirty="0" smtClean="0"/>
              <a:t>using the </a:t>
            </a:r>
            <a:r>
              <a:rPr lang="en-US" altLang="en-US" sz="9600" b="1" dirty="0" smtClean="0">
                <a:solidFill>
                  <a:srgbClr val="FF0000"/>
                </a:solidFill>
              </a:rPr>
              <a:t>&gt;</a:t>
            </a:r>
            <a:r>
              <a:rPr lang="en-US" altLang="en-US" sz="3200" dirty="0" smtClean="0"/>
              <a:t> operator.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19900" y="228600"/>
            <a:ext cx="5372100" cy="5426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template&lt;</a:t>
            </a:r>
            <a:r>
              <a:rPr lang="en-US" altLang="en-US" dirty="0" err="1" smtClean="0">
                <a:solidFill>
                  <a:schemeClr val="tx2"/>
                </a:solidFill>
              </a:rPr>
              <a:t>typename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</a:rPr>
              <a:t>GenericType</a:t>
            </a:r>
            <a:r>
              <a:rPr lang="en-US" altLang="en-US" dirty="0" smtClean="0">
                <a:solidFill>
                  <a:schemeClr val="tx2"/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>
                <a:solidFill>
                  <a:schemeClr val="tx2"/>
                </a:solidFill>
              </a:rPr>
              <a:t>GenericType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</a:rPr>
              <a:t>maxValue</a:t>
            </a:r>
            <a:r>
              <a:rPr lang="en-US" altLang="en-US" dirty="0" smtClean="0">
                <a:solidFill>
                  <a:schemeClr val="tx2"/>
                </a:solidFill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  </a:t>
            </a:r>
            <a:r>
              <a:rPr lang="en-US" altLang="en-US" b="1" dirty="0" err="1" smtClean="0">
                <a:solidFill>
                  <a:schemeClr val="tx2"/>
                </a:solidFill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</a:rPr>
              <a:t>GenericType</a:t>
            </a:r>
            <a:r>
              <a:rPr lang="en-US" altLang="en-US" dirty="0" smtClean="0">
                <a:solidFill>
                  <a:schemeClr val="tx2"/>
                </a:solidFill>
              </a:rPr>
              <a:t>&amp; value1,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</a:rPr>
              <a:t>GenericType</a:t>
            </a:r>
            <a:r>
              <a:rPr lang="en-US" altLang="en-US" dirty="0" smtClean="0">
                <a:solidFill>
                  <a:schemeClr val="tx2"/>
                </a:solidFill>
              </a:rPr>
              <a:t>&amp; value2)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  </a:t>
            </a:r>
            <a:r>
              <a:rPr lang="en-US" altLang="en-US" b="1" dirty="0" smtClean="0">
                <a:solidFill>
                  <a:schemeClr val="tx2"/>
                </a:solidFill>
              </a:rPr>
              <a:t>if</a:t>
            </a:r>
            <a:r>
              <a:rPr lang="en-US" altLang="en-US" dirty="0" smtClean="0">
                <a:solidFill>
                  <a:schemeClr val="tx2"/>
                </a:solidFill>
              </a:rPr>
              <a:t> (value1 &gt; value2)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    </a:t>
            </a:r>
            <a:r>
              <a:rPr lang="en-US" altLang="en-US" b="1" dirty="0" smtClean="0">
                <a:solidFill>
                  <a:schemeClr val="tx2"/>
                </a:solidFill>
              </a:rPr>
              <a:t>return</a:t>
            </a:r>
            <a:r>
              <a:rPr lang="en-US" altLang="en-US" dirty="0" smtClean="0">
                <a:solidFill>
                  <a:schemeClr val="tx2"/>
                </a:solidFill>
              </a:rPr>
              <a:t> value1;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  </a:t>
            </a:r>
            <a:r>
              <a:rPr lang="en-US" altLang="en-US" b="1" dirty="0" smtClean="0">
                <a:solidFill>
                  <a:schemeClr val="tx2"/>
                </a:solidFill>
              </a:rPr>
              <a:t>else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    </a:t>
            </a:r>
            <a:r>
              <a:rPr lang="en-US" altLang="en-US" b="1" dirty="0" smtClean="0">
                <a:solidFill>
                  <a:schemeClr val="tx2"/>
                </a:solidFill>
              </a:rPr>
              <a:t>return</a:t>
            </a:r>
            <a:r>
              <a:rPr lang="en-US" altLang="en-US" dirty="0" smtClean="0">
                <a:solidFill>
                  <a:schemeClr val="tx2"/>
                </a:solidFill>
              </a:rPr>
              <a:t> value2;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 smtClean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A y, z;</a:t>
            </a:r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A x = </a:t>
            </a:r>
            <a:r>
              <a:rPr lang="en-US" altLang="en-US" dirty="0" err="1" smtClean="0">
                <a:solidFill>
                  <a:schemeClr val="tx2"/>
                </a:solidFill>
              </a:rPr>
              <a:t>maxValue</a:t>
            </a:r>
            <a:r>
              <a:rPr lang="en-US" altLang="en-US" dirty="0" smtClean="0">
                <a:solidFill>
                  <a:schemeClr val="tx2"/>
                </a:solidFill>
              </a:rPr>
              <a:t>(y, z);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75C646-66EB-4D40-B5E5-B2D9294240C7}" type="slidenum">
              <a:rPr lang="en-US" altLang="en-US" sz="1400"/>
              <a:pPr/>
              <a:t>71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162800" cy="6096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T&gt;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728" y="1301534"/>
            <a:ext cx="6580322" cy="5054815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200" dirty="0"/>
              <a:t>U</a:t>
            </a:r>
            <a:r>
              <a:rPr lang="en-US" altLang="en-US" sz="3200" dirty="0" smtClean="0"/>
              <a:t>se either &lt;</a:t>
            </a:r>
            <a:r>
              <a:rPr lang="en-US" altLang="en-US" sz="3200" dirty="0" err="1" smtClean="0"/>
              <a:t>typename</a:t>
            </a:r>
            <a:r>
              <a:rPr lang="en-US" altLang="en-US" sz="3200" dirty="0" smtClean="0"/>
              <a:t> T&gt; or &lt;class T&gt; to specify a type parameter. 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Using &lt;</a:t>
            </a:r>
            <a:r>
              <a:rPr lang="en-US" altLang="en-US" sz="3200" dirty="0" err="1" smtClean="0"/>
              <a:t>typename</a:t>
            </a:r>
            <a:r>
              <a:rPr lang="en-US" altLang="en-US" sz="3200" dirty="0" smtClean="0"/>
              <a:t> T&gt; is better because &lt;</a:t>
            </a:r>
            <a:r>
              <a:rPr lang="en-US" altLang="en-US" sz="3200" dirty="0" err="1" smtClean="0"/>
              <a:t>typename</a:t>
            </a:r>
            <a:r>
              <a:rPr lang="en-US" altLang="en-US" sz="3200" dirty="0" smtClean="0"/>
              <a:t> T&gt; is </a:t>
            </a:r>
            <a:r>
              <a:rPr lang="en-US" altLang="en-US" sz="3200" b="1" dirty="0" smtClean="0"/>
              <a:t>descriptive</a:t>
            </a:r>
            <a:r>
              <a:rPr lang="en-US" altLang="en-US" sz="3200" dirty="0" smtClean="0"/>
              <a:t>. 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&lt;class T&gt; could be confused with class declaration.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153400" y="1122263"/>
            <a:ext cx="3699736" cy="5085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value1,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value2)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(value1 &gt; value2)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value1;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value2;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2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y, z;</a:t>
            </a: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x = </a:t>
            </a:r>
            <a:r>
              <a:rPr lang="en-US" alt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z);</a:t>
            </a: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0CE973-2725-4203-A5B0-7144A7AA9553}" type="slidenum">
              <a:rPr lang="en-US" altLang="en-US" sz="1400"/>
              <a:pPr/>
              <a:t>72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1628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Multiple type parameters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980" y="1143000"/>
            <a:ext cx="11809708" cy="4923971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3600" dirty="0" smtClean="0"/>
              <a:t>Syntax: 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&lt;</a:t>
            </a:r>
            <a:r>
              <a:rPr lang="en-US" altLang="en-US" sz="3600" dirty="0" err="1" smtClean="0"/>
              <a:t>typename</a:t>
            </a:r>
            <a:r>
              <a:rPr lang="en-US" altLang="en-US" sz="3600" dirty="0" smtClean="0"/>
              <a:t> T1, </a:t>
            </a:r>
            <a:r>
              <a:rPr lang="en-US" altLang="en-US" sz="3600" dirty="0" err="1" smtClean="0"/>
              <a:t>typename</a:t>
            </a:r>
            <a:r>
              <a:rPr lang="en-US" altLang="en-US" sz="3600" dirty="0" smtClean="0"/>
              <a:t> T2, </a:t>
            </a:r>
            <a:r>
              <a:rPr lang="en-US" altLang="en-US" sz="3600" dirty="0" err="1" smtClean="0"/>
              <a:t>typename</a:t>
            </a:r>
            <a:r>
              <a:rPr lang="en-US" altLang="en-US" sz="3600" dirty="0" smtClean="0"/>
              <a:t> T3, …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&gt;</a:t>
            </a:r>
            <a:r>
              <a:rPr lang="en-US" altLang="en-US" sz="3600" dirty="0" smtClean="0"/>
              <a:t>. </a:t>
            </a:r>
            <a:endParaRPr lang="en-US" altLang="en-US" sz="3600" dirty="0"/>
          </a:p>
          <a:p>
            <a:pPr marL="0" indent="0">
              <a:buNone/>
            </a:pPr>
            <a:endParaRPr lang="en-US" altLang="en-US" sz="3600" dirty="0" smtClean="0"/>
          </a:p>
          <a:p>
            <a:pPr marL="0" indent="0">
              <a:buNone/>
            </a:pPr>
            <a:r>
              <a:rPr lang="en-US" altLang="en-US" sz="3600" dirty="0"/>
              <a:t>t</a:t>
            </a:r>
            <a:r>
              <a:rPr lang="en-US" altLang="en-US" sz="3600" dirty="0" smtClean="0"/>
              <a:t>emplate&lt; </a:t>
            </a:r>
          </a:p>
          <a:p>
            <a:pPr marL="0" indent="0">
              <a:buNone/>
            </a:pPr>
            <a:r>
              <a:rPr lang="en-US" altLang="en-US" sz="3600" dirty="0"/>
              <a:t>	</a:t>
            </a:r>
            <a:r>
              <a:rPr lang="en-US" altLang="en-US" sz="3600" dirty="0" err="1" smtClean="0"/>
              <a:t>typename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T1, </a:t>
            </a:r>
            <a:endParaRPr lang="en-US" altLang="en-US" sz="3600" dirty="0" smtClean="0"/>
          </a:p>
          <a:p>
            <a:pPr marL="0" indent="0">
              <a:buNone/>
            </a:pPr>
            <a:r>
              <a:rPr lang="en-US" altLang="en-US" sz="3600" dirty="0"/>
              <a:t>	</a:t>
            </a:r>
            <a:r>
              <a:rPr lang="en-US" altLang="en-US" sz="3600" dirty="0" err="1" smtClean="0"/>
              <a:t>typename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T2, </a:t>
            </a:r>
            <a:endParaRPr lang="en-US" altLang="en-US" sz="3600" dirty="0" smtClean="0"/>
          </a:p>
          <a:p>
            <a:pPr marL="0" indent="0">
              <a:buNone/>
            </a:pPr>
            <a:r>
              <a:rPr lang="en-US" altLang="en-US" sz="3600" dirty="0" smtClean="0"/>
              <a:t>	</a:t>
            </a:r>
            <a:r>
              <a:rPr lang="en-US" altLang="en-US" sz="3600" dirty="0" err="1" smtClean="0"/>
              <a:t>typename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T3 </a:t>
            </a:r>
            <a:r>
              <a:rPr lang="en-US" altLang="en-US" sz="3600" dirty="0" smtClean="0"/>
              <a:t>&gt; </a:t>
            </a:r>
          </a:p>
          <a:p>
            <a:pPr marL="0" indent="0">
              <a:buNone/>
            </a:pPr>
            <a:r>
              <a:rPr lang="en-US" altLang="en-US" sz="3600" dirty="0"/>
              <a:t>	</a:t>
            </a:r>
            <a:r>
              <a:rPr lang="en-US" altLang="en-US" sz="3600" dirty="0" smtClean="0"/>
              <a:t>T1 foo(T1 a, T2 b) </a:t>
            </a:r>
          </a:p>
          <a:p>
            <a:pPr marL="0" indent="0">
              <a:buNone/>
            </a:pPr>
            <a:r>
              <a:rPr lang="en-US" altLang="en-US" sz="3600" dirty="0" smtClean="0"/>
              <a:t>{</a:t>
            </a:r>
          </a:p>
          <a:p>
            <a:pPr marL="0" indent="0">
              <a:buNone/>
            </a:pPr>
            <a:r>
              <a:rPr lang="en-US" altLang="en-US" sz="3600" dirty="0" smtClean="0"/>
              <a:t>	…</a:t>
            </a: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 smtClean="0"/>
              <a:t>}</a:t>
            </a:r>
          </a:p>
          <a:p>
            <a:pPr marL="0" indent="0">
              <a:buNone/>
            </a:pPr>
            <a:endParaRPr lang="en-US" altLang="en-US" sz="4000" dirty="0"/>
          </a:p>
          <a:p>
            <a:pPr marL="0" indent="0">
              <a:buNone/>
            </a:pP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22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16396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review what we have done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Any error?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1200" y="1690688"/>
            <a:ext cx="10247086" cy="4711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 value1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 value2)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(value1 &gt; value2)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value1;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value2;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7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56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review what we have done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Any error?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76400" y="1785938"/>
            <a:ext cx="8839200" cy="4062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template&lt;</a:t>
            </a:r>
            <a:r>
              <a:rPr lang="en-US" altLang="en-US" sz="3200" dirty="0" err="1">
                <a:solidFill>
                  <a:schemeClr val="tx2"/>
                </a:solidFill>
              </a:rPr>
              <a:t>typename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b="1" dirty="0" err="1" smtClean="0">
                <a:solidFill>
                  <a:srgbClr val="C00000"/>
                </a:solidFill>
              </a:rPr>
              <a:t>myType</a:t>
            </a:r>
            <a:r>
              <a:rPr lang="en-US" altLang="en-US" sz="3200" dirty="0" smtClean="0">
                <a:solidFill>
                  <a:schemeClr val="tx2"/>
                </a:solidFill>
              </a:rPr>
              <a:t>&gt;</a:t>
            </a:r>
            <a:endParaRPr lang="en-US" altLang="en-US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3200" b="1" dirty="0">
                <a:solidFill>
                  <a:srgbClr val="C00000"/>
                </a:solidFill>
              </a:rPr>
              <a:t>T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maxValue</a:t>
            </a:r>
            <a:r>
              <a:rPr lang="en-US" altLang="en-US" sz="3200" dirty="0" smtClean="0">
                <a:solidFill>
                  <a:schemeClr val="tx2"/>
                </a:solidFill>
              </a:rPr>
              <a:t>(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const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b="1" dirty="0">
                <a:solidFill>
                  <a:srgbClr val="C00000"/>
                </a:solidFill>
              </a:rPr>
              <a:t>T</a:t>
            </a:r>
            <a:r>
              <a:rPr lang="en-US" altLang="en-US" sz="3200" dirty="0">
                <a:solidFill>
                  <a:schemeClr val="tx2"/>
                </a:solidFill>
              </a:rPr>
              <a:t>&amp; value1</a:t>
            </a:r>
            <a:r>
              <a:rPr lang="en-US" altLang="en-US" sz="3200" dirty="0" smtClean="0">
                <a:solidFill>
                  <a:schemeClr val="tx2"/>
                </a:solidFill>
              </a:rPr>
              <a:t>,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const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b="1" dirty="0">
                <a:solidFill>
                  <a:srgbClr val="C00000"/>
                </a:solidFill>
              </a:rPr>
              <a:t>T</a:t>
            </a:r>
            <a:r>
              <a:rPr lang="en-US" altLang="en-US" sz="3200" dirty="0">
                <a:solidFill>
                  <a:schemeClr val="tx2"/>
                </a:solidFill>
              </a:rPr>
              <a:t>&amp; value2</a:t>
            </a:r>
            <a:r>
              <a:rPr lang="en-US" altLang="en-US" sz="3200" dirty="0" smtClean="0">
                <a:solidFill>
                  <a:schemeClr val="tx2"/>
                </a:solidFill>
              </a:rPr>
              <a:t>) {</a:t>
            </a:r>
            <a:endParaRPr lang="en-US" altLang="en-US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  if (value1 &gt; value2)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    return value1;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  else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    return value2;</a:t>
            </a:r>
          </a:p>
          <a:p>
            <a:pPr marL="0" indent="0">
              <a:buNone/>
            </a:pPr>
            <a:r>
              <a:rPr lang="en-US" altLang="en-US" sz="3200" dirty="0" smtClean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17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BA24F7-8114-45E4-9B70-F972546403BA}" type="slidenum">
              <a:rPr lang="en-US" altLang="en-US" sz="1400"/>
              <a:pPr/>
              <a:t>75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1628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 </a:t>
            </a:r>
            <a:r>
              <a:rPr lang="en-US" altLang="en-US" b="1" smtClean="0"/>
              <a:t>Example: A Generic Sort</a:t>
            </a:r>
            <a:r>
              <a:rPr lang="en-US" altLang="en-US" smtClean="0"/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Design a generic sort function.</a:t>
            </a:r>
          </a:p>
        </p:txBody>
      </p:sp>
    </p:spTree>
    <p:extLst>
      <p:ext uri="{BB962C8B-B14F-4D97-AF65-F5344CB8AC3E}">
        <p14:creationId xmlns:p14="http://schemas.microsoft.com/office/powerpoint/2010/main" val="12281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BA24F7-8114-45E4-9B70-F972546403BA}" type="slidenum">
              <a:rPr lang="en-US" altLang="en-US" sz="1400"/>
              <a:pPr/>
              <a:t>76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162800" cy="6096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A Generic Sort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028700"/>
            <a:ext cx="8458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 smtClean="0"/>
              <a:t>void sort( vector&lt;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&gt; &amp;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 ) {</a:t>
            </a:r>
          </a:p>
          <a:p>
            <a:pPr marL="0" indent="0">
              <a:buNone/>
            </a:pPr>
            <a:r>
              <a:rPr lang="en-US" altLang="en-US" dirty="0" smtClean="0"/>
              <a:t>	for 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0;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 </a:t>
            </a:r>
            <a:r>
              <a:rPr lang="en-US" altLang="en-US" dirty="0" err="1" smtClean="0"/>
              <a:t>arr.size</a:t>
            </a:r>
            <a:r>
              <a:rPr lang="en-US" altLang="en-US" dirty="0" smtClean="0"/>
              <a:t>(); ++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 {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r>
              <a:rPr lang="en-US" altLang="en-US" dirty="0"/>
              <a:t>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smtClean="0"/>
              <a:t>j </a:t>
            </a:r>
            <a:r>
              <a:rPr lang="en-US" altLang="en-US" dirty="0"/>
              <a:t>= </a:t>
            </a:r>
            <a:r>
              <a:rPr lang="en-US" altLang="en-US" dirty="0" smtClean="0"/>
              <a:t>i+1; j </a:t>
            </a:r>
            <a:r>
              <a:rPr lang="en-US" altLang="en-US" dirty="0"/>
              <a:t>&lt; </a:t>
            </a:r>
            <a:r>
              <a:rPr lang="en-US" altLang="en-US" dirty="0" err="1"/>
              <a:t>arr.size</a:t>
            </a:r>
            <a:r>
              <a:rPr lang="en-US" altLang="en-US" dirty="0"/>
              <a:t>(); </a:t>
            </a:r>
            <a:r>
              <a:rPr lang="en-US" altLang="en-US" dirty="0" smtClean="0"/>
              <a:t>++j) </a:t>
            </a:r>
            <a:r>
              <a:rPr lang="en-US" altLang="en-US" dirty="0"/>
              <a:t>{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smtClean="0"/>
              <a:t>	……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}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pPr marL="0" indent="0">
              <a:buNone/>
            </a:pPr>
            <a:r>
              <a:rPr lang="en-US" altLang="en-US" dirty="0" smtClean="0"/>
              <a:t>}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e.g.,</a:t>
            </a:r>
          </a:p>
          <a:p>
            <a:pPr marL="0" indent="0">
              <a:buNone/>
            </a:pPr>
            <a:r>
              <a:rPr lang="en-US" altLang="en-US" dirty="0"/>
              <a:t>v</a:t>
            </a:r>
            <a:r>
              <a:rPr lang="en-US" altLang="en-US" dirty="0" smtClean="0"/>
              <a:t>ector&lt;double&gt; x;</a:t>
            </a:r>
          </a:p>
          <a:p>
            <a:pPr marL="0" indent="0">
              <a:buNone/>
            </a:pPr>
            <a:r>
              <a:rPr lang="en-US" altLang="en-US" dirty="0" smtClean="0"/>
              <a:t>// generate elements for x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sort(x);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BA24F7-8114-45E4-9B70-F972546403BA}" type="slidenum">
              <a:rPr lang="en-US" altLang="en-US" sz="1400"/>
              <a:pPr/>
              <a:t>77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162800" cy="6096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A Generic Sort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028700"/>
            <a:ext cx="8458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/>
              <a:t>t</a:t>
            </a:r>
            <a:r>
              <a:rPr lang="en-US" altLang="en-US" dirty="0" smtClean="0"/>
              <a:t>emplate&lt;</a:t>
            </a:r>
            <a:r>
              <a:rPr lang="en-US" altLang="en-US" dirty="0" err="1" smtClean="0"/>
              <a:t>typename</a:t>
            </a:r>
            <a:r>
              <a:rPr lang="en-US" altLang="en-US" dirty="0" smtClean="0"/>
              <a:t> T&gt; void sort( T &amp;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 ) {</a:t>
            </a:r>
          </a:p>
          <a:p>
            <a:pPr marL="0" indent="0">
              <a:buNone/>
            </a:pPr>
            <a:r>
              <a:rPr lang="en-US" altLang="en-US" dirty="0" smtClean="0"/>
              <a:t>	for 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0;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 </a:t>
            </a:r>
            <a:r>
              <a:rPr lang="en-US" altLang="en-US" dirty="0" err="1" smtClean="0"/>
              <a:t>arr.size</a:t>
            </a:r>
            <a:r>
              <a:rPr lang="en-US" altLang="en-US" dirty="0" smtClean="0"/>
              <a:t>(); ++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 {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r>
              <a:rPr lang="en-US" altLang="en-US" dirty="0"/>
              <a:t>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smtClean="0"/>
              <a:t>j </a:t>
            </a:r>
            <a:r>
              <a:rPr lang="en-US" altLang="en-US" dirty="0"/>
              <a:t>= </a:t>
            </a:r>
            <a:r>
              <a:rPr lang="en-US" altLang="en-US" dirty="0" smtClean="0"/>
              <a:t>i+1; j </a:t>
            </a:r>
            <a:r>
              <a:rPr lang="en-US" altLang="en-US" dirty="0"/>
              <a:t>&lt; </a:t>
            </a:r>
            <a:r>
              <a:rPr lang="en-US" altLang="en-US" dirty="0" err="1"/>
              <a:t>arr.size</a:t>
            </a:r>
            <a:r>
              <a:rPr lang="en-US" altLang="en-US" dirty="0"/>
              <a:t>(); </a:t>
            </a:r>
            <a:r>
              <a:rPr lang="en-US" altLang="en-US" dirty="0" smtClean="0"/>
              <a:t>++j) </a:t>
            </a:r>
            <a:r>
              <a:rPr lang="en-US" altLang="en-US" dirty="0"/>
              <a:t>{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smtClean="0"/>
              <a:t>	……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}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pPr marL="0" indent="0">
              <a:buNone/>
            </a:pPr>
            <a:r>
              <a:rPr lang="en-US" altLang="en-US" dirty="0" smtClean="0"/>
              <a:t>}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e.g.,</a:t>
            </a:r>
          </a:p>
          <a:p>
            <a:pPr marL="0" indent="0">
              <a:buNone/>
            </a:pPr>
            <a:r>
              <a:rPr lang="en-US" altLang="en-US" dirty="0"/>
              <a:t>v</a:t>
            </a:r>
            <a:r>
              <a:rPr lang="en-US" altLang="en-US" dirty="0" smtClean="0"/>
              <a:t>ector&lt;double&gt; x;</a:t>
            </a:r>
          </a:p>
          <a:p>
            <a:pPr marL="0" indent="0">
              <a:buNone/>
            </a:pPr>
            <a:r>
              <a:rPr lang="en-US" altLang="en-US" dirty="0" smtClean="0"/>
              <a:t>// generate elements for x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sort(x);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8841525" y="1071564"/>
            <a:ext cx="3154903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en-US" sz="2000" dirty="0"/>
              <a:t>void sort( vector&lt;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&gt; &amp;</a:t>
            </a:r>
            <a:r>
              <a:rPr lang="en-US" altLang="en-US" sz="2000" dirty="0" err="1"/>
              <a:t>arr</a:t>
            </a:r>
            <a:r>
              <a:rPr lang="en-US" altLang="en-US" sz="2000" dirty="0"/>
              <a:t> 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36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BA24F7-8114-45E4-9B70-F972546403BA}" type="slidenum">
              <a:rPr lang="en-US" altLang="en-US" sz="1400"/>
              <a:pPr/>
              <a:t>78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9550"/>
            <a:ext cx="11791950" cy="6096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A Generic Sort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8250"/>
            <a:ext cx="6705600" cy="401955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/>
              <a:t>t</a:t>
            </a:r>
            <a:r>
              <a:rPr lang="en-US" altLang="en-US" dirty="0" smtClean="0"/>
              <a:t>emplate&lt;</a:t>
            </a:r>
            <a:r>
              <a:rPr lang="en-US" altLang="en-US" dirty="0" err="1" smtClean="0"/>
              <a:t>typename</a:t>
            </a:r>
            <a:r>
              <a:rPr lang="en-US" altLang="en-US" dirty="0" smtClean="0"/>
              <a:t> T&gt; void sort( T &amp;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 ) {</a:t>
            </a:r>
          </a:p>
          <a:p>
            <a:pPr marL="0" indent="0">
              <a:buNone/>
            </a:pPr>
            <a:r>
              <a:rPr lang="en-US" altLang="en-US" dirty="0" smtClean="0"/>
              <a:t>	for 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0;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 </a:t>
            </a:r>
            <a:r>
              <a:rPr lang="en-US" altLang="en-US" dirty="0" err="1" smtClean="0"/>
              <a:t>arr.size</a:t>
            </a:r>
            <a:r>
              <a:rPr lang="en-US" altLang="en-US" dirty="0" smtClean="0"/>
              <a:t>(); ++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 {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r>
              <a:rPr lang="en-US" altLang="en-US" dirty="0"/>
              <a:t>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smtClean="0"/>
              <a:t>j </a:t>
            </a:r>
            <a:r>
              <a:rPr lang="en-US" altLang="en-US" dirty="0"/>
              <a:t>= </a:t>
            </a:r>
            <a:r>
              <a:rPr lang="en-US" altLang="en-US" dirty="0" smtClean="0"/>
              <a:t>i+1; j </a:t>
            </a:r>
            <a:r>
              <a:rPr lang="en-US" altLang="en-US" dirty="0"/>
              <a:t>&lt; </a:t>
            </a:r>
            <a:r>
              <a:rPr lang="en-US" altLang="en-US" dirty="0" err="1"/>
              <a:t>arr.size</a:t>
            </a:r>
            <a:r>
              <a:rPr lang="en-US" altLang="en-US" dirty="0"/>
              <a:t>(); </a:t>
            </a:r>
            <a:r>
              <a:rPr lang="en-US" altLang="en-US" dirty="0" smtClean="0"/>
              <a:t>++j) </a:t>
            </a:r>
            <a:r>
              <a:rPr lang="en-US" altLang="en-US" dirty="0"/>
              <a:t>{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 smtClean="0"/>
              <a:t>	……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}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}</a:t>
            </a:r>
          </a:p>
          <a:p>
            <a:pPr marL="0" indent="0">
              <a:buNone/>
            </a:pPr>
            <a:r>
              <a:rPr lang="en-US" altLang="en-US" dirty="0" smtClean="0"/>
              <a:t>}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7391400" y="1225927"/>
            <a:ext cx="4629150" cy="40318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dirty="0"/>
              <a:t>e.g.,</a:t>
            </a:r>
          </a:p>
          <a:p>
            <a:r>
              <a:rPr lang="en-US" altLang="en-US" sz="3200" dirty="0"/>
              <a:t>vector&lt;double&gt; x;</a:t>
            </a:r>
          </a:p>
          <a:p>
            <a:r>
              <a:rPr lang="en-US" altLang="en-US" sz="3200" dirty="0"/>
              <a:t>// generate elements for x</a:t>
            </a:r>
          </a:p>
          <a:p>
            <a:r>
              <a:rPr lang="en-US" altLang="en-US" sz="3200" dirty="0"/>
              <a:t>sort(x</a:t>
            </a:r>
            <a:r>
              <a:rPr lang="en-US" altLang="en-US" sz="3200" dirty="0" smtClean="0"/>
              <a:t>);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//any error?</a:t>
            </a:r>
            <a:endParaRPr lang="en-US" altLang="en-US" sz="3200" dirty="0"/>
          </a:p>
          <a:p>
            <a:r>
              <a:rPr lang="en-US" sz="3200" dirty="0"/>
              <a:t> vector&lt;double&gt; y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sort&lt;vector&lt;double&gt;&gt;(y);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23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7B672A-3C62-4C4C-91F0-19B75CB8FCFD}" type="slidenum">
              <a:rPr lang="en-US" altLang="en-US" sz="1400"/>
              <a:pPr/>
              <a:t>79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162800" cy="6096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Generic functions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088" y="1428750"/>
            <a:ext cx="11670224" cy="38862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/>
              <a:t>We should do the following steps to define a generic function: </a:t>
            </a:r>
          </a:p>
          <a:p>
            <a:pPr marL="742950" indent="-742950">
              <a:buAutoNum type="arabicPeriod"/>
            </a:pPr>
            <a:r>
              <a:rPr lang="en-US" altLang="en-US" sz="3600" dirty="0"/>
              <a:t>S</a:t>
            </a:r>
            <a:r>
              <a:rPr lang="en-US" altLang="en-US" sz="3600" dirty="0" smtClean="0"/>
              <a:t>tart with non-generic function, </a:t>
            </a:r>
          </a:p>
          <a:p>
            <a:pPr marL="742950" indent="-742950">
              <a:buAutoNum type="arabicPeriod"/>
            </a:pPr>
            <a:r>
              <a:rPr lang="en-US" altLang="en-US" sz="3600" dirty="0"/>
              <a:t>D</a:t>
            </a:r>
            <a:r>
              <a:rPr lang="en-US" altLang="en-US" sz="3600" dirty="0" smtClean="0"/>
              <a:t>ebug </a:t>
            </a:r>
          </a:p>
          <a:p>
            <a:pPr marL="742950" indent="-742950">
              <a:buAutoNum type="arabicPeriod"/>
            </a:pPr>
            <a:r>
              <a:rPr lang="en-US" altLang="en-US" sz="3600" dirty="0"/>
              <a:t>T</a:t>
            </a:r>
            <a:r>
              <a:rPr lang="en-US" altLang="en-US" sz="3600" dirty="0" smtClean="0"/>
              <a:t>est it</a:t>
            </a:r>
          </a:p>
          <a:p>
            <a:pPr marL="742950" indent="-742950">
              <a:buAutoNum type="arabicPeriod"/>
            </a:pPr>
            <a:r>
              <a:rPr lang="en-US" altLang="en-US" sz="3600" dirty="0"/>
              <a:t>C</a:t>
            </a:r>
            <a:r>
              <a:rPr lang="en-US" altLang="en-US" sz="3600" dirty="0" smtClean="0"/>
              <a:t>onvert it to a generic function.</a:t>
            </a:r>
          </a:p>
        </p:txBody>
      </p:sp>
    </p:spTree>
    <p:extLst>
      <p:ext uri="{BB962C8B-B14F-4D97-AF65-F5344CB8AC3E}">
        <p14:creationId xmlns:p14="http://schemas.microsoft.com/office/powerpoint/2010/main" val="36916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55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public, protected, private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private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>
            <a:off x="11163300" y="3543300"/>
            <a:ext cx="762000" cy="361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0755" y="4218050"/>
            <a:ext cx="329949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dirty="0" smtClean="0">
                <a:solidFill>
                  <a:srgbClr val="FF0000"/>
                </a:solidFill>
              </a:rPr>
              <a:t>private </a:t>
            </a:r>
            <a:r>
              <a:rPr lang="en-US" sz="3200" dirty="0" smtClean="0"/>
              <a:t>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24358" y="4218050"/>
            <a:ext cx="3778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protected: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z;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61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778" y="1001486"/>
            <a:ext cx="6153150" cy="5532664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emplate &lt;</a:t>
            </a:r>
            <a:r>
              <a:rPr lang="en-US" dirty="0" err="1" smtClean="0"/>
              <a:t>typename</a:t>
            </a:r>
            <a:r>
              <a:rPr lang="en-US" dirty="0" smtClean="0"/>
              <a:t> T&gt; class stack {</a:t>
            </a:r>
          </a:p>
          <a:p>
            <a:pPr marL="0" indent="0">
              <a:buNone/>
            </a:pPr>
            <a:r>
              <a:rPr lang="en-US" dirty="0" smtClean="0"/>
              <a:t>	protected: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 </a:t>
            </a:r>
            <a:r>
              <a:rPr lang="en-US" dirty="0" err="1" smtClean="0"/>
              <a:t>arr</a:t>
            </a:r>
            <a:r>
              <a:rPr lang="en-US" dirty="0" smtClean="0"/>
              <a:t>[100];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stack( ) { …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 top( ) {…}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……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stack&lt;double&gt; x;</a:t>
            </a:r>
          </a:p>
          <a:p>
            <a:pPr marL="0" indent="0">
              <a:buNone/>
            </a:pPr>
            <a:r>
              <a:rPr lang="en-US" dirty="0" smtClean="0"/>
              <a:t>stack&gt;&lt;</a:t>
            </a:r>
            <a:r>
              <a:rPr lang="en-US" dirty="0" err="1" smtClean="0"/>
              <a:t>int</a:t>
            </a:r>
            <a:r>
              <a:rPr lang="en-US" dirty="0" smtClean="0"/>
              <a:t>&gt; y;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tack&lt;</a:t>
            </a:r>
            <a:r>
              <a:rPr lang="en-US" dirty="0" err="1" smtClean="0"/>
              <a:t>myType</a:t>
            </a:r>
            <a:r>
              <a:rPr lang="en-US" dirty="0" smtClean="0"/>
              <a:t>&gt; z;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1193" y="1001486"/>
            <a:ext cx="4724400" cy="5532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stack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protected: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stack( ) { …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top( ) {…}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</a:t>
            </a:r>
            <a:r>
              <a:rPr lang="en-US" dirty="0" smtClean="0"/>
              <a:t>tack x;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193" y="228600"/>
            <a:ext cx="11637735" cy="6096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implement a generic class?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F228C2-69C2-440C-B942-044F3EC98AD8}" type="slidenum">
              <a:rPr lang="en-US" altLang="en-US" sz="1400"/>
              <a:pPr/>
              <a:t>81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7458" y="304800"/>
            <a:ext cx="11375756" cy="6096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Compilation for templates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458" y="1219199"/>
            <a:ext cx="11375756" cy="4724401"/>
          </a:xfrm>
          <a:noFill/>
        </p:spPr>
        <p:txBody>
          <a:bodyPr>
            <a:normAutofit lnSpcReduction="10000"/>
          </a:bodyPr>
          <a:lstStyle/>
          <a:p>
            <a:pPr marL="0" indent="0" algn="just">
              <a:spcBef>
                <a:spcPct val="50000"/>
              </a:spcBef>
              <a:buNone/>
            </a:pPr>
            <a:r>
              <a:rPr lang="en-US" altLang="en-US" sz="3600" dirty="0" smtClean="0"/>
              <a:t>We put </a:t>
            </a:r>
            <a:r>
              <a:rPr lang="en-US" altLang="en-US" sz="3600" b="1" dirty="0">
                <a:solidFill>
                  <a:srgbClr val="C00000"/>
                </a:solidFill>
              </a:rPr>
              <a:t>class definition </a:t>
            </a:r>
            <a:endParaRPr lang="en-US" altLang="en-US" sz="3600" b="1" dirty="0" smtClean="0">
              <a:solidFill>
                <a:srgbClr val="C00000"/>
              </a:solidFill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en-US" sz="3600" dirty="0" smtClean="0"/>
              <a:t>and </a:t>
            </a:r>
            <a:r>
              <a:rPr lang="en-US" altLang="en-US" sz="3600" b="1" dirty="0">
                <a:solidFill>
                  <a:srgbClr val="C00000"/>
                </a:solidFill>
              </a:rPr>
              <a:t>class implementation </a:t>
            </a:r>
            <a:endParaRPr lang="en-US" altLang="en-US" sz="3600" b="1" dirty="0" smtClean="0">
              <a:solidFill>
                <a:srgbClr val="C00000"/>
              </a:solidFill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en-US" sz="3600" dirty="0" smtClean="0"/>
              <a:t>into </a:t>
            </a:r>
            <a:r>
              <a:rPr lang="en-US" altLang="en-US" sz="3600" dirty="0"/>
              <a:t>two separate files (.h and .</a:t>
            </a:r>
            <a:r>
              <a:rPr lang="en-US" altLang="en-US" sz="3600" dirty="0" err="1"/>
              <a:t>cpp</a:t>
            </a:r>
            <a:r>
              <a:rPr lang="en-US" altLang="en-US" sz="3600" dirty="0"/>
              <a:t>). </a:t>
            </a:r>
            <a:endParaRPr lang="en-US" altLang="en-US" sz="3600" dirty="0" smtClean="0"/>
          </a:p>
          <a:p>
            <a:pPr marL="0" indent="0" algn="just">
              <a:spcBef>
                <a:spcPct val="50000"/>
              </a:spcBef>
              <a:buNone/>
            </a:pPr>
            <a:endParaRPr lang="en-US" altLang="en-US" sz="3600" dirty="0" smtClean="0"/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en-US" sz="3600" dirty="0" smtClean="0"/>
              <a:t>Of course we can put them </a:t>
            </a:r>
            <a:r>
              <a:rPr lang="en-US" altLang="en-US" sz="3600" dirty="0" smtClean="0">
                <a:solidFill>
                  <a:srgbClr val="C00000"/>
                </a:solidFill>
              </a:rPr>
              <a:t>together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for class </a:t>
            </a:r>
            <a:r>
              <a:rPr lang="en-US" altLang="en-US" sz="3600" dirty="0" smtClean="0"/>
              <a:t>templates</a:t>
            </a:r>
            <a:r>
              <a:rPr lang="en-US" altLang="en-US" sz="3600" dirty="0"/>
              <a:t>.</a:t>
            </a:r>
            <a:endParaRPr lang="en-US" altLang="en-US" sz="3600" dirty="0" smtClean="0"/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en-US" sz="3600" dirty="0" smtClean="0"/>
              <a:t>This is because some </a:t>
            </a:r>
            <a:r>
              <a:rPr lang="en-US" altLang="en-US" sz="3600" dirty="0"/>
              <a:t>compliers cannot compile </a:t>
            </a:r>
            <a:r>
              <a:rPr lang="en-US" altLang="en-US" sz="3600" dirty="0" smtClean="0"/>
              <a:t>them for templates </a:t>
            </a:r>
            <a:r>
              <a:rPr lang="en-US" altLang="en-US" sz="3600" dirty="0"/>
              <a:t>separately.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171950" y="27670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0233D3-2C69-442E-9BB5-64F2C9ADD52C}" type="slidenum">
              <a:rPr lang="en-US" altLang="en-US" sz="1400"/>
              <a:pPr/>
              <a:t>82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Default type 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952172" y="1785257"/>
            <a:ext cx="8534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3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en-US" altLang="en-US" sz="3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Stack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Stack&lt;&gt; </a:t>
            </a:r>
            <a:r>
              <a:rPr lang="en-US" altLang="en-US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stack;	</a:t>
            </a:r>
            <a:endParaRPr lang="en-US" altLang="en-US" sz="3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DFC93C-FA67-478D-9542-FEFFE533F578}" type="slidenum">
              <a:rPr lang="en-US" altLang="en-US" sz="1400"/>
              <a:pPr/>
              <a:t>83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Nontype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parameters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343" y="914400"/>
            <a:ext cx="10319657" cy="5486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We can use </a:t>
            </a:r>
            <a:r>
              <a:rPr lang="en-US" altLang="en-US" dirty="0" err="1"/>
              <a:t>nontype</a:t>
            </a:r>
            <a:r>
              <a:rPr lang="en-US" altLang="en-US" dirty="0"/>
              <a:t> parameters along with type </a:t>
            </a:r>
            <a:r>
              <a:rPr lang="en-US" altLang="en-US" dirty="0" smtClean="0"/>
              <a:t>parameters </a:t>
            </a:r>
            <a:r>
              <a:rPr lang="en-US" altLang="en-US" dirty="0"/>
              <a:t>in a template prefix. </a:t>
            </a:r>
            <a:endParaRPr lang="en-US" altLang="en-US" b="1" dirty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749300" y="2412092"/>
            <a:ext cx="1076959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en-US" sz="2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capacity&gt;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{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 elements[capacity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// capacity is a constant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620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B4D12B-7BF2-49D8-8C24-9BF7660D5F3A}" type="slidenum">
              <a:rPr lang="en-US" altLang="en-US" sz="1400"/>
              <a:pPr/>
              <a:t>84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-212725"/>
            <a:ext cx="11827782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members in templates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347787"/>
            <a:ext cx="4802376" cy="48768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data fields are created for each class when a template is used.</a:t>
            </a:r>
          </a:p>
          <a:p>
            <a:pPr marL="0" indent="0"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a class created by a template has their own data fields.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89230" y="1332781"/>
            <a:ext cx="6457627" cy="48918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capacity&gt;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{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 elements[capacity];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stack&lt;double&gt;::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tack&lt;double&gt; x;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B4D12B-7BF2-49D8-8C24-9BF7660D5F3A}" type="slidenum">
              <a:rPr lang="en-US" altLang="en-US" sz="1400"/>
              <a:pPr/>
              <a:t>85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-212725"/>
            <a:ext cx="11827782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memory allocation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347787"/>
            <a:ext cx="4802376" cy="48768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arrays of fixed size.</a:t>
            </a:r>
          </a:p>
          <a:p>
            <a:pPr marL="0" indent="0">
              <a:buNone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space when necessary.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89230" y="897351"/>
            <a:ext cx="6457627" cy="53272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capacity&gt;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 {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Stack( )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this-&gt;capacity = capacity;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elements = new T[capacity];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size = 0;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*elements;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capacity;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Stack&lt;double, 99&gt; x;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B4D12B-7BF2-49D8-8C24-9BF7660D5F3A}" type="slidenum">
              <a:rPr lang="en-US" altLang="en-US" sz="1400"/>
              <a:pPr/>
              <a:t>86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-212725"/>
            <a:ext cx="11827782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memory allocation: Debug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55744" y="1029115"/>
            <a:ext cx="6457627" cy="53272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capacity&gt;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 {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Stack(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capacity )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capacity = this-&gt;capacity;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elements = new T[capacity];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size = 0;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*element;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capacity;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stack&lt;double&gt; x( 99 );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B4D12B-7BF2-49D8-8C24-9BF7660D5F3A}" type="slidenum">
              <a:rPr lang="en-US" altLang="en-US" sz="1400"/>
              <a:pPr/>
              <a:t>87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-212725"/>
            <a:ext cx="11827782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memory allocation: Debug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076" y="1029115"/>
            <a:ext cx="5426982" cy="53272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capacity&gt;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 {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Stack(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capacity )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capacity = this-&gt;capacity;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elements = new T[capacity];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size = 0;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*element;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capacity;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stack&lt;double&gt; x( 99 );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4211" y="1029114"/>
            <a:ext cx="5528713" cy="53272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capacity&gt;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 {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Stack( )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this-&gt;capacity = capacity;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elements = new T[capacity];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size = 0;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*elements;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capacity;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Stack&lt;double, 99&gt; x;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4FF964-A8CD-4E62-A773-D3114F5CB7E7}" type="slidenum">
              <a:rPr lang="en-US" altLang="en-US" sz="1400"/>
              <a:pPr/>
              <a:t>88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03201"/>
            <a:ext cx="8839200" cy="7286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The vector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78" y="1163638"/>
            <a:ext cx="11809708" cy="2570162"/>
          </a:xfrm>
        </p:spPr>
        <p:txBody>
          <a:bodyPr>
            <a:norm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altLang="en-US" sz="3600" dirty="0"/>
              <a:t>A vector is a resizable array.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524001" y="24409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4211" y="1029114"/>
            <a:ext cx="5528713" cy="53272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capacity&gt;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 {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Stack( )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this-&gt;capacity = capacity;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elements.resize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(capacity);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size = 0;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vector&lt;T&gt; elements;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capacity;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Stack&lt;double, 99&gt; x;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A375CC-1DB4-466F-8BB8-5801277481E8}" type="slidenum">
              <a:rPr lang="en-US" altLang="en-US" sz="1400"/>
              <a:pPr/>
              <a:t>89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2321"/>
            <a:ext cx="12192000" cy="762000"/>
          </a:xfrm>
          <a:noFill/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an expression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751388" y="27130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895850" y="21986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151438" y="2484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2514" y="1364343"/>
            <a:ext cx="10943772" cy="511211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b="1" dirty="0" smtClean="0"/>
              <a:t>Given an expression: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 smtClean="0"/>
              <a:t>   5+(4+5)*7 + 5 – 7/8*4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 smtClean="0"/>
              <a:t>How do we evaluate an expression?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03635" y="-156120"/>
            <a:ext cx="184731" cy="76944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 sz="4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FBBFB4-C1B8-45AA-AD18-EECFFC246EB9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1490702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Generic Programming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94468" y="1174750"/>
            <a:ext cx="11577234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/>
              <a:t>Define a function with an object of a based type.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We can use an </a:t>
            </a:r>
            <a:r>
              <a:rPr lang="en-US" altLang="en-US" sz="2800" dirty="0"/>
              <a:t>object of a derived </a:t>
            </a:r>
            <a:r>
              <a:rPr lang="en-US" altLang="en-US" sz="2800" dirty="0" smtClean="0"/>
              <a:t>class.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Benefit: The function is generic. The function supports object arguments which can be the base class and derived classes. 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void foo(Shape &amp;a) 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e.g., foo( x ), where x is an instance of Circle or Rectangle.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Circle x; Rectangle y;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f</a:t>
            </a:r>
            <a:r>
              <a:rPr lang="en-US" altLang="en-US" sz="2800" dirty="0" smtClean="0"/>
              <a:t>oo(x); 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foo(y);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7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A375CC-1DB4-466F-8BB8-5801277481E8}" type="slidenum">
              <a:rPr lang="en-US" altLang="en-US" sz="1400"/>
              <a:pPr/>
              <a:t>90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2321"/>
            <a:ext cx="12192000" cy="762000"/>
          </a:xfrm>
          <a:noFill/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an expression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751388" y="27130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895850" y="21986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151438" y="2484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2514" y="1364343"/>
            <a:ext cx="10943772" cy="511211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Implement a program to evaluate an expression.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Given an expression: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>   5+(4+5)*7 + 5 – 7/8*4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>How do we evaluate an expression?</a:t>
            </a:r>
          </a:p>
          <a:p>
            <a:pPr marL="0" indent="0">
              <a:buNone/>
              <a:defRPr/>
            </a:pPr>
            <a:r>
              <a:rPr lang="en-US" dirty="0" smtClean="0"/>
              <a:t>Use a stack data structure.</a:t>
            </a:r>
          </a:p>
          <a:p>
            <a:pPr marL="0" indent="0">
              <a:buNone/>
              <a:defRPr/>
            </a:pPr>
            <a:r>
              <a:rPr lang="en-US" dirty="0" smtClean="0"/>
              <a:t>Push elements and pop them </a:t>
            </a:r>
            <a:r>
              <a:rPr lang="en-US" smtClean="0"/>
              <a:t>if necessary</a:t>
            </a:r>
            <a:endParaRPr lang="en-US" dirty="0" smtClean="0"/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03635" y="-156120"/>
            <a:ext cx="184731" cy="76944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 sz="4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8151B4-F8F3-4AE8-8494-96B2C61439CF}" type="slidenum">
              <a:rPr lang="en-US" altLang="en-US" sz="1400"/>
              <a:pPr/>
              <a:t>91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 and Inheritance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54" y="1371600"/>
            <a:ext cx="4922803" cy="48768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/>
              <a:t>NT: A non-template class 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TS: A class template specialization. </a:t>
            </a:r>
          </a:p>
          <a:p>
            <a:pPr marL="0" indent="0">
              <a:buNone/>
            </a:pPr>
            <a:endParaRPr lang="en-US" altLang="en-US" sz="3200" dirty="0" smtClean="0"/>
          </a:p>
          <a:p>
            <a:pPr marL="0" indent="0">
              <a:buNone/>
            </a:pPr>
            <a:r>
              <a:rPr lang="en-US" altLang="en-US" sz="3200" dirty="0" smtClean="0"/>
              <a:t>We can derive a new class by NT and TS together.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8971" y="1503552"/>
            <a:ext cx="6096000" cy="45243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T,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capacity&gt;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Stack :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Stack(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 Stack"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Z : Stack&lt;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100&gt;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Z(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 Z"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8454" y="4602024"/>
            <a:ext cx="4922803" cy="2031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G,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n&gt;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XZ: Stack&lt;G, n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XZ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{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XZ“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66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8151B4-F8F3-4AE8-8494-96B2C61439CF}" type="slidenum">
              <a:rPr lang="en-US" altLang="en-US" sz="1400"/>
              <a:pPr/>
              <a:t>92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 and Inheritance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714" y="1366163"/>
            <a:ext cx="6096000" cy="48013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T,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capacity&gt;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Stack :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Stack(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 Stack:"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capacity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Z : Stack&lt;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100&gt;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Z(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 Z"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2057" y="1366163"/>
            <a:ext cx="5312229" cy="3970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G,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n&gt;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XZ: Stack&lt;G, n-1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XZ( ) {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 XZ"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main ()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Stack&lt;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99&gt; x;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Z y;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XZ&lt;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22&gt;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xz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What are the output?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8151B4-F8F3-4AE8-8494-96B2C61439CF}" type="slidenum">
              <a:rPr lang="en-US" altLang="en-US" sz="1400"/>
              <a:pPr/>
              <a:t>93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 and Inheritance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714" y="1366163"/>
            <a:ext cx="6096000" cy="48013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T,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capacity&gt;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Stack : Shape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Stack(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 Stack:"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capacity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Z : Stack&lt;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100&gt;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Z(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 Z"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2057" y="1366163"/>
            <a:ext cx="5312229" cy="53553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G,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n&gt;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XZ: Stack&lt;G, n-1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XZ( ) {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 XZ"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main ()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Stack&lt;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99&gt; x;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Z y;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XZ&lt;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22&gt;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xz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What are the output?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Stack:99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Stack:100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Z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Stack:21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XZ</a:t>
            </a:r>
          </a:p>
        </p:txBody>
      </p:sp>
    </p:spTree>
    <p:extLst>
      <p:ext uri="{BB962C8B-B14F-4D97-AF65-F5344CB8AC3E}">
        <p14:creationId xmlns:p14="http://schemas.microsoft.com/office/powerpoint/2010/main" val="38150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9183</TotalTime>
  <Words>8198</Words>
  <Application>Microsoft Office PowerPoint</Application>
  <PresentationFormat>Widescreen</PresentationFormat>
  <Paragraphs>2294</Paragraphs>
  <Slides>93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Monotype Sorts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Inheritance and Polymorphism  Sai-Keung Wong  National Chiao Tung University, Taiwan</vt:lpstr>
      <vt:lpstr>What to learn?</vt:lpstr>
      <vt:lpstr>Base Classes and Derived Classes </vt:lpstr>
      <vt:lpstr>Base Classes and Derived Classes </vt:lpstr>
      <vt:lpstr>Derived classes: Class access specifiers</vt:lpstr>
      <vt:lpstr>Class access specifiers: public, protected, private</vt:lpstr>
      <vt:lpstr>public, protected, private</vt:lpstr>
      <vt:lpstr>public, protected, private</vt:lpstr>
      <vt:lpstr>Generic Programming </vt:lpstr>
      <vt:lpstr>Base Class Constructors </vt:lpstr>
      <vt:lpstr>No-Arg Constructor in  Base Class</vt:lpstr>
      <vt:lpstr>Constructor and Destructor Chaining </vt:lpstr>
      <vt:lpstr>no-arg constructor </vt:lpstr>
      <vt:lpstr>Redefining Functions </vt:lpstr>
      <vt:lpstr>Invoke functions in the base </vt:lpstr>
      <vt:lpstr>Redefining vs. Overloading </vt:lpstr>
      <vt:lpstr>Exercise: Inheritance</vt:lpstr>
      <vt:lpstr>Exercise: Inheritance</vt:lpstr>
      <vt:lpstr>Exercise: Inheritance</vt:lpstr>
      <vt:lpstr>Exercise: Inheritance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Polymorphism </vt:lpstr>
      <vt:lpstr>Virtual Functions </vt:lpstr>
      <vt:lpstr>Virtual Functions </vt:lpstr>
      <vt:lpstr>Virtual Functions </vt:lpstr>
      <vt:lpstr>static matching vs. dynamic binding </vt:lpstr>
      <vt:lpstr>When should we use virtual functions? </vt:lpstr>
      <vt:lpstr>Abstract Classes</vt:lpstr>
      <vt:lpstr>Abstract function and class</vt:lpstr>
      <vt:lpstr>Abstract Class Example</vt:lpstr>
      <vt:lpstr>Casting: static_cast versus dynamic_cast </vt:lpstr>
      <vt:lpstr>Static Casting: normal/ordinary type conversion</vt:lpstr>
      <vt:lpstr>Static Casting</vt:lpstr>
      <vt:lpstr>Static 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Override</vt:lpstr>
      <vt:lpstr>Dynamic Casting</vt:lpstr>
      <vt:lpstr>Upcasting and Downcasting</vt:lpstr>
      <vt:lpstr>Upcasting and Downcasting</vt:lpstr>
      <vt:lpstr>Upcasting and Downcasting</vt:lpstr>
      <vt:lpstr>Upcasting and Downcasting</vt:lpstr>
      <vt:lpstr>Static vs. Dynamic Casting</vt:lpstr>
      <vt:lpstr>Static vs. Dynamic Casting</vt:lpstr>
      <vt:lpstr>typeid operator </vt:lpstr>
      <vt:lpstr>Templates</vt:lpstr>
      <vt:lpstr>Templates</vt:lpstr>
      <vt:lpstr>Templates</vt:lpstr>
      <vt:lpstr>Templates</vt:lpstr>
      <vt:lpstr>Generic Functions </vt:lpstr>
      <vt:lpstr>Generic Functions </vt:lpstr>
      <vt:lpstr>Generic Functions </vt:lpstr>
      <vt:lpstr> </vt:lpstr>
      <vt:lpstr>Match parameter </vt:lpstr>
      <vt:lpstr> &lt;typename T&gt;</vt:lpstr>
      <vt:lpstr> Multiple type parameters </vt:lpstr>
      <vt:lpstr>Let’s review what we have done  Any error?</vt:lpstr>
      <vt:lpstr>Let’s review what we have done  Any error?</vt:lpstr>
      <vt:lpstr> Example: A Generic Sort </vt:lpstr>
      <vt:lpstr> Example: A Generic Sort </vt:lpstr>
      <vt:lpstr> Example: A Generic Sort </vt:lpstr>
      <vt:lpstr> Example: A Generic Sort </vt:lpstr>
      <vt:lpstr>Generic functions </vt:lpstr>
      <vt:lpstr>How to implement a generic class?</vt:lpstr>
      <vt:lpstr>Compilation for templates</vt:lpstr>
      <vt:lpstr>Default type </vt:lpstr>
      <vt:lpstr>Nontype parameters </vt:lpstr>
      <vt:lpstr>Static members in templates</vt:lpstr>
      <vt:lpstr>Dynamic memory allocation</vt:lpstr>
      <vt:lpstr>Dynamic memory allocation: Debug</vt:lpstr>
      <vt:lpstr>Dynamic memory allocation: Debug</vt:lpstr>
      <vt:lpstr>The vector Class </vt:lpstr>
      <vt:lpstr>Processing an expression</vt:lpstr>
      <vt:lpstr>Processing an expression</vt:lpstr>
      <vt:lpstr>Templates and Inheritance </vt:lpstr>
      <vt:lpstr>Templates and Inheritance </vt:lpstr>
      <vt:lpstr>Templates and Inheritance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532</cp:revision>
  <dcterms:created xsi:type="dcterms:W3CDTF">2016-03-31T09:52:46Z</dcterms:created>
  <dcterms:modified xsi:type="dcterms:W3CDTF">2020-04-08T04:36:18Z</dcterms:modified>
</cp:coreProperties>
</file>