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312" r:id="rId3"/>
    <p:sldId id="327" r:id="rId4"/>
    <p:sldId id="328" r:id="rId5"/>
    <p:sldId id="360" r:id="rId6"/>
    <p:sldId id="259" r:id="rId7"/>
    <p:sldId id="260" r:id="rId8"/>
    <p:sldId id="261" r:id="rId9"/>
    <p:sldId id="313" r:id="rId10"/>
    <p:sldId id="319" r:id="rId11"/>
    <p:sldId id="262" r:id="rId12"/>
    <p:sldId id="358" r:id="rId13"/>
    <p:sldId id="264" r:id="rId14"/>
    <p:sldId id="266" r:id="rId15"/>
    <p:sldId id="267" r:id="rId16"/>
    <p:sldId id="306" r:id="rId17"/>
    <p:sldId id="307" r:id="rId18"/>
    <p:sldId id="268" r:id="rId19"/>
    <p:sldId id="320" r:id="rId20"/>
    <p:sldId id="308" r:id="rId21"/>
    <p:sldId id="329" r:id="rId22"/>
    <p:sldId id="321" r:id="rId23"/>
    <p:sldId id="322" r:id="rId24"/>
    <p:sldId id="323" r:id="rId25"/>
    <p:sldId id="324" r:id="rId26"/>
    <p:sldId id="325" r:id="rId27"/>
    <p:sldId id="269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5" r:id="rId39"/>
    <p:sldId id="359" r:id="rId40"/>
    <p:sldId id="272" r:id="rId41"/>
    <p:sldId id="331" r:id="rId42"/>
    <p:sldId id="332" r:id="rId43"/>
    <p:sldId id="274" r:id="rId44"/>
    <p:sldId id="361" r:id="rId45"/>
    <p:sldId id="279" r:id="rId46"/>
    <p:sldId id="362" r:id="rId47"/>
    <p:sldId id="287" r:id="rId48"/>
    <p:sldId id="281" r:id="rId49"/>
    <p:sldId id="333" r:id="rId50"/>
    <p:sldId id="304" r:id="rId51"/>
    <p:sldId id="303" r:id="rId52"/>
    <p:sldId id="282" r:id="rId53"/>
    <p:sldId id="338" r:id="rId54"/>
    <p:sldId id="339" r:id="rId55"/>
    <p:sldId id="343" r:id="rId56"/>
    <p:sldId id="340" r:id="rId57"/>
    <p:sldId id="345" r:id="rId58"/>
    <p:sldId id="346" r:id="rId59"/>
    <p:sldId id="347" r:id="rId60"/>
    <p:sldId id="348" r:id="rId61"/>
    <p:sldId id="349" r:id="rId62"/>
    <p:sldId id="351" r:id="rId63"/>
    <p:sldId id="353" r:id="rId64"/>
    <p:sldId id="354" r:id="rId65"/>
    <p:sldId id="355" r:id="rId66"/>
    <p:sldId id="356" r:id="rId67"/>
    <p:sldId id="357" r:id="rId68"/>
    <p:sldId id="283" r:id="rId69"/>
    <p:sldId id="286" r:id="rId70"/>
    <p:sldId id="334" r:id="rId71"/>
    <p:sldId id="301" r:id="rId72"/>
    <p:sldId id="302" r:id="rId73"/>
    <p:sldId id="309" r:id="rId74"/>
    <p:sldId id="310" r:id="rId75"/>
    <p:sldId id="363" r:id="rId76"/>
    <p:sldId id="31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2" autoAdjust="0"/>
  </p:normalViewPr>
  <p:slideViewPr>
    <p:cSldViewPr snapToGrid="0">
      <p:cViewPr varScale="1">
        <p:scale>
          <a:sx n="61" d="100"/>
          <a:sy n="61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2FCB2-4E57-40B4-9EBB-B221E577376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D48C-84E3-4F99-8679-28DDEE47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9523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05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705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0878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6605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0140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4882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7D48C-84E3-4F99-8679-28DDEE47EAF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5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377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7387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770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897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317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1819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0038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1833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6190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9910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0761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4282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7083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381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/>
              <a:t>LIFO: last-in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first-out</a:t>
            </a:r>
          </a:p>
          <a:p>
            <a:r>
              <a:rPr lang="en-US" altLang="en-US" dirty="0" smtClean="0"/>
              <a:t>FIFO: first-in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first-out</a:t>
            </a:r>
          </a:p>
        </p:txBody>
      </p:sp>
    </p:spTree>
    <p:extLst>
      <p:ext uri="{BB962C8B-B14F-4D97-AF65-F5344CB8AC3E}">
        <p14:creationId xmlns:p14="http://schemas.microsoft.com/office/powerpoint/2010/main" val="66928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522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805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3395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0203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55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98F6-AE20-4299-85BE-E0C233154E91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B1F8-6F0A-4EC8-A999-14756C13DCDE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86-B3D6-4E6B-A200-8D9A2FACAA95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6B7A-BF89-4765-96F8-9170096D41B1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76C8-4C7C-4636-9D29-2B298C9944D1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7E57-9F1D-4A55-9503-4D171B01467A}" type="datetime1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EF6F-8298-42E0-8398-1C67E379D825}" type="datetime1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4AD5-3CB9-4124-9D7B-93713EFFD68A}" type="datetime1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B29E-1B43-456E-81CF-A5592FFC5584}" type="datetime1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A2E-9C72-422F-9C57-B5E19C387993}" type="datetime1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63C0-FDDF-4B38-8756-3E395EC8CED4}" type="datetime1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E1B9-4510-4CDD-BD03-F85ED8979DDD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BEEE-6B3F-4FF1-AC52-D5A700F5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ict_partial_order" TargetMode="External"/><Relationship Id="rId7" Type="http://schemas.openxmlformats.org/officeDocument/2006/relationships/hyperlink" Target="https://en.wikipedia.org/wiki/Asymmetric_relation" TargetMode="External"/><Relationship Id="rId2" Type="http://schemas.openxmlformats.org/officeDocument/2006/relationships/hyperlink" Target="https://en.wikipedia.org/wiki/Binary_re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ak_ordering#cite_note-6" TargetMode="External"/><Relationship Id="rId5" Type="http://schemas.openxmlformats.org/officeDocument/2006/relationships/hyperlink" Target="https://en.wikipedia.org/wiki/Reflexive_relation" TargetMode="External"/><Relationship Id="rId4" Type="http://schemas.openxmlformats.org/officeDocument/2006/relationships/hyperlink" Target="https://en.wikipedia.org/wiki/Transitive_relation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Template Library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STL Containers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22" y="-300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nsert(string key,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value)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37" y="15661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map key to an integer</a:t>
            </a:r>
          </a:p>
          <a:p>
            <a:pPr marL="0" indent="0"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slot_index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//prime numbers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key.size</a:t>
            </a:r>
            <a:r>
              <a:rPr lang="en-US" dirty="0" smtClean="0"/>
              <a:t>();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 = key[</a:t>
            </a:r>
            <a:r>
              <a:rPr lang="en-US" dirty="0" err="1" smtClean="0"/>
              <a:t>i</a:t>
            </a:r>
            <a:r>
              <a:rPr lang="en-US" dirty="0" smtClean="0"/>
              <a:t>]-’a’;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slot_index</a:t>
            </a:r>
            <a:r>
              <a:rPr lang="en-US" dirty="0"/>
              <a:t> += </a:t>
            </a:r>
            <a:r>
              <a:rPr lang="en-US" dirty="0" smtClean="0"/>
              <a:t>(v*11 + v*97+..)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slot_index</a:t>
            </a:r>
            <a:r>
              <a:rPr lang="en-US" dirty="0"/>
              <a:t> = </a:t>
            </a:r>
            <a:r>
              <a:rPr lang="en-US" dirty="0" err="1"/>
              <a:t>slot_index</a:t>
            </a:r>
            <a:r>
              <a:rPr lang="en-US" dirty="0"/>
              <a:t> </a:t>
            </a:r>
            <a:r>
              <a:rPr lang="en-US" dirty="0" smtClean="0"/>
              <a:t> % MAX_TABLE_SIZE;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71253" y="1130093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71253" y="1905008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1253" y="2679923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71253" y="3454838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83850" y="4107396"/>
            <a:ext cx="30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.</a:t>
            </a:r>
          </a:p>
          <a:p>
            <a:r>
              <a:rPr lang="en-US" sz="3600" b="1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65361" y="1905007"/>
            <a:ext cx="135610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8384175" y="2292465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21485" y="5973273"/>
            <a:ext cx="1432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entries 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0764457" y="1905006"/>
            <a:ext cx="135610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 flipV="1">
            <a:off x="10183271" y="2292464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867612" y="6356350"/>
            <a:ext cx="2743200" cy="365125"/>
          </a:xfrm>
        </p:spPr>
        <p:txBody>
          <a:bodyPr/>
          <a:lstStyle/>
          <a:p>
            <a:fld id="{C2C5BEEE-6B3F-4FF1-AC52-D5A700F59301}" type="slidenum">
              <a:rPr lang="en-US" smtClean="0"/>
              <a:t>10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67282" y="2080504"/>
            <a:ext cx="1766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slot_index</a:t>
            </a:r>
            <a:r>
              <a:rPr lang="en-US" sz="2800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65361" y="3184066"/>
            <a:ext cx="31119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Two or more keys are mapped to the same </a:t>
            </a:r>
            <a:r>
              <a:rPr lang="en-US" sz="2800" dirty="0" err="1" smtClean="0"/>
              <a:t>slot_index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 can use a linked list structure to store the values.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85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9954F4-934B-4CBF-BC3F-BE33E6F82EDC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772400" cy="6397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Container Adapters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268413"/>
            <a:ext cx="10772775" cy="4824412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600" dirty="0"/>
              <a:t>Container adapters are adapted from sequence containers for handling special cases. </a:t>
            </a:r>
            <a:endParaRPr lang="en-US" altLang="en-US" sz="3600" dirty="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3600" dirty="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Container adapters have constraints that must be satisfied.</a:t>
            </a:r>
            <a:endParaRPr lang="en-US" altLang="en-US" sz="3600" dirty="0"/>
          </a:p>
          <a:p>
            <a:pPr marL="0" indent="0">
              <a:spcBef>
                <a:spcPct val="0"/>
              </a:spcBef>
              <a:buNone/>
            </a:pPr>
            <a:endParaRPr lang="en-US" altLang="en-US" sz="3600" dirty="0"/>
          </a:p>
          <a:p>
            <a:pPr marL="0" indent="0">
              <a:spcBef>
                <a:spcPct val="0"/>
              </a:spcBef>
              <a:buNone/>
            </a:pPr>
            <a:endParaRPr lang="en-US" altLang="en-US" sz="36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 smtClean="0"/>
              <a:t>Examples: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/>
              <a:t>	</a:t>
            </a:r>
            <a:r>
              <a:rPr lang="en-US" altLang="en-US" sz="3600" dirty="0" smtClean="0"/>
              <a:t>stack (LIFO), queue (FIFO), </a:t>
            </a:r>
            <a:r>
              <a:rPr lang="en-US" altLang="en-US" sz="3600" dirty="0"/>
              <a:t>and </a:t>
            </a:r>
            <a:r>
              <a:rPr lang="en-US" altLang="en-US" sz="3600" dirty="0" err="1"/>
              <a:t>priority_queue</a:t>
            </a:r>
            <a:r>
              <a:rPr lang="en-US" altLang="en-US" sz="3600" dirty="0"/>
              <a:t>.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v</a:t>
            </a:r>
            <a:r>
              <a:rPr lang="en-US" altLang="en-US" dirty="0" smtClean="0"/>
              <a:t>ector a; </a:t>
            </a:r>
            <a:r>
              <a:rPr lang="en-US" altLang="en-US" dirty="0" err="1" smtClean="0"/>
              <a:t>a.back</a:t>
            </a:r>
            <a:r>
              <a:rPr lang="en-US" altLang="en-US" dirty="0" smtClean="0"/>
              <a:t>(); </a:t>
            </a:r>
            <a:r>
              <a:rPr lang="en-US" altLang="en-US" dirty="0" err="1" smtClean="0"/>
              <a:t>a.pop_back</a:t>
            </a:r>
            <a:r>
              <a:rPr lang="en-US" altLang="en-US" dirty="0" smtClean="0"/>
              <a:t>();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81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STL Containers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820572"/>
              </p:ext>
            </p:extLst>
          </p:nvPr>
        </p:nvGraphicFramePr>
        <p:xfrm>
          <a:off x="838200" y="1327150"/>
          <a:ext cx="10515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650"/>
                <a:gridCol w="4286250"/>
                <a:gridCol w="369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STL Containers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Header File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&lt;vector&gt;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deque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deque</a:t>
                      </a:r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&lt;list&gt;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&lt;set&gt;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multiset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&lt;set&gt;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&lt;map&gt;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multimap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&lt;map&gt;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&lt;stack&gt;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&lt;queue&gt;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priority_qeue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&lt;queue&gt;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07239D-332C-4CE4-A74D-95CE8F4F2F6E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8" y="357296"/>
            <a:ext cx="12157702" cy="928688"/>
          </a:xfrm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Common Functions to All Containers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003635" y="172983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18646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5954"/>
              </p:ext>
            </p:extLst>
          </p:nvPr>
        </p:nvGraphicFramePr>
        <p:xfrm>
          <a:off x="2124366" y="1958514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97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</a:t>
                      </a:r>
                      <a:r>
                        <a:rPr lang="en-US" sz="2400" dirty="0" err="1" smtClean="0"/>
                        <a:t>arg</a:t>
                      </a:r>
                      <a:r>
                        <a:rPr lang="en-US" sz="2400" dirty="0" smtClean="0"/>
                        <a:t> constructor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Constructors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Copy constructor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Destructor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empty( 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size( 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Operator=, &lt;, &lt;=, ……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9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63E427-F380-44C2-A7F4-EEBF576AA554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211811"/>
            <a:ext cx="11934497" cy="6397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Declaration of Objects of Containers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4251"/>
            <a:ext cx="12192000" cy="487410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3200" dirty="0" smtClean="0"/>
              <a:t>A simple </a:t>
            </a:r>
            <a:r>
              <a:rPr lang="en-US" altLang="en-US" sz="3200" dirty="0"/>
              <a:t>example that demonstrates how to create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latin typeface="Courier"/>
              </a:rPr>
              <a:t>V</a:t>
            </a:r>
            <a:r>
              <a:rPr lang="en-US" altLang="en-US" sz="3200" dirty="0" smtClean="0">
                <a:latin typeface="Courier"/>
              </a:rPr>
              <a:t>ector:				vector &lt;</a:t>
            </a:r>
            <a:r>
              <a:rPr lang="en-US" altLang="en-US" sz="3200" dirty="0" err="1" smtClean="0">
                <a:latin typeface="Courier"/>
              </a:rPr>
              <a:t>int</a:t>
            </a:r>
            <a:r>
              <a:rPr lang="en-US" altLang="en-US" sz="3200" dirty="0" smtClean="0">
                <a:latin typeface="Courier"/>
              </a:rPr>
              <a:t>&gt; x;	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List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ourier"/>
              </a:rPr>
              <a:t>: 		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		list &lt;</a:t>
            </a:r>
            <a:r>
              <a:rPr lang="en-US" altLang="en-US" sz="3200" dirty="0" err="1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ourier"/>
              </a:rPr>
              <a:t>&gt; x;</a:t>
            </a:r>
            <a:endParaRPr lang="en-US" altLang="en-US" sz="3200" dirty="0" smtClean="0">
              <a:solidFill>
                <a:schemeClr val="accent1">
                  <a:lumMod val="75000"/>
                </a:schemeClr>
              </a:solidFill>
              <a:latin typeface="Courier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 err="1" smtClean="0">
                <a:latin typeface="Courier"/>
              </a:rPr>
              <a:t>Deque</a:t>
            </a:r>
            <a:r>
              <a:rPr lang="en-US" altLang="en-US" sz="3200" dirty="0" smtClean="0">
                <a:latin typeface="Courier"/>
              </a:rPr>
              <a:t>:</a:t>
            </a:r>
            <a:r>
              <a:rPr lang="en-US" altLang="en-US" sz="3200" dirty="0">
                <a:latin typeface="Courier"/>
              </a:rPr>
              <a:t> 	</a:t>
            </a:r>
            <a:r>
              <a:rPr lang="en-US" altLang="en-US" sz="3200" dirty="0" smtClean="0">
                <a:latin typeface="Courier"/>
              </a:rPr>
              <a:t>			</a:t>
            </a:r>
            <a:r>
              <a:rPr lang="en-US" altLang="en-US" sz="3200" dirty="0" err="1" smtClean="0">
                <a:latin typeface="Courier"/>
              </a:rPr>
              <a:t>deque</a:t>
            </a:r>
            <a:r>
              <a:rPr lang="en-US" altLang="en-US" sz="3200" dirty="0" smtClean="0">
                <a:latin typeface="Courier"/>
              </a:rPr>
              <a:t>&lt;</a:t>
            </a:r>
            <a:r>
              <a:rPr lang="en-US" altLang="en-US" sz="3200" dirty="0" err="1" smtClean="0">
                <a:latin typeface="Courier"/>
              </a:rPr>
              <a:t>int</a:t>
            </a:r>
            <a:r>
              <a:rPr lang="en-US" altLang="en-US" sz="3200" dirty="0">
                <a:latin typeface="Courier"/>
              </a:rPr>
              <a:t>&gt; x</a:t>
            </a:r>
            <a:r>
              <a:rPr lang="en-US" altLang="en-US" sz="3200" dirty="0" smtClean="0">
                <a:latin typeface="Courier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Set:				set &lt;</a:t>
            </a:r>
            <a:r>
              <a:rPr lang="en-US" altLang="en-US" sz="3200" dirty="0" err="1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&gt; x;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 smtClean="0">
                <a:latin typeface="Courier"/>
              </a:rPr>
              <a:t>Multiset:</a:t>
            </a:r>
            <a:r>
              <a:rPr lang="en-US" altLang="en-US" sz="3200" dirty="0">
                <a:latin typeface="Courier"/>
              </a:rPr>
              <a:t> 	</a:t>
            </a:r>
            <a:r>
              <a:rPr lang="en-US" altLang="en-US" sz="3200" dirty="0" smtClean="0">
                <a:latin typeface="Courier"/>
              </a:rPr>
              <a:t>		multiset </a:t>
            </a:r>
            <a:r>
              <a:rPr lang="en-US" altLang="en-US" sz="3200" dirty="0">
                <a:latin typeface="Courier"/>
              </a:rPr>
              <a:t>&lt;</a:t>
            </a:r>
            <a:r>
              <a:rPr lang="en-US" altLang="en-US" sz="3200" dirty="0" err="1">
                <a:latin typeface="Courier"/>
              </a:rPr>
              <a:t>int</a:t>
            </a:r>
            <a:r>
              <a:rPr lang="en-US" altLang="en-US" sz="3200" dirty="0">
                <a:latin typeface="Courier"/>
              </a:rPr>
              <a:t>&gt; x</a:t>
            </a:r>
            <a:r>
              <a:rPr lang="en-US" altLang="en-US" sz="3200" dirty="0" smtClean="0">
                <a:latin typeface="Courier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Stack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ourier"/>
              </a:rPr>
              <a:t>: 		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		stack&lt;</a:t>
            </a:r>
            <a:r>
              <a:rPr lang="en-US" altLang="en-US" sz="3200" dirty="0" err="1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&gt; 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ourier"/>
              </a:rPr>
              <a:t>x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 smtClean="0">
                <a:latin typeface="Courier"/>
              </a:rPr>
              <a:t>Queue: 				queue&lt;</a:t>
            </a:r>
            <a:r>
              <a:rPr lang="en-US" altLang="en-US" sz="3200" dirty="0" err="1" smtClean="0">
                <a:latin typeface="Courier"/>
              </a:rPr>
              <a:t>int</a:t>
            </a:r>
            <a:r>
              <a:rPr lang="en-US" altLang="en-US" sz="3200" dirty="0" smtClean="0">
                <a:latin typeface="Courier"/>
              </a:rPr>
              <a:t>&gt; x;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Priority Queue: 	</a:t>
            </a:r>
            <a:r>
              <a:rPr lang="en-US" altLang="en-US" sz="3200" dirty="0" err="1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priority_queue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&lt;</a:t>
            </a:r>
            <a:r>
              <a:rPr lang="en-US" altLang="en-US" sz="3200" dirty="0" err="1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ourier"/>
              </a:rPr>
              <a:t>&gt; x;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98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9D568E-5361-4ABA-B442-5B6F762B57BC}" type="slidenum">
              <a:rPr lang="en-US" altLang="en-US" sz="1400" smtClean="0"/>
              <a:pPr/>
              <a:t>15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040" y="0"/>
            <a:ext cx="12043051" cy="6397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Iterators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841" y="601421"/>
            <a:ext cx="11588620" cy="26289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3200" dirty="0" smtClean="0"/>
              <a:t>Several functions (e.g., begin() and end()) in the 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</a:rPr>
              <a:t>first-class containers </a:t>
            </a:r>
            <a:r>
              <a:rPr lang="en-US" altLang="en-US" sz="3200" dirty="0" smtClean="0"/>
              <a:t>are related to iterators.</a:t>
            </a:r>
          </a:p>
        </p:txBody>
      </p:sp>
      <p:sp>
        <p:nvSpPr>
          <p:cNvPr id="2" name="Rectangle 1"/>
          <p:cNvSpPr/>
          <p:nvPr/>
        </p:nvSpPr>
        <p:spPr>
          <a:xfrm>
            <a:off x="8153400" y="1591240"/>
            <a:ext cx="3782061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3200" dirty="0"/>
              <a:t>Sequence Containers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49276" y="2987615"/>
            <a:ext cx="108419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vector&lt;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intVector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intVector.push_back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intVector.push_back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3366FF"/>
                </a:solidFill>
                <a:latin typeface="Courier New" panose="02070309020205020404" pitchFamily="49" charset="0"/>
              </a:rPr>
              <a:t>40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…..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vector&lt;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&gt;::iterator p1;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2400" b="1" dirty="0">
                <a:solidFill>
                  <a:srgbClr val="3366FF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Traverse </a:t>
            </a:r>
            <a:r>
              <a:rPr lang="en-US" sz="2400" b="1" dirty="0">
                <a:solidFill>
                  <a:srgbClr val="3366FF"/>
                </a:solidFill>
                <a:latin typeface="Courier New" panose="02070309020205020404" pitchFamily="49" charset="0"/>
              </a:rPr>
              <a:t>the vector: 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(p1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intVector.begin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(); p1 !=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intVector.end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(); p1++) {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*p1 &lt;&lt; </a:t>
            </a:r>
            <a:r>
              <a:rPr lang="en-US" sz="2400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en-US" sz="2400" dirty="0"/>
          </a:p>
        </p:txBody>
      </p:sp>
      <p:sp>
        <p:nvSpPr>
          <p:cNvPr id="3" name="Down Arrow 2"/>
          <p:cNvSpPr/>
          <p:nvPr/>
        </p:nvSpPr>
        <p:spPr>
          <a:xfrm>
            <a:off x="9823713" y="1241184"/>
            <a:ext cx="441434" cy="27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35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1353800" cy="5867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STL_Type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&lt;parameter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 x;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STL_Type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&lt;parameter&gt;::iterator 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(p =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x.begin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 p !=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x.end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 p++)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……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Example: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map&lt;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 x;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map&lt;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string&gt;::iterator p;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(p =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x.begin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 p !=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x.end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 p++)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&lt;&lt; p-&gt;first &lt;&lt; </a:t>
            </a:r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p-&gt;second 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39351"/>
            <a:ext cx="1175385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12039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map&lt;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string&gt;::iterator p;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map&lt;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 map1; ……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(p = map1.begin(); p != map1.end(); p++)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&lt;&lt; p-&gt;first &lt;&lt; </a:t>
            </a:r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p-&gt;second 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 = map1.find(key);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(p == map1.end())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</a:rPr>
              <a:t>" Key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key &lt;&lt; </a:t>
            </a:r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</a:rPr>
              <a:t>" </a:t>
            </a:r>
            <a:r>
              <a:rPr lang="en-US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is not </a:t>
            </a:r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</a:rPr>
              <a:t>found in map1"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p-&gt;first &lt;&lt; </a:t>
            </a:r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p-&gt;second 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29350" y="3113662"/>
            <a:ext cx="56769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map1[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102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"Jane Smith"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map1[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103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"Peter Reed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1E0E2-29D4-4D12-B89D-BC77D19B2FCD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1776"/>
            <a:ext cx="11677650" cy="6397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 of Iterators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44564"/>
            <a:ext cx="11353800" cy="526573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4400" dirty="0" smtClean="0"/>
              <a:t>Five </a:t>
            </a:r>
            <a:r>
              <a:rPr lang="en-US" altLang="en-US" sz="4400" dirty="0"/>
              <a:t>categories:</a:t>
            </a:r>
          </a:p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en-US" sz="44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Input iterators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Output iterators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Forward iterators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Bidirectional iterators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Random access iterators 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altLang="en-US" sz="3200" dirty="0" smtClean="0"/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3200" dirty="0" smtClean="0"/>
              <a:t>Example: // copy source to target</a:t>
            </a:r>
            <a:endParaRPr lang="en-US" altLang="en-US" sz="3200" dirty="0"/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3200" dirty="0" smtClean="0"/>
              <a:t>copy( </a:t>
            </a:r>
            <a:r>
              <a:rPr lang="en-US" altLang="en-US" sz="3200" dirty="0" err="1" smtClean="0"/>
              <a:t>src.begin</a:t>
            </a:r>
            <a:r>
              <a:rPr lang="en-US" altLang="en-US" sz="3200" dirty="0" smtClean="0"/>
              <a:t>( ), </a:t>
            </a:r>
            <a:r>
              <a:rPr lang="en-US" altLang="en-US" sz="3200" dirty="0" err="1" smtClean="0"/>
              <a:t>src.end</a:t>
            </a:r>
            <a:r>
              <a:rPr lang="en-US" altLang="en-US" sz="3200" dirty="0" smtClean="0"/>
              <a:t>( ), </a:t>
            </a:r>
            <a:r>
              <a:rPr lang="en-US" altLang="en-US" sz="3200" dirty="0" err="1" smtClean="0"/>
              <a:t>target.begin</a:t>
            </a:r>
            <a:r>
              <a:rPr lang="en-US" altLang="en-US" sz="3200" dirty="0" smtClean="0"/>
              <a:t>( ) );</a:t>
            </a:r>
          </a:p>
        </p:txBody>
      </p:sp>
    </p:spTree>
    <p:extLst>
      <p:ext uri="{BB962C8B-B14F-4D97-AF65-F5344CB8AC3E}">
        <p14:creationId xmlns:p14="http://schemas.microsoft.com/office/powerpoint/2010/main" val="4411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1E0E2-29D4-4D12-B89D-BC77D19B2FCD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2" y="212670"/>
            <a:ext cx="11534775" cy="639763"/>
          </a:xfrm>
        </p:spPr>
        <p:txBody>
          <a:bodyPr>
            <a:norm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Input iterators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2" y="1223909"/>
            <a:ext cx="11353800" cy="549756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Font typeface="Symbol" panose="05050102010706020507" pitchFamily="18" charset="2"/>
              <a:buChar char=""/>
            </a:pPr>
            <a:r>
              <a:rPr lang="en-US" altLang="en-US" sz="3600" dirty="0" smtClean="0"/>
              <a:t>Data can be read from the pointed-to element </a:t>
            </a:r>
          </a:p>
          <a:p>
            <a:pPr>
              <a:spcBef>
                <a:spcPct val="0"/>
              </a:spcBef>
              <a:buFont typeface="Symbol" panose="05050102010706020507" pitchFamily="18" charset="2"/>
              <a:buChar char=""/>
            </a:pPr>
            <a:r>
              <a:rPr lang="en-US" altLang="en-US" sz="3600" dirty="0" smtClean="0"/>
              <a:t>They are used in sequential input operations</a:t>
            </a:r>
          </a:p>
          <a:p>
            <a:pPr lvl="1">
              <a:spcBef>
                <a:spcPct val="0"/>
              </a:spcBef>
              <a:buFont typeface="Symbol" panose="05050102010706020507" pitchFamily="18" charset="2"/>
              <a:buChar char=""/>
            </a:pPr>
            <a:endParaRPr lang="en-US" altLang="en-US" sz="3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vector&lt;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&gt; v;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vector&lt;</a:t>
            </a:r>
            <a:r>
              <a:rPr lang="en-US" dirty="0" err="1" smtClean="0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&gt;::iterator </a:t>
            </a:r>
            <a:r>
              <a:rPr lang="en-US" dirty="0" err="1">
                <a:solidFill>
                  <a:prstClr val="black"/>
                </a:solidFill>
              </a:rPr>
              <a:t>iter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prstClr val="black"/>
                </a:solidFill>
              </a:rPr>
              <a:t>v.push_back</a:t>
            </a:r>
            <a:r>
              <a:rPr lang="en-US" dirty="0" smtClean="0">
                <a:solidFill>
                  <a:prstClr val="black"/>
                </a:solidFill>
              </a:rPr>
              <a:t>(1);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prstClr val="black"/>
                </a:solidFill>
              </a:rPr>
              <a:t>v.push_back</a:t>
            </a:r>
            <a:r>
              <a:rPr lang="en-US" dirty="0" smtClean="0">
                <a:solidFill>
                  <a:prstClr val="black"/>
                </a:solidFill>
              </a:rPr>
              <a:t>(2);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prstClr val="black"/>
                </a:solidFill>
              </a:rPr>
              <a:t>v.push_back</a:t>
            </a:r>
            <a:r>
              <a:rPr lang="en-US" dirty="0" smtClean="0">
                <a:solidFill>
                  <a:prstClr val="black"/>
                </a:solidFill>
              </a:rPr>
              <a:t>(3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for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iter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v.begin</a:t>
            </a:r>
            <a:r>
              <a:rPr lang="en-US" dirty="0">
                <a:solidFill>
                  <a:prstClr val="black"/>
                </a:solidFill>
              </a:rPr>
              <a:t>(); </a:t>
            </a:r>
            <a:r>
              <a:rPr lang="en-US" dirty="0" err="1">
                <a:solidFill>
                  <a:prstClr val="black"/>
                </a:solidFill>
              </a:rPr>
              <a:t>iter</a:t>
            </a:r>
            <a:r>
              <a:rPr lang="en-US" dirty="0">
                <a:solidFill>
                  <a:prstClr val="black"/>
                </a:solidFill>
              </a:rPr>
              <a:t> != </a:t>
            </a:r>
            <a:r>
              <a:rPr lang="en-US" dirty="0" err="1">
                <a:solidFill>
                  <a:prstClr val="black"/>
                </a:solidFill>
              </a:rPr>
              <a:t>v.end</a:t>
            </a:r>
            <a:r>
              <a:rPr lang="en-US" dirty="0">
                <a:solidFill>
                  <a:prstClr val="black"/>
                </a:solidFill>
              </a:rPr>
              <a:t>(); </a:t>
            </a:r>
            <a:r>
              <a:rPr lang="en-US" dirty="0" err="1">
                <a:solidFill>
                  <a:prstClr val="black"/>
                </a:solidFill>
              </a:rPr>
              <a:t>iter</a:t>
            </a:r>
            <a:r>
              <a:rPr lang="en-US" dirty="0" smtClean="0">
                <a:solidFill>
                  <a:prstClr val="black"/>
                </a:solidFill>
              </a:rPr>
              <a:t>++)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	  </a:t>
            </a:r>
            <a:r>
              <a:rPr lang="en-US" dirty="0" err="1" smtClean="0">
                <a:solidFill>
                  <a:prstClr val="black"/>
                </a:solidFill>
              </a:rPr>
              <a:t>cout</a:t>
            </a:r>
            <a:r>
              <a:rPr lang="en-US" dirty="0" smtClean="0">
                <a:solidFill>
                  <a:prstClr val="black"/>
                </a:solidFill>
              </a:rPr>
              <a:t> &lt;&lt; (*</a:t>
            </a:r>
            <a:r>
              <a:rPr lang="en-US" dirty="0" err="1" smtClean="0">
                <a:solidFill>
                  <a:prstClr val="black"/>
                </a:solidFill>
              </a:rPr>
              <a:t>iter</a:t>
            </a:r>
            <a:r>
              <a:rPr lang="en-US" dirty="0" smtClean="0">
                <a:solidFill>
                  <a:prstClr val="black"/>
                </a:solidFill>
              </a:rPr>
              <a:t>) &lt;&lt; </a:t>
            </a:r>
            <a:r>
              <a:rPr lang="en-US" dirty="0" err="1" smtClean="0">
                <a:solidFill>
                  <a:prstClr val="black"/>
                </a:solidFill>
              </a:rPr>
              <a:t>endl</a:t>
            </a:r>
            <a:r>
              <a:rPr lang="en-US" dirty="0" smtClean="0">
                <a:solidFill>
                  <a:prstClr val="black"/>
                </a:solidFill>
              </a:rPr>
              <a:t>;	// *</a:t>
            </a:r>
            <a:r>
              <a:rPr lang="en-US" dirty="0" err="1" smtClean="0">
                <a:solidFill>
                  <a:prstClr val="black"/>
                </a:solidFill>
              </a:rPr>
              <a:t>iter</a:t>
            </a:r>
            <a:r>
              <a:rPr lang="en-US" dirty="0" smtClean="0">
                <a:solidFill>
                  <a:prstClr val="black"/>
                </a:solidFill>
              </a:rPr>
              <a:t> : extract the element pointed by </a:t>
            </a:r>
            <a:r>
              <a:rPr lang="en-US" dirty="0" err="1" smtClean="0">
                <a:solidFill>
                  <a:prstClr val="black"/>
                </a:solidFill>
              </a:rPr>
              <a:t>iter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//</a:t>
            </a:r>
            <a:r>
              <a:rPr lang="en-US" dirty="0" smtClean="0"/>
              <a:t>*</a:t>
            </a:r>
            <a:r>
              <a:rPr lang="en-US" dirty="0" err="1"/>
              <a:t>iter</a:t>
            </a:r>
            <a:r>
              <a:rPr lang="en-US" dirty="0"/>
              <a:t> = 4</a:t>
            </a:r>
            <a:r>
              <a:rPr lang="en-US" dirty="0" smtClean="0"/>
              <a:t>; not allowed. We can read only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457200" lvl="1" indent="0">
              <a:spcBef>
                <a:spcPct val="0"/>
              </a:spcBef>
              <a:buNone/>
            </a:pPr>
            <a:endParaRPr lang="en-US" altLang="en-US" sz="3200" dirty="0" smtClean="0"/>
          </a:p>
          <a:p>
            <a:pPr lvl="1">
              <a:spcBef>
                <a:spcPct val="0"/>
              </a:spcBef>
              <a:buFont typeface="Symbol" panose="05050102010706020507" pitchFamily="18" charset="2"/>
              <a:buChar char=""/>
            </a:pPr>
            <a:endParaRPr lang="en-US" altLang="en-US" sz="3200" dirty="0" smtClean="0"/>
          </a:p>
          <a:p>
            <a:pPr marL="457200" lvl="1" indent="0">
              <a:spcBef>
                <a:spcPct val="0"/>
              </a:spcBef>
              <a:buNone/>
            </a:pPr>
            <a:endParaRPr lang="en-US" altLang="en-US" sz="3200" dirty="0"/>
          </a:p>
          <a:p>
            <a:pPr marL="457200" lvl="1" indent="0">
              <a:spcBef>
                <a:spcPct val="0"/>
              </a:spcBef>
              <a:buNone/>
            </a:pPr>
            <a:endParaRPr lang="en-US" altLang="en-US" sz="3200" dirty="0" smtClean="0"/>
          </a:p>
          <a:p>
            <a:pPr marL="457200" lvl="1" indent="0">
              <a:spcBef>
                <a:spcPct val="0"/>
              </a:spcBef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372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Structure p;</a:t>
            </a:r>
          </a:p>
          <a:p>
            <a:pPr marL="0" indent="0">
              <a:buNone/>
            </a:pPr>
            <a:r>
              <a:rPr lang="en-US" sz="3600" dirty="0"/>
              <a:t>……			// store elements to p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How to sort a set of elements stored in a structure p?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Input iterators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66800"/>
            <a:ext cx="11544300" cy="558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(</a:t>
            </a:r>
            <a:r>
              <a:rPr lang="en-US" sz="3200" dirty="0" err="1"/>
              <a:t>iter</a:t>
            </a:r>
            <a:r>
              <a:rPr lang="en-US" sz="3200" dirty="0"/>
              <a:t> = </a:t>
            </a:r>
            <a:r>
              <a:rPr lang="en-US" sz="3200" dirty="0" err="1"/>
              <a:t>v.begin</a:t>
            </a:r>
            <a:r>
              <a:rPr lang="en-US" sz="3200" dirty="0"/>
              <a:t>(); </a:t>
            </a:r>
            <a:r>
              <a:rPr lang="en-US" sz="3200" dirty="0" err="1"/>
              <a:t>iter</a:t>
            </a:r>
            <a:r>
              <a:rPr lang="en-US" sz="3200" dirty="0"/>
              <a:t> != </a:t>
            </a:r>
            <a:r>
              <a:rPr lang="en-US" sz="3200" dirty="0" err="1"/>
              <a:t>v.end</a:t>
            </a:r>
            <a:r>
              <a:rPr lang="en-US" sz="3200" dirty="0"/>
              <a:t>(); </a:t>
            </a:r>
            <a:r>
              <a:rPr lang="en-US" sz="3200" dirty="0" err="1"/>
              <a:t>iter</a:t>
            </a:r>
            <a:r>
              <a:rPr lang="en-US" sz="3200" dirty="0"/>
              <a:t>++)</a:t>
            </a:r>
          </a:p>
          <a:p>
            <a:pPr marL="0" indent="0">
              <a:buNone/>
            </a:pPr>
            <a:r>
              <a:rPr lang="en-US" sz="3200" dirty="0"/>
              <a:t>	  </a:t>
            </a:r>
            <a:r>
              <a:rPr lang="en-US" sz="3200" dirty="0" err="1"/>
              <a:t>cout</a:t>
            </a:r>
            <a:r>
              <a:rPr lang="en-US" sz="3200" dirty="0"/>
              <a:t> &lt;&lt; (*</a:t>
            </a:r>
            <a:r>
              <a:rPr lang="en-US" sz="3200" dirty="0" err="1"/>
              <a:t>iter</a:t>
            </a:r>
            <a:r>
              <a:rPr lang="en-US" sz="3200" dirty="0"/>
              <a:t>) &lt;&lt; </a:t>
            </a:r>
            <a:r>
              <a:rPr lang="en-US" sz="3200" dirty="0" err="1"/>
              <a:t>endl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++</a:t>
            </a:r>
            <a:r>
              <a:rPr lang="en-US" sz="3200" dirty="0" err="1" smtClean="0"/>
              <a:t>iter</a:t>
            </a:r>
            <a:r>
              <a:rPr lang="en-US" sz="3200" dirty="0" smtClean="0"/>
              <a:t> and </a:t>
            </a:r>
            <a:r>
              <a:rPr lang="en-US" sz="3200" dirty="0" err="1" smtClean="0"/>
              <a:t>iter</a:t>
            </a:r>
            <a:r>
              <a:rPr lang="en-US" sz="3200" dirty="0" smtClean="0"/>
              <a:t>++ to increment it, i.e., advance the pointer to the next element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*</a:t>
            </a:r>
            <a:r>
              <a:rPr lang="en-US" sz="3200" dirty="0" err="1"/>
              <a:t>iter</a:t>
            </a:r>
            <a:r>
              <a:rPr lang="en-US" sz="3200" dirty="0"/>
              <a:t> to dereference it, i.e., get the element pointed 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== </a:t>
            </a:r>
            <a:r>
              <a:rPr lang="en-US" sz="3200" dirty="0"/>
              <a:t>and != to compare it another iterator (typically the "end" iterator</a:t>
            </a:r>
            <a:r>
              <a:rPr lang="en-US" sz="32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*</a:t>
            </a:r>
            <a:r>
              <a:rPr lang="en-US" sz="3200" dirty="0" err="1" smtClean="0"/>
              <a:t>iter</a:t>
            </a:r>
            <a:r>
              <a:rPr lang="en-US" sz="3200" dirty="0" smtClean="0"/>
              <a:t> = 4; </a:t>
            </a:r>
            <a:r>
              <a:rPr lang="en-US" sz="3200" b="1" dirty="0" smtClean="0">
                <a:solidFill>
                  <a:srgbClr val="C00000"/>
                </a:solidFill>
              </a:rPr>
              <a:t>//cannot perform assignment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Iterator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printf_map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map&lt;</a:t>
            </a:r>
            <a:r>
              <a:rPr lang="en-US" dirty="0" err="1"/>
              <a:t>int</a:t>
            </a:r>
            <a:r>
              <a:rPr lang="en-US" dirty="0"/>
              <a:t>, string&gt; &amp;</a:t>
            </a:r>
            <a:r>
              <a:rPr lang="en-US" dirty="0" err="1"/>
              <a:t>in_map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map&lt;</a:t>
            </a:r>
            <a:r>
              <a:rPr lang="en-US" dirty="0" err="1"/>
              <a:t>int</a:t>
            </a:r>
            <a:r>
              <a:rPr lang="en-US" dirty="0"/>
              <a:t>, string</a:t>
            </a:r>
            <a:r>
              <a:rPr lang="en-US" dirty="0" smtClean="0"/>
              <a:t>&gt;::iterator p does not work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map&lt;</a:t>
            </a:r>
            <a:r>
              <a:rPr lang="en-US" dirty="0" err="1" smtClean="0"/>
              <a:t>int</a:t>
            </a:r>
            <a:r>
              <a:rPr lang="en-US" dirty="0"/>
              <a:t>, string&gt;::</a:t>
            </a:r>
            <a:r>
              <a:rPr lang="en-US" dirty="0" err="1"/>
              <a:t>const_iterator</a:t>
            </a:r>
            <a:r>
              <a:rPr lang="en-US" dirty="0"/>
              <a:t> p</a:t>
            </a:r>
            <a:r>
              <a:rPr lang="en-US" dirty="0" smtClean="0"/>
              <a:t>;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	for </a:t>
            </a:r>
            <a:r>
              <a:rPr lang="en-US" dirty="0"/>
              <a:t>(p = </a:t>
            </a:r>
            <a:r>
              <a:rPr lang="en-US" dirty="0" err="1"/>
              <a:t>in_map.begin</a:t>
            </a:r>
            <a:r>
              <a:rPr lang="en-US" dirty="0"/>
              <a:t>(); p != </a:t>
            </a:r>
            <a:r>
              <a:rPr lang="en-US" dirty="0" err="1"/>
              <a:t>in_map.end</a:t>
            </a:r>
            <a:r>
              <a:rPr lang="en-US" dirty="0"/>
              <a:t>(); p++)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	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p-&gt;first &lt;&lt; " " &lt;&lt; p-&gt;second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1E0E2-29D4-4D12-B89D-BC77D19B2FCD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80447"/>
            <a:ext cx="11563350" cy="639763"/>
          </a:xfrm>
        </p:spPr>
        <p:txBody>
          <a:bodyPr>
            <a:norm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iterators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3563"/>
            <a:ext cx="11353800" cy="54975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++</a:t>
            </a:r>
            <a:r>
              <a:rPr lang="en-US" dirty="0" err="1"/>
              <a:t>iter</a:t>
            </a:r>
            <a:r>
              <a:rPr lang="en-US" dirty="0"/>
              <a:t> and </a:t>
            </a:r>
            <a:r>
              <a:rPr lang="en-US" dirty="0" err="1"/>
              <a:t>iter</a:t>
            </a:r>
            <a:r>
              <a:rPr lang="en-US" dirty="0"/>
              <a:t>++ to increment it, i.e., advance the pointer to the next </a:t>
            </a:r>
            <a:r>
              <a:rPr lang="en-US" dirty="0" smtClean="0"/>
              <a:t>element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*</a:t>
            </a:r>
            <a:r>
              <a:rPr lang="en-US" dirty="0" err="1"/>
              <a:t>iter</a:t>
            </a:r>
            <a:r>
              <a:rPr lang="en-US" dirty="0"/>
              <a:t> = ... to store data in the location pointed </a:t>
            </a:r>
            <a:r>
              <a:rPr lang="en-US" dirty="0" smtClean="0"/>
              <a:t>to</a:t>
            </a:r>
          </a:p>
          <a:p>
            <a:pPr lvl="0"/>
            <a:endParaRPr lang="en-US" dirty="0"/>
          </a:p>
          <a:p>
            <a:r>
              <a:rPr lang="en-US" dirty="0"/>
              <a:t>Output iterators are only for storing</a:t>
            </a:r>
            <a:r>
              <a:rPr lang="en-US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5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1E0E2-29D4-4D12-B89D-BC77D19B2FCD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35431"/>
            <a:ext cx="11520488" cy="639763"/>
          </a:xfrm>
        </p:spPr>
        <p:txBody>
          <a:bodyPr>
            <a:norm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iterators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98547"/>
            <a:ext cx="11353800" cy="5497566"/>
          </a:xfrm>
        </p:spPr>
        <p:txBody>
          <a:bodyPr>
            <a:normAutofit/>
          </a:bodyPr>
          <a:lstStyle/>
          <a:p>
            <a:r>
              <a:rPr lang="en-US" dirty="0"/>
              <a:t>Insert iterators </a:t>
            </a:r>
            <a:r>
              <a:rPr lang="en-US" dirty="0" smtClean="0"/>
              <a:t>"</a:t>
            </a:r>
            <a:r>
              <a:rPr lang="en-US" dirty="0"/>
              <a:t>point" to some location in a container and insert elements.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/>
              <a:t>iter</a:t>
            </a:r>
            <a:r>
              <a:rPr lang="en-US" dirty="0"/>
              <a:t> = value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// This</a:t>
            </a:r>
            <a:r>
              <a:rPr lang="en-US" dirty="0"/>
              <a:t> </a:t>
            </a:r>
            <a:r>
              <a:rPr lang="en-US" i="1" dirty="0"/>
              <a:t>inserts</a:t>
            </a:r>
            <a:r>
              <a:rPr lang="en-US" dirty="0"/>
              <a:t> the value in the place pointed to by the iterator.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1E0E2-29D4-4D12-B89D-BC77D19B2FCD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95945"/>
            <a:ext cx="11353800" cy="639763"/>
          </a:xfrm>
        </p:spPr>
        <p:txBody>
          <a:bodyPr>
            <a:norm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Forward iterators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59061"/>
            <a:ext cx="11353800" cy="5497566"/>
          </a:xfrm>
        </p:spPr>
        <p:txBody>
          <a:bodyPr>
            <a:normAutofit/>
          </a:bodyPr>
          <a:lstStyle/>
          <a:p>
            <a:r>
              <a:rPr lang="en-US" sz="3200" dirty="0" err="1"/>
              <a:t>ForwardIterator</a:t>
            </a:r>
            <a:r>
              <a:rPr lang="en-US" sz="3200" dirty="0"/>
              <a:t> combines </a:t>
            </a:r>
            <a:r>
              <a:rPr lang="en-US" sz="3200" dirty="0" err="1"/>
              <a:t>InputIterator</a:t>
            </a:r>
            <a:r>
              <a:rPr lang="en-US" sz="3200" dirty="0"/>
              <a:t> and </a:t>
            </a:r>
            <a:r>
              <a:rPr lang="en-US" sz="3200" dirty="0" err="1"/>
              <a:t>OutputIterator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them to read and write to a container.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625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1E0E2-29D4-4D12-B89D-BC77D19B2FCD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35431"/>
            <a:ext cx="11353800" cy="639763"/>
          </a:xfrm>
        </p:spPr>
        <p:txBody>
          <a:bodyPr>
            <a:norm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en-US" sz="3200" dirty="0" smtClean="0"/>
              <a:t>Bidirectional iterators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98547"/>
            <a:ext cx="11353800" cy="5497566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all </a:t>
            </a:r>
            <a:r>
              <a:rPr lang="en-US" sz="3200" dirty="0" err="1"/>
              <a:t>ForwardIterator</a:t>
            </a:r>
            <a:r>
              <a:rPr lang="en-US" sz="3200" dirty="0"/>
              <a:t> </a:t>
            </a:r>
            <a:r>
              <a:rPr lang="en-US" sz="3200" dirty="0" smtClean="0"/>
              <a:t>operations</a:t>
            </a:r>
          </a:p>
          <a:p>
            <a:pPr lvl="0"/>
            <a:endParaRPr lang="en-US" sz="3200" dirty="0"/>
          </a:p>
          <a:p>
            <a:pPr lvl="0"/>
            <a:r>
              <a:rPr lang="en-US" sz="3200" dirty="0"/>
              <a:t>--</a:t>
            </a:r>
            <a:r>
              <a:rPr lang="en-US" sz="3200" dirty="0" err="1"/>
              <a:t>iter</a:t>
            </a:r>
            <a:r>
              <a:rPr lang="en-US" sz="3200" dirty="0"/>
              <a:t> and </a:t>
            </a:r>
            <a:r>
              <a:rPr lang="en-US" sz="3200" dirty="0" err="1"/>
              <a:t>iter</a:t>
            </a:r>
            <a:r>
              <a:rPr lang="en-US" sz="3200" dirty="0"/>
              <a:t>-- to decrement it, i.e., advance the pointer to the previous element</a:t>
            </a:r>
          </a:p>
        </p:txBody>
      </p:sp>
    </p:spTree>
    <p:extLst>
      <p:ext uri="{BB962C8B-B14F-4D97-AF65-F5344CB8AC3E}">
        <p14:creationId xmlns:p14="http://schemas.microsoft.com/office/powerpoint/2010/main" val="385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1E0E2-29D4-4D12-B89D-BC77D19B2FCD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2438"/>
            <a:ext cx="11353800" cy="639763"/>
          </a:xfrm>
        </p:spPr>
        <p:txBody>
          <a:bodyPr>
            <a:norm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access iterators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05554"/>
            <a:ext cx="11353800" cy="5497566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A</a:t>
            </a:r>
            <a:r>
              <a:rPr lang="en-US" sz="3200" dirty="0" smtClean="0"/>
              <a:t>ll</a:t>
            </a:r>
            <a:r>
              <a:rPr lang="en-US" sz="3200" dirty="0"/>
              <a:t> </a:t>
            </a:r>
            <a:r>
              <a:rPr lang="en-US" sz="3200" dirty="0" err="1"/>
              <a:t>BidirectionalIterator</a:t>
            </a:r>
            <a:r>
              <a:rPr lang="en-US" sz="3200" dirty="0"/>
              <a:t> </a:t>
            </a:r>
            <a:r>
              <a:rPr lang="en-US" sz="3200" dirty="0" smtClean="0"/>
              <a:t>operations</a:t>
            </a:r>
          </a:p>
          <a:p>
            <a:pPr lvl="0"/>
            <a:endParaRPr lang="en-US" sz="3200" dirty="0"/>
          </a:p>
          <a:p>
            <a:pPr lvl="0"/>
            <a:r>
              <a:rPr lang="en-US" sz="3200" dirty="0"/>
              <a:t>S</a:t>
            </a:r>
            <a:r>
              <a:rPr lang="en-US" sz="3200" dirty="0" smtClean="0"/>
              <a:t>tandard </a:t>
            </a:r>
            <a:r>
              <a:rPr lang="en-US" sz="3200" dirty="0"/>
              <a:t>pointer arithmetic, i.e., </a:t>
            </a:r>
            <a:r>
              <a:rPr lang="en-US" sz="3200" dirty="0" err="1"/>
              <a:t>iter</a:t>
            </a:r>
            <a:r>
              <a:rPr lang="en-US" sz="3200" dirty="0"/>
              <a:t> + n, </a:t>
            </a:r>
            <a:r>
              <a:rPr lang="en-US" sz="3200" dirty="0" err="1"/>
              <a:t>iter</a:t>
            </a:r>
            <a:r>
              <a:rPr lang="en-US" sz="3200" dirty="0"/>
              <a:t> - n, </a:t>
            </a:r>
            <a:r>
              <a:rPr lang="en-US" sz="3200" dirty="0" err="1"/>
              <a:t>iter</a:t>
            </a:r>
            <a:r>
              <a:rPr lang="en-US" sz="3200" dirty="0"/>
              <a:t> += n, </a:t>
            </a:r>
            <a:r>
              <a:rPr lang="en-US" sz="3200" dirty="0" err="1"/>
              <a:t>iter</a:t>
            </a:r>
            <a:r>
              <a:rPr lang="en-US" sz="3200" dirty="0"/>
              <a:t> -= n, and iter1 - iter2 (but </a:t>
            </a:r>
            <a:r>
              <a:rPr lang="en-US" sz="3200" b="1" dirty="0"/>
              <a:t>not</a:t>
            </a:r>
            <a:r>
              <a:rPr lang="en-US" sz="3200" dirty="0"/>
              <a:t> iter1 + iter2</a:t>
            </a:r>
            <a:r>
              <a:rPr lang="en-US" sz="3200" dirty="0" smtClean="0"/>
              <a:t>)</a:t>
            </a:r>
          </a:p>
          <a:p>
            <a:pPr lvl="0"/>
            <a:endParaRPr lang="en-US" sz="3200" dirty="0"/>
          </a:p>
          <a:p>
            <a:pPr lvl="0"/>
            <a:r>
              <a:rPr lang="en-US" sz="3200" dirty="0"/>
              <a:t>A</a:t>
            </a:r>
            <a:r>
              <a:rPr lang="en-US" sz="3200" dirty="0" smtClean="0"/>
              <a:t>ll </a:t>
            </a:r>
            <a:r>
              <a:rPr lang="en-US" sz="3200" dirty="0"/>
              <a:t>comparisons, i.e., iter1 &gt; iter2, iter1 &lt; iter2, iter1 &gt;= iter2, and iter1 &lt;= iter2</a:t>
            </a:r>
          </a:p>
        </p:txBody>
      </p:sp>
    </p:spTree>
    <p:extLst>
      <p:ext uri="{BB962C8B-B14F-4D97-AF65-F5344CB8AC3E}">
        <p14:creationId xmlns:p14="http://schemas.microsoft.com/office/powerpoint/2010/main" val="35607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5FAA6D-4B6E-4672-A4CC-66F332C2F593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32752"/>
            <a:ext cx="12192000" cy="1108075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Iterator Types Supported by Containers 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2025375" y="1744413"/>
            <a:ext cx="87582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vector           random access iterators </a:t>
            </a: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deque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            random access iterators </a:t>
            </a: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list             bidirectional iterators</a:t>
            </a: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set              bidirectional iterators</a:t>
            </a: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multiset         bidirectional iterators</a:t>
            </a: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map              bidirectional iterators</a:t>
            </a: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 err="1"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multimap</a:t>
            </a:r>
            <a:r>
              <a:rPr lang="en-US" sz="2400" dirty="0"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         bidirectional iterators</a:t>
            </a: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stack            no iterator support</a:t>
            </a: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queue            no iterator support </a:t>
            </a: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priority_queue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/>
                <a:ea typeface="SimSun" panose="02010600030101010101" pitchFamily="2" charset="-122"/>
                <a:cs typeface="Times New Roman" panose="02020603050405020304" pitchFamily="18" charset="0"/>
              </a:rPr>
              <a:t>   no iterator support</a:t>
            </a:r>
            <a:endParaRPr lang="en-US" sz="2400" dirty="0">
              <a:solidFill>
                <a:schemeClr val="accent5">
                  <a:lumMod val="75000"/>
                </a:schemeClr>
              </a:solidFill>
              <a:effectLst/>
              <a:latin typeface="Courier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vector class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9349"/>
            <a:ext cx="11158538" cy="47976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</a:t>
            </a:r>
            <a:r>
              <a:rPr lang="en-US" dirty="0" smtClean="0"/>
              <a:t>ectors are sequence containers representing arrays that can change in size.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Vectors use contiguous storage locations for their elements.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::vector&lt;datatype&gt; x;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::vector&lt;datatype&gt; </a:t>
            </a:r>
            <a:r>
              <a:rPr lang="en-US" dirty="0" smtClean="0"/>
              <a:t>x(</a:t>
            </a:r>
            <a:r>
              <a:rPr lang="en-US" dirty="0" err="1" smtClean="0"/>
              <a:t>numOfElement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::vector&lt;datatype&gt; x(</a:t>
            </a:r>
            <a:r>
              <a:rPr lang="en-US" dirty="0" err="1" smtClean="0"/>
              <a:t>numOfElement</a:t>
            </a:r>
            <a:r>
              <a:rPr lang="en-US" dirty="0" smtClean="0"/>
              <a:t>, </a:t>
            </a:r>
            <a:r>
              <a:rPr lang="en-US" dirty="0" err="1" smtClean="0"/>
              <a:t>initializedValue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int</a:t>
            </a:r>
            <a:r>
              <a:rPr lang="en-US" dirty="0" smtClean="0"/>
              <a:t>&gt; x(100);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vector&lt;</a:t>
            </a:r>
            <a:r>
              <a:rPr lang="en-US" dirty="0"/>
              <a:t>A</a:t>
            </a:r>
            <a:r>
              <a:rPr lang="en-US" dirty="0" smtClean="0"/>
              <a:t>&gt; x(100, A(0));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 n:x) </a:t>
            </a:r>
            <a:r>
              <a:rPr lang="en-US" dirty="0" err="1"/>
              <a:t>cout</a:t>
            </a:r>
            <a:r>
              <a:rPr lang="en-US" dirty="0"/>
              <a:t> &lt;&lt; n &lt;&lt; </a:t>
            </a:r>
            <a:r>
              <a:rPr lang="en-US" dirty="0" err="1"/>
              <a:t>endl</a:t>
            </a:r>
            <a:r>
              <a:rPr lang="en-US" dirty="0" smtClean="0"/>
              <a:t>;	// For each element n in 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(deck)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334"/>
            <a:ext cx="10515600" cy="5401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 irregular acronyms of double-ended queue.</a:t>
            </a:r>
          </a:p>
          <a:p>
            <a:pPr marL="0" indent="0">
              <a:buNone/>
            </a:pPr>
            <a:r>
              <a:rPr lang="en-US" dirty="0" smtClean="0"/>
              <a:t>Double-ended queues are sequence containers with dynamic sizes.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deque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 d = {1, 3, 2, 7};</a:t>
            </a:r>
          </a:p>
          <a:p>
            <a:pPr marL="0" indent="0">
              <a:buNone/>
            </a:pPr>
            <a:r>
              <a:rPr lang="en-US" dirty="0" err="1" smtClean="0"/>
              <a:t>d.push_front</a:t>
            </a:r>
            <a:r>
              <a:rPr lang="en-US" dirty="0" smtClean="0"/>
              <a:t>(13);</a:t>
            </a:r>
          </a:p>
          <a:p>
            <a:pPr marL="0" indent="0">
              <a:buNone/>
            </a:pPr>
            <a:r>
              <a:rPr lang="en-US" dirty="0" err="1" smtClean="0"/>
              <a:t>d.push_back</a:t>
            </a:r>
            <a:r>
              <a:rPr lang="en-US" dirty="0" smtClean="0"/>
              <a:t>(8);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n:d) </a:t>
            </a:r>
            <a:r>
              <a:rPr lang="en-US" dirty="0" err="1" smtClean="0"/>
              <a:t>cout</a:t>
            </a:r>
            <a:r>
              <a:rPr lang="en-US" dirty="0" smtClean="0"/>
              <a:t> &lt;&lt; n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2067" y="3037668"/>
            <a:ext cx="3177153" cy="75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29220" y="3022170"/>
            <a:ext cx="557939" cy="7749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85087" y="3022169"/>
            <a:ext cx="557939" cy="7749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2912" y="3719600"/>
            <a:ext cx="1012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front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901864" y="3713701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back</a:t>
            </a:r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DataStructure</a:t>
            </a:r>
            <a:r>
              <a:rPr lang="en-US" sz="3200" dirty="0" smtClean="0"/>
              <a:t> </a:t>
            </a:r>
            <a:r>
              <a:rPr lang="en-US" sz="3200" dirty="0"/>
              <a:t>p;</a:t>
            </a:r>
          </a:p>
          <a:p>
            <a:pPr marL="0" indent="0">
              <a:buNone/>
            </a:pPr>
            <a:r>
              <a:rPr lang="en-US" sz="3200" dirty="0"/>
              <a:t>……			// store elements to p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How do we sort a set of elements stored in a data structure p?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sort( </a:t>
            </a:r>
            <a:r>
              <a:rPr lang="en-US" sz="3200" dirty="0" err="1"/>
              <a:t>p.begin</a:t>
            </a:r>
            <a:r>
              <a:rPr lang="en-US" sz="3200" dirty="0"/>
              <a:t>(), </a:t>
            </a:r>
            <a:r>
              <a:rPr lang="en-US" sz="3200" dirty="0" err="1"/>
              <a:t>p.end</a:t>
            </a:r>
            <a:r>
              <a:rPr lang="en-US" sz="3200" dirty="0"/>
              <a:t>(), compare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r>
              <a:rPr lang="en-US" sz="3200" dirty="0" smtClean="0"/>
              <a:t>;begin( ) 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the first element</a:t>
            </a:r>
          </a:p>
          <a:p>
            <a:pPr marL="0" indent="0">
              <a:buNone/>
            </a:pPr>
            <a:r>
              <a:rPr lang="en-US" sz="3200" dirty="0" smtClean="0"/>
              <a:t>;end( ): </a:t>
            </a:r>
            <a:r>
              <a:rPr lang="en-US" sz="3200" dirty="0" smtClean="0">
                <a:solidFill>
                  <a:srgbClr val="C00000"/>
                </a:solidFill>
              </a:rPr>
              <a:t>the element</a:t>
            </a:r>
            <a:r>
              <a:rPr lang="en-US" sz="3200" dirty="0" smtClean="0"/>
              <a:t> next to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the last element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86575" y="4286250"/>
            <a:ext cx="666750" cy="6429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3325" y="4286250"/>
            <a:ext cx="666750" cy="6429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0075" y="4286250"/>
            <a:ext cx="666750" cy="6429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72675" y="4293393"/>
            <a:ext cx="666750" cy="6429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39425" y="4293393"/>
            <a:ext cx="666750" cy="6429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306175" y="4293393"/>
            <a:ext cx="666750" cy="642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22812" y="4293393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</a:t>
            </a:r>
            <a:endParaRPr lang="en-US" sz="2800" dirty="0"/>
          </a:p>
        </p:txBody>
      </p:sp>
      <p:sp>
        <p:nvSpPr>
          <p:cNvPr id="14" name="Freeform 13"/>
          <p:cNvSpPr/>
          <p:nvPr/>
        </p:nvSpPr>
        <p:spPr>
          <a:xfrm>
            <a:off x="3443288" y="4972050"/>
            <a:ext cx="8201025" cy="1755318"/>
          </a:xfrm>
          <a:custGeom>
            <a:avLst/>
            <a:gdLst>
              <a:gd name="connsiteX0" fmla="*/ 0 w 8201025"/>
              <a:gd name="connsiteY0" fmla="*/ 1385888 h 1755318"/>
              <a:gd name="connsiteX1" fmla="*/ 985837 w 8201025"/>
              <a:gd name="connsiteY1" fmla="*/ 1728788 h 1755318"/>
              <a:gd name="connsiteX2" fmla="*/ 3457575 w 8201025"/>
              <a:gd name="connsiteY2" fmla="*/ 1714500 h 1755318"/>
              <a:gd name="connsiteX3" fmla="*/ 5772150 w 8201025"/>
              <a:gd name="connsiteY3" fmla="*/ 1571625 h 1755318"/>
              <a:gd name="connsiteX4" fmla="*/ 7529512 w 8201025"/>
              <a:gd name="connsiteY4" fmla="*/ 1128713 h 1755318"/>
              <a:gd name="connsiteX5" fmla="*/ 8201025 w 8201025"/>
              <a:gd name="connsiteY5" fmla="*/ 0 h 175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025" h="1755318">
                <a:moveTo>
                  <a:pt x="0" y="1385888"/>
                </a:moveTo>
                <a:cubicBezTo>
                  <a:pt x="204787" y="1529953"/>
                  <a:pt x="409575" y="1674019"/>
                  <a:pt x="985837" y="1728788"/>
                </a:cubicBezTo>
                <a:cubicBezTo>
                  <a:pt x="1562100" y="1783557"/>
                  <a:pt x="2659856" y="1740694"/>
                  <a:pt x="3457575" y="1714500"/>
                </a:cubicBezTo>
                <a:cubicBezTo>
                  <a:pt x="4255294" y="1688306"/>
                  <a:pt x="5093494" y="1669256"/>
                  <a:pt x="5772150" y="1571625"/>
                </a:cubicBezTo>
                <a:cubicBezTo>
                  <a:pt x="6450806" y="1473994"/>
                  <a:pt x="7124700" y="1390650"/>
                  <a:pt x="7529512" y="1128713"/>
                </a:cubicBezTo>
                <a:cubicBezTo>
                  <a:pt x="7934324" y="866776"/>
                  <a:pt x="8067674" y="433388"/>
                  <a:pt x="8201025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158708" y="4949894"/>
            <a:ext cx="3928208" cy="885825"/>
          </a:xfrm>
          <a:custGeom>
            <a:avLst/>
            <a:gdLst>
              <a:gd name="connsiteX0" fmla="*/ 0 w 3928208"/>
              <a:gd name="connsiteY0" fmla="*/ 885825 h 885825"/>
              <a:gd name="connsiteX1" fmla="*/ 1985963 w 3928208"/>
              <a:gd name="connsiteY1" fmla="*/ 600075 h 885825"/>
              <a:gd name="connsiteX2" fmla="*/ 3643313 w 3928208"/>
              <a:gd name="connsiteY2" fmla="*/ 442913 h 885825"/>
              <a:gd name="connsiteX3" fmla="*/ 3914775 w 3928208"/>
              <a:gd name="connsiteY3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8208" h="885825">
                <a:moveTo>
                  <a:pt x="0" y="885825"/>
                </a:moveTo>
                <a:lnTo>
                  <a:pt x="1985963" y="600075"/>
                </a:lnTo>
                <a:cubicBezTo>
                  <a:pt x="2593182" y="526256"/>
                  <a:pt x="3321844" y="542925"/>
                  <a:pt x="3643313" y="442913"/>
                </a:cubicBezTo>
                <a:cubicBezTo>
                  <a:pt x="3964782" y="342901"/>
                  <a:pt x="3939778" y="171450"/>
                  <a:pt x="3914775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496597" y="4957762"/>
            <a:ext cx="1904882" cy="600075"/>
          </a:xfrm>
          <a:custGeom>
            <a:avLst/>
            <a:gdLst>
              <a:gd name="connsiteX0" fmla="*/ 0 w 3928208"/>
              <a:gd name="connsiteY0" fmla="*/ 885825 h 885825"/>
              <a:gd name="connsiteX1" fmla="*/ 1985963 w 3928208"/>
              <a:gd name="connsiteY1" fmla="*/ 600075 h 885825"/>
              <a:gd name="connsiteX2" fmla="*/ 3643313 w 3928208"/>
              <a:gd name="connsiteY2" fmla="*/ 442913 h 885825"/>
              <a:gd name="connsiteX3" fmla="*/ 3914775 w 3928208"/>
              <a:gd name="connsiteY3" fmla="*/ 0 h 885825"/>
              <a:gd name="connsiteX0" fmla="*/ 0 w 3924875"/>
              <a:gd name="connsiteY0" fmla="*/ 885825 h 885825"/>
              <a:gd name="connsiteX1" fmla="*/ 2130285 w 3924875"/>
              <a:gd name="connsiteY1" fmla="*/ 857250 h 885825"/>
              <a:gd name="connsiteX2" fmla="*/ 3643313 w 3924875"/>
              <a:gd name="connsiteY2" fmla="*/ 442913 h 885825"/>
              <a:gd name="connsiteX3" fmla="*/ 3914775 w 3924875"/>
              <a:gd name="connsiteY3" fmla="*/ 0 h 885825"/>
              <a:gd name="connsiteX0" fmla="*/ 0 w 3941158"/>
              <a:gd name="connsiteY0" fmla="*/ 885825 h 885825"/>
              <a:gd name="connsiteX1" fmla="*/ 2130285 w 3941158"/>
              <a:gd name="connsiteY1" fmla="*/ 857250 h 885825"/>
              <a:gd name="connsiteX2" fmla="*/ 3715478 w 3941158"/>
              <a:gd name="connsiteY2" fmla="*/ 614363 h 885825"/>
              <a:gd name="connsiteX3" fmla="*/ 3914775 w 3941158"/>
              <a:gd name="connsiteY3" fmla="*/ 0 h 885825"/>
              <a:gd name="connsiteX0" fmla="*/ 0 w 4134726"/>
              <a:gd name="connsiteY0" fmla="*/ 542925 h 542925"/>
              <a:gd name="connsiteX1" fmla="*/ 2130285 w 4134726"/>
              <a:gd name="connsiteY1" fmla="*/ 514350 h 542925"/>
              <a:gd name="connsiteX2" fmla="*/ 3715478 w 4134726"/>
              <a:gd name="connsiteY2" fmla="*/ 271463 h 542925"/>
              <a:gd name="connsiteX3" fmla="*/ 4131256 w 4134726"/>
              <a:gd name="connsiteY3" fmla="*/ 0 h 542925"/>
              <a:gd name="connsiteX0" fmla="*/ 0 w 4353174"/>
              <a:gd name="connsiteY0" fmla="*/ 542925 h 542925"/>
              <a:gd name="connsiteX1" fmla="*/ 2130285 w 4353174"/>
              <a:gd name="connsiteY1" fmla="*/ 514350 h 542925"/>
              <a:gd name="connsiteX2" fmla="*/ 4220613 w 4353174"/>
              <a:gd name="connsiteY2" fmla="*/ 371475 h 542925"/>
              <a:gd name="connsiteX3" fmla="*/ 4131256 w 4353174"/>
              <a:gd name="connsiteY3" fmla="*/ 0 h 542925"/>
              <a:gd name="connsiteX0" fmla="*/ 0 w 9620990"/>
              <a:gd name="connsiteY0" fmla="*/ 600075 h 600075"/>
              <a:gd name="connsiteX1" fmla="*/ 7398101 w 9620990"/>
              <a:gd name="connsiteY1" fmla="*/ 514350 h 600075"/>
              <a:gd name="connsiteX2" fmla="*/ 9488429 w 9620990"/>
              <a:gd name="connsiteY2" fmla="*/ 371475 h 600075"/>
              <a:gd name="connsiteX3" fmla="*/ 9399072 w 9620990"/>
              <a:gd name="connsiteY3" fmla="*/ 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0990" h="600075">
                <a:moveTo>
                  <a:pt x="0" y="600075"/>
                </a:moveTo>
                <a:lnTo>
                  <a:pt x="7398101" y="514350"/>
                </a:lnTo>
                <a:cubicBezTo>
                  <a:pt x="8979506" y="476250"/>
                  <a:pt x="9154934" y="457200"/>
                  <a:pt x="9488429" y="371475"/>
                </a:cubicBezTo>
                <a:cubicBezTo>
                  <a:pt x="9821924" y="285750"/>
                  <a:pt x="9424075" y="171450"/>
                  <a:pt x="9399072" y="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6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88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41" y="1145878"/>
            <a:ext cx="1171671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are sequence containers that allow constant time insert and erase </a:t>
            </a:r>
            <a:r>
              <a:rPr lang="en-US" dirty="0" smtClean="0"/>
              <a:t>operations.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Iteration is allowed in </a:t>
            </a:r>
            <a:r>
              <a:rPr lang="en-US" dirty="0"/>
              <a:t>both </a:t>
            </a:r>
            <a:r>
              <a:rPr lang="en-US" dirty="0" smtClean="0"/>
              <a:t>directions.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List </a:t>
            </a:r>
            <a:r>
              <a:rPr lang="en-US" dirty="0"/>
              <a:t>containers are implemented as doubly-linked </a:t>
            </a:r>
            <a:r>
              <a:rPr lang="en-US" dirty="0" smtClean="0"/>
              <a:t>lists.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6151" y="4448013"/>
            <a:ext cx="557939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8415" y="4453220"/>
            <a:ext cx="557939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0679" y="4450616"/>
            <a:ext cx="557939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2620" y="4448012"/>
            <a:ext cx="557939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92283" y="4835470"/>
            <a:ext cx="5837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84547" y="4835469"/>
            <a:ext cx="5837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30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78849" y="4835469"/>
            <a:ext cx="5837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Sets are containers that store unique elements following a specific order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value of an element </a:t>
            </a:r>
            <a:r>
              <a:rPr lang="en-US" dirty="0" smtClean="0"/>
              <a:t>identifies </a:t>
            </a:r>
            <a:r>
              <a:rPr lang="en-US" dirty="0"/>
              <a:t>it (the value is itself the </a:t>
            </a:r>
            <a:r>
              <a:rPr lang="en-US" dirty="0" smtClean="0"/>
              <a:t>key).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value of an element must </a:t>
            </a:r>
            <a:r>
              <a:rPr lang="en-US" dirty="0"/>
              <a:t>be </a:t>
            </a:r>
            <a:r>
              <a:rPr lang="en-US" b="1" dirty="0">
                <a:solidFill>
                  <a:srgbClr val="C00000"/>
                </a:solidFill>
              </a:rPr>
              <a:t>unique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0070C0"/>
                </a:solidFill>
              </a:rPr>
              <a:t>value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elements in a set </a:t>
            </a:r>
            <a:r>
              <a:rPr lang="en-US" b="1" dirty="0">
                <a:solidFill>
                  <a:srgbClr val="0070C0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rgbClr val="0070C0"/>
                </a:solidFill>
              </a:rPr>
              <a:t>modified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once it is </a:t>
            </a:r>
            <a:r>
              <a:rPr lang="en-US" dirty="0"/>
              <a:t>in the </a:t>
            </a:r>
            <a:r>
              <a:rPr lang="en-US" dirty="0" smtClean="0"/>
              <a:t>container.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Elements </a:t>
            </a:r>
            <a:r>
              <a:rPr lang="en-US" dirty="0"/>
              <a:t>can be inserted or removed from the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Multisets are containers that store elements following </a:t>
            </a:r>
            <a:r>
              <a:rPr lang="en-US" b="1" dirty="0">
                <a:solidFill>
                  <a:srgbClr val="FF0000"/>
                </a:solidFill>
              </a:rPr>
              <a:t>a specific </a:t>
            </a:r>
            <a:r>
              <a:rPr lang="en-US" b="1" dirty="0" smtClean="0">
                <a:solidFill>
                  <a:srgbClr val="FF0000"/>
                </a:solidFill>
              </a:rPr>
              <a:t>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Multiple </a:t>
            </a:r>
            <a:r>
              <a:rPr lang="en-US" b="1" dirty="0">
                <a:solidFill>
                  <a:srgbClr val="C00000"/>
                </a:solidFill>
              </a:rPr>
              <a:t>elements </a:t>
            </a:r>
            <a:r>
              <a:rPr lang="en-US" dirty="0"/>
              <a:t>can have </a:t>
            </a:r>
            <a:r>
              <a:rPr lang="en-US" b="1" dirty="0">
                <a:solidFill>
                  <a:srgbClr val="C00000"/>
                </a:solidFill>
              </a:rPr>
              <a:t>equivalent values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value </a:t>
            </a:r>
            <a:r>
              <a:rPr lang="en-US" dirty="0"/>
              <a:t>of an element also identifies it (the value is itself the key, of type T).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value</a:t>
            </a:r>
            <a:r>
              <a:rPr lang="en-US" dirty="0"/>
              <a:t> of the elements in a multiset </a:t>
            </a:r>
            <a:r>
              <a:rPr lang="en-US" dirty="0">
                <a:solidFill>
                  <a:srgbClr val="0070C0"/>
                </a:solidFill>
              </a:rPr>
              <a:t>cannot</a:t>
            </a:r>
            <a:r>
              <a:rPr lang="en-US" dirty="0"/>
              <a:t> be </a:t>
            </a:r>
            <a:r>
              <a:rPr lang="en-US" dirty="0" smtClean="0">
                <a:solidFill>
                  <a:srgbClr val="0070C0"/>
                </a:solidFill>
              </a:rPr>
              <a:t>modified.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elements can </a:t>
            </a:r>
            <a:r>
              <a:rPr lang="en-US" dirty="0"/>
              <a:t>be inserted or removed from the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3578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Maps are associative containers that store elements formed by a combination of a key value and a mapped value, following a specific order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key values </a:t>
            </a:r>
            <a:r>
              <a:rPr lang="en-US" dirty="0"/>
              <a:t>are generally used to sort and </a:t>
            </a:r>
            <a:r>
              <a:rPr lang="en-US" b="1" dirty="0">
                <a:solidFill>
                  <a:srgbClr val="C00000"/>
                </a:solidFill>
              </a:rPr>
              <a:t>uniquely</a:t>
            </a:r>
            <a:r>
              <a:rPr lang="en-US" dirty="0"/>
              <a:t> identify the </a:t>
            </a:r>
            <a:r>
              <a:rPr lang="en-US" dirty="0" smtClean="0"/>
              <a:t>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mapped values store the content associated to this key.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types of key and mapped value may </a:t>
            </a:r>
            <a:r>
              <a:rPr lang="en-US" dirty="0" smtClean="0"/>
              <a:t>differ.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smtClean="0"/>
              <a:t>pair&lt;string , 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value_type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ap&lt;</a:t>
            </a:r>
            <a:r>
              <a:rPr lang="en-US" dirty="0" err="1" smtClean="0"/>
              <a:t>value_type</a:t>
            </a:r>
            <a:r>
              <a:rPr lang="en-US" dirty="0" smtClean="0"/>
              <a:t>&gt; </a:t>
            </a:r>
            <a:r>
              <a:rPr lang="en-US" dirty="0" err="1" smtClean="0"/>
              <a:t>mapX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value_type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 err="1" smtClean="0"/>
              <a:t>x.first</a:t>
            </a:r>
            <a:r>
              <a:rPr lang="en-US" dirty="0" smtClean="0"/>
              <a:t> = “1323”</a:t>
            </a:r>
          </a:p>
          <a:p>
            <a:pPr marL="0" indent="0">
              <a:buNone/>
            </a:pPr>
            <a:r>
              <a:rPr lang="en-US" dirty="0" err="1" smtClean="0"/>
              <a:t>x.second</a:t>
            </a:r>
            <a:r>
              <a:rPr lang="en-US" dirty="0" smtClean="0"/>
              <a:t> = 10;</a:t>
            </a:r>
          </a:p>
          <a:p>
            <a:pPr marL="0" indent="0">
              <a:buNone/>
            </a:pPr>
            <a:r>
              <a:rPr lang="en-US" dirty="0" err="1" smtClean="0"/>
              <a:t>mapX</a:t>
            </a:r>
            <a:r>
              <a:rPr lang="en-US" dirty="0" smtClean="0"/>
              <a:t>[“1323”] = 10;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26100" y="48088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pair&lt; </a:t>
            </a:r>
            <a:r>
              <a:rPr lang="en-US" sz="2800" dirty="0"/>
              <a:t>string </a:t>
            </a:r>
            <a:r>
              <a:rPr lang="en-US" sz="2800" dirty="0" smtClean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smtClean="0"/>
              <a:t>&gt; </a:t>
            </a:r>
            <a:r>
              <a:rPr lang="en-US" sz="2800" dirty="0"/>
              <a:t>x;</a:t>
            </a:r>
          </a:p>
          <a:p>
            <a:r>
              <a:rPr lang="en-US" sz="2800" dirty="0" err="1"/>
              <a:t>x.first</a:t>
            </a:r>
            <a:r>
              <a:rPr lang="en-US" sz="2800" dirty="0"/>
              <a:t> = “1323”</a:t>
            </a:r>
          </a:p>
          <a:p>
            <a:r>
              <a:rPr lang="en-US" sz="2800" dirty="0" err="1"/>
              <a:t>x.second</a:t>
            </a:r>
            <a:r>
              <a:rPr lang="en-US" sz="2800" dirty="0"/>
              <a:t> = 10;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9912" y="3668068"/>
            <a:ext cx="383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student_name</a:t>
            </a:r>
            <a:r>
              <a:rPr lang="en-US" sz="2400" dirty="0" smtClean="0"/>
              <a:t>, </a:t>
            </a:r>
            <a:r>
              <a:rPr lang="en-US" sz="2400" dirty="0" err="1" smtClean="0"/>
              <a:t>student_ID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0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-88874"/>
            <a:ext cx="11696700" cy="1325563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36689"/>
            <a:ext cx="11563350" cy="54275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Multimaps</a:t>
            </a:r>
            <a:r>
              <a:rPr lang="en-US" dirty="0"/>
              <a:t> are associative containers that store elements formed by a combination of a key value and a mapped </a:t>
            </a:r>
            <a:r>
              <a:rPr lang="en-US" dirty="0" smtClean="0"/>
              <a:t>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Properties: a </a:t>
            </a:r>
            <a:r>
              <a:rPr lang="en-US" dirty="0"/>
              <a:t>specific </a:t>
            </a:r>
            <a:r>
              <a:rPr lang="en-US" dirty="0" smtClean="0"/>
              <a:t>order; </a:t>
            </a:r>
            <a:r>
              <a:rPr lang="en-US" b="1" dirty="0" smtClean="0">
                <a:solidFill>
                  <a:srgbClr val="C00000"/>
                </a:solidFill>
              </a:rPr>
              <a:t>multiple </a:t>
            </a:r>
            <a:r>
              <a:rPr lang="en-US" b="1" dirty="0">
                <a:solidFill>
                  <a:srgbClr val="C00000"/>
                </a:solidFill>
              </a:rPr>
              <a:t>elements</a:t>
            </a:r>
            <a:r>
              <a:rPr lang="en-US" dirty="0"/>
              <a:t> can have </a:t>
            </a:r>
            <a:r>
              <a:rPr lang="en-US" b="1" dirty="0">
                <a:solidFill>
                  <a:srgbClr val="C00000"/>
                </a:solidFill>
              </a:rPr>
              <a:t>equivalent keys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key values are </a:t>
            </a:r>
            <a:r>
              <a:rPr lang="en-US" dirty="0" smtClean="0"/>
              <a:t>used </a:t>
            </a:r>
            <a:r>
              <a:rPr lang="en-US" dirty="0"/>
              <a:t>to sort and uniquely identify the </a:t>
            </a:r>
            <a:r>
              <a:rPr lang="en-US" dirty="0" smtClean="0"/>
              <a:t>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mapped values store the content associated to this key.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types of key and mapped value may </a:t>
            </a:r>
            <a:r>
              <a:rPr lang="en-US" dirty="0" smtClean="0"/>
              <a:t>differ.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pair&lt;</a:t>
            </a:r>
            <a:r>
              <a:rPr lang="en-US" dirty="0" err="1"/>
              <a:t>const</a:t>
            </a:r>
            <a:r>
              <a:rPr lang="en-US" dirty="0"/>
              <a:t> Key, T&gt; </a:t>
            </a:r>
            <a:r>
              <a:rPr lang="en-US" dirty="0" err="1" smtClean="0"/>
              <a:t>value_type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Adaptor: stack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Stacks </a:t>
            </a:r>
            <a:r>
              <a:rPr lang="en-US" dirty="0" smtClean="0"/>
              <a:t>operate elements in </a:t>
            </a:r>
            <a:r>
              <a:rPr lang="en-US" dirty="0"/>
              <a:t>a LIFO context (last-in first-out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elements </a:t>
            </a:r>
            <a:r>
              <a:rPr lang="en-US" dirty="0"/>
              <a:t>are inserted and extracted only from one end of the container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06926" y="4131185"/>
            <a:ext cx="635431" cy="681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06925" y="4813111"/>
            <a:ext cx="635431" cy="68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06925" y="5495037"/>
            <a:ext cx="635431" cy="68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47508" y="6189917"/>
            <a:ext cx="2154264" cy="301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37522" y="4813111"/>
            <a:ext cx="635431" cy="68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37522" y="5495037"/>
            <a:ext cx="635431" cy="68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78105" y="6189917"/>
            <a:ext cx="2154264" cy="301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60551" y="5495037"/>
            <a:ext cx="635431" cy="68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01134" y="6189917"/>
            <a:ext cx="2154264" cy="301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5317" y="6189917"/>
            <a:ext cx="2154264" cy="301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07477" y="3205447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pop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8145" y="3416519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push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24093" y="4179760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push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Adaptor: queue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queue</a:t>
            </a:r>
            <a:r>
              <a:rPr lang="en-US" dirty="0"/>
              <a:t>s </a:t>
            </a:r>
            <a:r>
              <a:rPr lang="en-US" dirty="0" smtClean="0"/>
              <a:t>operate elements </a:t>
            </a:r>
            <a:r>
              <a:rPr lang="en-US" dirty="0"/>
              <a:t>in a FIFO context (first-in first-out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elements </a:t>
            </a:r>
            <a:r>
              <a:rPr lang="en-US" dirty="0"/>
              <a:t>are inserted into one end of the container and extracted from the other.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13379" y="5495037"/>
            <a:ext cx="635431" cy="681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06925" y="4813111"/>
            <a:ext cx="635431" cy="68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06930" y="4131185"/>
            <a:ext cx="635431" cy="68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37522" y="4813111"/>
            <a:ext cx="635431" cy="68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37522" y="5495037"/>
            <a:ext cx="635431" cy="68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60551" y="5495037"/>
            <a:ext cx="635431" cy="68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09627" y="6176963"/>
            <a:ext cx="650924" cy="270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11475" y="6176734"/>
            <a:ext cx="650924" cy="270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8027" y="6176734"/>
            <a:ext cx="650924" cy="270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59875" y="6176505"/>
            <a:ext cx="650924" cy="270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71105" y="6176963"/>
            <a:ext cx="650924" cy="270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72953" y="6176734"/>
            <a:ext cx="650924" cy="270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40508" y="6176505"/>
            <a:ext cx="650924" cy="270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842356" y="6176276"/>
            <a:ext cx="650924" cy="270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099953" y="6311442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pop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145" y="3416519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push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3924093" y="4179760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push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Adaptor: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priority_queue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3983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Priority: Its </a:t>
            </a:r>
            <a:r>
              <a:rPr lang="en-US" dirty="0"/>
              <a:t>first element is </a:t>
            </a:r>
            <a:r>
              <a:rPr lang="en-US" dirty="0" smtClean="0"/>
              <a:t>the </a:t>
            </a:r>
            <a:r>
              <a:rPr lang="en-US" dirty="0"/>
              <a:t>greatest of the </a:t>
            </a:r>
            <a:r>
              <a:rPr lang="en-US" dirty="0" smtClean="0"/>
              <a:t>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elements are ordered based on a</a:t>
            </a:r>
            <a:r>
              <a:rPr lang="en-US" dirty="0"/>
              <a:t> </a:t>
            </a:r>
            <a:r>
              <a:rPr lang="en-US" i="1" dirty="0"/>
              <a:t>strict weak ordering</a:t>
            </a:r>
            <a:r>
              <a:rPr lang="en-US" dirty="0"/>
              <a:t> criterion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strict weak </a:t>
            </a:r>
            <a:r>
              <a:rPr lang="en-US" i="1" dirty="0" smtClean="0"/>
              <a:t>ordering: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strict weak ordering</a:t>
            </a:r>
            <a:r>
              <a:rPr lang="en-US" dirty="0"/>
              <a:t> is a </a:t>
            </a:r>
            <a:r>
              <a:rPr lang="en-US" dirty="0">
                <a:hlinkClick r:id="rId2" tooltip="Binary relation"/>
              </a:rPr>
              <a:t>binary relation</a:t>
            </a:r>
            <a:r>
              <a:rPr lang="en-US" dirty="0"/>
              <a:t> &lt; on a set </a:t>
            </a:r>
            <a:r>
              <a:rPr lang="en-US" i="1" dirty="0"/>
              <a:t>S</a:t>
            </a:r>
            <a:r>
              <a:rPr lang="en-US" dirty="0"/>
              <a:t> that is a </a:t>
            </a:r>
            <a:r>
              <a:rPr lang="en-US" dirty="0">
                <a:hlinkClick r:id="rId3" tooltip="Strict partial order"/>
              </a:rPr>
              <a:t>strict partial order</a:t>
            </a:r>
            <a:r>
              <a:rPr lang="en-US" dirty="0"/>
              <a:t> (a </a:t>
            </a:r>
            <a:r>
              <a:rPr lang="en-US" dirty="0">
                <a:hlinkClick r:id="rId4" tooltip="Transitive relation"/>
              </a:rPr>
              <a:t>transitive relation</a:t>
            </a:r>
            <a:r>
              <a:rPr lang="en-US" dirty="0"/>
              <a:t> that is </a:t>
            </a:r>
            <a:r>
              <a:rPr lang="en-US" dirty="0" err="1">
                <a:hlinkClick r:id="rId5" tooltip="Reflexive relation"/>
              </a:rPr>
              <a:t>irreflexive</a:t>
            </a:r>
            <a:r>
              <a:rPr lang="en-US" dirty="0"/>
              <a:t>, or equivalently,</a:t>
            </a:r>
            <a:r>
              <a:rPr lang="en-US" baseline="30000" dirty="0">
                <a:hlinkClick r:id="rId6"/>
              </a:rPr>
              <a:t>[6]</a:t>
            </a:r>
            <a:r>
              <a:rPr lang="en-US" dirty="0"/>
              <a:t> that is </a:t>
            </a:r>
            <a:r>
              <a:rPr lang="en-US" dirty="0">
                <a:hlinkClick r:id="rId7" tooltip="Asymmetric relation"/>
              </a:rPr>
              <a:t>asymmetric</a:t>
            </a:r>
            <a:r>
              <a:rPr lang="en-US" dirty="0"/>
              <a:t>) in which the relation "</a:t>
            </a:r>
            <a:r>
              <a:rPr lang="en-US" b="1" dirty="0">
                <a:solidFill>
                  <a:srgbClr val="C00000"/>
                </a:solidFill>
              </a:rPr>
              <a:t>neither 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 &lt; </a:t>
            </a:r>
            <a:r>
              <a:rPr lang="en-US" b="1" i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C00000"/>
                </a:solidFill>
              </a:rPr>
              <a:t> nor </a:t>
            </a:r>
            <a:r>
              <a:rPr lang="en-US" b="1" i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C00000"/>
                </a:solidFill>
              </a:rPr>
              <a:t> &lt; 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dirty="0"/>
              <a:t>" is transitive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b="1" dirty="0">
                <a:solidFill>
                  <a:srgbClr val="C00000"/>
                </a:solidFill>
              </a:rPr>
              <a:t>neither 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 &lt; </a:t>
            </a:r>
            <a:r>
              <a:rPr lang="en-US" b="1" i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C00000"/>
                </a:solidFill>
              </a:rPr>
              <a:t> nor </a:t>
            </a:r>
            <a:r>
              <a:rPr lang="en-US" b="1" i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C00000"/>
                </a:solidFill>
              </a:rPr>
              <a:t> &lt; 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dirty="0"/>
              <a:t>" </a:t>
            </a:r>
            <a:r>
              <a:rPr lang="en-US" dirty="0" smtClean="0"/>
              <a:t>???)</a:t>
            </a:r>
          </a:p>
          <a:p>
            <a:pPr marL="0" indent="0">
              <a:buNone/>
            </a:pPr>
            <a:r>
              <a:rPr lang="en-US" dirty="0"/>
              <a:t>https://en.wikipedia.org/wiki/Weak_ordering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Adaptor: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priority_queue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44" y="1425844"/>
            <a:ext cx="11203983" cy="5269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Its first element is always the greatest of the elements it contains, according to some </a:t>
            </a:r>
            <a:r>
              <a:rPr lang="en-US" i="1" dirty="0" smtClean="0"/>
              <a:t>strict weak ordering</a:t>
            </a:r>
            <a:r>
              <a:rPr lang="en-US" dirty="0" smtClean="0"/>
              <a:t> criterion.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strict weak </a:t>
            </a:r>
            <a:r>
              <a:rPr lang="en-US" i="1" dirty="0" smtClean="0"/>
              <a:t>ordering: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strict weak ordering</a:t>
            </a:r>
            <a:r>
              <a:rPr lang="en-US" dirty="0"/>
              <a:t> is a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relation</a:t>
            </a:r>
            <a:r>
              <a:rPr lang="en-US" dirty="0"/>
              <a:t> &lt; on a set </a:t>
            </a:r>
            <a:r>
              <a:rPr lang="en-US" i="1" dirty="0"/>
              <a:t>S</a:t>
            </a:r>
            <a:r>
              <a:rPr lang="en-US" dirty="0"/>
              <a:t> that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 strict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partial order</a:t>
            </a:r>
            <a:r>
              <a:rPr lang="en-US" dirty="0"/>
              <a:t> (a transitive relation that is 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irreflexive</a:t>
            </a:r>
            <a:r>
              <a:rPr lang="en-US" dirty="0"/>
              <a:t>, or equivalently</a:t>
            </a:r>
            <a:r>
              <a:rPr lang="en-US" dirty="0" smtClean="0"/>
              <a:t>,</a:t>
            </a:r>
            <a:r>
              <a:rPr lang="en-US" dirty="0"/>
              <a:t> that is asymmetric) in which the relation "</a:t>
            </a:r>
            <a:r>
              <a:rPr lang="en-US" b="1" dirty="0">
                <a:solidFill>
                  <a:srgbClr val="C00000"/>
                </a:solidFill>
              </a:rPr>
              <a:t>neither 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 &lt; </a:t>
            </a:r>
            <a:r>
              <a:rPr lang="en-US" b="1" i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C00000"/>
                </a:solidFill>
              </a:rPr>
              <a:t> nor </a:t>
            </a:r>
            <a:r>
              <a:rPr lang="en-US" b="1" i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C00000"/>
                </a:solidFill>
              </a:rPr>
              <a:t> &lt; 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dirty="0"/>
              <a:t>" is transitive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>
                <a:solidFill>
                  <a:srgbClr val="C00000"/>
                </a:solidFill>
              </a:rPr>
              <a:t>neither 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 &lt; </a:t>
            </a:r>
            <a:r>
              <a:rPr lang="en-US" b="1" i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C00000"/>
                </a:solidFill>
              </a:rPr>
              <a:t> nor </a:t>
            </a:r>
            <a:r>
              <a:rPr lang="en-US" b="1" i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C00000"/>
                </a:solidFill>
              </a:rPr>
              <a:t> &lt; 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dirty="0"/>
              <a:t>" </a:t>
            </a:r>
            <a:r>
              <a:rPr lang="en-US" dirty="0" smtClean="0"/>
              <a:t>: not comparable; incomparability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“a not comparable with b” and “b not comparable with c”, </a:t>
            </a:r>
          </a:p>
          <a:p>
            <a:pPr marL="0" indent="0">
              <a:buNone/>
            </a:pPr>
            <a:r>
              <a:rPr lang="en-US" dirty="0" smtClean="0"/>
              <a:t>then “a not comparable with c”.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Operators Supported by Iterators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122505"/>
              </p:ext>
            </p:extLst>
          </p:nvPr>
        </p:nvGraphicFramePr>
        <p:xfrm>
          <a:off x="838200" y="233997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++p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p1&gt;=p2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p++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p1!=p2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p1==p2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DataStructure</a:t>
            </a:r>
            <a:r>
              <a:rPr lang="en-US" sz="3200" dirty="0" smtClean="0"/>
              <a:t> </a:t>
            </a:r>
            <a:r>
              <a:rPr lang="en-US" sz="3200" dirty="0"/>
              <a:t>p;</a:t>
            </a:r>
          </a:p>
          <a:p>
            <a:pPr marL="0" indent="0">
              <a:buNone/>
            </a:pPr>
            <a:r>
              <a:rPr lang="en-US" sz="3200" dirty="0" smtClean="0"/>
              <a:t>// </a:t>
            </a:r>
            <a:r>
              <a:rPr lang="en-US" sz="3200" dirty="0"/>
              <a:t>store elements to p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How to sort a set of elements stored in a data  structure p?</a:t>
            </a:r>
          </a:p>
          <a:p>
            <a:pPr marL="0" indent="0">
              <a:buNone/>
            </a:pPr>
            <a:r>
              <a:rPr lang="en-US" sz="3200" dirty="0"/>
              <a:t>sort( </a:t>
            </a:r>
            <a:r>
              <a:rPr lang="en-US" sz="3200" dirty="0" err="1"/>
              <a:t>p.begin</a:t>
            </a:r>
            <a:r>
              <a:rPr lang="en-US" sz="3200" dirty="0"/>
              <a:t>(), </a:t>
            </a:r>
            <a:r>
              <a:rPr lang="en-US" sz="3200" dirty="0" err="1"/>
              <a:t>p.end</a:t>
            </a:r>
            <a:r>
              <a:rPr lang="en-US" sz="3200" dirty="0"/>
              <a:t>(), compare)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2735" y="5346916"/>
            <a:ext cx="200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algorithm</a:t>
            </a:r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57313" y="4629150"/>
            <a:ext cx="42862" cy="717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6654" y="5346916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Comparison function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43613" y="4629150"/>
            <a:ext cx="497777" cy="7177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4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56529" y="4629150"/>
            <a:ext cx="655454" cy="717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90019" y="4629150"/>
            <a:ext cx="698384" cy="717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3470" y="5346915"/>
            <a:ext cx="101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000876" y="1324769"/>
            <a:ext cx="5086350" cy="1537354"/>
            <a:chOff x="7000876" y="1324769"/>
            <a:chExt cx="5086350" cy="1537354"/>
          </a:xfrm>
        </p:grpSpPr>
        <p:sp>
          <p:nvSpPr>
            <p:cNvPr id="19" name="Rectangle 18"/>
            <p:cNvSpPr/>
            <p:nvPr/>
          </p:nvSpPr>
          <p:spPr>
            <a:xfrm>
              <a:off x="7000876" y="1324769"/>
              <a:ext cx="666750" cy="642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7626" y="1324769"/>
              <a:ext cx="666750" cy="642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34376" y="1324769"/>
              <a:ext cx="666750" cy="642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6976" y="1331912"/>
              <a:ext cx="666750" cy="642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753726" y="1331912"/>
              <a:ext cx="666750" cy="642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420476" y="1331912"/>
              <a:ext cx="666750" cy="6429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37113" y="1331912"/>
              <a:ext cx="681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……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22427" y="2154237"/>
              <a:ext cx="35353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Need to traverse the data structure to get the elements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090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20C63F-0311-49C9-A7F3-4A3303EDB609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772400" cy="6397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Predefined Iterators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475" y="1125539"/>
            <a:ext cx="11685722" cy="55959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3200" dirty="0" smtClean="0"/>
              <a:t>We can use the </a:t>
            </a:r>
            <a:r>
              <a:rPr lang="en-US" altLang="en-US" sz="3200" dirty="0" err="1" smtClean="0"/>
              <a:t>typedef</a:t>
            </a:r>
            <a:r>
              <a:rPr lang="en-US" altLang="en-US" sz="3200" dirty="0" smtClean="0"/>
              <a:t> keyword to predefine iterators.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32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3200" dirty="0" smtClean="0"/>
              <a:t>Example:</a:t>
            </a:r>
            <a:endParaRPr lang="en-US" sz="3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err="1" smtClean="0"/>
              <a:t>typedef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map&lt;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, string&gt;::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const_iterator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/>
              <a:t>mapInputIterator</a:t>
            </a:r>
            <a:r>
              <a:rPr lang="en-US" sz="32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32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map&lt;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, string&gt;::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const_iterator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p1;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mapInputIterator</a:t>
            </a:r>
            <a:r>
              <a:rPr lang="en-US" sz="3200" dirty="0" smtClean="0"/>
              <a:t> p2;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==</a:t>
            </a:r>
          </a:p>
          <a:p>
            <a:pPr marL="0" indent="0">
              <a:buNone/>
            </a:pPr>
            <a:r>
              <a:rPr lang="en-US" sz="3200" dirty="0" smtClean="0"/>
              <a:t>Define a data type:</a:t>
            </a: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3200" b="1" dirty="0" err="1"/>
              <a:t>typedef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int</a:t>
            </a:r>
            <a:r>
              <a:rPr lang="en-US" altLang="en-US" sz="3200" dirty="0"/>
              <a:t> integer;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3200" dirty="0" smtClean="0"/>
              <a:t>integer </a:t>
            </a:r>
            <a:r>
              <a:rPr lang="en-US" altLang="en-US" sz="3200" dirty="0"/>
              <a:t>value = 40;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3200" dirty="0" smtClean="0"/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848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const_iterator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7" y="1825625"/>
            <a:ext cx="114701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vector&lt;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intVector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intVector.push_back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11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vector&lt;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&gt;::iterator p1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intVector.begin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 vector&lt;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const_iterator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p2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intVector.begin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p1 = </a:t>
            </a:r>
            <a:r>
              <a:rPr lang="en-US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123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// OK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p2 = </a:t>
            </a:r>
            <a:r>
              <a:rPr lang="en-US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123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// Not allowed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&lt;&lt; *p1 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*p2 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reverse_iterator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7" y="1825625"/>
            <a:ext cx="117428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vector&lt;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intVector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intVector.push_back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intVector.push_back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intVector.push_back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11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vector&lt;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reverse_iterator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intVector.rbegin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(; p1 !=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intVector.rend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 p1++) {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&lt;&lt; *p1 &lt;&lt; </a:t>
            </a:r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EDDB5E-3F60-4CDA-96FC-CEC71E489684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881938" cy="1216025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Containers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6976" y="1736726"/>
            <a:ext cx="11763214" cy="3463925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vector</a:t>
            </a:r>
            <a:r>
              <a:rPr lang="en-US" altLang="en-US" sz="3600" dirty="0"/>
              <a:t>, list, and </a:t>
            </a:r>
            <a:r>
              <a:rPr lang="en-US" altLang="en-US" sz="3600" dirty="0" err="1"/>
              <a:t>deque</a:t>
            </a:r>
            <a:r>
              <a:rPr lang="en-US" altLang="en-US" sz="36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The </a:t>
            </a:r>
            <a:r>
              <a:rPr lang="en-US" altLang="en-US" sz="3600" dirty="0"/>
              <a:t>vector and </a:t>
            </a:r>
            <a:r>
              <a:rPr lang="en-US" altLang="en-US" sz="3600" dirty="0" err="1"/>
              <a:t>deque</a:t>
            </a:r>
            <a:r>
              <a:rPr lang="en-US" altLang="en-US" sz="3600" dirty="0"/>
              <a:t> containers are implemented using </a:t>
            </a:r>
            <a:r>
              <a:rPr lang="en-US" altLang="en-US" sz="3600" dirty="0" smtClean="0"/>
              <a:t>arrays.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The </a:t>
            </a:r>
            <a:r>
              <a:rPr lang="en-US" altLang="en-US" sz="3600" dirty="0"/>
              <a:t>list container is implemented using a linked list.</a:t>
            </a:r>
          </a:p>
        </p:txBody>
      </p:sp>
    </p:spTree>
    <p:extLst>
      <p:ext uri="{BB962C8B-B14F-4D97-AF65-F5344CB8AC3E}">
        <p14:creationId xmlns:p14="http://schemas.microsoft.com/office/powerpoint/2010/main" val="32869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functions in sequence containers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9658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</a:t>
                      </a:r>
                      <a:r>
                        <a:rPr lang="en-US" dirty="0" smtClean="0"/>
                        <a:t>(element)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pop_back</a:t>
                      </a:r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7A7FDC-68BF-4F1D-89E4-B87D427BB86B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881938" cy="1216025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Associative Containers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49" y="1793876"/>
            <a:ext cx="10093325" cy="3463925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Set</a:t>
            </a:r>
            <a:r>
              <a:rPr lang="en-US" altLang="en-US" dirty="0"/>
              <a:t>, multiset, map, and </a:t>
            </a:r>
            <a:r>
              <a:rPr lang="en-US" altLang="en-US" dirty="0" err="1"/>
              <a:t>multimap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Advantages: </a:t>
            </a:r>
            <a:r>
              <a:rPr lang="en-US" altLang="en-US" dirty="0"/>
              <a:t>fast storage and quick access to retrieve elements using </a:t>
            </a:r>
            <a:r>
              <a:rPr lang="en-US" altLang="en-US" dirty="0" smtClean="0"/>
              <a:t>keys, called </a:t>
            </a:r>
            <a:r>
              <a:rPr lang="en-US" altLang="en-US" dirty="0"/>
              <a:t>search </a:t>
            </a:r>
            <a:r>
              <a:rPr lang="en-US" altLang="en-US" dirty="0" smtClean="0"/>
              <a:t>keys.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Elements are </a:t>
            </a:r>
            <a:r>
              <a:rPr lang="en-US" altLang="en-US" dirty="0"/>
              <a:t>sorted according to some sorting criterion. </a:t>
            </a:r>
          </a:p>
        </p:txBody>
      </p:sp>
    </p:spTree>
    <p:extLst>
      <p:ext uri="{BB962C8B-B14F-4D97-AF65-F5344CB8AC3E}">
        <p14:creationId xmlns:p14="http://schemas.microsoft.com/office/powerpoint/2010/main" val="18233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functions in associative containers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67214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find( key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 key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lower_bound</a:t>
                      </a:r>
                      <a:r>
                        <a:rPr lang="en-US" dirty="0" smtClean="0"/>
                        <a:t>( key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 (key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Store </a:t>
            </a:r>
            <a:r>
              <a:rPr lang="en-US" sz="3600" dirty="0"/>
              <a:t>elements following a specific </a:t>
            </a:r>
            <a:r>
              <a:rPr lang="en-US" sz="3600" dirty="0" smtClean="0"/>
              <a:t>order.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M</a:t>
            </a:r>
            <a:r>
              <a:rPr lang="en-US" sz="3600" dirty="0" smtClean="0"/>
              <a:t>ultiple </a:t>
            </a:r>
            <a:r>
              <a:rPr lang="en-US" sz="3600" dirty="0"/>
              <a:t>elements can have equivalent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787923-F9C5-4710-B763-9EB038FC1ADA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40963" y="304801"/>
            <a:ext cx="10941803" cy="121602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Associative Containers: set and multiset 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524001" y="2702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40962" y="1653333"/>
            <a:ext cx="88805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 smtClean="0"/>
              <a:t>ptr</a:t>
            </a:r>
            <a:r>
              <a:rPr lang="en-US" sz="3200" dirty="0" smtClean="0"/>
              <a:t>[] </a:t>
            </a:r>
            <a:r>
              <a:rPr lang="en-US" sz="3200" dirty="0"/>
              <a:t>= {3, </a:t>
            </a:r>
            <a:r>
              <a:rPr lang="en-US" sz="3200" dirty="0" smtClean="0"/>
              <a:t>8, 2, </a:t>
            </a:r>
            <a:r>
              <a:rPr lang="en-US" sz="3200" dirty="0"/>
              <a:t>7, 2, </a:t>
            </a:r>
            <a:r>
              <a:rPr lang="en-US" sz="3200" dirty="0" smtClean="0"/>
              <a:t>3}; </a:t>
            </a:r>
          </a:p>
          <a:p>
            <a:r>
              <a:rPr lang="en-US" sz="3200" dirty="0" smtClean="0"/>
              <a:t>multiset&lt;</a:t>
            </a:r>
            <a:r>
              <a:rPr lang="en-US" sz="3200" dirty="0" err="1" smtClean="0"/>
              <a:t>int</a:t>
            </a:r>
            <a:r>
              <a:rPr lang="en-US" sz="3200" dirty="0"/>
              <a:t>&gt; set1</a:t>
            </a:r>
            <a:r>
              <a:rPr lang="en-US" sz="3200" dirty="0" smtClean="0"/>
              <a:t>( </a:t>
            </a:r>
            <a:r>
              <a:rPr lang="en-US" sz="3200" dirty="0" err="1" smtClean="0"/>
              <a:t>ptr</a:t>
            </a:r>
            <a:r>
              <a:rPr lang="en-US" sz="3200" dirty="0" smtClean="0"/>
              <a:t>, </a:t>
            </a:r>
            <a:r>
              <a:rPr lang="en-US" sz="3200" dirty="0" err="1" smtClean="0"/>
              <a:t>ptr</a:t>
            </a:r>
            <a:r>
              <a:rPr lang="en-US" sz="3200" dirty="0" smtClean="0"/>
              <a:t>+ </a:t>
            </a:r>
            <a:r>
              <a:rPr lang="en-US" sz="3200" dirty="0"/>
              <a:t>6);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</a:t>
            </a:r>
            <a:r>
              <a:rPr lang="en-US" sz="3200" dirty="0" smtClean="0"/>
              <a:t>“Contents </a:t>
            </a:r>
            <a:r>
              <a:rPr lang="en-US" sz="3200" dirty="0"/>
              <a:t>in set1: ";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for 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e: set1) </a:t>
            </a:r>
            <a:r>
              <a:rPr lang="en-US" sz="3200" dirty="0" err="1"/>
              <a:t>cout</a:t>
            </a:r>
            <a:r>
              <a:rPr lang="en-US" sz="3200" dirty="0"/>
              <a:t> &lt;&lt; e &lt;&lt; " ";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760" y="1708760"/>
            <a:ext cx="504824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ptr</a:t>
            </a:r>
            <a:r>
              <a:rPr lang="en-US" sz="3200" dirty="0" smtClean="0"/>
              <a:t> + 6 (this is an address)</a:t>
            </a:r>
          </a:p>
          <a:p>
            <a:r>
              <a:rPr lang="en-US" sz="3200" dirty="0" smtClean="0"/>
              <a:t>points to the end of the elements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191214" y="3760844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73138" y="3760844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39565" y="3760390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90495" y="3767863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72419" y="3767863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538846" y="3767409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96746" y="4389048"/>
            <a:ext cx="294468" cy="5084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926302" y="4389048"/>
            <a:ext cx="294468" cy="5084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155464" y="4992688"/>
            <a:ext cx="127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ptr</a:t>
            </a:r>
            <a:r>
              <a:rPr lang="en-US" sz="3200" dirty="0" smtClean="0"/>
              <a:t>+ </a:t>
            </a:r>
            <a:r>
              <a:rPr lang="en-US" sz="3200" dirty="0"/>
              <a:t>6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17256" y="4744617"/>
            <a:ext cx="679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ptr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23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787923-F9C5-4710-B763-9EB038FC1ADA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40963" y="304801"/>
            <a:ext cx="10941803" cy="121602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Associative Containers: set and multiset 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524001" y="2702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40962" y="1653333"/>
            <a:ext cx="88805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 smtClean="0"/>
              <a:t>ptr</a:t>
            </a:r>
            <a:r>
              <a:rPr lang="en-US" sz="3200" dirty="0" smtClean="0"/>
              <a:t>[] </a:t>
            </a:r>
            <a:r>
              <a:rPr lang="en-US" sz="3200" dirty="0"/>
              <a:t>= {3, 8, 2, 7, 2, 3}; </a:t>
            </a:r>
            <a:endParaRPr lang="en-US" sz="3200" dirty="0" smtClean="0"/>
          </a:p>
          <a:p>
            <a:r>
              <a:rPr lang="en-US" sz="3200" dirty="0" smtClean="0"/>
              <a:t>multiset&lt;</a:t>
            </a:r>
            <a:r>
              <a:rPr lang="en-US" sz="3200" dirty="0" err="1" smtClean="0"/>
              <a:t>int</a:t>
            </a:r>
            <a:r>
              <a:rPr lang="en-US" sz="3200" dirty="0"/>
              <a:t>&gt; set1(</a:t>
            </a:r>
            <a:r>
              <a:rPr lang="en-US" sz="3200" dirty="0" err="1"/>
              <a:t>ptr</a:t>
            </a:r>
            <a:r>
              <a:rPr lang="en-US" sz="3200" dirty="0"/>
              <a:t>, </a:t>
            </a:r>
            <a:r>
              <a:rPr lang="en-US" sz="3200" dirty="0" err="1"/>
              <a:t>ptr</a:t>
            </a:r>
            <a:r>
              <a:rPr lang="en-US" sz="3200" dirty="0"/>
              <a:t> + 6);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</a:t>
            </a:r>
            <a:r>
              <a:rPr lang="en-US" sz="3200" dirty="0" smtClean="0"/>
              <a:t>“Contents </a:t>
            </a:r>
            <a:r>
              <a:rPr lang="en-US" sz="3200" dirty="0"/>
              <a:t>in set1: ";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for 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e: set1) </a:t>
            </a:r>
            <a:r>
              <a:rPr lang="en-US" sz="3200" dirty="0" err="1"/>
              <a:t>cout</a:t>
            </a:r>
            <a:r>
              <a:rPr lang="en-US" sz="3200" dirty="0"/>
              <a:t> &lt;&lt; e &lt;&lt; " ";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760" y="1708760"/>
            <a:ext cx="504824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ptr</a:t>
            </a:r>
            <a:r>
              <a:rPr lang="en-US" sz="3200" dirty="0" smtClean="0"/>
              <a:t>+ 6 (this is an address)</a:t>
            </a:r>
          </a:p>
          <a:p>
            <a:r>
              <a:rPr lang="en-US" sz="3200" dirty="0" smtClean="0"/>
              <a:t>points to the end of the elements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191214" y="3760844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73138" y="3760844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39565" y="3760390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90495" y="3767863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72419" y="3767863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538846" y="3767409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96746" y="4389048"/>
            <a:ext cx="294468" cy="5084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926302" y="4389048"/>
            <a:ext cx="294468" cy="5084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155464" y="4992688"/>
            <a:ext cx="127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ptr</a:t>
            </a:r>
            <a:r>
              <a:rPr lang="en-US" sz="3200" dirty="0" smtClean="0"/>
              <a:t>+ </a:t>
            </a:r>
            <a:r>
              <a:rPr lang="en-US" sz="3200" dirty="0"/>
              <a:t>6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17256" y="4744617"/>
            <a:ext cx="679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ptr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17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DataStructure</a:t>
            </a:r>
            <a:r>
              <a:rPr lang="en-US" sz="3200" dirty="0" smtClean="0"/>
              <a:t> </a:t>
            </a:r>
            <a:r>
              <a:rPr lang="en-US" sz="3200" dirty="0"/>
              <a:t>p;</a:t>
            </a:r>
          </a:p>
          <a:p>
            <a:pPr marL="0" indent="0">
              <a:buNone/>
            </a:pPr>
            <a:r>
              <a:rPr lang="en-US" sz="3200" dirty="0" smtClean="0"/>
              <a:t>// </a:t>
            </a:r>
            <a:r>
              <a:rPr lang="en-US" sz="3200" dirty="0"/>
              <a:t>store elements to p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How to </a:t>
            </a:r>
            <a:r>
              <a:rPr lang="en-US" sz="3200" b="1" dirty="0" smtClean="0"/>
              <a:t>find</a:t>
            </a:r>
            <a:r>
              <a:rPr lang="en-US" sz="3200" dirty="0" smtClean="0"/>
              <a:t> an element, </a:t>
            </a:r>
            <a:r>
              <a:rPr lang="en-US" sz="3200" b="1" dirty="0" smtClean="0">
                <a:solidFill>
                  <a:srgbClr val="C00000"/>
                </a:solidFill>
              </a:rPr>
              <a:t>key</a:t>
            </a:r>
            <a:r>
              <a:rPr lang="en-US" sz="3200" dirty="0" smtClean="0"/>
              <a:t>, in a data  structure p?</a:t>
            </a:r>
          </a:p>
          <a:p>
            <a:pPr marL="0" indent="0">
              <a:buNone/>
            </a:pPr>
            <a:r>
              <a:rPr lang="en-US" sz="3200" b="1" dirty="0" smtClean="0"/>
              <a:t>find</a:t>
            </a:r>
            <a:r>
              <a:rPr lang="en-US" sz="3200" dirty="0" smtClean="0"/>
              <a:t>( </a:t>
            </a:r>
            <a:r>
              <a:rPr lang="en-US" sz="3200" dirty="0" err="1"/>
              <a:t>p.begin</a:t>
            </a:r>
            <a:r>
              <a:rPr lang="en-US" sz="3200" dirty="0"/>
              <a:t>(), </a:t>
            </a:r>
            <a:r>
              <a:rPr lang="en-US" sz="3200" dirty="0" err="1"/>
              <a:t>p.end</a:t>
            </a:r>
            <a:r>
              <a:rPr lang="en-US" sz="3200" dirty="0"/>
              <a:t>(), </a:t>
            </a:r>
            <a:r>
              <a:rPr lang="en-US" sz="3200" dirty="0" smtClean="0"/>
              <a:t>compare, </a:t>
            </a:r>
            <a:r>
              <a:rPr lang="en-US" sz="3200" b="1" dirty="0" smtClean="0">
                <a:solidFill>
                  <a:srgbClr val="C00000"/>
                </a:solidFill>
              </a:rPr>
              <a:t>key</a:t>
            </a:r>
            <a:r>
              <a:rPr lang="en-US" sz="3200" dirty="0" smtClean="0"/>
              <a:t>)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4508" y="5404066"/>
            <a:ext cx="200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algorithm</a:t>
            </a:r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59086" y="4686300"/>
            <a:ext cx="42862" cy="717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8427" y="5404066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Comparison function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45386" y="4686300"/>
            <a:ext cx="497777" cy="7177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5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58302" y="4686300"/>
            <a:ext cx="655454" cy="717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91792" y="4686300"/>
            <a:ext cx="698384" cy="717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5243" y="5404065"/>
            <a:ext cx="101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000876" y="1324769"/>
            <a:ext cx="5086350" cy="1537354"/>
            <a:chOff x="7000876" y="1324769"/>
            <a:chExt cx="5086350" cy="1537354"/>
          </a:xfrm>
        </p:grpSpPr>
        <p:sp>
          <p:nvSpPr>
            <p:cNvPr id="19" name="Rectangle 18"/>
            <p:cNvSpPr/>
            <p:nvPr/>
          </p:nvSpPr>
          <p:spPr>
            <a:xfrm>
              <a:off x="7000876" y="1324769"/>
              <a:ext cx="666750" cy="642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7626" y="1324769"/>
              <a:ext cx="666750" cy="642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34376" y="1324769"/>
              <a:ext cx="666750" cy="642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6976" y="1331912"/>
              <a:ext cx="666750" cy="642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753726" y="1331912"/>
              <a:ext cx="666750" cy="642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420476" y="1331912"/>
              <a:ext cx="666750" cy="6429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37113" y="1331912"/>
              <a:ext cx="681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……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22427" y="2154237"/>
              <a:ext cx="35353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Need to traverse the data structure to get the elements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95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787923-F9C5-4710-B763-9EB038FC1ADA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5098" y="96634"/>
            <a:ext cx="10941803" cy="121602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Associative Containers: set and multiset 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524001" y="2702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40961" y="1653333"/>
            <a:ext cx="109882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 smtClean="0"/>
              <a:t>ptr</a:t>
            </a:r>
            <a:r>
              <a:rPr lang="en-US" sz="3200" dirty="0" smtClean="0"/>
              <a:t>[] </a:t>
            </a:r>
            <a:r>
              <a:rPr lang="en-US" sz="3200" dirty="0"/>
              <a:t>= {3, 8, 2, 7, 2, 3}; </a:t>
            </a:r>
            <a:endParaRPr lang="en-US" sz="3200" dirty="0" smtClean="0"/>
          </a:p>
          <a:p>
            <a:r>
              <a:rPr lang="en-US" sz="3200" dirty="0" smtClean="0"/>
              <a:t>multiset&lt;</a:t>
            </a:r>
            <a:r>
              <a:rPr lang="en-US" sz="3200" dirty="0" err="1" smtClean="0"/>
              <a:t>int</a:t>
            </a:r>
            <a:r>
              <a:rPr lang="en-US" sz="3200" dirty="0"/>
              <a:t>&gt; set1</a:t>
            </a:r>
            <a:r>
              <a:rPr lang="en-US" sz="3200" dirty="0" smtClean="0"/>
              <a:t>( </a:t>
            </a:r>
            <a:r>
              <a:rPr lang="en-US" sz="3200" dirty="0" err="1" smtClean="0"/>
              <a:t>ptr</a:t>
            </a:r>
            <a:r>
              <a:rPr lang="en-US" sz="3200" dirty="0" smtClean="0"/>
              <a:t>, </a:t>
            </a:r>
            <a:r>
              <a:rPr lang="en-US" sz="3200" dirty="0" err="1" smtClean="0"/>
              <a:t>ptr</a:t>
            </a:r>
            <a:r>
              <a:rPr lang="en-US" sz="3200" dirty="0" smtClean="0"/>
              <a:t>+ </a:t>
            </a:r>
            <a:r>
              <a:rPr lang="en-US" sz="3200" b="1" dirty="0" err="1" smtClean="0">
                <a:solidFill>
                  <a:srgbClr val="C00000"/>
                </a:solidFill>
              </a:rPr>
              <a:t>sizeof</a:t>
            </a:r>
            <a:r>
              <a:rPr lang="en-US" sz="3200" b="1" dirty="0" smtClean="0">
                <a:solidFill>
                  <a:srgbClr val="C00000"/>
                </a:solidFill>
              </a:rPr>
              <a:t>( </a:t>
            </a:r>
            <a:r>
              <a:rPr lang="en-US" sz="3200" b="1" dirty="0" err="1" smtClean="0">
                <a:solidFill>
                  <a:srgbClr val="C00000"/>
                </a:solidFill>
              </a:rPr>
              <a:t>ptr</a:t>
            </a:r>
            <a:r>
              <a:rPr lang="en-US" sz="3200" b="1" dirty="0" smtClean="0">
                <a:solidFill>
                  <a:srgbClr val="C00000"/>
                </a:solidFill>
              </a:rPr>
              <a:t>)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sizeof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3200" dirty="0" smtClean="0"/>
              <a:t>); 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</a:t>
            </a:r>
            <a:r>
              <a:rPr lang="en-US" sz="3200" dirty="0" smtClean="0"/>
              <a:t>“Contents </a:t>
            </a:r>
            <a:r>
              <a:rPr lang="en-US" sz="3200" dirty="0"/>
              <a:t>in set1: ";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for 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e: set1) </a:t>
            </a:r>
            <a:r>
              <a:rPr lang="en-US" sz="3200" dirty="0" err="1"/>
              <a:t>cout</a:t>
            </a:r>
            <a:r>
              <a:rPr lang="en-US" sz="3200" dirty="0"/>
              <a:t> &lt;&lt; e &lt;&lt; " ";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9588" y="1128668"/>
            <a:ext cx="5048240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ptr</a:t>
            </a:r>
            <a:r>
              <a:rPr lang="en-US" sz="2800" dirty="0" smtClean="0"/>
              <a:t>+ 6 (this is an address)</a:t>
            </a:r>
          </a:p>
          <a:p>
            <a:r>
              <a:rPr lang="en-US" sz="2800" dirty="0" smtClean="0"/>
              <a:t>points to the end of the elements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191214" y="3760844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73138" y="3760844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39565" y="3760390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90495" y="3767863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72419" y="3767863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538846" y="3767409"/>
            <a:ext cx="666427" cy="62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96746" y="4389048"/>
            <a:ext cx="294468" cy="5084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926302" y="4389048"/>
            <a:ext cx="294468" cy="5084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155464" y="4992688"/>
            <a:ext cx="127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ptr</a:t>
            </a:r>
            <a:r>
              <a:rPr lang="en-US" sz="3200" dirty="0" smtClean="0"/>
              <a:t>+ </a:t>
            </a:r>
            <a:r>
              <a:rPr lang="en-US" sz="3200" dirty="0"/>
              <a:t>6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17256" y="4744617"/>
            <a:ext cx="679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ptr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75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Traversing elements of a multiset structure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 multiset&lt;int&gt;::iterator e;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  //for (int e: set1)</a:t>
            </a:r>
          </a:p>
          <a:p>
            <a:pPr marL="0" indent="0">
              <a:buNone/>
            </a:pPr>
            <a:r>
              <a:rPr lang="da-DK" dirty="0"/>
              <a:t>  for (e = set1.begin(); e != set1.end(); ++e) {</a:t>
            </a:r>
          </a:p>
          <a:p>
            <a:pPr marL="0" indent="0">
              <a:buNone/>
            </a:pPr>
            <a:r>
              <a:rPr lang="da-DK" dirty="0"/>
              <a:t>    cout &lt;&lt; *e &lt;&lt; " ";</a:t>
            </a:r>
          </a:p>
          <a:p>
            <a:pPr marL="0" indent="0">
              <a:buNone/>
            </a:pPr>
            <a:r>
              <a:rPr lang="da-DK" dirty="0"/>
              <a:t>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EBFB6C-1F53-4676-9972-998CBCC85157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47973" y="304801"/>
            <a:ext cx="11732217" cy="121602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Associative Containers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524001" y="2702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973" y="1700214"/>
            <a:ext cx="11944027" cy="3571875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600" dirty="0"/>
              <a:t>s</a:t>
            </a:r>
            <a:r>
              <a:rPr lang="en-US" altLang="en-US" sz="3600" dirty="0" smtClean="0"/>
              <a:t>et, multiset, map, and </a:t>
            </a:r>
            <a:r>
              <a:rPr lang="en-US" altLang="en-US" sz="3600" dirty="0" err="1" smtClean="0"/>
              <a:t>multimap</a:t>
            </a:r>
            <a:r>
              <a:rPr lang="en-US" altLang="en-US" sz="3600" dirty="0" smtClean="0"/>
              <a:t>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36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They provide fast storage and quick access to retrieve elements using keys, called search keys.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36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Elements are sorted according to some sorting criterion.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36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600" dirty="0"/>
              <a:t>T</a:t>
            </a:r>
            <a:r>
              <a:rPr lang="en-US" altLang="en-US" sz="3600" dirty="0" smtClean="0"/>
              <a:t>he elements are sorted using the &lt; operator by default. </a:t>
            </a:r>
          </a:p>
        </p:txBody>
      </p:sp>
    </p:spTree>
    <p:extLst>
      <p:ext uri="{BB962C8B-B14F-4D97-AF65-F5344CB8AC3E}">
        <p14:creationId xmlns:p14="http://schemas.microsoft.com/office/powerpoint/2010/main" val="3599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49" y="-85699"/>
            <a:ext cx="10515600" cy="1325563"/>
          </a:xfrm>
        </p:spPr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239864"/>
            <a:ext cx="10888851" cy="54244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 map1;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/>
              <a:t>("John </a:t>
            </a:r>
            <a:r>
              <a:rPr lang="en-US" dirty="0" smtClean="0"/>
              <a:t>Smith", </a:t>
            </a:r>
            <a:r>
              <a:rPr lang="en-US" dirty="0"/>
              <a:t>100));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 smtClean="0"/>
              <a:t>(“Tom King</a:t>
            </a:r>
            <a:r>
              <a:rPr lang="en-US" dirty="0"/>
              <a:t>", 101));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["Jane Smith"] = 102;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["Jeff Reed"] = 103;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"Initial contents in map1:\n";</a:t>
            </a:r>
          </a:p>
          <a:p>
            <a:pPr marL="0" indent="0">
              <a:buNone/>
            </a:pPr>
            <a:r>
              <a:rPr lang="en-US" dirty="0" smtClean="0"/>
              <a:t>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&gt;::iterator p;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(p = map1.begin(); p != map1.end(); p++)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p-&gt;first &lt;&lt; " " &lt;&lt; p-&gt;second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"Enter a string to </a:t>
            </a:r>
            <a:r>
              <a:rPr lang="en-US" dirty="0" err="1"/>
              <a:t>serach</a:t>
            </a:r>
            <a:r>
              <a:rPr lang="en-US" dirty="0"/>
              <a:t> for the key: </a:t>
            </a:r>
            <a:r>
              <a:rPr lang="en-US" dirty="0" smtClean="0"/>
              <a:t>“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map1.find(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9" y="-3956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511445"/>
            <a:ext cx="10888851" cy="6214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 map1;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/>
              <a:t>("John </a:t>
            </a:r>
            <a:r>
              <a:rPr lang="en-US" dirty="0" smtClean="0"/>
              <a:t>Smith", </a:t>
            </a:r>
            <a:r>
              <a:rPr lang="en-US" dirty="0"/>
              <a:t>100));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 smtClean="0"/>
              <a:t>(“Tom King</a:t>
            </a:r>
            <a:r>
              <a:rPr lang="en-US" dirty="0"/>
              <a:t>", 101));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["Jane Smith"] = 102;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["Jeff Reed"] = 103;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"Initial contents in map1:\n";</a:t>
            </a:r>
          </a:p>
          <a:p>
            <a:pPr marL="0" indent="0">
              <a:buNone/>
            </a:pPr>
            <a:r>
              <a:rPr lang="en-US" dirty="0" smtClean="0"/>
              <a:t>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&gt;::iterator p;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(p = map1.begin(); p != map1.end(); p++)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p-&gt;first &lt;&lt; " " &lt;&lt; p-&gt;second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"Enter a string to search for the key: </a:t>
            </a:r>
            <a:r>
              <a:rPr lang="en-US" dirty="0" smtClean="0"/>
              <a:t>“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5470" y="2092271"/>
            <a:ext cx="527606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a string to search for the key:</a:t>
            </a:r>
          </a:p>
          <a:p>
            <a:r>
              <a:rPr lang="en-US" sz="2800" dirty="0" smtClean="0"/>
              <a:t>John Smith</a:t>
            </a:r>
          </a:p>
          <a:p>
            <a:endParaRPr lang="en-US" sz="2800" dirty="0"/>
          </a:p>
          <a:p>
            <a:r>
              <a:rPr lang="en-US" sz="2800" dirty="0" smtClean="0"/>
              <a:t>What are the output?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49" y="-3956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511445"/>
            <a:ext cx="10888851" cy="6214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map&lt;string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&gt; map1;</a:t>
            </a:r>
          </a:p>
          <a:p>
            <a:pPr marL="0" indent="0">
              <a:buNone/>
            </a:pPr>
            <a:r>
              <a:rPr lang="en-US" sz="2400" dirty="0" smtClean="0"/>
              <a:t>map1.insert(map&lt;string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&gt;::</a:t>
            </a:r>
            <a:r>
              <a:rPr lang="en-US" sz="2400" dirty="0" err="1"/>
              <a:t>value_type</a:t>
            </a:r>
            <a:r>
              <a:rPr lang="en-US" sz="2400" dirty="0"/>
              <a:t>("John Smith", 100));</a:t>
            </a:r>
          </a:p>
          <a:p>
            <a:pPr marL="0" indent="0">
              <a:buNone/>
            </a:pPr>
            <a:r>
              <a:rPr lang="en-US" sz="2400" dirty="0" smtClean="0"/>
              <a:t>map1.insert(map&lt;string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&gt;::</a:t>
            </a:r>
            <a:r>
              <a:rPr lang="en-US" sz="2400" dirty="0" err="1"/>
              <a:t>value_type</a:t>
            </a:r>
            <a:r>
              <a:rPr lang="en-US" sz="2400" dirty="0" smtClean="0"/>
              <a:t>(“Tom King</a:t>
            </a:r>
            <a:r>
              <a:rPr lang="en-US" sz="2400" dirty="0"/>
              <a:t>", 101));</a:t>
            </a:r>
          </a:p>
          <a:p>
            <a:pPr marL="0" indent="0">
              <a:buNone/>
            </a:pPr>
            <a:r>
              <a:rPr lang="en-US" sz="2400" dirty="0" smtClean="0"/>
              <a:t>map1</a:t>
            </a:r>
            <a:r>
              <a:rPr lang="en-US" sz="2400" dirty="0"/>
              <a:t>["Jane Smith"] = 102;</a:t>
            </a:r>
          </a:p>
          <a:p>
            <a:pPr marL="0" indent="0">
              <a:buNone/>
            </a:pPr>
            <a:r>
              <a:rPr lang="en-US" sz="2400" dirty="0" smtClean="0"/>
              <a:t>map1</a:t>
            </a:r>
            <a:r>
              <a:rPr lang="en-US" sz="2400" dirty="0"/>
              <a:t>["Jeff Reed"] = 103;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"Initial contents in map1:\n";</a:t>
            </a:r>
          </a:p>
          <a:p>
            <a:pPr marL="0" indent="0">
              <a:buNone/>
            </a:pPr>
            <a:r>
              <a:rPr lang="en-US" sz="2400" dirty="0" smtClean="0"/>
              <a:t>map&lt;string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&gt;::iterator p;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(p = map1.begin(); p != map1.end(); p++)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p-&gt;first &lt;&lt; " " &lt;&lt; p-&gt;second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"Enter a string to </a:t>
            </a:r>
            <a:r>
              <a:rPr lang="en-US" sz="2400" dirty="0" smtClean="0"/>
              <a:t>search </a:t>
            </a:r>
            <a:r>
              <a:rPr lang="en-US" sz="2400" dirty="0"/>
              <a:t>for the key: </a:t>
            </a:r>
            <a:r>
              <a:rPr lang="en-US" sz="2400" dirty="0" smtClean="0"/>
              <a:t>“</a:t>
            </a:r>
            <a:r>
              <a:rPr lang="en-US" sz="2400" dirty="0"/>
              <a:t>&lt;&lt; </a:t>
            </a:r>
            <a:r>
              <a:rPr lang="en-US" sz="2400" dirty="0" err="1"/>
              <a:t>endl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……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56702" y="2216500"/>
            <a:ext cx="587853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contents in map1: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Jane Smith 102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Jeff Reed 103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John Smith 100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Tom King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string to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key: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47298"/>
            <a:ext cx="10888851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 map1;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/>
              <a:t>("John Smith", 100));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 smtClean="0"/>
              <a:t>(“Tom King</a:t>
            </a:r>
            <a:r>
              <a:rPr lang="en-US" dirty="0"/>
              <a:t>", 101));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["Jane Smith"] = 102;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["Jeff Reed"] = 103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……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&lt;&lt; </a:t>
            </a:r>
            <a:r>
              <a:rPr lang="en-US" dirty="0"/>
              <a:t>"Enter a string to </a:t>
            </a:r>
            <a:r>
              <a:rPr lang="en-US" dirty="0" smtClean="0"/>
              <a:t>search </a:t>
            </a:r>
            <a:r>
              <a:rPr lang="en-US" dirty="0"/>
              <a:t>for the key: 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 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map1.find(</a:t>
            </a:r>
            <a:r>
              <a:rPr lang="en-US" dirty="0" err="1"/>
              <a:t>str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if (p == map1.end())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  String " &lt;&lt; </a:t>
            </a:r>
            <a:r>
              <a:rPr lang="en-US" dirty="0" err="1"/>
              <a:t>str</a:t>
            </a:r>
            <a:r>
              <a:rPr lang="en-US" dirty="0"/>
              <a:t> &lt;&lt; " not found in map1";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  " &lt;&lt; p-&gt;first &lt;&lt; " " &lt;&lt; p-&gt;second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9972" y="2305615"/>
            <a:ext cx="527606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a string to search for the key:</a:t>
            </a:r>
          </a:p>
          <a:p>
            <a:r>
              <a:rPr lang="en-US" sz="2800" dirty="0" smtClean="0"/>
              <a:t>John Smith</a:t>
            </a:r>
          </a:p>
          <a:p>
            <a:endParaRPr lang="en-US" sz="2800" dirty="0"/>
          </a:p>
          <a:p>
            <a:r>
              <a:rPr lang="en-US" sz="2800" dirty="0" smtClean="0"/>
              <a:t>What are the output?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0"/>
            <a:ext cx="10888851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 map1;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/>
              <a:t>("John Smith", 100));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 smtClean="0"/>
              <a:t>(“Tom King</a:t>
            </a:r>
            <a:r>
              <a:rPr lang="en-US" dirty="0"/>
              <a:t>", 101));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["Jane Smith"] = 102;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["Jeff Reed"] = 103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……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&lt;&lt; </a:t>
            </a:r>
            <a:r>
              <a:rPr lang="en-US" dirty="0"/>
              <a:t>"Enter a string to </a:t>
            </a:r>
            <a:r>
              <a:rPr lang="en-US" dirty="0" smtClean="0"/>
              <a:t>search </a:t>
            </a:r>
            <a:r>
              <a:rPr lang="en-US" dirty="0"/>
              <a:t>for the key: </a:t>
            </a:r>
            <a:r>
              <a:rPr lang="en-US" dirty="0" smtClean="0"/>
              <a:t>“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map1.find(</a:t>
            </a:r>
            <a:r>
              <a:rPr lang="en-US" dirty="0" err="1"/>
              <a:t>str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if (p == map1.end())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  String " &lt;&lt; </a:t>
            </a:r>
            <a:r>
              <a:rPr lang="en-US" dirty="0" err="1"/>
              <a:t>str</a:t>
            </a:r>
            <a:r>
              <a:rPr lang="en-US" dirty="0"/>
              <a:t> &lt;&lt; " not found in map1";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  " &lt;&lt; p-&gt;first &lt;&lt; " " &lt;&lt; p-&gt;second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5471" y="2228124"/>
            <a:ext cx="527606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a string to search for the key:</a:t>
            </a:r>
          </a:p>
          <a:p>
            <a:r>
              <a:rPr lang="en-US" sz="2800" dirty="0"/>
              <a:t>John Smith</a:t>
            </a:r>
          </a:p>
          <a:p>
            <a:endParaRPr lang="en-US" sz="2800" dirty="0"/>
          </a:p>
          <a:p>
            <a:r>
              <a:rPr lang="en-US" sz="2800" dirty="0"/>
              <a:t>not found in map1</a:t>
            </a:r>
          </a:p>
          <a:p>
            <a:endParaRPr lang="en-US" sz="2800" dirty="0"/>
          </a:p>
          <a:p>
            <a:r>
              <a:rPr lang="en-US" sz="2800" dirty="0"/>
              <a:t>What is the mistake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0"/>
            <a:ext cx="10888851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 map1;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/>
              <a:t>("John Smith", 100));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/>
              <a:t>("Peter King", 101));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["Jane Smith"] = 102;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["Jeff Reed"] = 103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……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&lt;&lt; </a:t>
            </a:r>
            <a:r>
              <a:rPr lang="en-US" dirty="0"/>
              <a:t>"Enter a string to </a:t>
            </a:r>
            <a:r>
              <a:rPr lang="en-US" dirty="0" smtClean="0"/>
              <a:t>search </a:t>
            </a:r>
            <a:r>
              <a:rPr lang="en-US" dirty="0"/>
              <a:t>for the key: 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</a:t>
            </a:r>
            <a:r>
              <a:rPr lang="en-US" dirty="0" err="1"/>
              <a:t>str</a:t>
            </a:r>
            <a:r>
              <a:rPr lang="en-US" dirty="0" smtClean="0"/>
              <a:t>;   </a:t>
            </a:r>
            <a:r>
              <a:rPr lang="en-US" b="1" dirty="0" smtClean="0">
                <a:solidFill>
                  <a:srgbClr val="C00000"/>
                </a:solidFill>
              </a:rPr>
              <a:t>// </a:t>
            </a:r>
            <a:r>
              <a:rPr lang="en-US" b="1" dirty="0">
                <a:solidFill>
                  <a:srgbClr val="C00000"/>
                </a:solidFill>
              </a:rPr>
              <a:t>it only returns one word </a:t>
            </a:r>
            <a:r>
              <a:rPr lang="en-US" b="1" dirty="0" smtClean="0">
                <a:solidFill>
                  <a:srgbClr val="C00000"/>
                </a:solidFill>
              </a:rPr>
              <a:t>John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map1.find(</a:t>
            </a:r>
            <a:r>
              <a:rPr lang="en-US" dirty="0" err="1"/>
              <a:t>str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if (p == map1.end())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  String " &lt;&lt; </a:t>
            </a:r>
            <a:r>
              <a:rPr lang="en-US" dirty="0" err="1"/>
              <a:t>str</a:t>
            </a:r>
            <a:r>
              <a:rPr lang="en-US" dirty="0"/>
              <a:t> &lt;&lt; " not found in map1";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  " &lt;&lt; p-&gt;first &lt;&lt; " " &lt;&lt; p-&gt;second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9972" y="2305615"/>
            <a:ext cx="527606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a string to search for the key:</a:t>
            </a:r>
          </a:p>
          <a:p>
            <a:r>
              <a:rPr lang="en-US" sz="2800" dirty="0"/>
              <a:t>John Smith</a:t>
            </a:r>
          </a:p>
          <a:p>
            <a:endParaRPr lang="en-US" sz="2800" dirty="0"/>
          </a:p>
          <a:p>
            <a:r>
              <a:rPr lang="en-US" sz="2800" dirty="0"/>
              <a:t>not found in map1</a:t>
            </a:r>
          </a:p>
          <a:p>
            <a:endParaRPr lang="en-US" sz="2800" dirty="0"/>
          </a:p>
          <a:p>
            <a:r>
              <a:rPr lang="en-US" sz="2800" dirty="0"/>
              <a:t>What is the mistake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0"/>
            <a:ext cx="10888851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#include &lt;</a:t>
            </a:r>
            <a:r>
              <a:rPr lang="en-US" b="1" dirty="0" err="1" smtClean="0">
                <a:solidFill>
                  <a:srgbClr val="C00000"/>
                </a:solidFill>
              </a:rPr>
              <a:t>istream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 map1;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/>
              <a:t>("John Smith", 100));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 smtClean="0"/>
              <a:t>(“Tom King</a:t>
            </a:r>
            <a:r>
              <a:rPr lang="en-US" dirty="0"/>
              <a:t>", 101));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["Jane Smith"] = 102;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["Jeff Reed"] = 103;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&lt;&lt; </a:t>
            </a:r>
            <a:r>
              <a:rPr lang="en-US" dirty="0"/>
              <a:t>"Enter a string to </a:t>
            </a:r>
            <a:r>
              <a:rPr lang="en-US" dirty="0" smtClean="0"/>
              <a:t>search </a:t>
            </a:r>
            <a:r>
              <a:rPr lang="en-US" dirty="0"/>
              <a:t>for the key: 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&lt;&lt; </a:t>
            </a:r>
            <a:r>
              <a:rPr lang="en-US" dirty="0" err="1"/>
              <a:t>endl</a:t>
            </a:r>
            <a:r>
              <a:rPr lang="en-US" dirty="0" smtClean="0"/>
              <a:t>;;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getline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cin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str</a:t>
            </a:r>
            <a:r>
              <a:rPr lang="en-US" b="1" dirty="0" smtClean="0">
                <a:solidFill>
                  <a:srgbClr val="C00000"/>
                </a:solidFill>
              </a:rPr>
              <a:t>, “\n”); </a:t>
            </a:r>
            <a:r>
              <a:rPr lang="en-US" dirty="0" smtClean="0"/>
              <a:t>// </a:t>
            </a:r>
            <a:r>
              <a:rPr lang="en-US" b="1" dirty="0" smtClean="0"/>
              <a:t>Does this work?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map1.find(</a:t>
            </a:r>
            <a:r>
              <a:rPr lang="en-US" dirty="0" err="1"/>
              <a:t>str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if (p == map1.end())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  String " &lt;&lt; </a:t>
            </a:r>
            <a:r>
              <a:rPr lang="en-US" dirty="0" err="1"/>
              <a:t>str</a:t>
            </a:r>
            <a:r>
              <a:rPr lang="en-US" dirty="0"/>
              <a:t> &lt;&lt; " not found in map1";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  " &lt;&lt; p-&gt;first &lt;&lt; " " &lt;&lt; p-&gt;second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34988" y="2736502"/>
            <a:ext cx="527606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a string to search for the key:</a:t>
            </a:r>
          </a:p>
          <a:p>
            <a:r>
              <a:rPr lang="en-US" sz="2800" dirty="0"/>
              <a:t>John Smith</a:t>
            </a:r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B2C36C-72FC-4A71-86BB-9421B06B8599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772400" cy="639763"/>
          </a:xfrm>
        </p:spPr>
        <p:txBody>
          <a:bodyPr>
            <a:normAutofit fontScale="90000"/>
          </a:bodyPr>
          <a:lstStyle/>
          <a:p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Three components of STL </a:t>
            </a:r>
            <a:endParaRPr lang="en-US" altLang="en-US" sz="4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980" y="1016000"/>
            <a:ext cx="12006019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3200" b="1" i="1" dirty="0" smtClean="0"/>
              <a:t>The Standard Template Library (STL) has container </a:t>
            </a:r>
            <a:r>
              <a:rPr lang="en-US" altLang="en-US" sz="3200" b="1" i="1" dirty="0"/>
              <a:t>classes. </a:t>
            </a:r>
            <a:endParaRPr lang="en-US" altLang="en-US" sz="3200" b="1" i="1" dirty="0" smtClean="0"/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altLang="en-US" sz="3200" b="1" i="1" dirty="0" smtClean="0"/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3200" b="1" i="1" dirty="0" smtClean="0"/>
              <a:t>Containers</a:t>
            </a:r>
            <a:r>
              <a:rPr lang="en-US" altLang="en-US" sz="3200" dirty="0" smtClean="0"/>
              <a:t>: They stores elements or a </a:t>
            </a:r>
            <a:r>
              <a:rPr lang="en-US" altLang="en-US" sz="3200" dirty="0"/>
              <a:t>collection of </a:t>
            </a:r>
            <a:r>
              <a:rPr lang="en-US" altLang="en-US" sz="3200" dirty="0" smtClean="0"/>
              <a:t>data.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3200" dirty="0" smtClean="0"/>
              <a:t>Examples: vector, list, map</a:t>
            </a:r>
            <a:endParaRPr lang="en-US" altLang="en-US" sz="3200" dirty="0"/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altLang="en-US" sz="3200" b="1" i="1" dirty="0"/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3200" b="1" i="1" dirty="0"/>
              <a:t>Iterators</a:t>
            </a:r>
            <a:r>
              <a:rPr lang="en-US" altLang="en-US" sz="3200" dirty="0"/>
              <a:t>: </a:t>
            </a:r>
            <a:r>
              <a:rPr lang="en-US" altLang="en-US" sz="3200" dirty="0" smtClean="0"/>
              <a:t>They facilitate </a:t>
            </a:r>
            <a:r>
              <a:rPr lang="en-US" altLang="en-US" sz="3200" dirty="0"/>
              <a:t>traversing through the elements in a </a:t>
            </a:r>
            <a:r>
              <a:rPr lang="en-US" altLang="en-US" sz="3200" dirty="0" smtClean="0"/>
              <a:t>container. They are useful for accessing </a:t>
            </a:r>
            <a:r>
              <a:rPr lang="en-US" altLang="en-US" sz="3200" dirty="0"/>
              <a:t>and </a:t>
            </a:r>
            <a:r>
              <a:rPr lang="en-US" altLang="en-US" sz="3200" dirty="0" smtClean="0"/>
              <a:t>manipulating </a:t>
            </a:r>
            <a:r>
              <a:rPr lang="en-US" altLang="en-US" sz="3200" dirty="0"/>
              <a:t>the </a:t>
            </a:r>
            <a:r>
              <a:rPr lang="en-US" altLang="en-US" sz="3200" dirty="0" smtClean="0"/>
              <a:t>elements.</a:t>
            </a:r>
            <a:endParaRPr lang="en-US" altLang="en-US" sz="3200" dirty="0"/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altLang="en-US" sz="3200" b="1" i="1" dirty="0"/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3200" b="1" i="1" dirty="0"/>
              <a:t>Algorithms</a:t>
            </a:r>
            <a:r>
              <a:rPr lang="en-US" altLang="en-US" sz="3200" dirty="0"/>
              <a:t>: </a:t>
            </a:r>
            <a:r>
              <a:rPr lang="en-US" altLang="en-US" sz="3200" dirty="0" smtClean="0"/>
              <a:t>They manipulate </a:t>
            </a:r>
            <a:r>
              <a:rPr lang="en-US" altLang="en-US" sz="3200" dirty="0"/>
              <a:t>data such as sorting, searching, and comparing elements. </a:t>
            </a:r>
            <a:r>
              <a:rPr lang="en-US" altLang="en-US" sz="3200" dirty="0" smtClean="0"/>
              <a:t>Most </a:t>
            </a:r>
            <a:r>
              <a:rPr lang="en-US" altLang="en-US" sz="3200" dirty="0"/>
              <a:t>of </a:t>
            </a:r>
            <a:r>
              <a:rPr lang="en-US" altLang="en-US" sz="3200" dirty="0" smtClean="0"/>
              <a:t>them </a:t>
            </a:r>
            <a:r>
              <a:rPr lang="en-US" altLang="en-US" sz="3200" dirty="0"/>
              <a:t>use </a:t>
            </a:r>
            <a:r>
              <a:rPr lang="en-US" altLang="en-US" sz="3200" dirty="0" smtClean="0"/>
              <a:t>iterators.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93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0"/>
            <a:ext cx="10888851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#include &lt;</a:t>
            </a:r>
            <a:r>
              <a:rPr lang="en-US" b="1" dirty="0" err="1" smtClean="0">
                <a:solidFill>
                  <a:srgbClr val="C00000"/>
                </a:solidFill>
              </a:rPr>
              <a:t>istream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 map1;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/>
              <a:t>("John Smith", 100));</a:t>
            </a:r>
          </a:p>
          <a:p>
            <a:pPr marL="0" indent="0">
              <a:buNone/>
            </a:pPr>
            <a:r>
              <a:rPr lang="en-US" dirty="0" smtClean="0"/>
              <a:t>map1.insert(map&lt;string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value_type</a:t>
            </a:r>
            <a:r>
              <a:rPr lang="en-US" dirty="0" smtClean="0"/>
              <a:t>(“Tom King</a:t>
            </a:r>
            <a:r>
              <a:rPr lang="en-US" dirty="0"/>
              <a:t>", 101));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["Jane Smith"] = 102;</a:t>
            </a:r>
          </a:p>
          <a:p>
            <a:pPr marL="0" indent="0">
              <a:buNone/>
            </a:pPr>
            <a:r>
              <a:rPr lang="en-US" dirty="0" smtClean="0"/>
              <a:t>map1</a:t>
            </a:r>
            <a:r>
              <a:rPr lang="en-US" dirty="0"/>
              <a:t>["Jeff Reed"] = 103;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&lt;&lt; </a:t>
            </a:r>
            <a:r>
              <a:rPr lang="en-US" dirty="0"/>
              <a:t>"Enter a string to </a:t>
            </a:r>
            <a:r>
              <a:rPr lang="en-US" dirty="0" smtClean="0"/>
              <a:t>search </a:t>
            </a:r>
            <a:r>
              <a:rPr lang="en-US" dirty="0"/>
              <a:t>for the key: </a:t>
            </a:r>
            <a:r>
              <a:rPr lang="en-US" dirty="0" smtClean="0"/>
              <a:t>“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getline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cin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str</a:t>
            </a:r>
            <a:r>
              <a:rPr lang="en-US" b="1" dirty="0" smtClean="0">
                <a:solidFill>
                  <a:srgbClr val="C00000"/>
                </a:solidFill>
              </a:rPr>
              <a:t>, ‘\n’); </a:t>
            </a:r>
            <a:r>
              <a:rPr lang="en-US" dirty="0" smtClean="0"/>
              <a:t>// </a:t>
            </a:r>
            <a:r>
              <a:rPr lang="en-US" b="1" dirty="0" smtClean="0"/>
              <a:t>Good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map1.find(</a:t>
            </a:r>
            <a:r>
              <a:rPr lang="en-US" dirty="0" err="1"/>
              <a:t>str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if (p == map1.end())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  String " &lt;&lt; </a:t>
            </a:r>
            <a:r>
              <a:rPr lang="en-US" dirty="0" err="1"/>
              <a:t>str</a:t>
            </a:r>
            <a:r>
              <a:rPr lang="en-US" dirty="0"/>
              <a:t> &lt;&lt; " not found in map1";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  " &lt;&lt; p-&gt;first &lt;&lt; " " &lt;&lt; p-&gt;second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1999" y="2736502"/>
            <a:ext cx="535781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</a:t>
            </a:r>
            <a:r>
              <a:rPr lang="en-US" sz="2800" dirty="0"/>
              <a:t>a string to </a:t>
            </a:r>
            <a:r>
              <a:rPr lang="en-US" sz="2800" dirty="0" smtClean="0"/>
              <a:t>search </a:t>
            </a:r>
            <a:r>
              <a:rPr lang="en-US" sz="2800" dirty="0"/>
              <a:t>for the key: </a:t>
            </a:r>
            <a:endParaRPr lang="en-US" sz="2800" dirty="0" smtClean="0"/>
          </a:p>
          <a:p>
            <a:r>
              <a:rPr lang="en-US" sz="2800" dirty="0" smtClean="0"/>
              <a:t>John </a:t>
            </a:r>
            <a:r>
              <a:rPr lang="en-US" sz="2800" dirty="0"/>
              <a:t>Smith</a:t>
            </a:r>
          </a:p>
          <a:p>
            <a:r>
              <a:rPr lang="en-US" sz="2800" dirty="0"/>
              <a:t>  John Smith </a:t>
            </a:r>
            <a:r>
              <a:rPr lang="en-US" sz="2800" dirty="0" smtClean="0"/>
              <a:t>100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34" y="117152"/>
            <a:ext cx="10515600" cy="132556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825625"/>
            <a:ext cx="116547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map&lt;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p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p++)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p-&gt;first &lt;&lt; " " &lt;&lt; p-&gt;second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604014"/>
            <a:ext cx="5666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Change it into a template?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34" y="117152"/>
            <a:ext cx="10515600" cy="132556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748134"/>
            <a:ext cx="116547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T&gt;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T::const_iterator p;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p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p++)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p-&gt;first &lt;&lt; " " &lt;&lt; p-&gt;second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-254807"/>
            <a:ext cx="10515600" cy="132556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3933395"/>
            <a:ext cx="11654726" cy="27618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T&gt;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T::const_iterator 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(p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p !=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p++)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p-&gt;first &lt;&lt; " " &lt;&lt; p-&gt;second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3471" y="883403"/>
            <a:ext cx="11654726" cy="28264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&amp;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map&lt;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(p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in_map.begin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 !=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in_map.end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p-&gt;first &lt;&lt; " " &lt;&lt; p-&gt;second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-254807"/>
            <a:ext cx="10515600" cy="132556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3831797"/>
            <a:ext cx="11654726" cy="27618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T&gt;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T::const_iterator 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(p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p !=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p++)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p-&gt;first &lt;&lt; " " &lt;&lt; p-&gt;second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3471" y="883403"/>
            <a:ext cx="11654726" cy="28264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&amp;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map&lt;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(p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in_map.begin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 !=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in_map.end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p-&gt;first &lt;&lt; " " &lt;&lt; p-&gt;second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5356" y="5949687"/>
            <a:ext cx="5575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How to use the template?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-254807"/>
            <a:ext cx="10515600" cy="1325563"/>
          </a:xfrm>
        </p:spPr>
        <p:txBody>
          <a:bodyPr/>
          <a:lstStyle/>
          <a:p>
            <a:r>
              <a:rPr lang="en-US" dirty="0" smtClean="0"/>
              <a:t>How to use the template?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190195"/>
            <a:ext cx="11654726" cy="27618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T&gt;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T::const_iterator 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(p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p !=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p++)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p-&gt;first &lt;&lt; " " &lt;&lt; p-&gt;second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471" y="4499696"/>
            <a:ext cx="11654726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map1;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&lt;map&lt;string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&gt;&gt;(map1);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-254807"/>
            <a:ext cx="10515600" cy="1325563"/>
          </a:xfrm>
        </p:spPr>
        <p:txBody>
          <a:bodyPr/>
          <a:lstStyle/>
          <a:p>
            <a:r>
              <a:rPr lang="en-US" dirty="0" smtClean="0"/>
              <a:t>What does the compiler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190195"/>
            <a:ext cx="11654726" cy="27618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T&gt;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T::const_iterator 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(p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p !=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p++)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p-&gt;first &lt;&lt; " " &lt;&lt; p-&gt;second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471" y="4499696"/>
            <a:ext cx="11654726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map1;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&lt;map&lt;string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&gt;&gt;(map1);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-284523"/>
            <a:ext cx="10515600" cy="1325563"/>
          </a:xfrm>
        </p:spPr>
        <p:txBody>
          <a:bodyPr/>
          <a:lstStyle/>
          <a:p>
            <a:r>
              <a:rPr lang="en-US" dirty="0" smtClean="0"/>
              <a:t>The compiler creates the function for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771741"/>
            <a:ext cx="11654726" cy="27618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T&gt;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T::const_iterator 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(p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p !=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in_map.end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p++)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p-&gt;first &lt;&lt; " " &lt;&lt; p-&gt;second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471" y="3533615"/>
            <a:ext cx="1165472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map1;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&gt;(map1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text substitution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471" y="4739591"/>
            <a:ext cx="11654726" cy="21641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in_map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(p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in_map.begin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 !=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in_map.end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p-&gt;first &lt;&lt; " " &lt;&lt; p-&gt;second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2D80E8-7A98-4EE8-8DD8-A25277B58873}" type="slidenum">
              <a:rPr lang="en-US" altLang="en-US" sz="1400"/>
              <a:pPr/>
              <a:t>68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881938" cy="784225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 Adapters 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524001" y="2702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5980" y="1376364"/>
            <a:ext cx="11809708" cy="4652477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Container </a:t>
            </a:r>
            <a:r>
              <a:rPr lang="en-US" altLang="en-US" sz="3200" dirty="0"/>
              <a:t>adapters: </a:t>
            </a:r>
            <a:r>
              <a:rPr lang="en-US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en-US" altLang="en-US" sz="3200" dirty="0"/>
              <a:t>, </a:t>
            </a:r>
            <a:r>
              <a:rPr lang="en-US" altLang="en-US" sz="3200" b="1" dirty="0">
                <a:solidFill>
                  <a:schemeClr val="accent5">
                    <a:lumMod val="75000"/>
                  </a:schemeClr>
                </a:solidFill>
              </a:rPr>
              <a:t>queue</a:t>
            </a:r>
            <a:r>
              <a:rPr lang="en-US" altLang="en-US" sz="3200" dirty="0"/>
              <a:t>, and </a:t>
            </a:r>
            <a:r>
              <a:rPr lang="en-US" altLang="en-US" sz="3200" b="1" dirty="0" err="1">
                <a:solidFill>
                  <a:schemeClr val="accent5">
                    <a:lumMod val="50000"/>
                  </a:schemeClr>
                </a:solidFill>
              </a:rPr>
              <a:t>priority_queue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They </a:t>
            </a:r>
            <a:r>
              <a:rPr lang="en-US" altLang="en-US" sz="3200" dirty="0"/>
              <a:t>are adapted from the sequence containers for handling special cases. </a:t>
            </a:r>
            <a:endParaRPr lang="en-US" altLang="en-US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STL enables the programmer to choose an appropriate sequence container for a container adapter. For example, </a:t>
            </a:r>
            <a:r>
              <a:rPr lang="en-US" altLang="en-US" sz="3200" dirty="0" smtClean="0"/>
              <a:t>we can create a </a:t>
            </a:r>
            <a:r>
              <a:rPr lang="en-US" altLang="en-US" sz="3200" dirty="0"/>
              <a:t>stack </a:t>
            </a:r>
            <a:r>
              <a:rPr lang="en-US" altLang="en-US" sz="3200" dirty="0" smtClean="0"/>
              <a:t>with a data </a:t>
            </a:r>
            <a:r>
              <a:rPr lang="en-US" altLang="en-US" sz="3200" dirty="0"/>
              <a:t>structure </a:t>
            </a:r>
            <a:r>
              <a:rPr lang="en-US" altLang="en-US" sz="3200" dirty="0" smtClean="0"/>
              <a:t>such as vector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deque</a:t>
            </a:r>
            <a:r>
              <a:rPr lang="en-US" altLang="en-US" sz="3200" dirty="0"/>
              <a:t>, or list.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769" y="5525353"/>
            <a:ext cx="121920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queue&lt;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</a:rPr>
              <a:t>list&lt;</a:t>
            </a:r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&gt;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queue_01;  	// ok. vector algorithm is ok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queue&lt;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</a:rPr>
              <a:t>vector&lt;</a:t>
            </a:r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&gt;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queue_02;	// error. no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pop_front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878EB9-A21C-40B9-93BB-30AF3EFF692C}" type="slidenum">
              <a:rPr lang="en-US" altLang="en-US" sz="1400"/>
              <a:pPr/>
              <a:t>69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56295" y="-150814"/>
            <a:ext cx="8026400" cy="1108075"/>
          </a:xfrm>
        </p:spPr>
        <p:txBody>
          <a:bodyPr/>
          <a:lstStyle/>
          <a:p>
            <a:r>
              <a:rPr lang="en-US" altLang="en-US" dirty="0" smtClean="0"/>
              <a:t>Container Adapter: </a:t>
            </a:r>
            <a:r>
              <a:rPr lang="en-US" altLang="en-US" dirty="0" err="1" smtClean="0"/>
              <a:t>priority_queue</a:t>
            </a:r>
            <a:r>
              <a:rPr lang="en-US" altLang="en-US" dirty="0" smtClean="0"/>
              <a:t> 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524001" y="2702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1524001" y="25012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1524001" y="22948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85736" y="948542"/>
            <a:ext cx="120062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T&gt;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printQueue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(T&amp;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while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(!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pQueue.empty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()) {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pQueue.top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pQueue.pop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main()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priority_queue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deque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 greater&lt;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queue2;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7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printQueue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(queue2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what are the output?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58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4C9DC-6C88-4913-9930-208669A830E0}" type="slidenum">
              <a:rPr lang="en-US" altLang="en-US" sz="1400"/>
              <a:pPr/>
              <a:t>7</a:t>
            </a:fld>
            <a:endParaRPr lang="en-US" altLang="en-US" sz="14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772400" cy="6397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Sequence Containers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68413"/>
            <a:ext cx="11975023" cy="48244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4000" dirty="0" smtClean="0"/>
              <a:t>The sequence containers (also known as (aka) sequential containers) represent linear data structures. </a:t>
            </a:r>
          </a:p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en-US" sz="4000" dirty="0"/>
          </a:p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4000" dirty="0" smtClean="0"/>
              <a:t>Examples: vector, list, and </a:t>
            </a:r>
            <a:r>
              <a:rPr lang="en-US" altLang="en-US" sz="4000" dirty="0" err="1" smtClean="0"/>
              <a:t>deque</a:t>
            </a:r>
            <a:r>
              <a:rPr lang="en-US" altLang="en-US" sz="4000" dirty="0" smtClean="0"/>
              <a:t>.</a:t>
            </a:r>
          </a:p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en-US" sz="4000" dirty="0"/>
          </a:p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en-US" sz="4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59417" y="4479010"/>
            <a:ext cx="697424" cy="10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1088" y="4479010"/>
            <a:ext cx="697424" cy="10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2759" y="4479010"/>
            <a:ext cx="697424" cy="10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4430" y="4479010"/>
            <a:ext cx="697424" cy="10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38240" y="4479010"/>
            <a:ext cx="697424" cy="10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5294" y="55743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957961" y="56190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02119" y="5619452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 ……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71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878EB9-A21C-40B9-93BB-30AF3EFF692C}" type="slidenum">
              <a:rPr lang="en-US" altLang="en-US" sz="1400"/>
              <a:pPr/>
              <a:t>70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56295" y="-150814"/>
            <a:ext cx="8026400" cy="1108075"/>
          </a:xfrm>
        </p:spPr>
        <p:txBody>
          <a:bodyPr/>
          <a:lstStyle/>
          <a:p>
            <a:r>
              <a:rPr lang="en-US" altLang="en-US" dirty="0" smtClean="0"/>
              <a:t>Container Adapter: </a:t>
            </a:r>
            <a:r>
              <a:rPr lang="en-US" altLang="en-US" dirty="0" err="1" smtClean="0"/>
              <a:t>priority_queue</a:t>
            </a:r>
            <a:r>
              <a:rPr lang="en-US" altLang="en-US" dirty="0" smtClean="0"/>
              <a:t> 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524001" y="2702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1524001" y="25012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1524001" y="22948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85736" y="948542"/>
            <a:ext cx="120062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T&gt;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printStructure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&amp;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p)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while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(!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p.empty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()) {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p.top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generic</a:t>
            </a:r>
          </a:p>
          <a:p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main()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priority_queue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deque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 greater&lt;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queue2;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7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printQueue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(queue2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what are the output?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02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878EB9-A21C-40B9-93BB-30AF3EFF692C}" type="slidenum">
              <a:rPr lang="en-US" altLang="en-US" sz="1400"/>
              <a:pPr/>
              <a:t>71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56295" y="-150814"/>
            <a:ext cx="8026400" cy="1108075"/>
          </a:xfrm>
        </p:spPr>
        <p:txBody>
          <a:bodyPr/>
          <a:lstStyle/>
          <a:p>
            <a:r>
              <a:rPr lang="en-US" altLang="en-US" dirty="0" smtClean="0"/>
              <a:t>Container Adapter: </a:t>
            </a:r>
            <a:r>
              <a:rPr lang="en-US" altLang="en-US" dirty="0" err="1" smtClean="0"/>
              <a:t>priority_queue</a:t>
            </a:r>
            <a:r>
              <a:rPr lang="en-US" altLang="en-US" dirty="0" smtClean="0"/>
              <a:t> 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524001" y="2702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1524001" y="25012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1524001" y="22948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85736" y="948542"/>
            <a:ext cx="120062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T&gt;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printQueue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(T&amp;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while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(!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pQueue.empty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()) {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pQueue.top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pQueue.pop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main()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priority_queue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deque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greater&lt;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 queue2;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7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printQueue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(queue2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what are the output? 1 4 7 		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//ascending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878EB9-A21C-40B9-93BB-30AF3EFF692C}" type="slidenum">
              <a:rPr lang="en-US" altLang="en-US" sz="1400"/>
              <a:pPr/>
              <a:t>72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56295" y="-150814"/>
            <a:ext cx="8026400" cy="1108075"/>
          </a:xfrm>
        </p:spPr>
        <p:txBody>
          <a:bodyPr/>
          <a:lstStyle/>
          <a:p>
            <a:r>
              <a:rPr lang="en-US" altLang="en-US" dirty="0" smtClean="0"/>
              <a:t>Container Adapter: </a:t>
            </a:r>
            <a:r>
              <a:rPr lang="en-US" altLang="en-US" dirty="0" err="1" smtClean="0"/>
              <a:t>priority_queue</a:t>
            </a:r>
            <a:r>
              <a:rPr lang="en-US" altLang="en-US" dirty="0" smtClean="0"/>
              <a:t> 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524001" y="2702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1524001" y="25012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1524001" y="22948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85736" y="948542"/>
            <a:ext cx="120062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T&gt;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printQueue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(T&amp;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while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(!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pQueue.empty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()) {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pQueue.top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pQueue.pop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main()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priority_queue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deque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less&lt;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 queue2;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queue2.push(</a:t>
            </a:r>
            <a:r>
              <a:rPr lang="en-US" sz="28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7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printQueue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(queue2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what are the output? 7 4 1		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//descending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for Container-Based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Two </a:t>
            </a:r>
            <a:r>
              <a:rPr lang="en-US" sz="3200" dirty="0"/>
              <a:t>rules for making container-based code general and efficient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Never pass containers into a function. 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Pass </a:t>
            </a:r>
            <a:r>
              <a:rPr lang="en-US" sz="3200" dirty="0"/>
              <a:t>iterators instead</a:t>
            </a:r>
            <a:r>
              <a:rPr lang="en-US" sz="3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Never return containers</a:t>
            </a:r>
            <a:r>
              <a:rPr lang="en-US" sz="3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Return  </a:t>
            </a:r>
            <a:r>
              <a:rPr lang="en-US" sz="3200" dirty="0"/>
              <a:t>or pass </a:t>
            </a:r>
            <a:r>
              <a:rPr lang="en-US" sz="3200" dirty="0" smtClean="0"/>
              <a:t>iterators </a:t>
            </a:r>
            <a:r>
              <a:rPr lang="en-US" sz="3200" dirty="0"/>
              <a:t>instead.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3524"/>
            <a:ext cx="11334750" cy="550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template &lt;class Container&gt;</a:t>
            </a:r>
          </a:p>
          <a:p>
            <a:pPr marL="0" indent="0">
              <a:buNone/>
            </a:pPr>
            <a:r>
              <a:rPr lang="en-US" dirty="0"/>
              <a:t>double product( </a:t>
            </a:r>
            <a:r>
              <a:rPr lang="en-US" dirty="0" err="1"/>
              <a:t>const</a:t>
            </a:r>
            <a:r>
              <a:rPr lang="en-US" dirty="0"/>
              <a:t> Container &amp; container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Container::iterator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container.begin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double prod = 1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while ( </a:t>
            </a:r>
            <a:r>
              <a:rPr lang="en-US" dirty="0" err="1"/>
              <a:t>i</a:t>
            </a:r>
            <a:r>
              <a:rPr lang="en-US" dirty="0"/>
              <a:t> != </a:t>
            </a:r>
            <a:r>
              <a:rPr lang="en-US" dirty="0" err="1"/>
              <a:t>container.end</a:t>
            </a:r>
            <a:r>
              <a:rPr lang="en-US" dirty="0"/>
              <a:t>() ) prod *= *</a:t>
            </a:r>
            <a:r>
              <a:rPr lang="en-US" dirty="0" err="1"/>
              <a:t>i</a:t>
            </a:r>
            <a:r>
              <a:rPr lang="en-US" dirty="0" smtClean="0"/>
              <a:t>++;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prod;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4467393"/>
            <a:ext cx="40767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vector&lt;double&gt; </a:t>
            </a:r>
            <a:r>
              <a:rPr lang="en-US" sz="3200" dirty="0" err="1"/>
              <a:t>nums</a:t>
            </a:r>
            <a:r>
              <a:rPr lang="en-US" sz="3200" dirty="0"/>
              <a:t>;</a:t>
            </a:r>
          </a:p>
          <a:p>
            <a:r>
              <a:rPr lang="en-US" sz="3200" dirty="0"/>
              <a:t>...</a:t>
            </a:r>
          </a:p>
          <a:p>
            <a:r>
              <a:rPr lang="en-US" sz="3200" dirty="0"/>
              <a:t>return product( </a:t>
            </a:r>
            <a:r>
              <a:rPr lang="en-US" sz="3200" dirty="0" err="1"/>
              <a:t>nums</a:t>
            </a:r>
            <a:r>
              <a:rPr lang="en-US" sz="3200" dirty="0"/>
              <a:t> 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8725" y="3974950"/>
            <a:ext cx="6677025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double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nums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[] = {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3.2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3.5, 7.6, 4.9 };</a:t>
            </a:r>
          </a:p>
          <a:p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return product(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nums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); //error.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// no .begin() and .end()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1737" y="1781503"/>
            <a:ext cx="248401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{4, 5, 9, 6}</a:t>
            </a:r>
          </a:p>
          <a:p>
            <a:r>
              <a:rPr lang="en-US" sz="2800" dirty="0" smtClean="0"/>
              <a:t>prod = 4*5*9*6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53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3524"/>
            <a:ext cx="11334750" cy="550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template &lt;class Container&gt;</a:t>
            </a:r>
          </a:p>
          <a:p>
            <a:pPr marL="0" indent="0">
              <a:buNone/>
            </a:pPr>
            <a:r>
              <a:rPr lang="en-US" dirty="0"/>
              <a:t>double product( </a:t>
            </a:r>
            <a:r>
              <a:rPr lang="en-US" dirty="0" err="1"/>
              <a:t>const</a:t>
            </a:r>
            <a:r>
              <a:rPr lang="en-US" dirty="0"/>
              <a:t> Container &amp; container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Container::iterator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container.begin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double prod = 1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while ( </a:t>
            </a:r>
            <a:r>
              <a:rPr lang="en-US" dirty="0" err="1"/>
              <a:t>i</a:t>
            </a:r>
            <a:r>
              <a:rPr lang="en-US" dirty="0"/>
              <a:t> != </a:t>
            </a:r>
            <a:r>
              <a:rPr lang="en-US" dirty="0" err="1"/>
              <a:t>container.end</a:t>
            </a:r>
            <a:r>
              <a:rPr lang="en-US" dirty="0"/>
              <a:t>() ) prod *= *</a:t>
            </a:r>
            <a:r>
              <a:rPr lang="en-US" dirty="0" err="1"/>
              <a:t>i</a:t>
            </a:r>
            <a:r>
              <a:rPr lang="en-US" dirty="0" smtClean="0"/>
              <a:t>++;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prod;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4467393"/>
            <a:ext cx="40767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vector&lt;double&gt;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nums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...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return product(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nums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8725" y="3974950"/>
            <a:ext cx="6677025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double </a:t>
            </a:r>
            <a:r>
              <a:rPr lang="en-US" sz="3200" dirty="0" err="1"/>
              <a:t>nums</a:t>
            </a:r>
            <a:r>
              <a:rPr lang="en-US" sz="3200" dirty="0"/>
              <a:t>[] = { </a:t>
            </a:r>
            <a:r>
              <a:rPr lang="en-US" sz="3200" dirty="0" smtClean="0"/>
              <a:t>3.2</a:t>
            </a:r>
            <a:r>
              <a:rPr lang="en-US" sz="3200" dirty="0"/>
              <a:t>, </a:t>
            </a:r>
            <a:r>
              <a:rPr lang="en-US" sz="3200" dirty="0" smtClean="0"/>
              <a:t>3.5, 7.6, 4.9 };</a:t>
            </a:r>
          </a:p>
          <a:p>
            <a:endParaRPr lang="en-US" sz="3200" dirty="0"/>
          </a:p>
          <a:p>
            <a:r>
              <a:rPr lang="en-US" sz="3200" dirty="0"/>
              <a:t>return product( </a:t>
            </a:r>
            <a:r>
              <a:rPr lang="en-US" sz="3200" dirty="0" err="1"/>
              <a:t>nums</a:t>
            </a:r>
            <a:r>
              <a:rPr lang="en-US" sz="3200" dirty="0"/>
              <a:t> </a:t>
            </a:r>
            <a:r>
              <a:rPr lang="en-US" sz="3200" dirty="0" smtClean="0"/>
              <a:t>); //error.</a:t>
            </a:r>
          </a:p>
          <a:p>
            <a:r>
              <a:rPr lang="en-US" sz="3200" dirty="0" smtClean="0"/>
              <a:t>// no .begin() and .end()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1737" y="1781503"/>
            <a:ext cx="248401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{4, 5, 9, 6}</a:t>
            </a:r>
          </a:p>
          <a:p>
            <a:r>
              <a:rPr lang="en-US" sz="2800" dirty="0" smtClean="0"/>
              <a:t>prod = 4*5*9*6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0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3524"/>
            <a:ext cx="11334750" cy="550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template </a:t>
            </a:r>
            <a:r>
              <a:rPr lang="en-US" dirty="0"/>
              <a:t>&lt;class </a:t>
            </a:r>
            <a:r>
              <a:rPr lang="en-US" dirty="0" err="1"/>
              <a:t>Iter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double product( </a:t>
            </a:r>
            <a:r>
              <a:rPr lang="en-US" dirty="0" err="1"/>
              <a:t>Iter</a:t>
            </a:r>
            <a:r>
              <a:rPr lang="en-US" dirty="0"/>
              <a:t> start, </a:t>
            </a:r>
            <a:r>
              <a:rPr lang="en-US" dirty="0" err="1"/>
              <a:t>Iter</a:t>
            </a:r>
            <a:r>
              <a:rPr lang="en-US" dirty="0"/>
              <a:t> stop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prod = 1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while ( start != stop ) prod *= *start</a:t>
            </a:r>
            <a:r>
              <a:rPr lang="en-US" dirty="0" smtClean="0"/>
              <a:t>++;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prod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" y="4117424"/>
            <a:ext cx="4743450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vector&lt;double&gt; </a:t>
            </a:r>
            <a:r>
              <a:rPr lang="en-US" sz="3200" dirty="0" smtClean="0"/>
              <a:t>n;</a:t>
            </a:r>
            <a:endParaRPr lang="en-US" sz="3200" dirty="0"/>
          </a:p>
          <a:p>
            <a:r>
              <a:rPr lang="en-US" sz="3200" dirty="0"/>
              <a:t>...</a:t>
            </a:r>
          </a:p>
          <a:p>
            <a:r>
              <a:rPr lang="en-US" sz="3200" dirty="0"/>
              <a:t>return product( </a:t>
            </a:r>
            <a:r>
              <a:rPr lang="en-US" sz="3200" dirty="0" smtClean="0"/>
              <a:t> 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err="1" smtClean="0"/>
              <a:t>n.begin</a:t>
            </a:r>
            <a:r>
              <a:rPr lang="en-US" sz="3200" dirty="0" smtClean="0"/>
              <a:t>(), </a:t>
            </a:r>
            <a:r>
              <a:rPr lang="en-US" sz="3200" dirty="0" err="1" smtClean="0"/>
              <a:t>n.end</a:t>
            </a:r>
            <a:r>
              <a:rPr lang="en-US" sz="3200" dirty="0" smtClean="0"/>
              <a:t>());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124450" y="4426198"/>
            <a:ext cx="691515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double </a:t>
            </a:r>
            <a:r>
              <a:rPr lang="en-US" sz="3200" dirty="0" err="1"/>
              <a:t>nums</a:t>
            </a:r>
            <a:r>
              <a:rPr lang="en-US" sz="3200" dirty="0"/>
              <a:t>[] = </a:t>
            </a:r>
            <a:r>
              <a:rPr lang="en-US" sz="3200" dirty="0" smtClean="0"/>
              <a:t>{ 3.2</a:t>
            </a:r>
            <a:r>
              <a:rPr lang="en-US" sz="3200" dirty="0"/>
              <a:t>, 3.5, 7.6, 4.9 };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return product( </a:t>
            </a:r>
            <a:r>
              <a:rPr lang="en-US" sz="3200" dirty="0" err="1" smtClean="0"/>
              <a:t>nums</a:t>
            </a:r>
            <a:r>
              <a:rPr lang="en-US" sz="3200" dirty="0" smtClean="0"/>
              <a:t>, nums+4 ); //</a:t>
            </a:r>
            <a:endParaRPr lang="en-US" sz="3200" dirty="0"/>
          </a:p>
        </p:txBody>
      </p:sp>
      <p:sp>
        <p:nvSpPr>
          <p:cNvPr id="2" name="Smiley Face 1"/>
          <p:cNvSpPr/>
          <p:nvPr/>
        </p:nvSpPr>
        <p:spPr>
          <a:xfrm>
            <a:off x="11134725" y="5239479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76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31737" y="1781503"/>
            <a:ext cx="248401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{4, 5, 9, 6}</a:t>
            </a:r>
          </a:p>
          <a:p>
            <a:r>
              <a:rPr lang="en-US" sz="2800" dirty="0" smtClean="0"/>
              <a:t>prod = 4*5*9*6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09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78F90-C5DA-4DBE-93D6-A897FEDD8B48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772400" cy="6397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Associative Containers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7857641" cy="4824412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4000" dirty="0"/>
              <a:t>Associative containers are non-linear containers that can locate elements stored in the container quickly</a:t>
            </a:r>
            <a:r>
              <a:rPr lang="en-US" altLang="en-US" sz="4000" dirty="0" smtClean="0"/>
              <a:t>. </a:t>
            </a:r>
          </a:p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en-US" sz="4000" dirty="0"/>
          </a:p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4000" dirty="0" smtClean="0"/>
              <a:t>They store </a:t>
            </a:r>
            <a:r>
              <a:rPr lang="en-US" altLang="en-US" sz="4000" dirty="0"/>
              <a:t>sets of values or </a:t>
            </a:r>
            <a:r>
              <a:rPr lang="en-US" altLang="en-US" sz="4000" i="1" dirty="0"/>
              <a:t>key/value</a:t>
            </a:r>
            <a:r>
              <a:rPr lang="en-US" altLang="en-US" sz="4000" dirty="0"/>
              <a:t> pairs. </a:t>
            </a:r>
            <a:endParaRPr lang="en-US" altLang="en-US" sz="4000" dirty="0" smtClean="0"/>
          </a:p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en-US" sz="4000" dirty="0"/>
          </a:p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4000" dirty="0" smtClean="0"/>
              <a:t>Examples:</a:t>
            </a:r>
          </a:p>
          <a:p>
            <a:pPr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4000" dirty="0"/>
              <a:t>	</a:t>
            </a:r>
            <a:r>
              <a:rPr lang="en-US" altLang="en-US" sz="4000" dirty="0" smtClean="0"/>
              <a:t>set</a:t>
            </a:r>
            <a:r>
              <a:rPr lang="en-US" altLang="en-US" sz="4000" dirty="0"/>
              <a:t>, multiset, map, and </a:t>
            </a:r>
            <a:r>
              <a:rPr lang="en-US" altLang="en-US" sz="4000" dirty="0" err="1"/>
              <a:t>multimap</a:t>
            </a:r>
            <a:r>
              <a:rPr lang="en-US" altLang="en-US" sz="4000" dirty="0"/>
              <a:t>.</a:t>
            </a:r>
            <a:r>
              <a:rPr lang="en-US" altLang="en-US" sz="24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8834034" y="1146876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34034" y="1921791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4034" y="2696706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4034" y="3471621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75191" y="4338499"/>
            <a:ext cx="30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.</a:t>
            </a:r>
          </a:p>
          <a:p>
            <a:r>
              <a:rPr lang="en-US" sz="3600" b="1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05633" y="1921790"/>
            <a:ext cx="135610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6" idx="3"/>
            <a:endCxn id="12" idx="1"/>
          </p:cNvCxnSpPr>
          <p:nvPr/>
        </p:nvCxnSpPr>
        <p:spPr>
          <a:xfrm flipV="1">
            <a:off x="9624447" y="2309248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48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 (string key,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value)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305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map key to an integer</a:t>
            </a:r>
          </a:p>
          <a:p>
            <a:pPr marL="0" indent="0"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slot_index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//prime numbers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key.size</a:t>
            </a:r>
            <a:r>
              <a:rPr lang="en-US" dirty="0" smtClean="0"/>
              <a:t>();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 = key[</a:t>
            </a:r>
            <a:r>
              <a:rPr lang="en-US" dirty="0" err="1" smtClean="0"/>
              <a:t>i</a:t>
            </a:r>
            <a:r>
              <a:rPr lang="en-US" dirty="0" smtClean="0"/>
              <a:t>]-’a’;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slot_index</a:t>
            </a:r>
            <a:r>
              <a:rPr lang="en-US" dirty="0"/>
              <a:t> += </a:t>
            </a:r>
            <a:r>
              <a:rPr lang="en-US" dirty="0" smtClean="0"/>
              <a:t>(v*11 + v*97+..)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slot_index</a:t>
            </a:r>
            <a:r>
              <a:rPr lang="en-US" dirty="0"/>
              <a:t> = </a:t>
            </a:r>
            <a:r>
              <a:rPr lang="en-US" dirty="0" err="1"/>
              <a:t>slot_index</a:t>
            </a:r>
            <a:r>
              <a:rPr lang="en-US" dirty="0"/>
              <a:t> </a:t>
            </a:r>
            <a:r>
              <a:rPr lang="en-US" dirty="0" smtClean="0"/>
              <a:t> % MAX_TABLE_SIZE;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4034" y="1146876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34034" y="1921791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4034" y="2696706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4034" y="3471621"/>
            <a:ext cx="79041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75191" y="4338499"/>
            <a:ext cx="30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.</a:t>
            </a:r>
          </a:p>
          <a:p>
            <a:r>
              <a:rPr lang="en-US" sz="3600" b="1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05633" y="1921790"/>
            <a:ext cx="1356103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9" idx="1"/>
          </p:cNvCxnSpPr>
          <p:nvPr/>
        </p:nvCxnSpPr>
        <p:spPr>
          <a:xfrm flipV="1">
            <a:off x="9624447" y="2309248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512826" y="6204376"/>
            <a:ext cx="1432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entries </a:t>
            </a:r>
            <a:endParaRPr lang="en-US" sz="3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EEE-6B3F-4FF1-AC52-D5A700F59301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9006" y="2047637"/>
            <a:ext cx="1684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slot_index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87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3969</Words>
  <Application>Microsoft Office PowerPoint</Application>
  <PresentationFormat>Widescreen</PresentationFormat>
  <Paragraphs>921</Paragraphs>
  <Slides>76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Courier</vt:lpstr>
      <vt:lpstr>Monotype Sorts</vt:lpstr>
      <vt:lpstr>SimSun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Standard Template Library</vt:lpstr>
      <vt:lpstr>Motivation</vt:lpstr>
      <vt:lpstr>Motivation</vt:lpstr>
      <vt:lpstr>Motivation</vt:lpstr>
      <vt:lpstr>Motivation</vt:lpstr>
      <vt:lpstr>Three components of STL </vt:lpstr>
      <vt:lpstr>Sequence Containers </vt:lpstr>
      <vt:lpstr>Associative Containers</vt:lpstr>
      <vt:lpstr>Insert (string key, int value)</vt:lpstr>
      <vt:lpstr>insert(string key, int value)</vt:lpstr>
      <vt:lpstr>Container Adapters</vt:lpstr>
      <vt:lpstr>STL Containers</vt:lpstr>
      <vt:lpstr>Common Functions to All Containers</vt:lpstr>
      <vt:lpstr>Declaration of Objects of Containers</vt:lpstr>
      <vt:lpstr>Iterators </vt:lpstr>
      <vt:lpstr>Iterator</vt:lpstr>
      <vt:lpstr>Iterator</vt:lpstr>
      <vt:lpstr>Type of Iterators </vt:lpstr>
      <vt:lpstr>Input iterators</vt:lpstr>
      <vt:lpstr>Input iterators </vt:lpstr>
      <vt:lpstr>Input Iterator Example</vt:lpstr>
      <vt:lpstr>Output iterators</vt:lpstr>
      <vt:lpstr>Insert iterators</vt:lpstr>
      <vt:lpstr>Forward iterators</vt:lpstr>
      <vt:lpstr>Bidirectional iterators</vt:lpstr>
      <vt:lpstr>Random access iterators </vt:lpstr>
      <vt:lpstr>Iterator Types Supported by Containers </vt:lpstr>
      <vt:lpstr>The vector class</vt:lpstr>
      <vt:lpstr>deque (deck)</vt:lpstr>
      <vt:lpstr>list</vt:lpstr>
      <vt:lpstr>set</vt:lpstr>
      <vt:lpstr>multiset</vt:lpstr>
      <vt:lpstr>map</vt:lpstr>
      <vt:lpstr>multimap</vt:lpstr>
      <vt:lpstr>Adaptor: stack</vt:lpstr>
      <vt:lpstr>Adaptor: queue</vt:lpstr>
      <vt:lpstr>Adaptor: priority_queue</vt:lpstr>
      <vt:lpstr>Adaptor: priority_queue</vt:lpstr>
      <vt:lpstr>Operators Supported by Iterators</vt:lpstr>
      <vt:lpstr>Predefined Iterators </vt:lpstr>
      <vt:lpstr>const_iterator</vt:lpstr>
      <vt:lpstr>reverse_iterator</vt:lpstr>
      <vt:lpstr>Sequence Containers</vt:lpstr>
      <vt:lpstr>Common functions in sequence containers</vt:lpstr>
      <vt:lpstr>Associative Containers </vt:lpstr>
      <vt:lpstr>Common functions in associative containers</vt:lpstr>
      <vt:lpstr>Multisets</vt:lpstr>
      <vt:lpstr>Associative Containers: set and multiset </vt:lpstr>
      <vt:lpstr>Associative Containers: set and multiset </vt:lpstr>
      <vt:lpstr>Associative Containers: set and multiset </vt:lpstr>
      <vt:lpstr>Traversing elements of a multiset structure</vt:lpstr>
      <vt:lpstr>Associative Containers</vt:lpstr>
      <vt:lpstr>Map Example</vt:lpstr>
      <vt:lpstr>Map Example</vt:lpstr>
      <vt:lpstr>Map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printf maps</vt:lpstr>
      <vt:lpstr>printf maps</vt:lpstr>
      <vt:lpstr>printf maps</vt:lpstr>
      <vt:lpstr>printf maps</vt:lpstr>
      <vt:lpstr>How to use the template?</vt:lpstr>
      <vt:lpstr>What does the compiler do?</vt:lpstr>
      <vt:lpstr>The compiler creates the function for us</vt:lpstr>
      <vt:lpstr>Container Adapters </vt:lpstr>
      <vt:lpstr>Container Adapter: priority_queue </vt:lpstr>
      <vt:lpstr>Container Adapter: priority_queue </vt:lpstr>
      <vt:lpstr>Container Adapter: priority_queue </vt:lpstr>
      <vt:lpstr>Container Adapter: priority_queue </vt:lpstr>
      <vt:lpstr>Design for Container-Based Code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488</cp:revision>
  <dcterms:created xsi:type="dcterms:W3CDTF">2016-04-14T11:05:15Z</dcterms:created>
  <dcterms:modified xsi:type="dcterms:W3CDTF">2020-04-13T00:00:16Z</dcterms:modified>
</cp:coreProperties>
</file>