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8" r:id="rId3"/>
    <p:sldId id="327" r:id="rId4"/>
    <p:sldId id="323" r:id="rId5"/>
    <p:sldId id="346" r:id="rId6"/>
    <p:sldId id="329" r:id="rId7"/>
    <p:sldId id="339" r:id="rId8"/>
    <p:sldId id="330" r:id="rId9"/>
    <p:sldId id="325" r:id="rId10"/>
    <p:sldId id="331" r:id="rId11"/>
    <p:sldId id="341" r:id="rId12"/>
    <p:sldId id="342" r:id="rId13"/>
    <p:sldId id="326" r:id="rId14"/>
    <p:sldId id="332" r:id="rId15"/>
    <p:sldId id="347" r:id="rId16"/>
    <p:sldId id="334" r:id="rId17"/>
    <p:sldId id="335" r:id="rId18"/>
    <p:sldId id="336" r:id="rId19"/>
    <p:sldId id="343" r:id="rId20"/>
    <p:sldId id="344" r:id="rId21"/>
    <p:sldId id="345" r:id="rId22"/>
    <p:sldId id="340" r:id="rId23"/>
    <p:sldId id="337" r:id="rId24"/>
    <p:sldId id="338" r:id="rId25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3">
          <p15:clr>
            <a:srgbClr val="A4A3A4"/>
          </p15:clr>
        </p15:guide>
        <p15:guide id="2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6F"/>
    <a:srgbClr val="FF9933"/>
    <a:srgbClr val="FFCC00"/>
    <a:srgbClr val="33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0929"/>
  </p:normalViewPr>
  <p:slideViewPr>
    <p:cSldViewPr>
      <p:cViewPr varScale="1">
        <p:scale>
          <a:sx n="64" d="100"/>
          <a:sy n="64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8"/>
    </p:cViewPr>
  </p:sorterViewPr>
  <p:notesViewPr>
    <p:cSldViewPr>
      <p:cViewPr varScale="1">
        <p:scale>
          <a:sx n="39" d="100"/>
          <a:sy n="39" d="100"/>
        </p:scale>
        <p:origin x="-1222" y="-95"/>
      </p:cViewPr>
      <p:guideLst>
        <p:guide orient="horz" pos="2203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90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C85D8F1-1712-485E-B7F6-01A0DC28D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344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7CE5445-966E-4D92-A9B9-7115F3892A3B}" type="slidenum">
              <a:rPr lang="en-US" altLang="en-US" sz="1000" smtClean="0">
                <a:solidFill>
                  <a:schemeClr val="tx1"/>
                </a:solidFill>
              </a:rPr>
              <a:pPr/>
              <a:t>1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778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9B94657-79ED-45B7-8FE6-15CC2DD9E7A5}" type="slidenum">
              <a:rPr lang="en-US" altLang="en-US" sz="1000" smtClean="0">
                <a:solidFill>
                  <a:schemeClr val="tx1"/>
                </a:solidFill>
              </a:rPr>
              <a:pPr/>
              <a:t>2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299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EEE32A8-3332-4149-93CC-9483EE3B47C5}" type="slidenum">
              <a:rPr lang="en-US" altLang="en-US" sz="1000" smtClean="0">
                <a:solidFill>
                  <a:schemeClr val="tx1"/>
                </a:solidFill>
              </a:rPr>
              <a:pPr/>
              <a:t>3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46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B5F30-E13B-4F38-BD4E-F32868FFB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83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2EA5D-14CB-4B15-98FE-AB8DF226E6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A48F3-64BD-4058-841F-5F0867263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9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DB09-7606-4AB1-931F-3A18B19E0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83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1FDD4-3DFF-426C-813A-10B36D08F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29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F79D-836E-4139-A631-F01E0DAE1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11090-FD42-4B96-BD75-200602A1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3DFF-FBC5-468A-9D2F-B2368CD4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76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2351B-1C0B-4297-A142-40139B9C24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36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CA7BD-BEAC-4A44-BFE8-AEE4AE0E8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12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D3BE-9637-4ECB-BB44-DA147013E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5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AAC404-6EF4-49D3-8C76-C6A3DA6690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Big_O_notation" TargetMode="External"/><Relationship Id="rId5" Type="http://schemas.openxmlformats.org/officeDocument/2006/relationships/hyperlink" Target="https://en.wikipedia.org/wiki/String_(computer_science)" TargetMode="External"/><Relationship Id="rId4" Type="http://schemas.openxmlformats.org/officeDocument/2006/relationships/hyperlink" Target="https://en.wikipedia.org/wiki/Function_(mathematics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smtClean="0"/>
              <a:t>Time Complexity of Algorithms</a:t>
            </a:r>
            <a:br>
              <a:rPr lang="en-US" altLang="en-US" sz="4400" smtClean="0"/>
            </a:br>
            <a:r>
              <a:rPr lang="en-US" altLang="en-US" sz="2800" smtClean="0"/>
              <a:t>https://en.wikipedia.org/wiki/Time_complexity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Assume k is a constant. n is varying (depends on input size). Use big-O notation to indicate the following functions:</a:t>
            </a:r>
            <a:endParaRPr lang="en-US" dirty="0"/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5 					= O(1)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5 + k				= O(1)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/>
              <a:t>k</a:t>
            </a:r>
            <a:r>
              <a:rPr lang="en-US" dirty="0" smtClean="0"/>
              <a:t> + k *k			= O(1)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n*</a:t>
            </a:r>
            <a:r>
              <a:rPr lang="en-US" dirty="0" err="1" smtClean="0"/>
              <a:t>n+n</a:t>
            </a:r>
            <a:r>
              <a:rPr lang="en-US" dirty="0" smtClean="0"/>
              <a:t>				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/>
              <a:t>n</a:t>
            </a:r>
            <a:r>
              <a:rPr lang="en-US" dirty="0" smtClean="0"/>
              <a:t>*(k*n+k</a:t>
            </a:r>
            <a:r>
              <a:rPr lang="en-US" baseline="30000" dirty="0" smtClean="0"/>
              <a:t>5</a:t>
            </a:r>
            <a:r>
              <a:rPr lang="en-US" dirty="0" smtClean="0"/>
              <a:t>)			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n*k + n * log n		= O(n log 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 an element to a linked list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void insert( Node *node ) {</a:t>
            </a:r>
          </a:p>
          <a:p>
            <a:pPr marL="0" indent="0">
              <a:buFontTx/>
              <a:buNone/>
            </a:pPr>
            <a:r>
              <a:rPr lang="en-US" altLang="en-US" smtClean="0"/>
              <a:t>	node-&gt;next = head;</a:t>
            </a:r>
          </a:p>
          <a:p>
            <a:pPr marL="0" indent="0">
              <a:buFontTx/>
              <a:buNone/>
            </a:pPr>
            <a:r>
              <a:rPr lang="en-US" altLang="en-US" smtClean="0"/>
              <a:t>         if (!head) tail = node;</a:t>
            </a:r>
          </a:p>
          <a:p>
            <a:pPr marL="0" indent="0">
              <a:buFontTx/>
              <a:buNone/>
            </a:pPr>
            <a:r>
              <a:rPr lang="en-US" altLang="en-US" smtClean="0"/>
              <a:t>	head = node;</a:t>
            </a:r>
          </a:p>
          <a:p>
            <a:pPr marL="0" indent="0">
              <a:buFontTx/>
              <a:buNone/>
            </a:pPr>
            <a:r>
              <a:rPr lang="en-US" altLang="en-US" smtClean="0"/>
              <a:t>}</a:t>
            </a:r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r>
              <a:rPr lang="en-US" altLang="en-US" smtClean="0"/>
              <a:t>What is the time complexity?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/>
          <a:lstStyle/>
          <a:p>
            <a:r>
              <a:rPr lang="en-US" altLang="en-US" smtClean="0"/>
              <a:t>Append an element to a linked list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23900" y="1290638"/>
            <a:ext cx="7772400" cy="53387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smtClean="0"/>
              <a:t>void append( Node *node ) {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if (tail) {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	tail-&gt;next = node;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	tail = node;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} else {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	head = tail = node;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	node-&gt;next = nullptr;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}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}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What is the time complexity?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bool find(int key, const vector&lt;int&gt; &amp;a) {</a:t>
            </a:r>
          </a:p>
          <a:p>
            <a:pPr marL="0" indent="0">
              <a:buFontTx/>
              <a:buNone/>
            </a:pPr>
            <a:r>
              <a:rPr lang="en-US" altLang="en-US" smtClean="0"/>
              <a:t>	bool flg = false;</a:t>
            </a:r>
          </a:p>
          <a:p>
            <a:pPr marL="0" indent="0">
              <a:buFontTx/>
              <a:buNone/>
            </a:pPr>
            <a:r>
              <a:rPr lang="en-US" altLang="en-US" smtClean="0"/>
              <a:t>	for (int i = 0; i &lt; a.size(); ++i) {</a:t>
            </a:r>
          </a:p>
          <a:p>
            <a:pPr marL="0" indent="0">
              <a:buFontTx/>
              <a:buNone/>
            </a:pPr>
            <a:r>
              <a:rPr lang="en-US" altLang="en-US" smtClean="0"/>
              <a:t>		if ( a[i] == key) {</a:t>
            </a:r>
          </a:p>
          <a:p>
            <a:pPr marL="0" indent="0">
              <a:buFontTx/>
              <a:buNone/>
            </a:pPr>
            <a:r>
              <a:rPr lang="en-US" altLang="en-US" smtClean="0"/>
              <a:t>			flg = true; break;</a:t>
            </a:r>
          </a:p>
          <a:p>
            <a:pPr marL="0" indent="0">
              <a:buFontTx/>
              <a:buNone/>
            </a:pPr>
            <a:r>
              <a:rPr lang="en-US" altLang="en-US" smtClean="0"/>
              <a:t>		}</a:t>
            </a:r>
          </a:p>
          <a:p>
            <a:pPr marL="0" indent="0">
              <a:buFontTx/>
              <a:buNone/>
            </a:pPr>
            <a:r>
              <a:rPr lang="en-US" altLang="en-US" smtClean="0"/>
              <a:t>	}</a:t>
            </a:r>
          </a:p>
          <a:p>
            <a:pPr marL="0" indent="0">
              <a:buFontTx/>
              <a:buNone/>
            </a:pPr>
            <a:r>
              <a:rPr lang="en-US" altLang="en-US" smtClean="0"/>
              <a:t>	return flg;</a:t>
            </a:r>
          </a:p>
          <a:p>
            <a:pPr marL="0" indent="0">
              <a:buFontTx/>
              <a:buNone/>
            </a:pPr>
            <a:r>
              <a:rPr lang="en-US" altLang="en-US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smtClean="0"/>
              <a:t>bool find(int key, const vector&lt;int&gt; &amp;a) {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bool flg = false;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for (int i = 0; i &lt; a.size(); ++i) {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	if ( a[i] == key) {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		flg = true; break;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	}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}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return flg;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} 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O(n), where n is the size of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// C0*2 + C1 + C2 + C3 + C4*(n+1)+n*C5+C6*n+C7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// C0*2 + C1 + C2 + C3 + C4*(n)+(n-1)*C5+C6*(n-1)+C8+C9+C7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bool find(int key, const vector&lt;int&gt; &amp;a) {</a:t>
            </a: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smtClean="0"/>
              <a:t>	bool flg = false;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for (int i = 0; i &lt; a.size(); ++i)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if ( a[i] == key)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	flg = true; break;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}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}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return flg;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 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O(n), where n is the size of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bool find(int key, const vector&lt;int&gt; &amp;a)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bool flg = false;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for (int i = 0; i &lt; a.size(); ++i)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if ( a[i] == key)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	flg = true; break;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}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}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return flg;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 </a:t>
            </a: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smtClean="0"/>
              <a:t>Assume there are m keys. We need to find whether they appear in a. What is the time complexity?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bool find(int key, const vector&lt;int&gt; &amp;a)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bool flg = false;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for (int i = 0; i &lt; a.size(); ++i)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if ( a[i] == key)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	flg = true; break;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}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}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return flg;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 </a:t>
            </a: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smtClean="0"/>
              <a:t>Assume that there are m keys. We need to check whether they appear in a. What is the time complexity?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m*O(n) = O( m 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bool find(int key, const vector&lt;int&gt; &amp;a)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bool flg = false;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for (int i = 0; i &lt; a.size(); ++i)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if ( a[i] == key) 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	flg = true; break;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	}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}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return flg;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 </a:t>
            </a: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smtClean="0"/>
              <a:t>Assume that there are m keys to find. </a:t>
            </a:r>
            <a:r>
              <a:rPr lang="en-US" altLang="en-US" sz="2400" b="1" smtClean="0">
                <a:solidFill>
                  <a:srgbClr val="C00000"/>
                </a:solidFill>
              </a:rPr>
              <a:t>If m is a constant</a:t>
            </a:r>
            <a:r>
              <a:rPr lang="en-US" altLang="en-US" sz="2400" smtClean="0"/>
              <a:t>, what is the time complexity?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m*O(n) = O( m n ) =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 an element in a linked list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61988" y="1274763"/>
            <a:ext cx="7772400" cy="50498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bool find ( int key ) {</a:t>
            </a:r>
          </a:p>
          <a:p>
            <a:pPr marL="0" indent="0">
              <a:buFontTx/>
              <a:buNone/>
            </a:pPr>
            <a:r>
              <a:rPr lang="en-US" altLang="en-US" smtClean="0"/>
              <a:t>	Node *t = head;</a:t>
            </a:r>
          </a:p>
          <a:p>
            <a:pPr marL="0" indent="0">
              <a:buFontTx/>
              <a:buNone/>
            </a:pPr>
            <a:r>
              <a:rPr lang="en-US" altLang="en-US" smtClean="0"/>
              <a:t>	while (t) {</a:t>
            </a:r>
          </a:p>
          <a:p>
            <a:pPr marL="0" indent="0">
              <a:buFontTx/>
              <a:buNone/>
            </a:pPr>
            <a:r>
              <a:rPr lang="en-US" altLang="en-US" smtClean="0"/>
              <a:t>		if (t-&gt;key == key) return true;</a:t>
            </a:r>
          </a:p>
          <a:p>
            <a:pPr marL="0" indent="0">
              <a:buFontTx/>
              <a:buNone/>
            </a:pPr>
            <a:r>
              <a:rPr lang="en-US" altLang="en-US" smtClean="0"/>
              <a:t>		t = t-&gt;next;</a:t>
            </a:r>
          </a:p>
          <a:p>
            <a:pPr marL="0" indent="0">
              <a:buFontTx/>
              <a:buNone/>
            </a:pPr>
            <a:r>
              <a:rPr lang="en-US" altLang="en-US" smtClean="0"/>
              <a:t>	}</a:t>
            </a:r>
          </a:p>
          <a:p>
            <a:pPr marL="0" indent="0">
              <a:buFontTx/>
              <a:buNone/>
            </a:pPr>
            <a:r>
              <a:rPr lang="en-US" altLang="en-US" smtClean="0"/>
              <a:t>	return false;</a:t>
            </a:r>
          </a:p>
          <a:p>
            <a:pPr marL="0" indent="0">
              <a:buFontTx/>
              <a:buNone/>
            </a:pPr>
            <a:r>
              <a:rPr lang="en-US" altLang="en-US" smtClean="0"/>
              <a:t>}</a:t>
            </a:r>
          </a:p>
          <a:p>
            <a:pPr marL="0" indent="0">
              <a:buFontTx/>
              <a:buNone/>
            </a:pPr>
            <a:r>
              <a:rPr lang="en-US" altLang="en-US" smtClean="0"/>
              <a:t>What is the time complexity?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smtClean="0"/>
              <a:t> Graphs of functions</a:t>
            </a:r>
            <a:br>
              <a:rPr lang="en-US" altLang="en-US" sz="4400" smtClean="0"/>
            </a:br>
            <a:endParaRPr lang="en-US" altLang="en-US" sz="2800" smtClean="0"/>
          </a:p>
        </p:txBody>
      </p:sp>
      <p:sp>
        <p:nvSpPr>
          <p:cNvPr id="5123" name="Content Placeholder 2"/>
          <p:cNvSpPr txBox="1">
            <a:spLocks/>
          </p:cNvSpPr>
          <p:nvPr/>
        </p:nvSpPr>
        <p:spPr bwMode="auto">
          <a:xfrm>
            <a:off x="76200" y="1981200"/>
            <a:ext cx="457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- Used  in the analysis of algorithms</a:t>
            </a:r>
          </a:p>
          <a:p>
            <a:pPr>
              <a:buFontTx/>
              <a:buNone/>
            </a:pPr>
            <a:r>
              <a:rPr lang="en-US" altLang="en-US"/>
              <a:t>- Show the number of operations </a:t>
            </a:r>
            <a:r>
              <a:rPr lang="en-US" altLang="en-US" i="1"/>
              <a:t>N</a:t>
            </a:r>
            <a:r>
              <a:rPr lang="en-US" altLang="en-US"/>
              <a:t> versus input size </a:t>
            </a:r>
            <a:r>
              <a:rPr lang="en-US" altLang="en-US" i="1"/>
              <a:t>n</a:t>
            </a:r>
            <a:r>
              <a:rPr lang="en-US" altLang="en-US"/>
              <a:t> for each function.</a:t>
            </a:r>
          </a:p>
        </p:txBody>
      </p:sp>
      <p:pic>
        <p:nvPicPr>
          <p:cNvPr id="5124" name="Picture 2" descr="https://upload.wikimedia.org/wikipedia/commons/thumb/7/7e/Comparison_computational_complexity.svg/250px-Comparison_computational_complexity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1676400"/>
            <a:ext cx="426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6705600" y="5943600"/>
            <a:ext cx="118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Input size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4495800" y="1152525"/>
            <a:ext cx="1436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#Operations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8915400" cy="55673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smtClean="0"/>
              <a:t>void bubbleSort( int a[], int n) {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while (true) {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bool swap_flg = false;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for (int i = 0; i &lt; n-1; ++i ) {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	if (a[i] &gt; a[i+1]) {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		swap(a[i], a[i+1]);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		swap_flg = true;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	}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}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if ( !swap_flg ) break;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}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}</a:t>
            </a:r>
          </a:p>
          <a:p>
            <a:pPr marL="0" indent="0">
              <a:buFontTx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8915400" cy="55673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smtClean="0"/>
              <a:t>void bubbleSort( int a[ ], int n) {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while (true) {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bool swap_flg = false;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for (int i = 0; i &lt; n-1; ++i ) {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	if (a[i] </a:t>
            </a:r>
            <a:r>
              <a:rPr lang="en-US" altLang="en-US" b="1" smtClean="0">
                <a:solidFill>
                  <a:srgbClr val="C00000"/>
                </a:solidFill>
              </a:rPr>
              <a:t>&gt;=</a:t>
            </a:r>
            <a:r>
              <a:rPr lang="en-US" altLang="en-US" sz="2400" smtClean="0"/>
              <a:t> a[i+1]) {		// </a:t>
            </a:r>
            <a:r>
              <a:rPr lang="en-US" altLang="en-US" sz="2400" b="1" smtClean="0">
                <a:solidFill>
                  <a:srgbClr val="C00000"/>
                </a:solidFill>
              </a:rPr>
              <a:t>Can we use &gt;=</a:t>
            </a:r>
            <a:r>
              <a:rPr lang="en-US" altLang="en-US" sz="2400" smtClean="0"/>
              <a:t>?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		swap(a[i], a[i+1]);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		swap_flg = true;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	}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}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	if ( !swap_flg ) break;</a:t>
            </a:r>
          </a:p>
          <a:p>
            <a:pPr marL="400050" lvl="1" indent="0">
              <a:buFontTx/>
              <a:buNone/>
            </a:pPr>
            <a:r>
              <a:rPr lang="en-US" altLang="en-US" sz="2400" smtClean="0"/>
              <a:t>}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}</a:t>
            </a:r>
          </a:p>
          <a:p>
            <a:pPr marL="0" indent="0">
              <a:buFontTx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Big-O notation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Let f and g be two functions defined on some subset of the real numbers. One writes</a:t>
            </a:r>
          </a:p>
          <a:p>
            <a:pPr marL="0" indent="0">
              <a:buFontTx/>
              <a:buNone/>
            </a:pPr>
            <a:r>
              <a:rPr lang="en-US" altLang="en-US" smtClean="0"/>
              <a:t>f(x) = O(g(x)), as x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sym typeface="Symbol" panose="05050102010706020507" pitchFamily="18" charset="2"/>
              </a:rPr>
              <a:t></a:t>
            </a:r>
            <a:endParaRPr lang="en-US" altLang="en-US" smtClean="0"/>
          </a:p>
          <a:p>
            <a:pPr marL="0" indent="0">
              <a:buFontTx/>
              <a:buNone/>
            </a:pPr>
            <a:r>
              <a:rPr lang="en-US" altLang="en-US" smtClean="0"/>
              <a:t>if and only if there is a positive constant M such that for all sufficiently large values of x, the absolute value of f(x) is at most M multiplied by the absolute value of g(x). </a:t>
            </a:r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27652" name="AutoShape 3" descr="f(x)=O(g(x)){\text{ as }}x\to \infty \,"/>
          <p:cNvSpPr>
            <a:spLocks noChangeAspect="1" noChangeArrowheads="1"/>
          </p:cNvSpPr>
          <p:nvPr/>
        </p:nvSpPr>
        <p:spPr bwMode="auto">
          <a:xfrm>
            <a:off x="288925" y="-603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7653" name="AutoShape 4" descr="{\displaystyle |f(x)|\leq \;M|g(x)|{\text{ for all }}x\geq x_{0}}"/>
          <p:cNvSpPr>
            <a:spLocks noChangeAspect="1" noChangeArrowheads="1"/>
          </p:cNvSpPr>
          <p:nvPr/>
        </p:nvSpPr>
        <p:spPr bwMode="auto">
          <a:xfrm>
            <a:off x="288925" y="2444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7654" name="AutoShape 6" descr="f(x)=O(g(x)){\text{ as }}x\to \infty \,"/>
          <p:cNvSpPr>
            <a:spLocks noChangeAspect="1" noChangeArrowheads="1"/>
          </p:cNvSpPr>
          <p:nvPr/>
        </p:nvSpPr>
        <p:spPr bwMode="auto">
          <a:xfrm>
            <a:off x="155575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7655" name="AutoShape 10" descr="f(x)=O(g(x)){\text{ as }}x\to \infty \,"/>
          <p:cNvSpPr>
            <a:spLocks noChangeAspect="1" noChangeArrowheads="1"/>
          </p:cNvSpPr>
          <p:nvPr/>
        </p:nvSpPr>
        <p:spPr bwMode="auto">
          <a:xfrm>
            <a:off x="307975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Big-O notation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That is, f(x) = O(g(x)) if and only if there exists a positive real number M and a real number x</a:t>
            </a:r>
            <a:r>
              <a:rPr lang="en-US" altLang="en-US" baseline="-25000" smtClean="0"/>
              <a:t>0</a:t>
            </a:r>
            <a:r>
              <a:rPr lang="en-US" altLang="en-US" smtClean="0"/>
              <a:t> such that</a:t>
            </a:r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r>
              <a:rPr lang="en-US" altLang="en-US" smtClean="0"/>
              <a:t>| f(x) | &lt;= M | g(x) |, for all x &gt;= x</a:t>
            </a:r>
            <a:r>
              <a:rPr lang="en-US" altLang="en-US" baseline="-25000" smtClean="0"/>
              <a:t>0</a:t>
            </a:r>
            <a:r>
              <a:rPr lang="en-US" altLang="en-US" smtClean="0"/>
              <a:t>.</a:t>
            </a:r>
          </a:p>
          <a:p>
            <a:pPr marL="0" indent="0">
              <a:buFontTx/>
              <a:buNone/>
            </a:pPr>
            <a:r>
              <a:rPr lang="en-US" altLang="en-US" smtClean="0"/>
              <a:t>  .</a:t>
            </a:r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28676" name="AutoShape 3" descr="f(x)=O(g(x)){\text{ as }}x\to \infty \,"/>
          <p:cNvSpPr>
            <a:spLocks noChangeAspect="1" noChangeArrowheads="1"/>
          </p:cNvSpPr>
          <p:nvPr/>
        </p:nvSpPr>
        <p:spPr bwMode="auto">
          <a:xfrm>
            <a:off x="288925" y="-603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8677" name="AutoShape 4" descr="{\displaystyle |f(x)|\leq \;M|g(x)|{\text{ for all }}x\geq x_{0}}"/>
          <p:cNvSpPr>
            <a:spLocks noChangeAspect="1" noChangeArrowheads="1"/>
          </p:cNvSpPr>
          <p:nvPr/>
        </p:nvSpPr>
        <p:spPr bwMode="auto">
          <a:xfrm>
            <a:off x="288925" y="2444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8678" name="AutoShape 6" descr="f(x)=O(g(x)){\text{ as }}x\to \infty \,"/>
          <p:cNvSpPr>
            <a:spLocks noChangeAspect="1" noChangeArrowheads="1"/>
          </p:cNvSpPr>
          <p:nvPr/>
        </p:nvSpPr>
        <p:spPr bwMode="auto">
          <a:xfrm>
            <a:off x="155575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8679" name="AutoShape 10" descr="f(x)=O(g(x)){\text{ as }}x\to \infty \,"/>
          <p:cNvSpPr>
            <a:spLocks noChangeAspect="1" noChangeArrowheads="1"/>
          </p:cNvSpPr>
          <p:nvPr/>
        </p:nvSpPr>
        <p:spPr bwMode="auto">
          <a:xfrm>
            <a:off x="307975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981200" y="4357688"/>
            <a:ext cx="4686300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5 			= O(1)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5 + k		= O(1)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k + k *k		= O(1)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x*x+x		= O(x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x*(k*x+k</a:t>
            </a:r>
            <a:r>
              <a:rPr lang="en-US" altLang="en-US" sz="2400" baseline="30000"/>
              <a:t>5000000</a:t>
            </a:r>
            <a:r>
              <a:rPr lang="en-US" altLang="en-US" sz="2400"/>
              <a:t>)	= O(x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x*k + x * log x	= O(x log x)</a:t>
            </a:r>
          </a:p>
        </p:txBody>
      </p:sp>
      <p:sp>
        <p:nvSpPr>
          <p:cNvPr id="297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Big-O notation</a:t>
            </a:r>
          </a:p>
        </p:txBody>
      </p:sp>
      <p:sp>
        <p:nvSpPr>
          <p:cNvPr id="29701" name="Content Placeholder 2"/>
          <p:cNvSpPr txBox="1">
            <a:spLocks/>
          </p:cNvSpPr>
          <p:nvPr/>
        </p:nvSpPr>
        <p:spPr bwMode="auto">
          <a:xfrm>
            <a:off x="688975" y="1344613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That is, f(x) = O(g(x)) if and only if there exists a positive real number M and a real number x</a:t>
            </a:r>
            <a:r>
              <a:rPr lang="en-US" altLang="en-US" baseline="-25000"/>
              <a:t>0</a:t>
            </a:r>
            <a:r>
              <a:rPr lang="en-US" altLang="en-US"/>
              <a:t> such that</a:t>
            </a:r>
          </a:p>
          <a:p>
            <a:pPr>
              <a:buFontTx/>
              <a:buNone/>
            </a:pPr>
            <a:r>
              <a:rPr lang="en-US" altLang="en-US"/>
              <a:t>| f(x) | &lt;= M | g(x) |, for all x &gt;= x</a:t>
            </a:r>
            <a:r>
              <a:rPr lang="en-US" altLang="en-US" baseline="-25000"/>
              <a:t>0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r>
              <a:rPr lang="en-US" altLang="en-US"/>
              <a:t> 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9702" name="AutoShape 3" descr="f(x)=O(g(x)){\text{ as }}x\to \infty \,"/>
          <p:cNvSpPr>
            <a:spLocks noChangeAspect="1" noChangeArrowheads="1"/>
          </p:cNvSpPr>
          <p:nvPr/>
        </p:nvSpPr>
        <p:spPr bwMode="auto">
          <a:xfrm>
            <a:off x="288925" y="-603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9703" name="AutoShape 4" descr="{\displaystyle |f(x)|\leq \;M|g(x)|{\text{ for all }}x\geq x_{0}}"/>
          <p:cNvSpPr>
            <a:spLocks noChangeAspect="1" noChangeArrowheads="1"/>
          </p:cNvSpPr>
          <p:nvPr/>
        </p:nvSpPr>
        <p:spPr bwMode="auto">
          <a:xfrm>
            <a:off x="288925" y="2444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9704" name="AutoShape 6" descr="f(x)=O(g(x)){\text{ as }}x\to \infty \,"/>
          <p:cNvSpPr>
            <a:spLocks noChangeAspect="1" noChangeArrowheads="1"/>
          </p:cNvSpPr>
          <p:nvPr/>
        </p:nvSpPr>
        <p:spPr bwMode="auto">
          <a:xfrm>
            <a:off x="155575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9705" name="AutoShape 10" descr="f(x)=O(g(x)){\text{ as }}x\to \infty \,"/>
          <p:cNvSpPr>
            <a:spLocks noChangeAspect="1" noChangeArrowheads="1"/>
          </p:cNvSpPr>
          <p:nvPr/>
        </p:nvSpPr>
        <p:spPr bwMode="auto">
          <a:xfrm>
            <a:off x="307975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6819900" y="4722813"/>
            <a:ext cx="201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k is a constant.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smtClean="0"/>
              <a:t>Time Complexity</a:t>
            </a:r>
            <a:endParaRPr lang="en-US" altLang="en-US" sz="28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  <a:noFill/>
        </p:spPr>
        <p:txBody>
          <a:bodyPr/>
          <a:lstStyle/>
          <a:p>
            <a:pPr marL="342900" indent="-342900" algn="l"/>
            <a:r>
              <a:rPr lang="en-US" altLang="en-US" sz="2800" b="1" smtClean="0"/>
              <a:t>Time complexity</a:t>
            </a:r>
            <a:r>
              <a:rPr lang="en-US" altLang="en-US" sz="2800" smtClean="0"/>
              <a:t> of an </a:t>
            </a:r>
            <a:r>
              <a:rPr lang="en-US" altLang="en-US" sz="2800" smtClean="0">
                <a:hlinkClick r:id="rId3" tooltip="Algorithm"/>
              </a:rPr>
              <a:t>algorithm</a:t>
            </a:r>
            <a:r>
              <a:rPr lang="en-US" altLang="en-US" sz="2800" smtClean="0"/>
              <a:t> quantifies the amount of time taken by an algorithm to run as a </a:t>
            </a:r>
            <a:r>
              <a:rPr lang="en-US" altLang="en-US" sz="2800" smtClean="0">
                <a:hlinkClick r:id="rId4" tooltip="Function (mathematics)"/>
              </a:rPr>
              <a:t>function</a:t>
            </a:r>
            <a:r>
              <a:rPr lang="en-US" altLang="en-US" sz="2800" smtClean="0"/>
              <a:t> of the length of the </a:t>
            </a:r>
            <a:r>
              <a:rPr lang="en-US" altLang="en-US" sz="2800" smtClean="0">
                <a:hlinkClick r:id="rId5" tooltip="String (computer science)"/>
              </a:rPr>
              <a:t>string</a:t>
            </a:r>
            <a:r>
              <a:rPr lang="en-US" altLang="en-US" sz="2800" smtClean="0"/>
              <a:t> representing the input.</a:t>
            </a:r>
          </a:p>
          <a:p>
            <a:pPr marL="342900" indent="-342900" algn="l"/>
            <a:endParaRPr lang="en-US" altLang="en-US" sz="2800" baseline="30000" smtClean="0"/>
          </a:p>
          <a:p>
            <a:pPr marL="342900" indent="-342900" algn="l"/>
            <a:r>
              <a:rPr lang="en-US" altLang="en-US" sz="2800" smtClean="0"/>
              <a:t>The time complexity of an algorithm is commonly expressed using </a:t>
            </a:r>
            <a:r>
              <a:rPr lang="en-US" altLang="en-US" sz="2800" smtClean="0">
                <a:hlinkClick r:id="rId6" tooltip="Big O notation"/>
              </a:rPr>
              <a:t>big O notation</a:t>
            </a:r>
            <a:r>
              <a:rPr lang="en-US" altLang="en-US" sz="2800" smtClean="0"/>
              <a:t>, which excludes coefficients and lower order terms. </a:t>
            </a:r>
          </a:p>
          <a:p>
            <a:pPr marL="342900" indent="-342900" algn="l"/>
            <a:endParaRPr lang="en-US" altLang="en-US" sz="2800" smtClean="0"/>
          </a:p>
          <a:p>
            <a:pPr marL="342900" indent="-342900" algn="l"/>
            <a:r>
              <a:rPr lang="en-US" altLang="en-US" sz="2800" b="1" smtClean="0"/>
              <a:t>Asymptotical time complexity</a:t>
            </a:r>
            <a:r>
              <a:rPr lang="en-US" altLang="en-US" sz="2800" smtClean="0"/>
              <a:t>: the time complexity of an algorithm as the input size goes to infinity. </a:t>
            </a:r>
          </a:p>
          <a:p>
            <a:pPr marL="342900" indent="-342900" algn="l"/>
            <a:r>
              <a:rPr lang="en-US" altLang="en-US" sz="2800" smtClean="0"/>
              <a:t>e.g.: if the time required by an algorithm on all inputs of size 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 is at most 5</a:t>
            </a:r>
            <a:r>
              <a:rPr lang="en-US" altLang="en-US" sz="2800" i="1" smtClean="0"/>
              <a:t>n</a:t>
            </a:r>
            <a:r>
              <a:rPr lang="en-US" altLang="en-US" sz="2800" baseline="30000" smtClean="0"/>
              <a:t>3</a:t>
            </a:r>
            <a:r>
              <a:rPr lang="en-US" altLang="en-US" sz="2800" smtClean="0"/>
              <a:t> + 3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 for any 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 (bigger than some </a:t>
            </a:r>
            <a:r>
              <a:rPr lang="en-US" altLang="en-US" sz="2800" i="1" smtClean="0"/>
              <a:t>n</a:t>
            </a:r>
            <a:r>
              <a:rPr lang="en-US" altLang="en-US" sz="2800" i="1" baseline="-25000" smtClean="0"/>
              <a:t>0</a:t>
            </a:r>
            <a:r>
              <a:rPr lang="en-US" altLang="en-US" sz="2800" smtClean="0"/>
              <a:t>), the asymptotic time complexity is O(</a:t>
            </a:r>
            <a:r>
              <a:rPr lang="en-US" altLang="en-US" sz="2800" i="1" smtClean="0"/>
              <a:t>n</a:t>
            </a:r>
            <a:r>
              <a:rPr lang="en-US" altLang="en-US" sz="2800" baseline="30000" smtClean="0"/>
              <a:t>3</a:t>
            </a:r>
            <a:r>
              <a:rPr lang="en-US" altLang="en-US" sz="280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915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vector a;</a:t>
            </a:r>
          </a:p>
          <a:p>
            <a:pPr marL="0" indent="0">
              <a:buFontTx/>
              <a:buNone/>
            </a:pPr>
            <a:r>
              <a:rPr lang="en-US" altLang="en-US" smtClean="0"/>
              <a:t>int n;</a:t>
            </a:r>
          </a:p>
          <a:p>
            <a:pPr marL="0" indent="0">
              <a:buFontTx/>
              <a:buNone/>
            </a:pPr>
            <a:r>
              <a:rPr lang="en-US" altLang="en-US" smtClean="0"/>
              <a:t>void foo(int n) { </a:t>
            </a:r>
          </a:p>
          <a:p>
            <a:pPr marL="0" indent="0">
              <a:buFontTx/>
              <a:buNone/>
            </a:pPr>
            <a:r>
              <a:rPr lang="en-US" altLang="en-US" smtClean="0"/>
              <a:t>	for (int i = 0; i &lt; n; ++i ) a.push_back( i );</a:t>
            </a:r>
          </a:p>
          <a:p>
            <a:pPr marL="0" indent="0">
              <a:buFontTx/>
              <a:buNone/>
            </a:pPr>
            <a:r>
              <a:rPr lang="en-US" altLang="en-US" smtClean="0"/>
              <a:t>}</a:t>
            </a:r>
          </a:p>
          <a:p>
            <a:pPr marL="0" indent="0">
              <a:buFontTx/>
              <a:buNone/>
            </a:pPr>
            <a:r>
              <a:rPr lang="en-US" altLang="en-US" smtClean="0"/>
              <a:t>void g() {</a:t>
            </a:r>
          </a:p>
          <a:p>
            <a:pPr marL="0" indent="0">
              <a:buFontTx/>
              <a:buNone/>
            </a:pPr>
            <a:r>
              <a:rPr lang="en-US" altLang="en-US" smtClean="0"/>
              <a:t>	cin &gt;&gt; n;</a:t>
            </a:r>
          </a:p>
          <a:p>
            <a:pPr marL="0" indent="0">
              <a:buFontTx/>
              <a:buNone/>
            </a:pPr>
            <a:r>
              <a:rPr lang="en-US" altLang="en-US" smtClean="0"/>
              <a:t>	foo(n);</a:t>
            </a:r>
          </a:p>
          <a:p>
            <a:pPr marL="0" indent="0">
              <a:buFontTx/>
              <a:buNone/>
            </a:pPr>
            <a:r>
              <a:rPr lang="en-US" altLang="en-US" smtClean="0"/>
              <a:t>}</a:t>
            </a:r>
          </a:p>
          <a:p>
            <a:pPr marL="0" indent="0">
              <a:buFontTx/>
              <a:buNone/>
            </a:pPr>
            <a:r>
              <a:rPr lang="en-US" altLang="en-US" smtClean="0"/>
              <a:t>What is the time complexity of the function foo?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300" y="723900"/>
            <a:ext cx="8915400" cy="55435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smtClean="0"/>
              <a:t>vector a;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int n;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void foo(int n) { 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for (int i = 0; i &lt; n; ++i ) a.push_back( i );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}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C0 + C1 + (n+1)*C2+n*C3 + n*C4 + C5*n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O(C*n) = O(n)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void g() {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cin &gt;&gt; n;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	foo(n);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}</a:t>
            </a:r>
          </a:p>
          <a:p>
            <a:pPr marL="0" indent="0">
              <a:buFontTx/>
              <a:buNone/>
            </a:pPr>
            <a:r>
              <a:rPr lang="en-US" altLang="en-US" sz="2800" smtClean="0"/>
              <a:t>What is the time complexity of the function foo?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47700" y="381000"/>
            <a:ext cx="7772400" cy="1143000"/>
          </a:xfrm>
        </p:spPr>
        <p:txBody>
          <a:bodyPr/>
          <a:lstStyle/>
          <a:p>
            <a:r>
              <a:rPr lang="en-US" altLang="en-US" sz="2800" smtClean="0"/>
              <a:t>An Example</a:t>
            </a:r>
            <a:br>
              <a:rPr lang="en-US" altLang="en-US" sz="2800" smtClean="0"/>
            </a:br>
            <a:r>
              <a:rPr lang="en-US" altLang="en-US" sz="2800" smtClean="0"/>
              <a:t>What is the time complexity of the function foo?</a:t>
            </a:r>
            <a:br>
              <a:rPr lang="en-US" altLang="en-US" sz="2800" smtClean="0"/>
            </a:br>
            <a:endParaRPr lang="en-US" altLang="en-US" sz="280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1514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vector a;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int n;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void foo(int n) { 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for (int i = 0; i &lt; n; ++i ) a.push_back[i] = i;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</a:t>
            </a: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smtClean="0"/>
              <a:t>Assume that a.push_back takes k units of time to execute and k is a fixed value. Also, there is an extra amount of time to set the for-loop, which is c. Then it will take k * n units of time. </a:t>
            </a: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smtClean="0"/>
              <a:t>Thus: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Time complexity of the algorithm  = c + k*n = O(c + k*n) = O(n).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As n -&gt; infinity, c is ignored. k is a constant, it is eliminated.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Complexity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84150" y="1447800"/>
            <a:ext cx="838835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complexity: refer to the</a:t>
            </a:r>
            <a:r>
              <a:rPr lang="en-US" altLang="en-US" sz="240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en-US" altLang="en-US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bound</a:t>
            </a:r>
            <a:r>
              <a:rPr lang="en-US" altLang="en-US" sz="240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en-US" altLang="en-US" sz="240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asymptotic computational complexity of an algorithm or a problem, which is usually written in terms of the big-O notation, e.g., </a:t>
            </a:r>
            <a:r>
              <a:rPr lang="en-US" altLang="en-US" sz="2400" i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altLang="en-US" sz="2400" i="1" baseline="3000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400" i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FontTx/>
              <a:buNone/>
            </a:pPr>
            <a:endParaRPr lang="en-US" altLang="en-US" sz="240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smtClean="0"/>
              <a:t>Other types of (asymptotic) computational complexity estimates are </a:t>
            </a:r>
            <a:r>
              <a:rPr lang="en-US" altLang="en-US" sz="2400" smtClean="0">
                <a:solidFill>
                  <a:srgbClr val="C00000"/>
                </a:solidFill>
              </a:rPr>
              <a:t>lower bounds</a:t>
            </a:r>
            <a:r>
              <a:rPr lang="en-US" altLang="en-US" sz="2400" smtClean="0"/>
              <a:t> ("</a:t>
            </a:r>
            <a:r>
              <a:rPr lang="en-US" altLang="en-US" sz="2400" smtClean="0">
                <a:solidFill>
                  <a:srgbClr val="C00000"/>
                </a:solidFill>
              </a:rPr>
              <a:t>Big Omega</a:t>
            </a:r>
            <a:r>
              <a:rPr lang="en-US" altLang="en-US" sz="2400" smtClean="0"/>
              <a:t>" notation; e.g., Ω(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)) and asymptotically tight estimates.</a:t>
            </a: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smtClean="0"/>
              <a:t>When the asymptotic upper and lower bounds coincide (written using the "big Theta"; e.g., Θ(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 log 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)).</a:t>
            </a:r>
            <a:endParaRPr lang="en-US" altLang="en-US" sz="240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b="1" smtClean="0"/>
              <a:t>asymptotic</a:t>
            </a:r>
            <a:r>
              <a:rPr lang="en-US" altLang="en-US" sz="2400" smtClean="0"/>
              <a:t>: approaching a value or curve arbitrary closely</a:t>
            </a:r>
          </a:p>
        </p:txBody>
      </p:sp>
      <p:sp>
        <p:nvSpPr>
          <p:cNvPr id="12292" name="AutoShape 5" descr="O(n^3)."/>
          <p:cNvSpPr>
            <a:spLocks noChangeAspect="1" noChangeArrowheads="1"/>
          </p:cNvSpPr>
          <p:nvPr/>
        </p:nvSpPr>
        <p:spPr bwMode="auto">
          <a:xfrm>
            <a:off x="114633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T</a:t>
            </a:r>
            <a:r>
              <a:rPr lang="en-US" dirty="0" smtClean="0"/>
              <a:t>ime complexity can be one of the followings: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O(1)			constant time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O(log n)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O(n)			linear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O(n log n)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	quadratic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			</a:t>
            </a:r>
            <a:r>
              <a:rPr lang="en-US" dirty="0" err="1" smtClean="0"/>
              <a:t>expontential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log</a:t>
            </a:r>
            <a:r>
              <a:rPr lang="en-US" baseline="30000" dirty="0" smtClean="0"/>
              <a:t> n</a:t>
            </a:r>
            <a:r>
              <a:rPr lang="en-US" dirty="0" smtClean="0"/>
              <a:t>), and more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Assume k is a constant. n is varying (depends on input size). Use big-O notation to indicate the following functions:</a:t>
            </a:r>
          </a:p>
          <a:p>
            <a:pPr>
              <a:defRPr/>
            </a:pPr>
            <a:endParaRPr lang="en-US" dirty="0"/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5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5 + k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/>
              <a:t>k</a:t>
            </a:r>
            <a:r>
              <a:rPr lang="en-US" dirty="0" smtClean="0"/>
              <a:t> + k *k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n*</a:t>
            </a:r>
            <a:r>
              <a:rPr lang="en-US" dirty="0" err="1" smtClean="0"/>
              <a:t>n+n</a:t>
            </a:r>
            <a:endParaRPr lang="en-US" dirty="0" smtClean="0"/>
          </a:p>
          <a:p>
            <a:pPr marL="514350" indent="-514350">
              <a:buFontTx/>
              <a:buAutoNum type="arabicPeriod"/>
              <a:defRPr/>
            </a:pPr>
            <a:r>
              <a:rPr lang="en-US" dirty="0"/>
              <a:t>n*(k*n+k</a:t>
            </a:r>
            <a:r>
              <a:rPr lang="en-US" baseline="30000" dirty="0"/>
              <a:t>5</a:t>
            </a:r>
            <a:r>
              <a:rPr lang="en-US" dirty="0"/>
              <a:t>) </a:t>
            </a:r>
            <a:endParaRPr lang="en-US" dirty="0" smtClean="0"/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n*k + n * log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2495</TotalTime>
  <Words>367</Words>
  <Application>Microsoft Office PowerPoint</Application>
  <PresentationFormat>On-screen Show (4:3)</PresentationFormat>
  <Paragraphs>235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Symbol</vt:lpstr>
      <vt:lpstr>Times New Roman</vt:lpstr>
      <vt:lpstr>Wingdings</vt:lpstr>
      <vt:lpstr>Blank Presentation</vt:lpstr>
      <vt:lpstr>Time Complexity of Algorithms https://en.wikipedia.org/wiki/Time_complexity</vt:lpstr>
      <vt:lpstr> Graphs of functions </vt:lpstr>
      <vt:lpstr>Time Complexity</vt:lpstr>
      <vt:lpstr>An Example</vt:lpstr>
      <vt:lpstr>An Example</vt:lpstr>
      <vt:lpstr>An Example What is the time complexity of the function foo? </vt:lpstr>
      <vt:lpstr>Time Complexity</vt:lpstr>
      <vt:lpstr>Time Complexity</vt:lpstr>
      <vt:lpstr>Examples</vt:lpstr>
      <vt:lpstr>Examples</vt:lpstr>
      <vt:lpstr>Insert an element to a linked list</vt:lpstr>
      <vt:lpstr>Append an element to a linked list</vt:lpstr>
      <vt:lpstr>Example</vt:lpstr>
      <vt:lpstr>Example</vt:lpstr>
      <vt:lpstr>Example</vt:lpstr>
      <vt:lpstr>Example</vt:lpstr>
      <vt:lpstr>Example</vt:lpstr>
      <vt:lpstr>Example</vt:lpstr>
      <vt:lpstr>Find an element in a linked list</vt:lpstr>
      <vt:lpstr>Bubble sort</vt:lpstr>
      <vt:lpstr>Bubble sort</vt:lpstr>
      <vt:lpstr>Big-O notation</vt:lpstr>
      <vt:lpstr>Big-O notation</vt:lpstr>
      <vt:lpstr>Big-O notation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Wingo</cp:lastModifiedBy>
  <cp:revision>173</cp:revision>
  <dcterms:created xsi:type="dcterms:W3CDTF">1995-06-17T23:31:02Z</dcterms:created>
  <dcterms:modified xsi:type="dcterms:W3CDTF">2020-04-15T04:24:27Z</dcterms:modified>
</cp:coreProperties>
</file>