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32" r:id="rId2"/>
    <p:sldId id="295" r:id="rId3"/>
    <p:sldId id="261" r:id="rId4"/>
    <p:sldId id="259" r:id="rId5"/>
    <p:sldId id="333" r:id="rId6"/>
    <p:sldId id="263" r:id="rId7"/>
    <p:sldId id="336" r:id="rId8"/>
    <p:sldId id="337" r:id="rId9"/>
    <p:sldId id="338" r:id="rId10"/>
    <p:sldId id="339" r:id="rId11"/>
    <p:sldId id="272" r:id="rId12"/>
    <p:sldId id="273" r:id="rId13"/>
    <p:sldId id="340" r:id="rId14"/>
    <p:sldId id="274" r:id="rId15"/>
    <p:sldId id="341" r:id="rId16"/>
    <p:sldId id="305" r:id="rId17"/>
    <p:sldId id="342" r:id="rId18"/>
    <p:sldId id="343" r:id="rId19"/>
    <p:sldId id="298" r:id="rId20"/>
    <p:sldId id="300" r:id="rId21"/>
    <p:sldId id="299" r:id="rId22"/>
    <p:sldId id="322" r:id="rId23"/>
    <p:sldId id="324" r:id="rId24"/>
    <p:sldId id="323" r:id="rId25"/>
    <p:sldId id="301" r:id="rId26"/>
    <p:sldId id="302" r:id="rId27"/>
    <p:sldId id="308" r:id="rId28"/>
    <p:sldId id="307" r:id="rId29"/>
    <p:sldId id="317" r:id="rId30"/>
    <p:sldId id="306" r:id="rId31"/>
    <p:sldId id="318" r:id="rId32"/>
    <p:sldId id="344" r:id="rId33"/>
    <p:sldId id="309" r:id="rId34"/>
    <p:sldId id="310" r:id="rId35"/>
    <p:sldId id="345" r:id="rId36"/>
    <p:sldId id="319" r:id="rId37"/>
    <p:sldId id="346" r:id="rId38"/>
    <p:sldId id="311" r:id="rId39"/>
    <p:sldId id="312" r:id="rId40"/>
    <p:sldId id="347" r:id="rId41"/>
    <p:sldId id="320" r:id="rId42"/>
    <p:sldId id="348" r:id="rId43"/>
    <p:sldId id="313" r:id="rId44"/>
    <p:sldId id="314" r:id="rId45"/>
    <p:sldId id="349" r:id="rId46"/>
    <p:sldId id="321" r:id="rId47"/>
    <p:sldId id="328" r:id="rId48"/>
    <p:sldId id="329" r:id="rId49"/>
    <p:sldId id="330" r:id="rId50"/>
    <p:sldId id="350" r:id="rId51"/>
    <p:sldId id="275" r:id="rId52"/>
    <p:sldId id="276" r:id="rId53"/>
    <p:sldId id="277" r:id="rId54"/>
    <p:sldId id="278" r:id="rId55"/>
    <p:sldId id="279" r:id="rId56"/>
    <p:sldId id="304" r:id="rId57"/>
    <p:sldId id="280" r:id="rId58"/>
    <p:sldId id="282" r:id="rId59"/>
    <p:sldId id="283" r:id="rId60"/>
    <p:sldId id="285" r:id="rId61"/>
    <p:sldId id="286" r:id="rId62"/>
    <p:sldId id="351" r:id="rId63"/>
    <p:sldId id="352" r:id="rId64"/>
    <p:sldId id="353" r:id="rId65"/>
    <p:sldId id="355" r:id="rId66"/>
    <p:sldId id="356" r:id="rId67"/>
    <p:sldId id="357" r:id="rId68"/>
    <p:sldId id="358" r:id="rId69"/>
    <p:sldId id="359" r:id="rId70"/>
    <p:sldId id="360" r:id="rId71"/>
    <p:sldId id="354" r:id="rId72"/>
    <p:sldId id="287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284" r:id="rId87"/>
    <p:sldId id="374" r:id="rId88"/>
    <p:sldId id="292" r:id="rId89"/>
    <p:sldId id="293" r:id="rId90"/>
    <p:sldId id="377" r:id="rId91"/>
    <p:sldId id="375" r:id="rId92"/>
    <p:sldId id="376" r:id="rId93"/>
    <p:sldId id="325" r:id="rId94"/>
    <p:sldId id="303" r:id="rId95"/>
    <p:sldId id="315" r:id="rId96"/>
    <p:sldId id="316" r:id="rId97"/>
    <p:sldId id="331" r:id="rId98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FFFFCC"/>
    <a:srgbClr val="996600"/>
    <a:srgbClr val="FF9933"/>
    <a:srgbClr val="FFCC00"/>
    <a:srgbClr val="33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79354" autoAdjust="0"/>
  </p:normalViewPr>
  <p:slideViewPr>
    <p:cSldViewPr>
      <p:cViewPr varScale="1">
        <p:scale>
          <a:sx n="55" d="100"/>
          <a:sy n="55" d="100"/>
        </p:scale>
        <p:origin x="15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5.xml"/><Relationship Id="rId13" Type="http://schemas.openxmlformats.org/officeDocument/2006/relationships/slide" Target="slides/slide80.xml"/><Relationship Id="rId18" Type="http://schemas.openxmlformats.org/officeDocument/2006/relationships/slide" Target="slides/slide85.xml"/><Relationship Id="rId3" Type="http://schemas.openxmlformats.org/officeDocument/2006/relationships/slide" Target="slides/slide15.xml"/><Relationship Id="rId21" Type="http://schemas.openxmlformats.org/officeDocument/2006/relationships/slide" Target="slides/slide89.xml"/><Relationship Id="rId7" Type="http://schemas.openxmlformats.org/officeDocument/2006/relationships/slide" Target="slides/slide74.xml"/><Relationship Id="rId12" Type="http://schemas.openxmlformats.org/officeDocument/2006/relationships/slide" Target="slides/slide79.xml"/><Relationship Id="rId17" Type="http://schemas.openxmlformats.org/officeDocument/2006/relationships/slide" Target="slides/slide84.xml"/><Relationship Id="rId2" Type="http://schemas.openxmlformats.org/officeDocument/2006/relationships/slide" Target="slides/slide14.xml"/><Relationship Id="rId16" Type="http://schemas.openxmlformats.org/officeDocument/2006/relationships/slide" Target="slides/slide83.xml"/><Relationship Id="rId20" Type="http://schemas.openxmlformats.org/officeDocument/2006/relationships/slide" Target="slides/slide88.xml"/><Relationship Id="rId1" Type="http://schemas.openxmlformats.org/officeDocument/2006/relationships/slide" Target="slides/slide13.xml"/><Relationship Id="rId6" Type="http://schemas.openxmlformats.org/officeDocument/2006/relationships/slide" Target="slides/slide73.xml"/><Relationship Id="rId11" Type="http://schemas.openxmlformats.org/officeDocument/2006/relationships/slide" Target="slides/slide78.xml"/><Relationship Id="rId24" Type="http://schemas.openxmlformats.org/officeDocument/2006/relationships/slide" Target="slides/slide92.xml"/><Relationship Id="rId5" Type="http://schemas.openxmlformats.org/officeDocument/2006/relationships/slide" Target="slides/slide72.xml"/><Relationship Id="rId15" Type="http://schemas.openxmlformats.org/officeDocument/2006/relationships/slide" Target="slides/slide82.xml"/><Relationship Id="rId23" Type="http://schemas.openxmlformats.org/officeDocument/2006/relationships/slide" Target="slides/slide91.xml"/><Relationship Id="rId10" Type="http://schemas.openxmlformats.org/officeDocument/2006/relationships/slide" Target="slides/slide77.xml"/><Relationship Id="rId19" Type="http://schemas.openxmlformats.org/officeDocument/2006/relationships/slide" Target="slides/slide87.xml"/><Relationship Id="rId4" Type="http://schemas.openxmlformats.org/officeDocument/2006/relationships/slide" Target="slides/slide59.xml"/><Relationship Id="rId9" Type="http://schemas.openxmlformats.org/officeDocument/2006/relationships/slide" Target="slides/slide76.xml"/><Relationship Id="rId14" Type="http://schemas.openxmlformats.org/officeDocument/2006/relationships/slide" Target="slides/slide81.xml"/><Relationship Id="rId2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290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1675"/>
            <a:ext cx="4625975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77A8A4B-B66A-406B-AA68-B5F1E5948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760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36F3D288-E60D-447E-86A0-33FDC7C02448}" type="slidenum">
              <a:rPr lang="en-US" altLang="en-US" sz="1000" smtClean="0">
                <a:solidFill>
                  <a:schemeClr val="tx1"/>
                </a:solidFill>
              </a:rPr>
              <a:pPr/>
              <a:t>2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Branches meet at nodes.</a:t>
            </a:r>
          </a:p>
        </p:txBody>
      </p:sp>
    </p:spTree>
    <p:extLst>
      <p:ext uri="{BB962C8B-B14F-4D97-AF65-F5344CB8AC3E}">
        <p14:creationId xmlns:p14="http://schemas.microsoft.com/office/powerpoint/2010/main" val="327727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1969680-EA6E-4750-91B2-341054EB748F}" type="slidenum">
              <a:rPr lang="en-US" altLang="en-US" sz="1000" smtClean="0">
                <a:solidFill>
                  <a:schemeClr val="tx1"/>
                </a:solidFill>
              </a:rPr>
              <a:pPr/>
              <a:t>10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8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AD7D5C18-712C-44EE-B231-808E924F8379}" type="slidenum">
              <a:rPr lang="en-US" altLang="en-US" sz="1000" smtClean="0">
                <a:solidFill>
                  <a:schemeClr val="tx1"/>
                </a:solidFill>
              </a:rPr>
              <a:pPr/>
              <a:t>60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53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C957B4B-FD34-4875-9ACC-D26F25C70CA4}" type="slidenum">
              <a:rPr lang="en-US" altLang="en-US" sz="1000" smtClean="0">
                <a:solidFill>
                  <a:schemeClr val="tx1"/>
                </a:solidFill>
              </a:rPr>
              <a:pPr/>
              <a:t>88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70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9606DC4-D2D6-4468-B2BD-3A4FD858130A}" type="slidenum">
              <a:rPr lang="en-US" altLang="en-US" sz="1000" smtClean="0">
                <a:solidFill>
                  <a:schemeClr val="tx1"/>
                </a:solidFill>
              </a:rPr>
              <a:pPr/>
              <a:t>93</a:t>
            </a:fld>
            <a:endParaRPr lang="en-US" altLang="en-US" sz="1000" smtClean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Evaluate an expression– if there is no root, return null; if the root is a leaf, return the value of variable or constant in the leaf; otherwise, evaluate the left and right operands recursively; compute the root operator; return the result.</a:t>
            </a:r>
          </a:p>
        </p:txBody>
      </p:sp>
    </p:spTree>
    <p:extLst>
      <p:ext uri="{BB962C8B-B14F-4D97-AF65-F5344CB8AC3E}">
        <p14:creationId xmlns:p14="http://schemas.microsoft.com/office/powerpoint/2010/main" val="106851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701675"/>
            <a:ext cx="4622800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nodeType</a:t>
            </a:r>
            <a:r>
              <a:rPr lang="en-US" dirty="0" smtClean="0"/>
              <a:t>: constant,</a:t>
            </a:r>
            <a:r>
              <a:rPr lang="en-US" baseline="0" dirty="0" smtClean="0"/>
              <a:t> variable,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8A4B-B66A-406B-AA68-B5F1E5948E49}" type="slidenum">
              <a:rPr lang="en-US" altLang="en-US" smtClean="0"/>
              <a:pPr>
                <a:defRPr/>
              </a:pPr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0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A01C5-824F-4432-80DC-34B116876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77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BACEC-806D-45D7-BD13-94D64B3308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3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67CC2-2B30-4956-ACA1-D5D22FBED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36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A5C40-5377-4203-96F1-36A8D1971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35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7645A-6BC5-417A-B618-24D34A30E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5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37733-9CAF-469C-AA7A-82940A786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3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6D823-55F3-496A-B22A-DAABCFBD90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88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C82F-CF67-4488-909D-5E822544E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02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7A4E-7F61-46C9-94BD-4386DB539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DFDED-3F3E-410F-9453-91CD39317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1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FC93E-19B9-427D-BABF-C247EF648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21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93D4EB-A744-43A0-B9BD-0941D95182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data_structures#Linear_data_structur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lue_(computer_science)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ariable_(computer_science)" TargetMode="External"/><Relationship Id="rId5" Type="http://schemas.openxmlformats.org/officeDocument/2006/relationships/hyperlink" Target="https://en.wikipedia.org/wiki/Data_structure" TargetMode="External"/><Relationship Id="rId4" Type="http://schemas.openxmlformats.org/officeDocument/2006/relationships/hyperlink" Target="https://en.wikipedia.org/wiki/Computer_memory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lue_(computer_science)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ariable_(computer_science)" TargetMode="External"/><Relationship Id="rId5" Type="http://schemas.openxmlformats.org/officeDocument/2006/relationships/hyperlink" Target="https://en.wikipedia.org/wiki/Data_structure" TargetMode="External"/><Relationship Id="rId4" Type="http://schemas.openxmlformats.org/officeDocument/2006/relationships/hyperlink" Target="https://en.wikipedia.org/wiki/Computer_mem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altLang="en-US" sz="5400" dirty="0" smtClean="0"/>
              <a:t>Trees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7772400" cy="4114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TW" altLang="en-US" sz="2800" dirty="0" smtClean="0"/>
              <a:t>黃世強 </a:t>
            </a:r>
            <a:r>
              <a:rPr lang="en-US" altLang="zh-TW" sz="2800" dirty="0" smtClean="0"/>
              <a:t>(</a:t>
            </a:r>
            <a:r>
              <a:rPr lang="en-US" altLang="en-US" sz="2800" dirty="0" smtClean="0"/>
              <a:t>Sai-Keung Wong</a:t>
            </a:r>
            <a:r>
              <a:rPr lang="en-US" altLang="zh-TW" sz="2800" dirty="0" smtClean="0"/>
              <a:t>)</a:t>
            </a:r>
          </a:p>
          <a:p>
            <a:pPr marL="0" indent="0" algn="ctr">
              <a:buFontTx/>
              <a:buNone/>
            </a:pPr>
            <a:r>
              <a:rPr lang="en-US" altLang="en-US" sz="2800" dirty="0" smtClean="0"/>
              <a:t>National </a:t>
            </a:r>
            <a:r>
              <a:rPr lang="en-US" altLang="en-US" sz="2800" dirty="0" err="1" smtClean="0"/>
              <a:t>Chiao</a:t>
            </a:r>
            <a:r>
              <a:rPr lang="en-US" altLang="en-US" sz="2800" dirty="0" smtClean="0"/>
              <a:t> Tung University, Taiwan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07D8063-C18A-4324-9AD3-502223D44401}" type="slidenum">
              <a:rPr lang="en-US" altLang="en-US" sz="1400" smtClean="0">
                <a:solidFill>
                  <a:schemeClr val="tx1"/>
                </a:solidFill>
              </a:rPr>
              <a:pPr/>
              <a:t>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2263775"/>
            <a:ext cx="8167688" cy="3070225"/>
          </a:xfrm>
        </p:spPr>
        <p:txBody>
          <a:bodyPr anchor="ctr"/>
          <a:lstStyle/>
          <a:p>
            <a:pPr algn="l"/>
            <a:r>
              <a:rPr lang="en-US" altLang="en-US" sz="3200" smtClean="0"/>
              <a:t>Level: The root node is level 1. When we traverse down the hierarchy by one step, the level increases by 2.</a:t>
            </a:r>
            <a:br>
              <a:rPr lang="en-US" altLang="en-US" sz="3200" smtClean="0"/>
            </a:b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Parent</a:t>
            </a:r>
            <a:br>
              <a:rPr lang="en-US" altLang="en-US" sz="3200" smtClean="0"/>
            </a:br>
            <a:r>
              <a:rPr lang="en-US" altLang="en-US" sz="3200" smtClean="0"/>
              <a:t>Grandparent</a:t>
            </a:r>
            <a:br>
              <a:rPr lang="en-US" altLang="en-US" sz="3200" smtClean="0"/>
            </a:br>
            <a:r>
              <a:rPr lang="en-US" altLang="en-US" sz="3200" smtClean="0"/>
              <a:t>Siblings</a:t>
            </a:r>
            <a:br>
              <a:rPr lang="en-US" altLang="en-US" sz="3200" smtClean="0"/>
            </a:br>
            <a:r>
              <a:rPr lang="en-US" altLang="en-US" sz="3200" smtClean="0"/>
              <a:t>Ancestors</a:t>
            </a:r>
            <a:br>
              <a:rPr lang="en-US" altLang="en-US" sz="3200" smtClean="0"/>
            </a:br>
            <a:r>
              <a:rPr lang="en-US" altLang="en-US" sz="3200" smtClean="0"/>
              <a:t>Descendants</a:t>
            </a:r>
            <a:br>
              <a:rPr lang="en-US" altLang="en-US" sz="3200" smtClean="0"/>
            </a:br>
            <a:r>
              <a:rPr lang="en-US" altLang="en-US" sz="3200" smtClean="0"/>
              <a:t>Node degree = number of children</a:t>
            </a:r>
            <a:br>
              <a:rPr lang="en-US" altLang="en-US" sz="3200" smtClean="0"/>
            </a:br>
            <a:r>
              <a:rPr lang="en-US" altLang="en-US" sz="3200" smtClean="0"/>
              <a:t>Tree degree = maximum node degree</a:t>
            </a:r>
          </a:p>
        </p:txBody>
      </p:sp>
      <p:sp>
        <p:nvSpPr>
          <p:cNvPr id="13315" name="Rectangle 2"/>
          <p:cNvSpPr txBox="1">
            <a:spLocks noChangeArrowheads="1"/>
          </p:cNvSpPr>
          <p:nvPr/>
        </p:nvSpPr>
        <p:spPr bwMode="auto">
          <a:xfrm>
            <a:off x="735013" y="-95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6000">
                <a:solidFill>
                  <a:schemeClr val="tx2"/>
                </a:solidFill>
              </a:rPr>
              <a:t>Terminologies</a:t>
            </a:r>
          </a:p>
        </p:txBody>
      </p:sp>
      <p:grpSp>
        <p:nvGrpSpPr>
          <p:cNvPr id="13316" name="Group 1"/>
          <p:cNvGrpSpPr>
            <a:grpSpLocks/>
          </p:cNvGrpSpPr>
          <p:nvPr/>
        </p:nvGrpSpPr>
        <p:grpSpPr bwMode="auto">
          <a:xfrm>
            <a:off x="4316413" y="3030538"/>
            <a:ext cx="2057400" cy="2374900"/>
            <a:chOff x="4114800" y="3276600"/>
            <a:chExt cx="3184071" cy="3517752"/>
          </a:xfrm>
        </p:grpSpPr>
        <p:sp>
          <p:nvSpPr>
            <p:cNvPr id="13329" name="Oval 7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3331" name="Oval 9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3332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3333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3334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3335" name="Straight Connector 13"/>
            <p:cNvCxnSpPr>
              <a:cxnSpLocks noChangeShapeType="1"/>
              <a:stCxn id="13329" idx="3"/>
              <a:endCxn id="13330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6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7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8" name="Straight Connector 16"/>
            <p:cNvCxnSpPr>
              <a:cxnSpLocks noChangeShapeType="1"/>
              <a:stCxn id="13329" idx="5"/>
              <a:endCxn id="13331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9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0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3341" name="Straight Connector 19"/>
            <p:cNvCxnSpPr>
              <a:cxnSpLocks noChangeShapeType="1"/>
              <a:endCxn id="13340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317" name="Straight Connector 14"/>
          <p:cNvCxnSpPr>
            <a:cxnSpLocks noChangeShapeType="1"/>
            <a:stCxn id="13330" idx="2"/>
          </p:cNvCxnSpPr>
          <p:nvPr/>
        </p:nvCxnSpPr>
        <p:spPr bwMode="auto">
          <a:xfrm flipH="1">
            <a:off x="3932238" y="3794125"/>
            <a:ext cx="1020762" cy="5572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8" name="Oval 9"/>
          <p:cNvSpPr>
            <a:spLocks noChangeArrowheads="1"/>
          </p:cNvSpPr>
          <p:nvPr/>
        </p:nvSpPr>
        <p:spPr bwMode="auto">
          <a:xfrm>
            <a:off x="6754813" y="4281488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7593013" y="4303713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13320" name="Straight Connector 16"/>
          <p:cNvCxnSpPr>
            <a:cxnSpLocks noChangeShapeType="1"/>
            <a:stCxn id="13331" idx="5"/>
            <a:endCxn id="13318" idx="1"/>
          </p:cNvCxnSpPr>
          <p:nvPr/>
        </p:nvCxnSpPr>
        <p:spPr bwMode="auto">
          <a:xfrm>
            <a:off x="6315075" y="3940175"/>
            <a:ext cx="496888" cy="401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1" name="Oval 12"/>
          <p:cNvSpPr>
            <a:spLocks noChangeArrowheads="1"/>
          </p:cNvSpPr>
          <p:nvPr/>
        </p:nvSpPr>
        <p:spPr bwMode="auto">
          <a:xfrm>
            <a:off x="3657600" y="4276725"/>
            <a:ext cx="393700" cy="411163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13322" name="Straight Connector 16"/>
          <p:cNvCxnSpPr>
            <a:cxnSpLocks noChangeShapeType="1"/>
            <a:endCxn id="13319" idx="1"/>
          </p:cNvCxnSpPr>
          <p:nvPr/>
        </p:nvCxnSpPr>
        <p:spPr bwMode="auto">
          <a:xfrm>
            <a:off x="6346825" y="3805238"/>
            <a:ext cx="1303338" cy="558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TextBox 1"/>
          <p:cNvSpPr txBox="1">
            <a:spLocks noChangeArrowheads="1"/>
          </p:cNvSpPr>
          <p:nvPr/>
        </p:nvSpPr>
        <p:spPr bwMode="auto">
          <a:xfrm>
            <a:off x="8442325" y="2849563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24" name="TextBox 24"/>
          <p:cNvSpPr txBox="1">
            <a:spLocks noChangeArrowheads="1"/>
          </p:cNvSpPr>
          <p:nvPr/>
        </p:nvSpPr>
        <p:spPr bwMode="auto">
          <a:xfrm>
            <a:off x="8445500" y="3589338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325" name="TextBox 25"/>
          <p:cNvSpPr txBox="1">
            <a:spLocks noChangeArrowheads="1"/>
          </p:cNvSpPr>
          <p:nvPr/>
        </p:nvSpPr>
        <p:spPr bwMode="auto">
          <a:xfrm>
            <a:off x="8447088" y="4216400"/>
            <a:ext cx="388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326" name="TextBox 26"/>
          <p:cNvSpPr txBox="1">
            <a:spLocks noChangeArrowheads="1"/>
          </p:cNvSpPr>
          <p:nvPr/>
        </p:nvSpPr>
        <p:spPr bwMode="auto">
          <a:xfrm>
            <a:off x="8445500" y="4972050"/>
            <a:ext cx="388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327" name="Rectangle 2"/>
          <p:cNvSpPr>
            <a:spLocks noChangeArrowheads="1"/>
          </p:cNvSpPr>
          <p:nvPr/>
        </p:nvSpPr>
        <p:spPr bwMode="auto">
          <a:xfrm>
            <a:off x="5346700" y="2286000"/>
            <a:ext cx="3792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depth = height = level</a:t>
            </a:r>
          </a:p>
        </p:txBody>
      </p:sp>
      <p:sp>
        <p:nvSpPr>
          <p:cNvPr id="133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E7FE9E8-79AB-4851-987E-8A0EBD99B5CC}" type="slidenum">
              <a:rPr lang="en-US" altLang="en-US" sz="1400" smtClean="0">
                <a:solidFill>
                  <a:schemeClr val="tx1"/>
                </a:solidFill>
              </a:rPr>
              <a:pPr/>
              <a:t>10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03350"/>
            <a:ext cx="5957888" cy="4114800"/>
          </a:xfrm>
        </p:spPr>
        <p:txBody>
          <a:bodyPr/>
          <a:lstStyle/>
          <a:p>
            <a:r>
              <a:rPr lang="en-US" altLang="en-US" smtClean="0"/>
              <a:t>Finite (possibly empty) collection of elements.</a:t>
            </a:r>
          </a:p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chemeClr val="hlink"/>
                </a:solidFill>
              </a:rPr>
              <a:t>nonempty</a:t>
            </a:r>
            <a:r>
              <a:rPr lang="en-US" altLang="en-US" smtClean="0"/>
              <a:t> binary tree has a </a:t>
            </a:r>
            <a:r>
              <a:rPr lang="en-US" altLang="en-US" smtClean="0">
                <a:solidFill>
                  <a:schemeClr val="hlink"/>
                </a:solidFill>
              </a:rPr>
              <a:t>root</a:t>
            </a:r>
            <a:r>
              <a:rPr lang="en-US" altLang="en-US" smtClean="0"/>
              <a:t> element.</a:t>
            </a:r>
          </a:p>
          <a:p>
            <a:r>
              <a:rPr lang="en-US" altLang="en-US" smtClean="0"/>
              <a:t>The remaining elements (if any) are partitioned into </a:t>
            </a:r>
            <a:r>
              <a:rPr lang="en-US" altLang="en-US" smtClean="0">
                <a:solidFill>
                  <a:schemeClr val="hlink"/>
                </a:solidFill>
              </a:rPr>
              <a:t>two</a:t>
            </a:r>
            <a:r>
              <a:rPr lang="en-US" altLang="en-US" smtClean="0"/>
              <a:t> binary trees.</a:t>
            </a:r>
          </a:p>
          <a:p>
            <a:r>
              <a:rPr lang="en-US" altLang="en-US" smtClean="0"/>
              <a:t>These are called the </a:t>
            </a:r>
            <a:r>
              <a:rPr lang="en-US" altLang="en-US" smtClean="0">
                <a:solidFill>
                  <a:schemeClr val="hlink"/>
                </a:solidFill>
              </a:rPr>
              <a:t>left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chemeClr val="hlink"/>
                </a:solidFill>
              </a:rPr>
              <a:t>right</a:t>
            </a:r>
            <a:r>
              <a:rPr lang="en-US" altLang="en-US" smtClean="0"/>
              <a:t> subtrees of the binary tree.</a:t>
            </a:r>
          </a:p>
          <a:p>
            <a:endParaRPr lang="en-US" altLang="en-US" smtClean="0"/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6781800" y="742950"/>
            <a:ext cx="2057400" cy="2374900"/>
            <a:chOff x="4114800" y="3276600"/>
            <a:chExt cx="3184071" cy="3517752"/>
          </a:xfrm>
        </p:grpSpPr>
        <p:sp>
          <p:nvSpPr>
            <p:cNvPr id="15385" name="Oval 6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86" name="Oval 7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87" name="Oval 8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88" name="Oval 9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89" name="Oval 10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90" name="Oval 11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5391" name="Straight Connector 12"/>
            <p:cNvCxnSpPr>
              <a:cxnSpLocks noChangeShapeType="1"/>
              <a:stCxn id="15385" idx="3"/>
              <a:endCxn id="15386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2" name="Straight Connector 13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3" name="Straight Connector 14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4" name="Straight Connector 15"/>
            <p:cNvCxnSpPr>
              <a:cxnSpLocks noChangeShapeType="1"/>
              <a:stCxn id="15385" idx="5"/>
              <a:endCxn id="15387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5" name="Straight Connector 16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96" name="Oval 17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5397" name="Straight Connector 18"/>
            <p:cNvCxnSpPr>
              <a:cxnSpLocks noChangeShapeType="1"/>
              <a:endCxn id="15396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Rectangle 19"/>
          <p:cNvSpPr/>
          <p:nvPr/>
        </p:nvSpPr>
        <p:spPr>
          <a:xfrm>
            <a:off x="7143750" y="381000"/>
            <a:ext cx="1020763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root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5366" name="Group 20"/>
          <p:cNvGrpSpPr>
            <a:grpSpLocks/>
          </p:cNvGrpSpPr>
          <p:nvPr/>
        </p:nvGrpSpPr>
        <p:grpSpPr bwMode="auto">
          <a:xfrm>
            <a:off x="6456363" y="3790950"/>
            <a:ext cx="2057400" cy="2374900"/>
            <a:chOff x="4114800" y="3276600"/>
            <a:chExt cx="3184071" cy="3517752"/>
          </a:xfrm>
        </p:grpSpPr>
        <p:sp>
          <p:nvSpPr>
            <p:cNvPr id="15372" name="Oval 21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73" name="Oval 22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74" name="Oval 23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75" name="Oval 24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76" name="Oval 25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5377" name="Oval 26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5378" name="Straight Connector 27"/>
            <p:cNvCxnSpPr>
              <a:cxnSpLocks noChangeShapeType="1"/>
              <a:stCxn id="15372" idx="3"/>
              <a:endCxn id="15373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9" name="Straight Connector 28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Straight Connector 29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1" name="Straight Connector 30"/>
            <p:cNvCxnSpPr>
              <a:cxnSpLocks noChangeShapeType="1"/>
              <a:stCxn id="15372" idx="5"/>
              <a:endCxn id="15374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Straight Connector 31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3" name="Oval 32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5384" name="Straight Connector 33"/>
            <p:cNvCxnSpPr>
              <a:cxnSpLocks noChangeShapeType="1"/>
              <a:endCxn id="15383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67" name="Freeform 1"/>
          <p:cNvSpPr>
            <a:spLocks/>
          </p:cNvSpPr>
          <p:nvPr/>
        </p:nvSpPr>
        <p:spPr bwMode="auto">
          <a:xfrm>
            <a:off x="6210300" y="4133850"/>
            <a:ext cx="1828800" cy="2266950"/>
          </a:xfrm>
          <a:custGeom>
            <a:avLst/>
            <a:gdLst>
              <a:gd name="T0" fmla="*/ 76200 w 1828800"/>
              <a:gd name="T1" fmla="*/ 2152650 h 2266950"/>
              <a:gd name="T2" fmla="*/ 0 w 1828800"/>
              <a:gd name="T3" fmla="*/ 1752600 h 2266950"/>
              <a:gd name="T4" fmla="*/ 95250 w 1828800"/>
              <a:gd name="T5" fmla="*/ 1162050 h 2266950"/>
              <a:gd name="T6" fmla="*/ 190500 w 1828800"/>
              <a:gd name="T7" fmla="*/ 723900 h 2266950"/>
              <a:gd name="T8" fmla="*/ 514350 w 1828800"/>
              <a:gd name="T9" fmla="*/ 247650 h 2266950"/>
              <a:gd name="T10" fmla="*/ 1143000 w 1828800"/>
              <a:gd name="T11" fmla="*/ 0 h 2266950"/>
              <a:gd name="T12" fmla="*/ 1562100 w 1828800"/>
              <a:gd name="T13" fmla="*/ 438150 h 2266950"/>
              <a:gd name="T14" fmla="*/ 1790700 w 1828800"/>
              <a:gd name="T15" fmla="*/ 838200 h 2266950"/>
              <a:gd name="T16" fmla="*/ 1828800 w 1828800"/>
              <a:gd name="T17" fmla="*/ 1562100 h 2266950"/>
              <a:gd name="T18" fmla="*/ 1581150 w 1828800"/>
              <a:gd name="T19" fmla="*/ 2114550 h 2266950"/>
              <a:gd name="T20" fmla="*/ 1257300 w 1828800"/>
              <a:gd name="T21" fmla="*/ 2266950 h 2266950"/>
              <a:gd name="T22" fmla="*/ 133350 w 1828800"/>
              <a:gd name="T23" fmla="*/ 2114550 h 22669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28800" h="2266950">
                <a:moveTo>
                  <a:pt x="76200" y="2152650"/>
                </a:moveTo>
                <a:lnTo>
                  <a:pt x="0" y="1752600"/>
                </a:lnTo>
                <a:lnTo>
                  <a:pt x="95250" y="1162050"/>
                </a:lnTo>
                <a:lnTo>
                  <a:pt x="190500" y="723900"/>
                </a:lnTo>
                <a:lnTo>
                  <a:pt x="514350" y="247650"/>
                </a:lnTo>
                <a:lnTo>
                  <a:pt x="1143000" y="0"/>
                </a:lnTo>
                <a:lnTo>
                  <a:pt x="1562100" y="438150"/>
                </a:lnTo>
                <a:lnTo>
                  <a:pt x="1790700" y="838200"/>
                </a:lnTo>
                <a:lnTo>
                  <a:pt x="1828800" y="1562100"/>
                </a:lnTo>
                <a:lnTo>
                  <a:pt x="1581150" y="2114550"/>
                </a:lnTo>
                <a:lnTo>
                  <a:pt x="1257300" y="2266950"/>
                </a:lnTo>
                <a:lnTo>
                  <a:pt x="133350" y="211455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reeform 2"/>
          <p:cNvSpPr/>
          <p:nvPr/>
        </p:nvSpPr>
        <p:spPr bwMode="auto">
          <a:xfrm>
            <a:off x="7924800" y="4114800"/>
            <a:ext cx="742950" cy="876300"/>
          </a:xfrm>
          <a:custGeom>
            <a:avLst/>
            <a:gdLst>
              <a:gd name="connsiteX0" fmla="*/ 476250 w 742950"/>
              <a:gd name="connsiteY0" fmla="*/ 0 h 876300"/>
              <a:gd name="connsiteX1" fmla="*/ 666750 w 742950"/>
              <a:gd name="connsiteY1" fmla="*/ 152400 h 876300"/>
              <a:gd name="connsiteX2" fmla="*/ 742950 w 742950"/>
              <a:gd name="connsiteY2" fmla="*/ 400050 h 876300"/>
              <a:gd name="connsiteX3" fmla="*/ 647700 w 742950"/>
              <a:gd name="connsiteY3" fmla="*/ 685800 h 876300"/>
              <a:gd name="connsiteX4" fmla="*/ 552450 w 742950"/>
              <a:gd name="connsiteY4" fmla="*/ 876300 h 876300"/>
              <a:gd name="connsiteX5" fmla="*/ 114300 w 742950"/>
              <a:gd name="connsiteY5" fmla="*/ 685800 h 876300"/>
              <a:gd name="connsiteX6" fmla="*/ 0 w 742950"/>
              <a:gd name="connsiteY6" fmla="*/ 381000 h 876300"/>
              <a:gd name="connsiteX7" fmla="*/ 152400 w 742950"/>
              <a:gd name="connsiteY7" fmla="*/ 152400 h 876300"/>
              <a:gd name="connsiteX8" fmla="*/ 381000 w 742950"/>
              <a:gd name="connsiteY8" fmla="*/ 1905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950" h="876300">
                <a:moveTo>
                  <a:pt x="476250" y="0"/>
                </a:moveTo>
                <a:lnTo>
                  <a:pt x="666750" y="152400"/>
                </a:lnTo>
                <a:lnTo>
                  <a:pt x="742950" y="400050"/>
                </a:lnTo>
                <a:lnTo>
                  <a:pt x="647700" y="685800"/>
                </a:lnTo>
                <a:lnTo>
                  <a:pt x="552450" y="876300"/>
                </a:lnTo>
                <a:lnTo>
                  <a:pt x="114300" y="685800"/>
                </a:lnTo>
                <a:lnTo>
                  <a:pt x="0" y="381000"/>
                </a:lnTo>
                <a:lnTo>
                  <a:pt x="152400" y="152400"/>
                </a:lnTo>
                <a:lnTo>
                  <a:pt x="381000" y="19050"/>
                </a:lnTo>
              </a:path>
            </a:pathLst>
          </a:cu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9" name="TextBox 152575"/>
          <p:cNvSpPr txBox="1">
            <a:spLocks noChangeArrowheads="1"/>
          </p:cNvSpPr>
          <p:nvPr/>
        </p:nvSpPr>
        <p:spPr bwMode="auto">
          <a:xfrm>
            <a:off x="5943600" y="6269038"/>
            <a:ext cx="731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left</a:t>
            </a:r>
          </a:p>
        </p:txBody>
      </p:sp>
      <p:sp>
        <p:nvSpPr>
          <p:cNvPr id="15370" name="TextBox 38"/>
          <p:cNvSpPr txBox="1">
            <a:spLocks noChangeArrowheads="1"/>
          </p:cNvSpPr>
          <p:nvPr/>
        </p:nvSpPr>
        <p:spPr bwMode="auto">
          <a:xfrm>
            <a:off x="8245475" y="4933950"/>
            <a:ext cx="958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right</a:t>
            </a:r>
          </a:p>
        </p:txBody>
      </p:sp>
      <p:sp>
        <p:nvSpPr>
          <p:cNvPr id="153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EB1337A-F705-40FE-B04D-ED60517A9A86}" type="slidenum">
              <a:rPr lang="en-US" altLang="en-US" sz="1400" smtClean="0">
                <a:solidFill>
                  <a:schemeClr val="tx1"/>
                </a:solidFill>
              </a:rPr>
              <a:pPr/>
              <a:t>11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 sz="3600" smtClean="0"/>
              <a:t>A Tree and A Binary Tree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47800"/>
            <a:ext cx="7772400" cy="3962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dirty="0" smtClean="0"/>
              <a:t>Their differences</a:t>
            </a:r>
          </a:p>
          <a:p>
            <a:pPr>
              <a:defRPr/>
            </a:pPr>
            <a:r>
              <a:rPr lang="en-US" altLang="en-US" dirty="0" smtClean="0"/>
              <a:t>The degree of a node in a binary tree must be two or fewer.</a:t>
            </a:r>
          </a:p>
          <a:p>
            <a:pPr>
              <a:defRPr/>
            </a:pPr>
            <a:r>
              <a:rPr lang="en-US" altLang="en-US" dirty="0" smtClean="0"/>
              <a:t>There is no limit on the degree of a node in a tree.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 tree cannot be empty.</a:t>
            </a:r>
          </a:p>
          <a:p>
            <a:pPr>
              <a:defRPr/>
            </a:pPr>
            <a:r>
              <a:rPr lang="en-US" altLang="en-US" dirty="0" smtClean="0"/>
              <a:t>A binary tree may be empty.</a:t>
            </a:r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025187E4-33D5-47B0-9E79-11C21A94D610}" type="slidenum">
              <a:rPr lang="en-US" altLang="en-US" sz="1400" smtClean="0">
                <a:solidFill>
                  <a:schemeClr val="tx1"/>
                </a:solidFill>
              </a:rPr>
              <a:pPr/>
              <a:t>12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 sz="3600" smtClean="0"/>
              <a:t>A Tree and A Binary Tree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219200"/>
          </a:xfrm>
        </p:spPr>
        <p:txBody>
          <a:bodyPr/>
          <a:lstStyle/>
          <a:p>
            <a:r>
              <a:rPr lang="en-US" altLang="en-US" smtClean="0"/>
              <a:t>The subtrees of a binary tree are ordered; those of a tree are not ordered.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933450" y="3219450"/>
            <a:ext cx="398463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457200" y="4156075"/>
            <a:ext cx="396875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H="1">
            <a:off x="774700" y="3532188"/>
            <a:ext cx="238125" cy="6238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611" name="Oval 9"/>
          <p:cNvSpPr>
            <a:spLocks noChangeArrowheads="1"/>
          </p:cNvSpPr>
          <p:nvPr/>
        </p:nvSpPr>
        <p:spPr bwMode="auto">
          <a:xfrm>
            <a:off x="2057400" y="3219450"/>
            <a:ext cx="396875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5612" name="Oval 10"/>
          <p:cNvSpPr>
            <a:spLocks noChangeArrowheads="1"/>
          </p:cNvSpPr>
          <p:nvPr/>
        </p:nvSpPr>
        <p:spPr bwMode="auto">
          <a:xfrm>
            <a:off x="2852738" y="4078288"/>
            <a:ext cx="396875" cy="388937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2374900" y="3532188"/>
            <a:ext cx="557213" cy="546100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4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70FA81B3-C16D-4B28-BB5C-7BF56E1E9DB0}" type="slidenum">
              <a:rPr lang="en-US" altLang="en-US" sz="1400" smtClean="0">
                <a:solidFill>
                  <a:schemeClr val="tx1"/>
                </a:solidFill>
              </a:rPr>
              <a:pPr/>
              <a:t>13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5854700" y="3298825"/>
            <a:ext cx="396875" cy="388938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5376863" y="4233863"/>
            <a:ext cx="398462" cy="390525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H="1">
            <a:off x="5695950" y="3609975"/>
            <a:ext cx="238125" cy="623888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6977063" y="3298825"/>
            <a:ext cx="398462" cy="388938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7772400" y="4156075"/>
            <a:ext cx="396875" cy="390525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7296150" y="3609975"/>
            <a:ext cx="555625" cy="546100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425" name="TextBox 4"/>
          <p:cNvSpPr txBox="1">
            <a:spLocks noChangeArrowheads="1"/>
          </p:cNvSpPr>
          <p:nvPr/>
        </p:nvSpPr>
        <p:spPr bwMode="auto">
          <a:xfrm>
            <a:off x="1152525" y="4906963"/>
            <a:ext cx="1381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two trees </a:t>
            </a:r>
          </a:p>
        </p:txBody>
      </p:sp>
      <p:sp>
        <p:nvSpPr>
          <p:cNvPr id="17426" name="TextBox 25"/>
          <p:cNvSpPr txBox="1">
            <a:spLocks noChangeArrowheads="1"/>
          </p:cNvSpPr>
          <p:nvPr/>
        </p:nvSpPr>
        <p:spPr bwMode="auto">
          <a:xfrm>
            <a:off x="5815013" y="4972050"/>
            <a:ext cx="368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two 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 sz="3600" smtClean="0"/>
              <a:t>A Tree and A Binary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219200"/>
          </a:xfrm>
        </p:spPr>
        <p:txBody>
          <a:bodyPr/>
          <a:lstStyle/>
          <a:p>
            <a:r>
              <a:rPr lang="en-US" altLang="en-US" smtClean="0"/>
              <a:t>The subtrees of a binary tree are ordered; those of a tree are not ordered.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933450" y="3219450"/>
            <a:ext cx="398463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457200" y="4156075"/>
            <a:ext cx="396875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H="1">
            <a:off x="774700" y="3532188"/>
            <a:ext cx="238125" cy="6238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611" name="Oval 9"/>
          <p:cNvSpPr>
            <a:spLocks noChangeArrowheads="1"/>
          </p:cNvSpPr>
          <p:nvPr/>
        </p:nvSpPr>
        <p:spPr bwMode="auto">
          <a:xfrm>
            <a:off x="2057400" y="3219450"/>
            <a:ext cx="396875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5612" name="Oval 10"/>
          <p:cNvSpPr>
            <a:spLocks noChangeArrowheads="1"/>
          </p:cNvSpPr>
          <p:nvPr/>
        </p:nvSpPr>
        <p:spPr bwMode="auto">
          <a:xfrm>
            <a:off x="2852738" y="4078288"/>
            <a:ext cx="396875" cy="388937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2374900" y="3532188"/>
            <a:ext cx="557213" cy="546100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4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F1521E0-CECA-4934-B6C2-E555E674DB8E}" type="slidenum">
              <a:rPr lang="en-US" altLang="en-US" sz="1400" smtClean="0">
                <a:solidFill>
                  <a:schemeClr val="tx1"/>
                </a:solidFill>
              </a:rPr>
              <a:pPr/>
              <a:t>14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5854700" y="3298825"/>
            <a:ext cx="396875" cy="388938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5376863" y="4233863"/>
            <a:ext cx="398462" cy="390525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H="1">
            <a:off x="5695950" y="3609975"/>
            <a:ext cx="238125" cy="623888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6977063" y="3298825"/>
            <a:ext cx="398462" cy="388938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7772400" y="4156075"/>
            <a:ext cx="396875" cy="390525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7296150" y="3609975"/>
            <a:ext cx="555625" cy="546100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449" name="TextBox 4"/>
          <p:cNvSpPr txBox="1">
            <a:spLocks noChangeArrowheads="1"/>
          </p:cNvSpPr>
          <p:nvPr/>
        </p:nvSpPr>
        <p:spPr bwMode="auto">
          <a:xfrm>
            <a:off x="155575" y="4930775"/>
            <a:ext cx="380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These two trees are the same.</a:t>
            </a:r>
          </a:p>
        </p:txBody>
      </p:sp>
      <p:sp>
        <p:nvSpPr>
          <p:cNvPr id="18450" name="TextBox 28"/>
          <p:cNvSpPr txBox="1">
            <a:spLocks noChangeArrowheads="1"/>
          </p:cNvSpPr>
          <p:nvPr/>
        </p:nvSpPr>
        <p:spPr bwMode="auto">
          <a:xfrm>
            <a:off x="5815013" y="4972050"/>
            <a:ext cx="368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two 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 sz="3600" smtClean="0"/>
              <a:t>A Tree and A Binary Tree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219200"/>
          </a:xfrm>
        </p:spPr>
        <p:txBody>
          <a:bodyPr/>
          <a:lstStyle/>
          <a:p>
            <a:r>
              <a:rPr lang="en-US" altLang="en-US" smtClean="0"/>
              <a:t>The subtrees of a binary tree are ordered; those of a tree are not ordered.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933450" y="3219450"/>
            <a:ext cx="398463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457200" y="4156075"/>
            <a:ext cx="396875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H="1">
            <a:off x="774700" y="3532188"/>
            <a:ext cx="238125" cy="62388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611" name="Oval 9"/>
          <p:cNvSpPr>
            <a:spLocks noChangeArrowheads="1"/>
          </p:cNvSpPr>
          <p:nvPr/>
        </p:nvSpPr>
        <p:spPr bwMode="auto">
          <a:xfrm>
            <a:off x="2057400" y="3219450"/>
            <a:ext cx="396875" cy="3905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5612" name="Oval 10"/>
          <p:cNvSpPr>
            <a:spLocks noChangeArrowheads="1"/>
          </p:cNvSpPr>
          <p:nvPr/>
        </p:nvSpPr>
        <p:spPr bwMode="auto">
          <a:xfrm>
            <a:off x="2852738" y="4078288"/>
            <a:ext cx="396875" cy="388937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2374900" y="3532188"/>
            <a:ext cx="557213" cy="546100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B5E6163-17ED-4CC9-B477-DC999189F10D}" type="slidenum">
              <a:rPr lang="en-US" altLang="en-US" sz="1400" smtClean="0">
                <a:solidFill>
                  <a:schemeClr val="tx1"/>
                </a:solidFill>
              </a:rPr>
              <a:pPr/>
              <a:t>15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5854700" y="3298825"/>
            <a:ext cx="396875" cy="388938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5376863" y="4233863"/>
            <a:ext cx="398462" cy="390525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H="1">
            <a:off x="5695950" y="3609975"/>
            <a:ext cx="238125" cy="623888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6977063" y="3298825"/>
            <a:ext cx="398462" cy="388938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a</a:t>
            </a: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7772400" y="4156075"/>
            <a:ext cx="396875" cy="390525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dirty="0" smtClean="0"/>
              <a:t>b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7296150" y="3609975"/>
            <a:ext cx="555625" cy="546100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73" name="TextBox 4"/>
          <p:cNvSpPr txBox="1">
            <a:spLocks noChangeArrowheads="1"/>
          </p:cNvSpPr>
          <p:nvPr/>
        </p:nvSpPr>
        <p:spPr bwMode="auto">
          <a:xfrm>
            <a:off x="155575" y="4930775"/>
            <a:ext cx="380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These two trees are the same.</a:t>
            </a:r>
          </a:p>
        </p:txBody>
      </p:sp>
      <p:sp>
        <p:nvSpPr>
          <p:cNvPr id="19474" name="TextBox 25"/>
          <p:cNvSpPr txBox="1">
            <a:spLocks noChangeArrowheads="1"/>
          </p:cNvSpPr>
          <p:nvPr/>
        </p:nvSpPr>
        <p:spPr bwMode="auto">
          <a:xfrm>
            <a:off x="5133975" y="5137150"/>
            <a:ext cx="36877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These two binary trees are not the same.</a:t>
            </a:r>
          </a:p>
        </p:txBody>
      </p:sp>
      <p:sp>
        <p:nvSpPr>
          <p:cNvPr id="19475" name="TextBox 5"/>
          <p:cNvSpPr txBox="1">
            <a:spLocks noChangeArrowheads="1"/>
          </p:cNvSpPr>
          <p:nvPr/>
        </p:nvSpPr>
        <p:spPr bwMode="auto">
          <a:xfrm>
            <a:off x="4348163" y="3873500"/>
            <a:ext cx="1100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</a:rPr>
              <a:t>left child</a:t>
            </a:r>
          </a:p>
        </p:txBody>
      </p:sp>
      <p:sp>
        <p:nvSpPr>
          <p:cNvPr id="19476" name="TextBox 27"/>
          <p:cNvSpPr txBox="1">
            <a:spLocks noChangeArrowheads="1"/>
          </p:cNvSpPr>
          <p:nvPr/>
        </p:nvSpPr>
        <p:spPr bwMode="auto">
          <a:xfrm>
            <a:off x="7797800" y="36464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</a:rPr>
              <a:t>right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Implementation: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" y="1143000"/>
            <a:ext cx="8915400" cy="5486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/>
              <a:t>template&lt;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 Node {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vector&lt;Node *&gt; children;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};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template&lt;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  class Tree {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Node *root;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};// any bug(s)?</a:t>
            </a:r>
            <a:endParaRPr lang="en-US" sz="2800" dirty="0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5867400" y="2081213"/>
            <a:ext cx="2057400" cy="2374900"/>
            <a:chOff x="4114800" y="3276600"/>
            <a:chExt cx="3184071" cy="3517752"/>
          </a:xfrm>
        </p:grpSpPr>
        <p:sp>
          <p:nvSpPr>
            <p:cNvPr id="20494" name="Oval 6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5" name="Oval 7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6" name="Oval 8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7" name="Oval 9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8" name="Oval 10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9" name="Oval 11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0500" name="Straight Connector 12"/>
            <p:cNvCxnSpPr>
              <a:cxnSpLocks noChangeShapeType="1"/>
              <a:stCxn id="20494" idx="3"/>
              <a:endCxn id="20495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Straight Connector 13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2" name="Straight Connector 14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3" name="Straight Connector 15"/>
            <p:cNvCxnSpPr>
              <a:cxnSpLocks noChangeShapeType="1"/>
              <a:stCxn id="20494" idx="5"/>
              <a:endCxn id="20496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Straight Connector 16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5" name="Oval 17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0506" name="Straight Connector 18"/>
            <p:cNvCxnSpPr>
              <a:cxnSpLocks noChangeShapeType="1"/>
              <a:endCxn id="20505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485" name="Oval 10"/>
          <p:cNvSpPr>
            <a:spLocks noChangeArrowheads="1"/>
          </p:cNvSpPr>
          <p:nvPr/>
        </p:nvSpPr>
        <p:spPr bwMode="auto">
          <a:xfrm>
            <a:off x="7421563" y="3368675"/>
            <a:ext cx="393700" cy="4111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20486" name="Straight Connector 16"/>
          <p:cNvCxnSpPr>
            <a:cxnSpLocks noChangeShapeType="1"/>
            <a:stCxn id="20495" idx="6"/>
            <a:endCxn id="20485" idx="1"/>
          </p:cNvCxnSpPr>
          <p:nvPr/>
        </p:nvCxnSpPr>
        <p:spPr bwMode="auto">
          <a:xfrm>
            <a:off x="6897688" y="2846388"/>
            <a:ext cx="582612" cy="5810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Oval 17"/>
          <p:cNvSpPr>
            <a:spLocks noChangeArrowheads="1"/>
          </p:cNvSpPr>
          <p:nvPr/>
        </p:nvSpPr>
        <p:spPr bwMode="auto">
          <a:xfrm>
            <a:off x="7354888" y="408463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0488" name="Oval 17"/>
          <p:cNvSpPr>
            <a:spLocks noChangeArrowheads="1"/>
          </p:cNvSpPr>
          <p:nvPr/>
        </p:nvSpPr>
        <p:spPr bwMode="auto">
          <a:xfrm>
            <a:off x="7924800" y="4065588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0489" name="Oval 17"/>
          <p:cNvSpPr>
            <a:spLocks noChangeArrowheads="1"/>
          </p:cNvSpPr>
          <p:nvPr/>
        </p:nvSpPr>
        <p:spPr bwMode="auto">
          <a:xfrm>
            <a:off x="8369300" y="408463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20490" name="Straight Connector 16"/>
          <p:cNvCxnSpPr>
            <a:cxnSpLocks noChangeShapeType="1"/>
          </p:cNvCxnSpPr>
          <p:nvPr/>
        </p:nvCxnSpPr>
        <p:spPr bwMode="auto">
          <a:xfrm>
            <a:off x="7808913" y="3629025"/>
            <a:ext cx="655637" cy="4556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1" name="Straight Connector 16"/>
          <p:cNvCxnSpPr>
            <a:cxnSpLocks noChangeShapeType="1"/>
          </p:cNvCxnSpPr>
          <p:nvPr/>
        </p:nvCxnSpPr>
        <p:spPr bwMode="auto">
          <a:xfrm>
            <a:off x="7750175" y="3716338"/>
            <a:ext cx="404813" cy="401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2" name="Straight Connector 14"/>
          <p:cNvCxnSpPr>
            <a:cxnSpLocks noChangeShapeType="1"/>
          </p:cNvCxnSpPr>
          <p:nvPr/>
        </p:nvCxnSpPr>
        <p:spPr bwMode="auto">
          <a:xfrm flipH="1">
            <a:off x="7507288" y="3767138"/>
            <a:ext cx="128587" cy="295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C793BC7-FBE5-420D-86EC-57B04875D446}" type="slidenum">
              <a:rPr lang="en-US" altLang="en-US" sz="1400" smtClean="0">
                <a:solidFill>
                  <a:schemeClr val="tx1"/>
                </a:solidFill>
              </a:rPr>
              <a:pPr/>
              <a:t>16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Implementation: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" y="1143000"/>
            <a:ext cx="8915400" cy="5486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/>
              <a:t>template&lt;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 </a:t>
            </a:r>
            <a:r>
              <a:rPr lang="en-US" sz="2800" b="1" dirty="0" smtClean="0">
                <a:solidFill>
                  <a:srgbClr val="C00000"/>
                </a:solidFill>
              </a:rPr>
              <a:t>class</a:t>
            </a:r>
            <a:r>
              <a:rPr lang="en-US" sz="2800" dirty="0" smtClean="0"/>
              <a:t> Node {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vector&lt;Node </a:t>
            </a:r>
            <a:r>
              <a:rPr lang="en-US" sz="2800" strike="sngStrike" dirty="0" smtClean="0"/>
              <a:t>&lt;T&gt;</a:t>
            </a:r>
            <a:r>
              <a:rPr lang="en-US" sz="2800" dirty="0" smtClean="0"/>
              <a:t> *&gt; children;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};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template&lt;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  class Tree {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Node</a:t>
            </a:r>
            <a:r>
              <a:rPr lang="en-US" sz="2800" b="1" dirty="0" smtClean="0">
                <a:solidFill>
                  <a:srgbClr val="C00000"/>
                </a:solidFill>
              </a:rPr>
              <a:t>&lt;T&gt;</a:t>
            </a:r>
            <a:r>
              <a:rPr lang="en-US" sz="2800" dirty="0" smtClean="0"/>
              <a:t> *root;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};</a:t>
            </a:r>
            <a:endParaRPr lang="en-US" sz="2800" dirty="0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5867400" y="2081213"/>
            <a:ext cx="2057400" cy="2374900"/>
            <a:chOff x="4114800" y="3276600"/>
            <a:chExt cx="3184071" cy="3517752"/>
          </a:xfrm>
        </p:grpSpPr>
        <p:sp>
          <p:nvSpPr>
            <p:cNvPr id="20494" name="Oval 6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5" name="Oval 7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6" name="Oval 8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7" name="Oval 9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8" name="Oval 10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9" name="Oval 11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0500" name="Straight Connector 12"/>
            <p:cNvCxnSpPr>
              <a:cxnSpLocks noChangeShapeType="1"/>
              <a:stCxn id="20494" idx="3"/>
              <a:endCxn id="20495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Straight Connector 13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2" name="Straight Connector 14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3" name="Straight Connector 15"/>
            <p:cNvCxnSpPr>
              <a:cxnSpLocks noChangeShapeType="1"/>
              <a:stCxn id="20494" idx="5"/>
              <a:endCxn id="20496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Straight Connector 16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5" name="Oval 17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0506" name="Straight Connector 18"/>
            <p:cNvCxnSpPr>
              <a:cxnSpLocks noChangeShapeType="1"/>
              <a:endCxn id="20505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485" name="Oval 10"/>
          <p:cNvSpPr>
            <a:spLocks noChangeArrowheads="1"/>
          </p:cNvSpPr>
          <p:nvPr/>
        </p:nvSpPr>
        <p:spPr bwMode="auto">
          <a:xfrm>
            <a:off x="7421563" y="3368675"/>
            <a:ext cx="393700" cy="4111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20486" name="Straight Connector 16"/>
          <p:cNvCxnSpPr>
            <a:cxnSpLocks noChangeShapeType="1"/>
            <a:stCxn id="20495" idx="6"/>
            <a:endCxn id="20485" idx="1"/>
          </p:cNvCxnSpPr>
          <p:nvPr/>
        </p:nvCxnSpPr>
        <p:spPr bwMode="auto">
          <a:xfrm>
            <a:off x="6897688" y="2846388"/>
            <a:ext cx="582612" cy="5810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Oval 17"/>
          <p:cNvSpPr>
            <a:spLocks noChangeArrowheads="1"/>
          </p:cNvSpPr>
          <p:nvPr/>
        </p:nvSpPr>
        <p:spPr bwMode="auto">
          <a:xfrm>
            <a:off x="7354888" y="408463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0488" name="Oval 17"/>
          <p:cNvSpPr>
            <a:spLocks noChangeArrowheads="1"/>
          </p:cNvSpPr>
          <p:nvPr/>
        </p:nvSpPr>
        <p:spPr bwMode="auto">
          <a:xfrm>
            <a:off x="7924800" y="4065588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0489" name="Oval 17"/>
          <p:cNvSpPr>
            <a:spLocks noChangeArrowheads="1"/>
          </p:cNvSpPr>
          <p:nvPr/>
        </p:nvSpPr>
        <p:spPr bwMode="auto">
          <a:xfrm>
            <a:off x="8369300" y="408463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20490" name="Straight Connector 16"/>
          <p:cNvCxnSpPr>
            <a:cxnSpLocks noChangeShapeType="1"/>
          </p:cNvCxnSpPr>
          <p:nvPr/>
        </p:nvCxnSpPr>
        <p:spPr bwMode="auto">
          <a:xfrm>
            <a:off x="7808913" y="3629025"/>
            <a:ext cx="655637" cy="4556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1" name="Straight Connector 16"/>
          <p:cNvCxnSpPr>
            <a:cxnSpLocks noChangeShapeType="1"/>
          </p:cNvCxnSpPr>
          <p:nvPr/>
        </p:nvCxnSpPr>
        <p:spPr bwMode="auto">
          <a:xfrm>
            <a:off x="7750175" y="3716338"/>
            <a:ext cx="404813" cy="401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2" name="Straight Connector 14"/>
          <p:cNvCxnSpPr>
            <a:cxnSpLocks noChangeShapeType="1"/>
          </p:cNvCxnSpPr>
          <p:nvPr/>
        </p:nvCxnSpPr>
        <p:spPr bwMode="auto">
          <a:xfrm flipH="1">
            <a:off x="7507288" y="3767138"/>
            <a:ext cx="128587" cy="295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C793BC7-FBE5-420D-86EC-57B04875D446}" type="slidenum">
              <a:rPr lang="en-US" altLang="en-US" sz="1400" smtClean="0">
                <a:solidFill>
                  <a:schemeClr val="tx1"/>
                </a:solidFill>
              </a:rPr>
              <a:pPr/>
              <a:t>17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 bwMode="auto">
          <a:xfrm>
            <a:off x="3767620" y="1831648"/>
            <a:ext cx="2694286" cy="823913"/>
          </a:xfrm>
          <a:prstGeom prst="cloud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Don’t require</a:t>
            </a:r>
          </a:p>
        </p:txBody>
      </p:sp>
    </p:spTree>
    <p:extLst>
      <p:ext uri="{BB962C8B-B14F-4D97-AF65-F5344CB8AC3E}">
        <p14:creationId xmlns:p14="http://schemas.microsoft.com/office/powerpoint/2010/main" val="38808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Implementation: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" y="1143000"/>
            <a:ext cx="8915400" cy="5486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/>
              <a:t>template&lt;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 </a:t>
            </a:r>
            <a:r>
              <a:rPr lang="en-US" sz="2800" b="1" dirty="0" smtClean="0">
                <a:solidFill>
                  <a:srgbClr val="C00000"/>
                </a:solidFill>
              </a:rPr>
              <a:t>class</a:t>
            </a:r>
            <a:r>
              <a:rPr lang="en-US" sz="2800" dirty="0" smtClean="0"/>
              <a:t> Node {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vector&lt;Node *&gt; children;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};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template&lt;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  class Tree {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Node</a:t>
            </a:r>
            <a:r>
              <a:rPr lang="en-US" sz="2800" b="1" dirty="0" smtClean="0">
                <a:solidFill>
                  <a:srgbClr val="C00000"/>
                </a:solidFill>
              </a:rPr>
              <a:t>&lt;T&gt;</a:t>
            </a:r>
            <a:r>
              <a:rPr lang="en-US" sz="2800" dirty="0" smtClean="0"/>
              <a:t> *root;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};</a:t>
            </a:r>
            <a:endParaRPr lang="en-US" sz="2800" dirty="0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5867400" y="2081213"/>
            <a:ext cx="2057400" cy="2374900"/>
            <a:chOff x="4114800" y="3276600"/>
            <a:chExt cx="3184071" cy="3517752"/>
          </a:xfrm>
        </p:grpSpPr>
        <p:sp>
          <p:nvSpPr>
            <p:cNvPr id="20494" name="Oval 6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5" name="Oval 7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6" name="Oval 8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7" name="Oval 9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8" name="Oval 10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0499" name="Oval 11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0500" name="Straight Connector 12"/>
            <p:cNvCxnSpPr>
              <a:cxnSpLocks noChangeShapeType="1"/>
              <a:stCxn id="20494" idx="3"/>
              <a:endCxn id="20495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Straight Connector 13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2" name="Straight Connector 14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3" name="Straight Connector 15"/>
            <p:cNvCxnSpPr>
              <a:cxnSpLocks noChangeShapeType="1"/>
              <a:stCxn id="20494" idx="5"/>
              <a:endCxn id="20496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Straight Connector 16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5" name="Oval 17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0506" name="Straight Connector 18"/>
            <p:cNvCxnSpPr>
              <a:cxnSpLocks noChangeShapeType="1"/>
              <a:endCxn id="20505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485" name="Oval 10"/>
          <p:cNvSpPr>
            <a:spLocks noChangeArrowheads="1"/>
          </p:cNvSpPr>
          <p:nvPr/>
        </p:nvSpPr>
        <p:spPr bwMode="auto">
          <a:xfrm>
            <a:off x="7421563" y="3368675"/>
            <a:ext cx="393700" cy="4111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20486" name="Straight Connector 16"/>
          <p:cNvCxnSpPr>
            <a:cxnSpLocks noChangeShapeType="1"/>
            <a:stCxn id="20495" idx="6"/>
            <a:endCxn id="20485" idx="1"/>
          </p:cNvCxnSpPr>
          <p:nvPr/>
        </p:nvCxnSpPr>
        <p:spPr bwMode="auto">
          <a:xfrm>
            <a:off x="6897688" y="2846388"/>
            <a:ext cx="582612" cy="5810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Oval 17"/>
          <p:cNvSpPr>
            <a:spLocks noChangeArrowheads="1"/>
          </p:cNvSpPr>
          <p:nvPr/>
        </p:nvSpPr>
        <p:spPr bwMode="auto">
          <a:xfrm>
            <a:off x="7354888" y="408463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0488" name="Oval 17"/>
          <p:cNvSpPr>
            <a:spLocks noChangeArrowheads="1"/>
          </p:cNvSpPr>
          <p:nvPr/>
        </p:nvSpPr>
        <p:spPr bwMode="auto">
          <a:xfrm>
            <a:off x="7924800" y="4065588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0489" name="Oval 17"/>
          <p:cNvSpPr>
            <a:spLocks noChangeArrowheads="1"/>
          </p:cNvSpPr>
          <p:nvPr/>
        </p:nvSpPr>
        <p:spPr bwMode="auto">
          <a:xfrm>
            <a:off x="8369300" y="408463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20490" name="Straight Connector 16"/>
          <p:cNvCxnSpPr>
            <a:cxnSpLocks noChangeShapeType="1"/>
          </p:cNvCxnSpPr>
          <p:nvPr/>
        </p:nvCxnSpPr>
        <p:spPr bwMode="auto">
          <a:xfrm>
            <a:off x="7808913" y="3629025"/>
            <a:ext cx="655637" cy="4556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1" name="Straight Connector 16"/>
          <p:cNvCxnSpPr>
            <a:cxnSpLocks noChangeShapeType="1"/>
          </p:cNvCxnSpPr>
          <p:nvPr/>
        </p:nvCxnSpPr>
        <p:spPr bwMode="auto">
          <a:xfrm>
            <a:off x="7750175" y="3716338"/>
            <a:ext cx="404813" cy="401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2" name="Straight Connector 14"/>
          <p:cNvCxnSpPr>
            <a:cxnSpLocks noChangeShapeType="1"/>
          </p:cNvCxnSpPr>
          <p:nvPr/>
        </p:nvCxnSpPr>
        <p:spPr bwMode="auto">
          <a:xfrm flipH="1">
            <a:off x="7507288" y="3767138"/>
            <a:ext cx="128587" cy="295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C793BC7-FBE5-420D-86EC-57B04875D446}" type="slidenum">
              <a:rPr lang="en-US" altLang="en-US" sz="1400" smtClean="0">
                <a:solidFill>
                  <a:schemeClr val="tx1"/>
                </a:solidFill>
              </a:rPr>
              <a:pPr/>
              <a:t>18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Implementation: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" y="1143000"/>
            <a:ext cx="8915400" cy="5486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/>
              <a:t>template&lt;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 Node {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Node *left, right;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};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template&lt;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  class </a:t>
            </a:r>
            <a:r>
              <a:rPr lang="en-US" sz="2800" dirty="0" err="1" smtClean="0"/>
              <a:t>BinaryTree</a:t>
            </a:r>
            <a:r>
              <a:rPr lang="en-US" sz="2800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Node *root;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};// any bug(s)?</a:t>
            </a:r>
            <a:endParaRPr lang="en-US" sz="2800" dirty="0"/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6629400" y="1905000"/>
            <a:ext cx="2057400" cy="2374900"/>
            <a:chOff x="4114800" y="3276600"/>
            <a:chExt cx="3184071" cy="3517752"/>
          </a:xfrm>
        </p:grpSpPr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1516" name="Straight Connector 12"/>
            <p:cNvCxnSpPr>
              <a:cxnSpLocks noChangeShapeType="1"/>
              <a:stCxn id="21510" idx="3"/>
              <a:endCxn id="21511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7" name="Straight Connector 13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8" name="Straight Connector 14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9" name="Straight Connector 15"/>
            <p:cNvCxnSpPr>
              <a:cxnSpLocks noChangeShapeType="1"/>
              <a:stCxn id="21510" idx="5"/>
              <a:endCxn id="21512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0" name="Straight Connector 16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1522" name="Straight Connector 18"/>
            <p:cNvCxnSpPr>
              <a:cxnSpLocks noChangeShapeType="1"/>
              <a:endCxn id="21521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0EEE5AD6-9C4A-4FFF-9105-06DEEECEC6A1}" type="slidenum">
              <a:rPr lang="en-US" altLang="en-US" sz="1400" smtClean="0">
                <a:solidFill>
                  <a:schemeClr val="tx1"/>
                </a:solidFill>
              </a:rPr>
              <a:pPr/>
              <a:t>19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 anchor="ctr"/>
          <a:lstStyle/>
          <a:p>
            <a:r>
              <a:rPr lang="en-US" altLang="en-US" sz="4400" smtClean="0"/>
              <a:t>Tree Structure</a:t>
            </a:r>
          </a:p>
        </p:txBody>
      </p:sp>
      <p:sp>
        <p:nvSpPr>
          <p:cNvPr id="4099" name="Oval 1"/>
          <p:cNvSpPr>
            <a:spLocks noChangeArrowheads="1"/>
          </p:cNvSpPr>
          <p:nvPr/>
        </p:nvSpPr>
        <p:spPr bwMode="auto">
          <a:xfrm>
            <a:off x="7162800" y="1752600"/>
            <a:ext cx="609600" cy="609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100" name="Oval 22"/>
          <p:cNvSpPr>
            <a:spLocks noChangeArrowheads="1"/>
          </p:cNvSpPr>
          <p:nvPr/>
        </p:nvSpPr>
        <p:spPr bwMode="auto">
          <a:xfrm>
            <a:off x="6354763" y="2686050"/>
            <a:ext cx="609600" cy="609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101" name="Oval 23"/>
          <p:cNvSpPr>
            <a:spLocks noChangeArrowheads="1"/>
          </p:cNvSpPr>
          <p:nvPr/>
        </p:nvSpPr>
        <p:spPr bwMode="auto">
          <a:xfrm>
            <a:off x="8056563" y="2579688"/>
            <a:ext cx="609600" cy="6096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102" name="Oval 24"/>
          <p:cNvSpPr>
            <a:spLocks noChangeArrowheads="1"/>
          </p:cNvSpPr>
          <p:nvPr/>
        </p:nvSpPr>
        <p:spPr bwMode="auto">
          <a:xfrm>
            <a:off x="5683250" y="3732213"/>
            <a:ext cx="609600" cy="609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103" name="Oval 25"/>
          <p:cNvSpPr>
            <a:spLocks noChangeArrowheads="1"/>
          </p:cNvSpPr>
          <p:nvPr/>
        </p:nvSpPr>
        <p:spPr bwMode="auto">
          <a:xfrm>
            <a:off x="6956425" y="3690938"/>
            <a:ext cx="609600" cy="6096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104" name="Oval 26"/>
          <p:cNvSpPr>
            <a:spLocks noChangeArrowheads="1"/>
          </p:cNvSpPr>
          <p:nvPr/>
        </p:nvSpPr>
        <p:spPr bwMode="auto">
          <a:xfrm>
            <a:off x="5426075" y="4651375"/>
            <a:ext cx="609600" cy="6096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4105" name="Straight Connector 3"/>
          <p:cNvCxnSpPr>
            <a:cxnSpLocks noChangeShapeType="1"/>
            <a:stCxn id="4099" idx="3"/>
            <a:endCxn id="4100" idx="7"/>
          </p:cNvCxnSpPr>
          <p:nvPr/>
        </p:nvCxnSpPr>
        <p:spPr bwMode="auto">
          <a:xfrm flipH="1">
            <a:off x="6875463" y="2273300"/>
            <a:ext cx="376237" cy="501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" name="Straight Connector 29"/>
          <p:cNvCxnSpPr>
            <a:cxnSpLocks noChangeShapeType="1"/>
            <a:stCxn id="4100" idx="3"/>
          </p:cNvCxnSpPr>
          <p:nvPr/>
        </p:nvCxnSpPr>
        <p:spPr bwMode="auto">
          <a:xfrm flipH="1">
            <a:off x="6119813" y="3206750"/>
            <a:ext cx="323850" cy="6111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7" name="Straight Connector 31"/>
          <p:cNvCxnSpPr>
            <a:cxnSpLocks noChangeShapeType="1"/>
            <a:stCxn id="4102" idx="4"/>
          </p:cNvCxnSpPr>
          <p:nvPr/>
        </p:nvCxnSpPr>
        <p:spPr bwMode="auto">
          <a:xfrm flipH="1">
            <a:off x="5797550" y="4341813"/>
            <a:ext cx="190500" cy="3651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8" name="Straight Connector 33"/>
          <p:cNvCxnSpPr>
            <a:cxnSpLocks noChangeShapeType="1"/>
            <a:stCxn id="4099" idx="5"/>
            <a:endCxn id="4101" idx="1"/>
          </p:cNvCxnSpPr>
          <p:nvPr/>
        </p:nvCxnSpPr>
        <p:spPr bwMode="auto">
          <a:xfrm>
            <a:off x="7683500" y="2273300"/>
            <a:ext cx="461963" cy="396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9" name="Straight Connector 36"/>
          <p:cNvCxnSpPr>
            <a:cxnSpLocks noChangeShapeType="1"/>
          </p:cNvCxnSpPr>
          <p:nvPr/>
        </p:nvCxnSpPr>
        <p:spPr bwMode="auto">
          <a:xfrm>
            <a:off x="6934200" y="3140075"/>
            <a:ext cx="257175" cy="565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0" name="TextBox 9"/>
          <p:cNvSpPr txBox="1">
            <a:spLocks noChangeArrowheads="1"/>
          </p:cNvSpPr>
          <p:nvPr/>
        </p:nvSpPr>
        <p:spPr bwMode="auto">
          <a:xfrm>
            <a:off x="7331075" y="1143000"/>
            <a:ext cx="844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root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4822825" y="5386388"/>
            <a:ext cx="48768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Leaves (external nodes)</a:t>
            </a:r>
          </a:p>
        </p:txBody>
      </p:sp>
      <p:sp>
        <p:nvSpPr>
          <p:cNvPr id="4112" name="Oval 40"/>
          <p:cNvSpPr>
            <a:spLocks noChangeArrowheads="1"/>
          </p:cNvSpPr>
          <p:nvPr/>
        </p:nvSpPr>
        <p:spPr bwMode="auto">
          <a:xfrm>
            <a:off x="7566025" y="4718050"/>
            <a:ext cx="609600" cy="6096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4113" name="Straight Connector 41"/>
          <p:cNvCxnSpPr>
            <a:cxnSpLocks noChangeShapeType="1"/>
            <a:stCxn id="4103" idx="5"/>
            <a:endCxn id="4112" idx="0"/>
          </p:cNvCxnSpPr>
          <p:nvPr/>
        </p:nvCxnSpPr>
        <p:spPr bwMode="auto">
          <a:xfrm>
            <a:off x="7475538" y="4211638"/>
            <a:ext cx="395287" cy="5064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4" name="TextBox 2"/>
          <p:cNvSpPr txBox="1">
            <a:spLocks noChangeArrowheads="1"/>
          </p:cNvSpPr>
          <p:nvPr/>
        </p:nvSpPr>
        <p:spPr bwMode="auto">
          <a:xfrm>
            <a:off x="5151438" y="1984375"/>
            <a:ext cx="15414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C000"/>
                </a:solidFill>
              </a:rPr>
              <a:t>internal </a:t>
            </a:r>
          </a:p>
          <a:p>
            <a:r>
              <a:rPr lang="en-US" altLang="en-US">
                <a:solidFill>
                  <a:srgbClr val="FFC000"/>
                </a:solidFill>
              </a:rPr>
              <a:t>nodes</a:t>
            </a:r>
          </a:p>
        </p:txBody>
      </p:sp>
      <p:sp>
        <p:nvSpPr>
          <p:cNvPr id="4115" name="TextBox 9"/>
          <p:cNvSpPr txBox="1">
            <a:spLocks noChangeArrowheads="1"/>
          </p:cNvSpPr>
          <p:nvPr/>
        </p:nvSpPr>
        <p:spPr bwMode="auto">
          <a:xfrm>
            <a:off x="401638" y="1458913"/>
            <a:ext cx="53467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A hierarchical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One root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Internal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External nodes, aka, leaves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An edge connects two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No cycle</a:t>
            </a:r>
          </a:p>
        </p:txBody>
      </p:sp>
      <p:sp>
        <p:nvSpPr>
          <p:cNvPr id="4116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33C5BB7-38A6-488C-A226-C525C4798192}" type="slidenum">
              <a:rPr lang="en-US" altLang="en-US" sz="1400" smtClean="0">
                <a:solidFill>
                  <a:schemeClr val="tx1"/>
                </a:solidFill>
              </a:rPr>
              <a:pPr/>
              <a:t>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" y="1143000"/>
            <a:ext cx="89154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 </a:t>
            </a:r>
            <a:r>
              <a:rPr lang="en-US" b="1" dirty="0" smtClean="0">
                <a:solidFill>
                  <a:srgbClr val="C00000"/>
                </a:solidFill>
              </a:rPr>
              <a:t>class </a:t>
            </a:r>
            <a:r>
              <a:rPr lang="en-US" dirty="0" smtClean="0"/>
              <a:t>Node {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Node</a:t>
            </a:r>
            <a:r>
              <a:rPr lang="en-US" b="1" strike="sngStrike" dirty="0" smtClean="0">
                <a:solidFill>
                  <a:srgbClr val="C00000"/>
                </a:solidFill>
              </a:rPr>
              <a:t>&lt;T&gt;</a:t>
            </a:r>
            <a:r>
              <a:rPr lang="en-US" dirty="0" smtClean="0"/>
              <a:t> *left, </a:t>
            </a:r>
            <a:r>
              <a:rPr lang="en-US" dirty="0" smtClean="0">
                <a:solidFill>
                  <a:srgbClr val="C00000"/>
                </a:solidFill>
              </a:rPr>
              <a:t>*right</a:t>
            </a:r>
            <a:r>
              <a:rPr lang="en-US" dirty="0" smtClean="0"/>
              <a:t>; </a:t>
            </a:r>
            <a:r>
              <a:rPr lang="en-US" sz="2800" dirty="0" smtClean="0"/>
              <a:t>// using Node is also fine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};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  class </a:t>
            </a:r>
            <a:r>
              <a:rPr lang="en-US" dirty="0" err="1" smtClean="0"/>
              <a:t>BinaryTree</a:t>
            </a:r>
            <a:r>
              <a:rPr lang="en-US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Node&lt;T&gt;</a:t>
            </a:r>
            <a:r>
              <a:rPr lang="en-US" dirty="0" smtClean="0"/>
              <a:t> *root;		// 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26E808AA-1977-4A6F-AD64-10D01BB14628}" type="slidenum">
              <a:rPr lang="en-US" altLang="en-US" sz="1400" smtClean="0">
                <a:solidFill>
                  <a:schemeClr val="tx1"/>
                </a:solidFill>
              </a:rPr>
              <a:pPr/>
              <a:t>20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" y="1143000"/>
            <a:ext cx="89154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Node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smtClean="0"/>
              <a:t>Node( ) : left (</a:t>
            </a:r>
            <a:r>
              <a:rPr lang="en-US" sz="2400" b="1" dirty="0" err="1" smtClean="0"/>
              <a:t>nullptr</a:t>
            </a:r>
            <a:r>
              <a:rPr lang="en-US" sz="2400" b="1" dirty="0" smtClean="0"/>
              <a:t>), right(</a:t>
            </a:r>
            <a:r>
              <a:rPr lang="en-US" sz="2400" b="1" dirty="0" err="1" smtClean="0"/>
              <a:t>nullptr</a:t>
            </a:r>
            <a:r>
              <a:rPr lang="en-US" sz="2400" b="1" dirty="0" smtClean="0"/>
              <a:t>)  { }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*left, *right;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err="1" smtClean="0"/>
              <a:t>BinaryTree</a:t>
            </a:r>
            <a:r>
              <a:rPr lang="en-US" sz="2400" b="1" dirty="0" smtClean="0"/>
              <a:t>() { root = 0; 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Node&lt;T&gt; *root;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insert(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T &amp;a) {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clear() { 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20B36282-2804-4E3A-98BD-169244046B8D}" type="slidenum">
              <a:rPr lang="en-US" altLang="en-US" sz="1400" smtClean="0">
                <a:solidFill>
                  <a:schemeClr val="tx1"/>
                </a:solidFill>
              </a:rPr>
              <a:pPr/>
              <a:t>21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" y="1143000"/>
            <a:ext cx="89154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Node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smtClean="0"/>
              <a:t>Node( ) : left (</a:t>
            </a:r>
            <a:r>
              <a:rPr lang="en-US" sz="2400" b="1" dirty="0" err="1" smtClean="0"/>
              <a:t>nullptr</a:t>
            </a:r>
            <a:r>
              <a:rPr lang="en-US" sz="2400" b="1" dirty="0" smtClean="0"/>
              <a:t>),  right(</a:t>
            </a:r>
            <a:r>
              <a:rPr lang="en-US" sz="2400" b="1" dirty="0" err="1" smtClean="0"/>
              <a:t>nullpt</a:t>
            </a:r>
            <a:r>
              <a:rPr lang="en-US" sz="2400" b="1" dirty="0" smtClean="0"/>
              <a:t>), </a:t>
            </a:r>
            <a:r>
              <a:rPr lang="en-US" sz="2400" b="1" dirty="0"/>
              <a:t>right(</a:t>
            </a:r>
            <a:r>
              <a:rPr lang="en-US" sz="2400" b="1" dirty="0" err="1"/>
              <a:t>nullpt</a:t>
            </a:r>
            <a:r>
              <a:rPr lang="en-US" sz="2400" b="1" dirty="0" smtClean="0"/>
              <a:t>), right(</a:t>
            </a:r>
            <a:r>
              <a:rPr lang="en-US" sz="2400" b="1" dirty="0" err="1" smtClean="0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 smtClean="0"/>
              <a:t>)				// easier to manage</a:t>
            </a:r>
            <a:endParaRPr lang="en-US" sz="2400" b="1" dirty="0"/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{ }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*left, *right;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err="1" smtClean="0"/>
              <a:t>BinaryTree</a:t>
            </a:r>
            <a:r>
              <a:rPr lang="en-US" sz="2400" b="1" dirty="0" smtClean="0"/>
              <a:t>() { root = 0; 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Node&lt;T&gt; *root;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insert(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T &amp;a) {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clear() { 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7CA624C5-84AE-422A-AF2E-31AF0EADB446}" type="slidenum">
              <a:rPr lang="en-US" altLang="en-US" sz="1400" smtClean="0">
                <a:solidFill>
                  <a:schemeClr val="tx1"/>
                </a:solidFill>
              </a:rPr>
              <a:pPr/>
              <a:t>22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17013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Node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400" b="1" dirty="0" smtClean="0"/>
              <a:t>Node ( ) : </a:t>
            </a:r>
            <a:r>
              <a:rPr lang="en-US" sz="1050" b="1" dirty="0" smtClean="0"/>
              <a:t>left (</a:t>
            </a:r>
            <a:r>
              <a:rPr lang="en-US" sz="1050" b="1" dirty="0" err="1" smtClean="0"/>
              <a:t>nullptr</a:t>
            </a:r>
            <a:r>
              <a:rPr lang="en-US" sz="1050" b="1" dirty="0" smtClean="0"/>
              <a:t>),  right(</a:t>
            </a:r>
            <a:r>
              <a:rPr lang="en-US" sz="1050" b="1" dirty="0" err="1" smtClean="0"/>
              <a:t>nullpt</a:t>
            </a:r>
            <a:r>
              <a:rPr lang="en-US" sz="1050" b="1" dirty="0" smtClean="0"/>
              <a:t>), </a:t>
            </a:r>
            <a:r>
              <a:rPr lang="en-US" sz="1050" b="1" dirty="0"/>
              <a:t>right(</a:t>
            </a:r>
            <a:r>
              <a:rPr lang="en-US" sz="1050" b="1" dirty="0" err="1"/>
              <a:t>nullpt</a:t>
            </a:r>
            <a:r>
              <a:rPr lang="en-US" sz="1050" b="1" dirty="0" smtClean="0"/>
              <a:t>), right(</a:t>
            </a:r>
            <a:r>
              <a:rPr lang="en-US" sz="1050" b="1" dirty="0" err="1" smtClean="0"/>
              <a:t>nullpt</a:t>
            </a:r>
            <a:r>
              <a:rPr lang="en-US" sz="1050" b="1" dirty="0" smtClean="0"/>
              <a:t>), </a:t>
            </a:r>
            <a:r>
              <a:rPr lang="en-US" sz="1050" b="1" dirty="0"/>
              <a:t>right(</a:t>
            </a:r>
            <a:r>
              <a:rPr lang="en-US" sz="1050" b="1" dirty="0" err="1"/>
              <a:t>nullpt</a:t>
            </a:r>
            <a:r>
              <a:rPr lang="en-US" sz="1050" b="1" dirty="0" smtClean="0"/>
              <a:t>), </a:t>
            </a:r>
            <a:r>
              <a:rPr lang="en-US" sz="1050" b="1" dirty="0"/>
              <a:t>right(</a:t>
            </a:r>
            <a:r>
              <a:rPr lang="en-US" sz="1050" b="1" dirty="0" err="1"/>
              <a:t>nullpt</a:t>
            </a:r>
            <a:r>
              <a:rPr lang="en-US" sz="1050" b="1" dirty="0" smtClean="0"/>
              <a:t>), </a:t>
            </a:r>
            <a:r>
              <a:rPr lang="en-US" sz="1050" b="1" dirty="0"/>
              <a:t>right(</a:t>
            </a:r>
            <a:r>
              <a:rPr lang="en-US" sz="1050" b="1" dirty="0" err="1"/>
              <a:t>nullpt</a:t>
            </a:r>
            <a:r>
              <a:rPr lang="en-US" sz="1050" b="1" dirty="0" smtClean="0"/>
              <a:t>), </a:t>
            </a:r>
            <a:r>
              <a:rPr lang="en-US" sz="1050" b="1" dirty="0"/>
              <a:t>right(</a:t>
            </a:r>
            <a:r>
              <a:rPr lang="en-US" sz="1050" b="1" dirty="0" err="1"/>
              <a:t>nullpt</a:t>
            </a:r>
            <a:r>
              <a:rPr lang="en-US" sz="1050" b="1" dirty="0" smtClean="0"/>
              <a:t>), </a:t>
            </a:r>
            <a:r>
              <a:rPr lang="en-US" sz="1050" b="1" dirty="0"/>
              <a:t>right(</a:t>
            </a:r>
            <a:r>
              <a:rPr lang="en-US" sz="1050" b="1" dirty="0" err="1"/>
              <a:t>nullpt</a:t>
            </a:r>
            <a:r>
              <a:rPr lang="en-US" sz="1050" b="1" dirty="0" smtClean="0"/>
              <a:t>)</a:t>
            </a:r>
            <a:endParaRPr lang="en-US" sz="2400" b="1" dirty="0"/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{ }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*left, *right;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err="1" smtClean="0"/>
              <a:t>BinaryTree</a:t>
            </a:r>
            <a:r>
              <a:rPr lang="en-US" sz="2400" b="1" dirty="0" smtClean="0"/>
              <a:t>() { root = 0; 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Node&lt;T&gt; *root;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insert(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T &amp;a) {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clear() { 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15B8217-FAE3-4036-9D18-1F9395D7B938}" type="slidenum">
              <a:rPr lang="en-US" altLang="en-US" sz="1400" smtClean="0">
                <a:solidFill>
                  <a:schemeClr val="tx1"/>
                </a:solidFill>
              </a:rPr>
              <a:pPr/>
              <a:t>23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 bwMode="auto">
          <a:xfrm>
            <a:off x="4548513" y="2514600"/>
            <a:ext cx="3627373" cy="1045370"/>
          </a:xfrm>
          <a:prstGeom prst="cloud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Difficult to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" y="1143000"/>
            <a:ext cx="89154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Node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smtClean="0"/>
              <a:t>Node( ) : 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left (</a:t>
            </a:r>
            <a:r>
              <a:rPr lang="en-US" sz="2400" b="1" dirty="0" err="1" smtClean="0"/>
              <a:t>nullptr</a:t>
            </a:r>
            <a:r>
              <a:rPr lang="en-US" sz="2400" b="1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, right(</a:t>
            </a:r>
            <a:r>
              <a:rPr lang="en-US" sz="2400" b="1" dirty="0" err="1" smtClean="0"/>
              <a:t>nullpt</a:t>
            </a:r>
            <a:r>
              <a:rPr lang="en-US" sz="2400" b="1" dirty="0" smtClean="0"/>
              <a:t>)  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, right(</a:t>
            </a:r>
            <a:r>
              <a:rPr lang="en-US" sz="2400" b="1" dirty="0" err="1"/>
              <a:t>nullpt</a:t>
            </a:r>
            <a:r>
              <a:rPr lang="en-US" sz="2400" b="1" dirty="0"/>
              <a:t>)</a:t>
            </a:r>
          </a:p>
          <a:p>
            <a:pPr marL="0" indent="0">
              <a:buFontTx/>
              <a:buNone/>
              <a:defRPr/>
            </a:pPr>
            <a:endParaRPr lang="en-US" sz="2400" b="1" dirty="0"/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{ }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*left, *right;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err="1" smtClean="0"/>
              <a:t>BinaryTree</a:t>
            </a:r>
            <a:r>
              <a:rPr lang="en-US" sz="2400" b="1" dirty="0" smtClean="0"/>
              <a:t>() { root = 0; 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Node&lt;T&gt; *root;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insert(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T &amp;a) {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clear() { 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5DC00D2-7743-4069-88CA-9E32BE434569}" type="slidenum">
              <a:rPr lang="en-US" altLang="en-US" sz="1400" smtClean="0">
                <a:solidFill>
                  <a:schemeClr val="tx1"/>
                </a:solidFill>
              </a:rPr>
              <a:pPr/>
              <a:t>24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3400"/>
            <a:ext cx="8915400" cy="6248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Node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smtClean="0"/>
              <a:t>Node( ) : left (</a:t>
            </a:r>
            <a:r>
              <a:rPr lang="en-US" sz="2400" b="1" dirty="0" err="1" smtClean="0"/>
              <a:t>nullptr</a:t>
            </a:r>
            <a:r>
              <a:rPr lang="en-US" sz="2400" b="1" dirty="0" smtClean="0"/>
              <a:t>), right(</a:t>
            </a:r>
            <a:r>
              <a:rPr lang="en-US" sz="2400" b="1" dirty="0" err="1" smtClean="0"/>
              <a:t>nullpt</a:t>
            </a:r>
            <a:r>
              <a:rPr lang="en-US" sz="2400" b="1" dirty="0" smtClean="0"/>
              <a:t>)  { }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*left, *right;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err="1" smtClean="0"/>
              <a:t>BinaryTree</a:t>
            </a:r>
            <a:r>
              <a:rPr lang="en-US" sz="2400" b="1" dirty="0" smtClean="0"/>
              <a:t>( ): root(0) { … 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&lt;T&gt; *root;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insert(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T &amp;a) { …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clear( ) {  … 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589463" y="5397500"/>
            <a:ext cx="4454525" cy="1384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BinaryTree&lt;int&gt; bt;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BinaryTree&lt;X&gt; btx;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BinaryTree&lt;vector&lt;int&gt;&gt; bti;</a:t>
            </a:r>
          </a:p>
        </p:txBody>
      </p:sp>
      <p:sp>
        <p:nvSpPr>
          <p:cNvPr id="276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2C953AEE-29B3-4896-9BB3-BCBD802332E1}" type="slidenum">
              <a:rPr lang="en-US" altLang="en-US" sz="1400" smtClean="0">
                <a:solidFill>
                  <a:schemeClr val="tx1"/>
                </a:solidFill>
              </a:rPr>
              <a:pPr/>
              <a:t>25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3400"/>
            <a:ext cx="89154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Node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Node( )</a:t>
            </a:r>
            <a:r>
              <a:rPr lang="en-US" sz="2400" b="1" dirty="0" smtClean="0"/>
              <a:t> : left ( </a:t>
            </a:r>
            <a:r>
              <a:rPr lang="en-US" sz="2400" b="1" dirty="0" err="1" smtClean="0"/>
              <a:t>nullptr</a:t>
            </a:r>
            <a:r>
              <a:rPr lang="en-US" sz="2400" b="1" dirty="0" smtClean="0"/>
              <a:t> ), right( </a:t>
            </a:r>
            <a:r>
              <a:rPr lang="en-US" sz="2400" b="1" dirty="0" err="1" smtClean="0">
                <a:solidFill>
                  <a:srgbClr val="C00000"/>
                </a:solidFill>
              </a:rPr>
              <a:t>nullptr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)  { }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*left, *right; // Node&lt;T&gt; *left, *right. Also good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err="1" smtClean="0"/>
              <a:t>BinaryTree</a:t>
            </a:r>
            <a:r>
              <a:rPr lang="en-US" sz="2400" b="1" dirty="0" smtClean="0"/>
              <a:t>( ) { root = 0; 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&lt; T &gt; *root;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insert(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T &amp;a ) { …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clear( ) { … 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4589463" y="5397500"/>
            <a:ext cx="4454525" cy="1384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BinaryTree&lt;int&gt; bt;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BinaryTree&lt;X&gt; btx;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BinaryTree&lt;vector&lt;int&gt;&gt; bti;</a:t>
            </a:r>
          </a:p>
        </p:txBody>
      </p:sp>
      <p:sp>
        <p:nvSpPr>
          <p:cNvPr id="286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9A9BEB6-F180-45A3-B8B0-87623FFE5CB1}" type="slidenum">
              <a:rPr lang="en-US" altLang="en-US" sz="1400" smtClean="0">
                <a:solidFill>
                  <a:schemeClr val="tx1"/>
                </a:solidFill>
              </a:rPr>
              <a:pPr/>
              <a:t>26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Traversal</a:t>
            </a:r>
            <a:br>
              <a:rPr lang="en-US" altLang="en-US" smtClean="0"/>
            </a:br>
            <a:r>
              <a:rPr lang="en-US" altLang="en-US" sz="3200" smtClean="0"/>
              <a:t>https://en.wikipedia.org/wiki/Tree_traversal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257800"/>
          </a:xfrm>
        </p:spPr>
        <p:txBody>
          <a:bodyPr/>
          <a:lstStyle/>
          <a:p>
            <a:r>
              <a:rPr lang="en-US" altLang="en-US" smtClean="0"/>
              <a:t>Unlike </a:t>
            </a:r>
            <a:r>
              <a:rPr lang="en-US" altLang="en-US" smtClean="0">
                <a:hlinkClick r:id="rId2" tooltip="Linked list"/>
              </a:rPr>
              <a:t>linked lists</a:t>
            </a:r>
            <a:r>
              <a:rPr lang="en-US" altLang="en-US" smtClean="0"/>
              <a:t>, one-dimensional </a:t>
            </a:r>
            <a:r>
              <a:rPr lang="en-US" altLang="en-US" smtClean="0">
                <a:hlinkClick r:id="rId3" tooltip="Array data structure"/>
              </a:rPr>
              <a:t>arrays</a:t>
            </a:r>
            <a:r>
              <a:rPr lang="en-US" altLang="en-US" smtClean="0"/>
              <a:t> and other </a:t>
            </a:r>
            <a:r>
              <a:rPr lang="en-US" altLang="en-US" smtClean="0">
                <a:hlinkClick r:id="rId4" tooltip="List of data structures"/>
              </a:rPr>
              <a:t>linear data structures</a:t>
            </a:r>
            <a:r>
              <a:rPr lang="en-US" altLang="en-US" smtClean="0"/>
              <a:t>, which are canonically traversed in linear order, trees may be traversed in multiple ways. They may be traversed in depth-first or breadth-first order. </a:t>
            </a:r>
          </a:p>
          <a:p>
            <a:endParaRPr lang="en-US" altLang="en-US" smtClean="0"/>
          </a:p>
          <a:p>
            <a:r>
              <a:rPr lang="en-US" altLang="en-US" smtClean="0"/>
              <a:t>Three common ways to traverse them in depth-first order: </a:t>
            </a:r>
          </a:p>
          <a:p>
            <a:pPr lvl="1"/>
            <a:r>
              <a:rPr lang="en-US" altLang="en-US" smtClean="0"/>
              <a:t>in-order, pre-order and post-order.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03FDAC2-4C38-4117-BFD7-A7ADD92CCC15}" type="slidenum">
              <a:rPr lang="en-US" altLang="en-US" sz="1400" smtClean="0">
                <a:solidFill>
                  <a:schemeClr val="tx1"/>
                </a:solidFill>
              </a:rPr>
              <a:pPr/>
              <a:t>27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Pre-Order</a:t>
            </a:r>
            <a:br>
              <a:rPr lang="en-US" altLang="en-US" smtClean="0"/>
            </a:br>
            <a:r>
              <a:rPr lang="en-US" altLang="en-US" sz="2800" smtClean="0"/>
              <a:t>https://en.wikipedia.org/wiki/Tree_traversal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953000" cy="3962400"/>
          </a:xfrm>
        </p:spPr>
        <p:txBody>
          <a:bodyPr/>
          <a:lstStyle/>
          <a:p>
            <a:pPr>
              <a:defRPr/>
            </a:pPr>
            <a:r>
              <a:rPr lang="en-US" dirty="0"/>
              <a:t>Check if the current node is empty / null.</a:t>
            </a:r>
          </a:p>
          <a:p>
            <a:pPr>
              <a:defRPr/>
            </a:pPr>
            <a:r>
              <a:rPr lang="en-US" dirty="0"/>
              <a:t>Display the data part of the root (or current node).</a:t>
            </a:r>
          </a:p>
          <a:p>
            <a:pPr>
              <a:defRPr/>
            </a:pPr>
            <a:r>
              <a:rPr lang="en-US" dirty="0"/>
              <a:t>Traverse the left subtree by recursively calling the pre-order function.</a:t>
            </a:r>
          </a:p>
          <a:p>
            <a:pPr>
              <a:defRPr/>
            </a:pPr>
            <a:r>
              <a:rPr lang="en-US" dirty="0"/>
              <a:t>Traverse the right subtree by recursively calling the pre-order function.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30724" name="Picture 2" descr="https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81288"/>
            <a:ext cx="35671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2761" y="6443663"/>
            <a:ext cx="1905000" cy="457200"/>
          </a:xfrm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F8F76639-654E-40FD-B4FA-3052183DF79D}" type="slidenum">
              <a:rPr lang="en-US" altLang="en-US" sz="1400" smtClean="0">
                <a:solidFill>
                  <a:schemeClr val="tx1"/>
                </a:solidFill>
              </a:rPr>
              <a:pPr/>
              <a:t>28</a:t>
            </a:fld>
            <a:endParaRPr lang="en-US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Implementation: </a:t>
            </a:r>
            <a:br>
              <a:rPr lang="en-US" altLang="en-US" smtClean="0"/>
            </a:br>
            <a:r>
              <a:rPr lang="en-US" altLang="en-US" smtClean="0"/>
              <a:t>Pre-order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31763" y="1600200"/>
            <a:ext cx="8915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template &lt;typename T&gt; void traverse(const BinaryTree&lt;T&gt; *node)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if (node ==0) return;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cout &lt;&lt; node &lt;&lt; endl;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traverse(node-&gt;left);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traverse(node-&gt;right);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</a:t>
            </a:r>
          </a:p>
        </p:txBody>
      </p:sp>
      <p:pic>
        <p:nvPicPr>
          <p:cNvPr id="32772" name="Picture 2" descr="https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286000"/>
            <a:ext cx="35671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120E782-5775-406A-A51D-61587996BCF9}" type="slidenum">
              <a:rPr lang="en-US" altLang="en-US" sz="1400" smtClean="0">
                <a:solidFill>
                  <a:schemeClr val="tx1"/>
                </a:solidFill>
              </a:rPr>
              <a:pPr/>
              <a:t>29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Structure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6550025" cy="48768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The node at the top of the hierarchy is the 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</a:rPr>
              <a:t>root</a:t>
            </a:r>
            <a:r>
              <a:rPr lang="en-US" altLang="en-US" dirty="0" smtClean="0"/>
              <a:t>.</a:t>
            </a:r>
          </a:p>
          <a:p>
            <a:pPr>
              <a:defRPr/>
            </a:pPr>
            <a:r>
              <a:rPr lang="en-US" altLang="en-US" dirty="0" smtClean="0"/>
              <a:t>Nodes next in the hierarchy are the </a:t>
            </a:r>
            <a:r>
              <a:rPr lang="en-US" altLang="en-US" dirty="0" smtClean="0">
                <a:solidFill>
                  <a:schemeClr val="bg1"/>
                </a:solidFill>
              </a:rPr>
              <a:t>children </a:t>
            </a:r>
            <a:r>
              <a:rPr lang="en-US" altLang="en-US" dirty="0" smtClean="0"/>
              <a:t>of the root.</a:t>
            </a:r>
          </a:p>
          <a:p>
            <a:pPr>
              <a:defRPr/>
            </a:pPr>
            <a:r>
              <a:rPr lang="en-US" altLang="en-US" dirty="0" smtClean="0"/>
              <a:t>Nodes next to the children of the root are the </a:t>
            </a:r>
            <a:r>
              <a:rPr lang="en-US" altLang="en-US" dirty="0" smtClean="0">
                <a:solidFill>
                  <a:schemeClr val="bg1"/>
                </a:solidFill>
              </a:rPr>
              <a:t>grandchildren </a:t>
            </a:r>
            <a:r>
              <a:rPr lang="en-US" altLang="en-US" dirty="0" smtClean="0"/>
              <a:t>of the root, and so on.</a:t>
            </a:r>
          </a:p>
          <a:p>
            <a:pPr>
              <a:defRPr/>
            </a:pPr>
            <a:r>
              <a:rPr lang="en-US" altLang="en-US" dirty="0" smtClean="0"/>
              <a:t>Nodes that have no children are </a:t>
            </a:r>
            <a:r>
              <a:rPr lang="en-US" altLang="en-US" dirty="0" smtClean="0">
                <a:solidFill>
                  <a:schemeClr val="bg1"/>
                </a:solidFill>
              </a:rPr>
              <a:t>leaves</a:t>
            </a:r>
            <a:r>
              <a:rPr lang="en-US" altLang="en-US" dirty="0" smtClean="0"/>
              <a:t>.</a:t>
            </a:r>
          </a:p>
        </p:txBody>
      </p:sp>
      <p:grpSp>
        <p:nvGrpSpPr>
          <p:cNvPr id="6148" name="Group 1"/>
          <p:cNvGrpSpPr>
            <a:grpSpLocks/>
          </p:cNvGrpSpPr>
          <p:nvPr/>
        </p:nvGrpSpPr>
        <p:grpSpPr bwMode="auto">
          <a:xfrm>
            <a:off x="6972300" y="2546350"/>
            <a:ext cx="2057400" cy="2374900"/>
            <a:chOff x="4114800" y="3276600"/>
            <a:chExt cx="3184071" cy="3517752"/>
          </a:xfrm>
        </p:grpSpPr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6157" name="Straight Connector 13"/>
            <p:cNvCxnSpPr>
              <a:cxnSpLocks noChangeShapeType="1"/>
              <a:stCxn id="6151" idx="3"/>
              <a:endCxn id="6152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9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0" name="Straight Connector 16"/>
            <p:cNvCxnSpPr>
              <a:cxnSpLocks noChangeShapeType="1"/>
              <a:stCxn id="6151" idx="5"/>
              <a:endCxn id="6153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1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6163" name="Straight Connector 19"/>
            <p:cNvCxnSpPr>
              <a:cxnSpLocks noChangeShapeType="1"/>
              <a:endCxn id="6162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Rectangle 2"/>
          <p:cNvSpPr/>
          <p:nvPr/>
        </p:nvSpPr>
        <p:spPr>
          <a:xfrm>
            <a:off x="8010525" y="1843088"/>
            <a:ext cx="8445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root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99655DF-C343-4695-8D3A-1E94E017A573}" type="slidenum">
              <a:rPr lang="en-US" altLang="en-US" sz="1400" smtClean="0">
                <a:solidFill>
                  <a:schemeClr val="tx1"/>
                </a:solidFill>
              </a:rPr>
              <a:pPr/>
              <a:t>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Implementation: </a:t>
            </a:r>
            <a:br>
              <a:rPr lang="en-US" altLang="en-US" smtClean="0"/>
            </a:br>
            <a:r>
              <a:rPr lang="en-US" altLang="en-US" smtClean="0"/>
              <a:t>Pre-order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31763" y="1600200"/>
            <a:ext cx="8915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template &lt;typename T&gt; void traverse(const BinaryTree&lt;T&gt; *node)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if (node ==0) return;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cout &lt;&lt; node &lt;&lt; endl;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traverse(node-&gt;left);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traverse(node-&gt;right);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</a:t>
            </a:r>
          </a:p>
        </p:txBody>
      </p:sp>
      <p:pic>
        <p:nvPicPr>
          <p:cNvPr id="31748" name="Picture 2" descr="https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286000"/>
            <a:ext cx="35671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662488" y="58054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Pre-order: F, B, A, D, C, E, G, I, H.</a:t>
            </a:r>
            <a:endParaRPr lang="en-US" altLang="en-US" sz="2000" dirty="0">
              <a:solidFill>
                <a:srgbClr val="FFFF00"/>
              </a:solidFill>
            </a:endParaRPr>
          </a:p>
        </p:txBody>
      </p:sp>
      <p:sp>
        <p:nvSpPr>
          <p:cNvPr id="317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6EE6F63-CB46-4AFE-B2C6-B25330C79187}" type="slidenum">
              <a:rPr lang="en-US" altLang="en-US" sz="1400" smtClean="0">
                <a:solidFill>
                  <a:schemeClr val="tx1"/>
                </a:solidFill>
              </a:rPr>
              <a:pPr/>
              <a:t>30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Pre-Order Exercises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A41C6BD-8F39-48C0-8345-884F83A646C1}" type="slidenum">
              <a:rPr lang="en-US" altLang="en-US" sz="1400" smtClean="0">
                <a:solidFill>
                  <a:schemeClr val="tx1"/>
                </a:solidFill>
              </a:rPr>
              <a:pPr/>
              <a:t>31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98886" y="1524000"/>
            <a:ext cx="3372566" cy="3447588"/>
            <a:chOff x="2930916" y="1981200"/>
            <a:chExt cx="2308174" cy="242767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5</a:t>
              </a:r>
              <a:endParaRPr lang="en-US" alt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60763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9</a:t>
              </a:r>
              <a:endParaRPr lang="en-US" alt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324811" y="3284296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3</a:t>
              </a:r>
              <a:endParaRPr lang="en-US" altLang="en-US" dirty="0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30916" y="3937082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6</a:t>
              </a:r>
              <a:endParaRPr lang="en-US" altLang="en-US" dirty="0"/>
            </a:p>
          </p:txBody>
        </p:sp>
        <p:cxnSp>
          <p:nvCxnSpPr>
            <p:cNvPr id="12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4096974" y="2332482"/>
              <a:ext cx="245642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3"/>
            <p:cNvCxnSpPr>
              <a:cxnSpLocks noChangeShapeType="1"/>
            </p:cNvCxnSpPr>
            <p:nvPr/>
          </p:nvCxnSpPr>
          <p:spPr bwMode="auto">
            <a:xfrm flipH="1">
              <a:off x="3617887" y="2944835"/>
              <a:ext cx="240807" cy="3518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4"/>
            <p:cNvCxnSpPr>
              <a:cxnSpLocks noChangeShapeType="1"/>
              <a:stCxn id="9" idx="3"/>
              <a:endCxn id="11" idx="0"/>
            </p:cNvCxnSpPr>
            <p:nvPr/>
          </p:nvCxnSpPr>
          <p:spPr bwMode="auto">
            <a:xfrm flipH="1">
              <a:off x="3127864" y="3635578"/>
              <a:ext cx="254632" cy="30150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339566" y="3307834"/>
              <a:ext cx="393700" cy="41116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cxnSp>
          <p:nvCxnSpPr>
            <p:cNvPr id="20" name="Straight Connector 16"/>
            <p:cNvCxnSpPr>
              <a:cxnSpLocks noChangeShapeType="1"/>
              <a:stCxn id="7" idx="5"/>
              <a:endCxn id="19" idx="1"/>
            </p:cNvCxnSpPr>
            <p:nvPr/>
          </p:nvCxnSpPr>
          <p:spPr bwMode="auto">
            <a:xfrm>
              <a:off x="4096974" y="2890865"/>
              <a:ext cx="300248" cy="477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945866" y="3967163"/>
              <a:ext cx="393700" cy="41116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4</a:t>
              </a:r>
              <a:endParaRPr lang="en-US" altLang="en-US" dirty="0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4845390" y="3996126"/>
              <a:ext cx="393700" cy="41275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25" name="Straight Connector 16"/>
            <p:cNvCxnSpPr>
              <a:cxnSpLocks noChangeShapeType="1"/>
              <a:stCxn id="19" idx="5"/>
              <a:endCxn id="22" idx="0"/>
            </p:cNvCxnSpPr>
            <p:nvPr/>
          </p:nvCxnSpPr>
          <p:spPr bwMode="auto">
            <a:xfrm>
              <a:off x="4675610" y="3658784"/>
              <a:ext cx="366631" cy="3373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14"/>
            <p:cNvCxnSpPr>
              <a:cxnSpLocks noChangeShapeType="1"/>
              <a:stCxn id="19" idx="3"/>
              <a:endCxn id="21" idx="0"/>
            </p:cNvCxnSpPr>
            <p:nvPr/>
          </p:nvCxnSpPr>
          <p:spPr bwMode="auto">
            <a:xfrm flipH="1">
              <a:off x="4142716" y="3658784"/>
              <a:ext cx="254506" cy="308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Pre-Order Exercises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A41C6BD-8F39-48C0-8345-884F83A646C1}" type="slidenum">
              <a:rPr lang="en-US" altLang="en-US" sz="1400" smtClean="0">
                <a:solidFill>
                  <a:schemeClr val="tx1"/>
                </a:solidFill>
              </a:rPr>
              <a:pPr/>
              <a:t>32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98886" y="1524000"/>
            <a:ext cx="3372566" cy="3447588"/>
            <a:chOff x="2930916" y="1981200"/>
            <a:chExt cx="2308174" cy="242767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5</a:t>
              </a:r>
              <a:endParaRPr lang="en-US" alt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60763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9</a:t>
              </a:r>
              <a:endParaRPr lang="en-US" alt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324811" y="3284296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3</a:t>
              </a:r>
              <a:endParaRPr lang="en-US" altLang="en-US" dirty="0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30916" y="3937082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6</a:t>
              </a:r>
              <a:endParaRPr lang="en-US" altLang="en-US" dirty="0"/>
            </a:p>
          </p:txBody>
        </p:sp>
        <p:cxnSp>
          <p:nvCxnSpPr>
            <p:cNvPr id="12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4096974" y="2332482"/>
              <a:ext cx="245642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3"/>
            <p:cNvCxnSpPr>
              <a:cxnSpLocks noChangeShapeType="1"/>
            </p:cNvCxnSpPr>
            <p:nvPr/>
          </p:nvCxnSpPr>
          <p:spPr bwMode="auto">
            <a:xfrm flipH="1">
              <a:off x="3617887" y="2944835"/>
              <a:ext cx="240807" cy="3518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4"/>
            <p:cNvCxnSpPr>
              <a:cxnSpLocks noChangeShapeType="1"/>
              <a:stCxn id="9" idx="3"/>
              <a:endCxn id="11" idx="0"/>
            </p:cNvCxnSpPr>
            <p:nvPr/>
          </p:nvCxnSpPr>
          <p:spPr bwMode="auto">
            <a:xfrm flipH="1">
              <a:off x="3127864" y="3635578"/>
              <a:ext cx="254632" cy="30150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339566" y="3307834"/>
              <a:ext cx="393700" cy="41116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cxnSp>
          <p:nvCxnSpPr>
            <p:cNvPr id="20" name="Straight Connector 16"/>
            <p:cNvCxnSpPr>
              <a:cxnSpLocks noChangeShapeType="1"/>
              <a:stCxn id="7" idx="5"/>
              <a:endCxn id="19" idx="1"/>
            </p:cNvCxnSpPr>
            <p:nvPr/>
          </p:nvCxnSpPr>
          <p:spPr bwMode="auto">
            <a:xfrm>
              <a:off x="4096974" y="2890865"/>
              <a:ext cx="300248" cy="477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945866" y="3967163"/>
              <a:ext cx="393700" cy="41116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4</a:t>
              </a:r>
              <a:endParaRPr lang="en-US" altLang="en-US" dirty="0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4845390" y="3996126"/>
              <a:ext cx="393700" cy="41275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25" name="Straight Connector 16"/>
            <p:cNvCxnSpPr>
              <a:cxnSpLocks noChangeShapeType="1"/>
              <a:stCxn id="19" idx="5"/>
              <a:endCxn id="22" idx="0"/>
            </p:cNvCxnSpPr>
            <p:nvPr/>
          </p:nvCxnSpPr>
          <p:spPr bwMode="auto">
            <a:xfrm>
              <a:off x="4675610" y="3658784"/>
              <a:ext cx="366631" cy="3373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14"/>
            <p:cNvCxnSpPr>
              <a:cxnSpLocks noChangeShapeType="1"/>
              <a:stCxn id="19" idx="3"/>
              <a:endCxn id="21" idx="0"/>
            </p:cNvCxnSpPr>
            <p:nvPr/>
          </p:nvCxnSpPr>
          <p:spPr bwMode="auto">
            <a:xfrm flipH="1">
              <a:off x="4142716" y="3658784"/>
              <a:ext cx="254506" cy="308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802" name="TextBox 33801"/>
          <p:cNvSpPr txBox="1"/>
          <p:nvPr/>
        </p:nvSpPr>
        <p:spPr>
          <a:xfrm>
            <a:off x="2043452" y="5450654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Pre-order: 5, 9, 3, 6, 2, 4, 1, 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In-Order</a:t>
            </a:r>
            <a:br>
              <a:rPr lang="en-US" altLang="en-US" smtClean="0"/>
            </a:br>
            <a:r>
              <a:rPr lang="en-US" altLang="en-US" sz="2800" smtClean="0"/>
              <a:t>https://en.wikipedia.org/wiki/Tree_traversal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953000" cy="3962400"/>
          </a:xfrm>
        </p:spPr>
        <p:txBody>
          <a:bodyPr/>
          <a:lstStyle/>
          <a:p>
            <a:pPr>
              <a:defRPr/>
            </a:pPr>
            <a:r>
              <a:rPr lang="en-US" dirty="0"/>
              <a:t>Check if the current node is empty / null.</a:t>
            </a:r>
          </a:p>
          <a:p>
            <a:pPr>
              <a:defRPr/>
            </a:pPr>
            <a:r>
              <a:rPr lang="en-US" dirty="0"/>
              <a:t>Traverse the left subtree by recursively calling the in-order function.</a:t>
            </a:r>
          </a:p>
          <a:p>
            <a:pPr>
              <a:defRPr/>
            </a:pPr>
            <a:r>
              <a:rPr lang="en-US" dirty="0"/>
              <a:t>Display the data part of the root (or current node).</a:t>
            </a:r>
          </a:p>
          <a:p>
            <a:pPr>
              <a:defRPr/>
            </a:pPr>
            <a:r>
              <a:rPr lang="en-US" dirty="0"/>
              <a:t>Traverse the right subtree by recursively calling the in-order function.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34821" name="Picture 2" descr="https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820988"/>
            <a:ext cx="32988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39256120-C2F4-49EA-BC1F-3B0F6DBDA89C}" type="slidenum">
              <a:rPr lang="en-US" altLang="en-US" sz="1400" smtClean="0">
                <a:solidFill>
                  <a:schemeClr val="tx1"/>
                </a:solidFill>
              </a:rPr>
              <a:pPr/>
              <a:t>33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Implementation: </a:t>
            </a:r>
            <a:br>
              <a:rPr lang="en-US" altLang="en-US" smtClean="0"/>
            </a:br>
            <a:r>
              <a:rPr lang="en-US" altLang="en-US" smtClean="0"/>
              <a:t>In-order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31763" y="1600200"/>
            <a:ext cx="8915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template &lt;typename T&gt; void traverse(const BinaryTree&lt;T&gt; *node)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if (node ==0) return;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traverse(node-&gt;left);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cout &lt;&lt; node &lt;&lt; endl;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traverse(node-&gt;right);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</a:t>
            </a:r>
          </a:p>
        </p:txBody>
      </p:sp>
      <p:pic>
        <p:nvPicPr>
          <p:cNvPr id="35845" name="Picture 2" descr="https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820988"/>
            <a:ext cx="32988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CD3EA17-FDCC-4676-A8FE-E456A09A4C7E}" type="slidenum">
              <a:rPr lang="en-US" altLang="en-US" sz="1400" smtClean="0">
                <a:solidFill>
                  <a:schemeClr val="tx1"/>
                </a:solidFill>
              </a:rPr>
              <a:pPr/>
              <a:t>34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Implementation: </a:t>
            </a:r>
            <a:br>
              <a:rPr lang="en-US" altLang="en-US" smtClean="0"/>
            </a:br>
            <a:r>
              <a:rPr lang="en-US" altLang="en-US" smtClean="0"/>
              <a:t>In-order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31763" y="1600200"/>
            <a:ext cx="8915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template &lt;typename T&gt; void traverse(const BinaryTree&lt;T&gt; *node)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if (node ==0) return;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traverse(node-&gt;left);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cout &lt;&lt; node &lt;&lt; endl;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traverse(node-&gt;right);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5105400" y="59705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t>In-order: A, B, C, D, E, F, G, H, I.</a:t>
            </a:r>
            <a:endParaRPr lang="en-US" altLang="en-US" sz="2000">
              <a:solidFill>
                <a:srgbClr val="FFFF00"/>
              </a:solidFill>
            </a:endParaRPr>
          </a:p>
        </p:txBody>
      </p:sp>
      <p:pic>
        <p:nvPicPr>
          <p:cNvPr id="35845" name="Picture 2" descr="https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820988"/>
            <a:ext cx="32988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CD3EA17-FDCC-4676-A8FE-E456A09A4C7E}" type="slidenum">
              <a:rPr lang="en-US" altLang="en-US" sz="1400" smtClean="0">
                <a:solidFill>
                  <a:schemeClr val="tx1"/>
                </a:solidFill>
              </a:rPr>
              <a:pPr/>
              <a:t>35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In-Order Exercises</a:t>
            </a:r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AD3C793-10D2-4760-9068-146EECA0F57E}" type="slidenum">
              <a:rPr lang="en-US" altLang="en-US" sz="1400" smtClean="0">
                <a:solidFill>
                  <a:schemeClr val="tx1"/>
                </a:solidFill>
              </a:rPr>
              <a:pPr/>
              <a:t>36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8886" y="1524000"/>
            <a:ext cx="3372566" cy="3447588"/>
            <a:chOff x="2930916" y="1981200"/>
            <a:chExt cx="2308174" cy="242767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5</a:t>
              </a:r>
              <a:endParaRPr lang="en-US" alt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60763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9</a:t>
              </a:r>
              <a:endParaRPr lang="en-US" alt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324811" y="3284296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3</a:t>
              </a:r>
              <a:endParaRPr lang="en-US" altLang="en-US" dirty="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930916" y="3937082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6</a:t>
              </a:r>
              <a:endParaRPr lang="en-US" altLang="en-US" dirty="0"/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4096974" y="2332482"/>
              <a:ext cx="245642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</p:cNvCxnSpPr>
            <p:nvPr/>
          </p:nvCxnSpPr>
          <p:spPr bwMode="auto">
            <a:xfrm flipH="1">
              <a:off x="3617887" y="2944835"/>
              <a:ext cx="240807" cy="3518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3127864" y="3635578"/>
              <a:ext cx="254632" cy="30150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339566" y="3307834"/>
              <a:ext cx="393700" cy="41116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4096974" y="2890865"/>
              <a:ext cx="300248" cy="477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945866" y="3967163"/>
              <a:ext cx="393700" cy="41116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4</a:t>
              </a:r>
              <a:endParaRPr lang="en-US" altLang="en-US" dirty="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845390" y="3996126"/>
              <a:ext cx="393700" cy="41275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675610" y="3658784"/>
              <a:ext cx="366631" cy="3373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4"/>
            <p:cNvCxnSpPr>
              <a:cxnSpLocks noChangeShapeType="1"/>
              <a:stCxn id="15" idx="3"/>
              <a:endCxn id="17" idx="0"/>
            </p:cNvCxnSpPr>
            <p:nvPr/>
          </p:nvCxnSpPr>
          <p:spPr bwMode="auto">
            <a:xfrm flipH="1">
              <a:off x="4142716" y="3658784"/>
              <a:ext cx="254506" cy="308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In-Order Exercises</a:t>
            </a:r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AD3C793-10D2-4760-9068-146EECA0F57E}" type="slidenum">
              <a:rPr lang="en-US" altLang="en-US" sz="1400" smtClean="0">
                <a:solidFill>
                  <a:schemeClr val="tx1"/>
                </a:solidFill>
              </a:rPr>
              <a:pPr/>
              <a:t>37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8886" y="1524000"/>
            <a:ext cx="3372566" cy="3447588"/>
            <a:chOff x="2930916" y="1981200"/>
            <a:chExt cx="2308174" cy="242767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5</a:t>
              </a:r>
              <a:endParaRPr lang="en-US" alt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60763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9</a:t>
              </a:r>
              <a:endParaRPr lang="en-US" alt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324811" y="3284296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3</a:t>
              </a:r>
              <a:endParaRPr lang="en-US" altLang="en-US" dirty="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930916" y="3937082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6</a:t>
              </a:r>
              <a:endParaRPr lang="en-US" altLang="en-US" dirty="0"/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4096974" y="2332482"/>
              <a:ext cx="245642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</p:cNvCxnSpPr>
            <p:nvPr/>
          </p:nvCxnSpPr>
          <p:spPr bwMode="auto">
            <a:xfrm flipH="1">
              <a:off x="3617887" y="2944835"/>
              <a:ext cx="240807" cy="3518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3127864" y="3635578"/>
              <a:ext cx="254632" cy="30150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339566" y="3307834"/>
              <a:ext cx="393700" cy="41116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4096974" y="2890865"/>
              <a:ext cx="300248" cy="477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945866" y="3967163"/>
              <a:ext cx="393700" cy="41116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4</a:t>
              </a:r>
              <a:endParaRPr lang="en-US" altLang="en-US" dirty="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845390" y="3996126"/>
              <a:ext cx="393700" cy="41275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675610" y="3658784"/>
              <a:ext cx="366631" cy="3373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4"/>
            <p:cNvCxnSpPr>
              <a:cxnSpLocks noChangeShapeType="1"/>
              <a:stCxn id="15" idx="3"/>
              <a:endCxn id="17" idx="0"/>
            </p:cNvCxnSpPr>
            <p:nvPr/>
          </p:nvCxnSpPr>
          <p:spPr bwMode="auto">
            <a:xfrm flipH="1">
              <a:off x="4142716" y="3658784"/>
              <a:ext cx="254506" cy="308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TextBox 20"/>
          <p:cNvSpPr txBox="1"/>
          <p:nvPr/>
        </p:nvSpPr>
        <p:spPr>
          <a:xfrm>
            <a:off x="2043452" y="5450654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In-order: 6, 3, 9, 4, 2, 1, 5, 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Post-Order</a:t>
            </a:r>
            <a:br>
              <a:rPr lang="en-US" altLang="en-US" smtClean="0"/>
            </a:br>
            <a:r>
              <a:rPr lang="en-US" altLang="en-US" sz="2800" smtClean="0"/>
              <a:t>https://en.wikipedia.org/wiki/Tree_traversal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49530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Check if the current node is empty / null.</a:t>
            </a:r>
          </a:p>
          <a:p>
            <a:pPr>
              <a:defRPr/>
            </a:pPr>
            <a:r>
              <a:rPr lang="en-US" dirty="0"/>
              <a:t>Traverse the left subtree by recursively calling the post-order function.</a:t>
            </a:r>
          </a:p>
          <a:p>
            <a:pPr>
              <a:defRPr/>
            </a:pPr>
            <a:r>
              <a:rPr lang="en-US" dirty="0"/>
              <a:t>Traverse the right subtree by recursively calling the post-order function.</a:t>
            </a:r>
          </a:p>
          <a:p>
            <a:pPr>
              <a:defRPr/>
            </a:pPr>
            <a:r>
              <a:rPr lang="en-US" dirty="0"/>
              <a:t>Display the data part of the root (or current node).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37893" name="Picture 2" descr="https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5950"/>
            <a:ext cx="394493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357DE42D-916B-4604-9D22-29FB778680FD}" type="slidenum">
              <a:rPr lang="en-US" altLang="en-US" sz="1400" smtClean="0">
                <a:solidFill>
                  <a:schemeClr val="tx1"/>
                </a:solidFill>
              </a:rPr>
              <a:pPr/>
              <a:t>38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Implementation: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Post-order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31763" y="1600200"/>
            <a:ext cx="8915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template &lt;typename T&gt; void traverse(const BinaryTree&lt;T&gt; *node)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if (node ==0) return;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traverse(node-&gt;left);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traverse(node-&gt;right);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cout &lt;&lt; node &lt;&lt; endl;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</a:t>
            </a:r>
          </a:p>
        </p:txBody>
      </p:sp>
      <p:pic>
        <p:nvPicPr>
          <p:cNvPr id="38917" name="Picture 2" descr="https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2371725"/>
            <a:ext cx="3944937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B6C8912-480E-43F4-996F-F9F9C282B95A}" type="slidenum">
              <a:rPr lang="en-US" altLang="en-US" sz="1400" smtClean="0">
                <a:solidFill>
                  <a:schemeClr val="tx1"/>
                </a:solidFill>
              </a:rPr>
              <a:pPr/>
              <a:t>39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Definition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658938"/>
            <a:ext cx="5181600" cy="4114800"/>
          </a:xfrm>
        </p:spPr>
        <p:txBody>
          <a:bodyPr/>
          <a:lstStyle/>
          <a:p>
            <a:r>
              <a:rPr lang="en-US" altLang="en-US" smtClean="0"/>
              <a:t>A tree </a:t>
            </a:r>
            <a:r>
              <a:rPr lang="en-US" altLang="en-US" smtClean="0">
                <a:solidFill>
                  <a:schemeClr val="bg1"/>
                </a:solidFill>
              </a:rPr>
              <a:t>T</a:t>
            </a:r>
            <a:r>
              <a:rPr lang="en-US" altLang="en-US" smtClean="0"/>
              <a:t> is a finite </a:t>
            </a:r>
            <a:r>
              <a:rPr lang="en-US" altLang="en-US" b="1" smtClean="0"/>
              <a:t>nonempty</a:t>
            </a:r>
            <a:r>
              <a:rPr lang="en-US" altLang="en-US" smtClean="0"/>
              <a:t> set of nodes.</a:t>
            </a:r>
          </a:p>
          <a:p>
            <a:r>
              <a:rPr lang="en-US" altLang="en-US" smtClean="0"/>
              <a:t>One of these nodes is called the root.</a:t>
            </a:r>
          </a:p>
          <a:p>
            <a:r>
              <a:rPr lang="en-US" altLang="en-US" smtClean="0"/>
              <a:t>If the root is taken out, the tree is partitioned into trees (if there is/are nodes). The trees are called the subtrees of </a:t>
            </a:r>
            <a:r>
              <a:rPr lang="en-US" altLang="en-US" smtClean="0">
                <a:solidFill>
                  <a:schemeClr val="bg1"/>
                </a:solidFill>
              </a:rPr>
              <a:t>T</a:t>
            </a:r>
            <a:r>
              <a:rPr lang="en-US" altLang="en-US" smtClean="0"/>
              <a:t>.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grpSp>
        <p:nvGrpSpPr>
          <p:cNvPr id="7172" name="Group 1"/>
          <p:cNvGrpSpPr>
            <a:grpSpLocks/>
          </p:cNvGrpSpPr>
          <p:nvPr/>
        </p:nvGrpSpPr>
        <p:grpSpPr bwMode="auto">
          <a:xfrm>
            <a:off x="6629400" y="2362200"/>
            <a:ext cx="2057400" cy="2374900"/>
            <a:chOff x="4114800" y="3276600"/>
            <a:chExt cx="3184071" cy="3517752"/>
          </a:xfrm>
        </p:grpSpPr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7181" name="Straight Connector 13"/>
            <p:cNvCxnSpPr>
              <a:cxnSpLocks noChangeShapeType="1"/>
              <a:stCxn id="7175" idx="3"/>
              <a:endCxn id="7176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2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3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4" name="Straight Connector 16"/>
            <p:cNvCxnSpPr>
              <a:cxnSpLocks noChangeShapeType="1"/>
              <a:stCxn id="7175" idx="5"/>
              <a:endCxn id="7177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7187" name="Straight Connector 19"/>
            <p:cNvCxnSpPr>
              <a:cxnSpLocks noChangeShapeType="1"/>
              <a:endCxn id="7186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Rectangle 19"/>
          <p:cNvSpPr/>
          <p:nvPr/>
        </p:nvSpPr>
        <p:spPr>
          <a:xfrm>
            <a:off x="7667625" y="1658938"/>
            <a:ext cx="8445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root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89B0A44B-DA8D-432E-B575-CC59790B5C51}" type="slidenum">
              <a:rPr lang="en-US" altLang="en-US" sz="1400" smtClean="0">
                <a:solidFill>
                  <a:schemeClr val="tx1"/>
                </a:solidFill>
              </a:rPr>
              <a:pPr/>
              <a:t>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Implementation: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Post-order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31763" y="1600200"/>
            <a:ext cx="8915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template &lt;typename T&gt; void traverse(const BinaryTree&lt;T&gt; *node)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{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if (node ==0) return;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traverse(node-&gt;left);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traverse(node-&gt;right);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	cout &lt;&lt; node &lt;&lt; endl;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}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4551363" y="597693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t>Post-order: A, C, E, D, B, H, I, G, F.</a:t>
            </a:r>
            <a:endParaRPr lang="en-US" altLang="en-US" sz="2000">
              <a:solidFill>
                <a:srgbClr val="FFFF00"/>
              </a:solidFill>
            </a:endParaRPr>
          </a:p>
        </p:txBody>
      </p:sp>
      <p:pic>
        <p:nvPicPr>
          <p:cNvPr id="38917" name="Picture 2" descr="https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2371725"/>
            <a:ext cx="3944937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B6C8912-480E-43F4-996F-F9F9C282B95A}" type="slidenum">
              <a:rPr lang="en-US" altLang="en-US" sz="1400" smtClean="0">
                <a:solidFill>
                  <a:schemeClr val="tx1"/>
                </a:solidFill>
              </a:rPr>
              <a:pPr/>
              <a:t>40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Post-Order Exercises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94003DB-40D9-4F25-8419-4AB784FAB780}" type="slidenum">
              <a:rPr lang="en-US" altLang="en-US" sz="1400" smtClean="0">
                <a:solidFill>
                  <a:schemeClr val="tx1"/>
                </a:solidFill>
              </a:rPr>
              <a:pPr/>
              <a:t>41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8886" y="1524000"/>
            <a:ext cx="3372566" cy="3447588"/>
            <a:chOff x="2930916" y="1981200"/>
            <a:chExt cx="2308174" cy="242767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5</a:t>
              </a:r>
              <a:endParaRPr lang="en-US" alt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60763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9</a:t>
              </a:r>
              <a:endParaRPr lang="en-US" alt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324811" y="3284296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3</a:t>
              </a:r>
              <a:endParaRPr lang="en-US" altLang="en-US" dirty="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930916" y="3937082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6</a:t>
              </a:r>
              <a:endParaRPr lang="en-US" altLang="en-US" dirty="0"/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4096974" y="2332482"/>
              <a:ext cx="245642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</p:cNvCxnSpPr>
            <p:nvPr/>
          </p:nvCxnSpPr>
          <p:spPr bwMode="auto">
            <a:xfrm flipH="1">
              <a:off x="3617887" y="2944835"/>
              <a:ext cx="240807" cy="3518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3127864" y="3635578"/>
              <a:ext cx="254632" cy="30150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339566" y="3307834"/>
              <a:ext cx="393700" cy="41116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4096974" y="2890865"/>
              <a:ext cx="300248" cy="477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945866" y="3967163"/>
              <a:ext cx="393700" cy="41116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4</a:t>
              </a:r>
              <a:endParaRPr lang="en-US" altLang="en-US" dirty="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845390" y="3996126"/>
              <a:ext cx="393700" cy="41275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675610" y="3658784"/>
              <a:ext cx="366631" cy="3373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4"/>
            <p:cNvCxnSpPr>
              <a:cxnSpLocks noChangeShapeType="1"/>
              <a:stCxn id="15" idx="3"/>
              <a:endCxn id="17" idx="0"/>
            </p:cNvCxnSpPr>
            <p:nvPr/>
          </p:nvCxnSpPr>
          <p:spPr bwMode="auto">
            <a:xfrm flipH="1">
              <a:off x="4142716" y="3658784"/>
              <a:ext cx="254506" cy="308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Post-Order Exercises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94003DB-40D9-4F25-8419-4AB784FAB780}" type="slidenum">
              <a:rPr lang="en-US" altLang="en-US" sz="1400" smtClean="0">
                <a:solidFill>
                  <a:schemeClr val="tx1"/>
                </a:solidFill>
              </a:rPr>
              <a:pPr/>
              <a:t>42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8886" y="1524000"/>
            <a:ext cx="3372566" cy="3447588"/>
            <a:chOff x="2930916" y="1981200"/>
            <a:chExt cx="2308174" cy="242767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5</a:t>
              </a:r>
              <a:endParaRPr lang="en-US" alt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60763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9</a:t>
              </a:r>
              <a:endParaRPr lang="en-US" alt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324811" y="3284296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3</a:t>
              </a:r>
              <a:endParaRPr lang="en-US" altLang="en-US" dirty="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930916" y="3937082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6</a:t>
              </a:r>
              <a:endParaRPr lang="en-US" altLang="en-US" dirty="0"/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4096974" y="2332482"/>
              <a:ext cx="245642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</p:cNvCxnSpPr>
            <p:nvPr/>
          </p:nvCxnSpPr>
          <p:spPr bwMode="auto">
            <a:xfrm flipH="1">
              <a:off x="3617887" y="2944835"/>
              <a:ext cx="240807" cy="3518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3127864" y="3635578"/>
              <a:ext cx="254632" cy="30150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339566" y="3307834"/>
              <a:ext cx="393700" cy="41116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4096974" y="2890865"/>
              <a:ext cx="300248" cy="477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945866" y="3967163"/>
              <a:ext cx="393700" cy="41116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4</a:t>
              </a:r>
              <a:endParaRPr lang="en-US" altLang="en-US" dirty="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845390" y="3996126"/>
              <a:ext cx="393700" cy="41275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675610" y="3658784"/>
              <a:ext cx="366631" cy="3373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4"/>
            <p:cNvCxnSpPr>
              <a:cxnSpLocks noChangeShapeType="1"/>
              <a:stCxn id="15" idx="3"/>
              <a:endCxn id="17" idx="0"/>
            </p:cNvCxnSpPr>
            <p:nvPr/>
          </p:nvCxnSpPr>
          <p:spPr bwMode="auto">
            <a:xfrm flipH="1">
              <a:off x="4142716" y="3658784"/>
              <a:ext cx="254506" cy="308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TextBox 20"/>
          <p:cNvSpPr txBox="1"/>
          <p:nvPr/>
        </p:nvSpPr>
        <p:spPr>
          <a:xfrm>
            <a:off x="1963301" y="5450654"/>
            <a:ext cx="5187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Post-order: 6, 3, 4, 1, 2, 9, 0,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Order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https://en.wikipedia.org/wiki/Tree_traversal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4953000" cy="5257800"/>
          </a:xfrm>
        </p:spPr>
        <p:txBody>
          <a:bodyPr/>
          <a:lstStyle/>
          <a:p>
            <a:r>
              <a:rPr lang="en-US" altLang="en-US" smtClean="0"/>
              <a:t>Trees can also be traversed in </a:t>
            </a:r>
            <a:r>
              <a:rPr lang="en-US" altLang="en-US" i="1" smtClean="0"/>
              <a:t>level-order</a:t>
            </a:r>
            <a:r>
              <a:rPr lang="en-US" altLang="en-US" smtClean="0"/>
              <a:t>, where we visit every node on a level before going to a lower level. This search is referred to as </a:t>
            </a:r>
            <a:r>
              <a:rPr lang="en-US" altLang="en-US" i="1" smtClean="0"/>
              <a:t>breadth-first search</a:t>
            </a:r>
            <a:r>
              <a:rPr lang="en-US" altLang="en-US" smtClean="0"/>
              <a:t> (BFS), as the search tree is broadened as much as possible on each depth before going to the next depth.</a:t>
            </a:r>
          </a:p>
        </p:txBody>
      </p:sp>
      <p:pic>
        <p:nvPicPr>
          <p:cNvPr id="40965" name="Picture 2" descr="https://upload.wikimedia.org/wikipedia/commons/thumb/d/d1/Sorted_binary_tree_breadth-first_traversal.svg/220px-Sorted_binary_tree_breadth-first_travers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35179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095B51E7-4A0E-4777-B92E-46EF0AFC98D1}" type="slidenum">
              <a:rPr lang="en-US" altLang="en-US" sz="1400" smtClean="0">
                <a:solidFill>
                  <a:schemeClr val="tx1"/>
                </a:solidFill>
              </a:rPr>
              <a:pPr/>
              <a:t>43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Implementation: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Order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https://en.wikipedia.org/wiki/Tree_traversal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31763" y="1676400"/>
            <a:ext cx="8915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levelorder(root)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q ← empty queue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q.enqueue(root)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while (not q.isEmpty())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node ← q.dequeue()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visit(node)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if (node.left ≠ null)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  q.enqueue(node.left)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if (node.right ≠ null)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  q.enqueue(node.right)</a:t>
            </a:r>
          </a:p>
        </p:txBody>
      </p:sp>
      <p:pic>
        <p:nvPicPr>
          <p:cNvPr id="41989" name="Picture 2" descr="https://upload.wikimedia.org/wikipedia/commons/thumb/d/d1/Sorted_binary_tree_breadth-first_traversal.svg/220px-Sorted_binary_tree_breadth-first_travers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619375"/>
            <a:ext cx="35179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1FB3820-2140-480E-9C52-BD8AED9CC202}" type="slidenum">
              <a:rPr lang="en-US" altLang="en-US" sz="1400" smtClean="0">
                <a:solidFill>
                  <a:schemeClr val="tx1"/>
                </a:solidFill>
              </a:rPr>
              <a:pPr/>
              <a:t>44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Implementation: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Order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https://en.wikipedia.org/wiki/Tree_traversal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31763" y="1676400"/>
            <a:ext cx="89154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levelorder(root)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q ← empty queue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q.enqueue(root)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while (not q.isEmpty())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node ← q.dequeue()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visit(node)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if (node.left ≠ null)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  q.enqueue(node.left)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if (node.right ≠ null)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      q.enqueue(node.right)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4551363" y="605313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t>Level-order: F, B, G, A, D, I, C, E, H.</a:t>
            </a:r>
            <a:endParaRPr lang="en-US" altLang="en-US" sz="2000">
              <a:solidFill>
                <a:srgbClr val="FFFF00"/>
              </a:solidFill>
            </a:endParaRPr>
          </a:p>
        </p:txBody>
      </p:sp>
      <p:pic>
        <p:nvPicPr>
          <p:cNvPr id="41989" name="Picture 2" descr="https://upload.wikimedia.org/wikipedia/commons/thumb/d/d1/Sorted_binary_tree_breadth-first_traversal.svg/220px-Sorted_binary_tree_breadth-first_travers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619375"/>
            <a:ext cx="35179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1FB3820-2140-480E-9C52-BD8AED9CC202}" type="slidenum">
              <a:rPr lang="en-US" altLang="en-US" sz="1400" smtClean="0">
                <a:solidFill>
                  <a:schemeClr val="tx1"/>
                </a:solidFill>
              </a:rPr>
              <a:pPr/>
              <a:t>45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Order Exercises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(Level-Order)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5DAE98EA-12F3-4A30-9AA6-B9C0F3C4D875}" type="slidenum">
              <a:rPr lang="en-US" altLang="en-US" sz="1400" smtClean="0">
                <a:solidFill>
                  <a:schemeClr val="tx1"/>
                </a:solidFill>
              </a:rPr>
              <a:pPr/>
              <a:t>46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8886" y="1524000"/>
            <a:ext cx="3372566" cy="3447588"/>
            <a:chOff x="2930916" y="1981200"/>
            <a:chExt cx="2308174" cy="242767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5</a:t>
              </a:r>
              <a:endParaRPr lang="en-US" alt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60763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9</a:t>
              </a:r>
              <a:endParaRPr lang="en-US" alt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324811" y="3284296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3</a:t>
              </a:r>
              <a:endParaRPr lang="en-US" altLang="en-US" dirty="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930916" y="3937082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6</a:t>
              </a:r>
              <a:endParaRPr lang="en-US" altLang="en-US" dirty="0"/>
            </a:p>
          </p:txBody>
        </p:sp>
        <p:cxnSp>
          <p:nvCxnSpPr>
            <p:cNvPr id="11" name="Straight Connector 12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4096974" y="2332482"/>
              <a:ext cx="245642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cxnSpLocks noChangeShapeType="1"/>
            </p:cNvCxnSpPr>
            <p:nvPr/>
          </p:nvCxnSpPr>
          <p:spPr bwMode="auto">
            <a:xfrm flipH="1">
              <a:off x="3617887" y="2944835"/>
              <a:ext cx="240807" cy="3518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3127864" y="3635578"/>
              <a:ext cx="254632" cy="30150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339566" y="3307834"/>
              <a:ext cx="393700" cy="41116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cxnSp>
          <p:nvCxnSpPr>
            <p:cNvPr id="16" name="Straight Connector 16"/>
            <p:cNvCxnSpPr>
              <a:cxnSpLocks noChangeShapeType="1"/>
              <a:stCxn id="7" idx="5"/>
              <a:endCxn id="15" idx="1"/>
            </p:cNvCxnSpPr>
            <p:nvPr/>
          </p:nvCxnSpPr>
          <p:spPr bwMode="auto">
            <a:xfrm>
              <a:off x="4096974" y="2890865"/>
              <a:ext cx="300248" cy="4771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945866" y="3967163"/>
              <a:ext cx="393700" cy="41116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4</a:t>
              </a:r>
              <a:endParaRPr lang="en-US" altLang="en-US" dirty="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845390" y="3996126"/>
              <a:ext cx="393700" cy="41275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19" name="Straight Connector 16"/>
            <p:cNvCxnSpPr>
              <a:cxnSpLocks noChangeShapeType="1"/>
              <a:stCxn id="15" idx="5"/>
              <a:endCxn id="18" idx="0"/>
            </p:cNvCxnSpPr>
            <p:nvPr/>
          </p:nvCxnSpPr>
          <p:spPr bwMode="auto">
            <a:xfrm>
              <a:off x="4675610" y="3658784"/>
              <a:ext cx="366631" cy="3373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4"/>
            <p:cNvCxnSpPr>
              <a:cxnSpLocks noChangeShapeType="1"/>
              <a:stCxn id="15" idx="3"/>
              <a:endCxn id="17" idx="0"/>
            </p:cNvCxnSpPr>
            <p:nvPr/>
          </p:nvCxnSpPr>
          <p:spPr bwMode="auto">
            <a:xfrm flipH="1">
              <a:off x="4142716" y="3658784"/>
              <a:ext cx="254506" cy="308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TextBox 20"/>
          <p:cNvSpPr txBox="1"/>
          <p:nvPr/>
        </p:nvSpPr>
        <p:spPr>
          <a:xfrm>
            <a:off x="1963301" y="5450654"/>
            <a:ext cx="5187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Post-order: 5, 9, 0, 3, 2, 6, 4,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Perfect binary trees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41325" y="1136650"/>
            <a:ext cx="8321675" cy="3263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A </a:t>
            </a:r>
            <a:r>
              <a:rPr lang="en-US" altLang="en-US" b="1" smtClean="0"/>
              <a:t>perfect binary tree</a:t>
            </a:r>
            <a:r>
              <a:rPr lang="en-US" altLang="en-US" smtClean="0"/>
              <a:t>: All internal nodes have two children and all leaves have the same depth or same level.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14400" y="5295849"/>
            <a:ext cx="25844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100" b="1" dirty="0"/>
              <a:t>A perfect binary tree</a:t>
            </a:r>
            <a:endParaRPr lang="en-US" altLang="en-US" sz="2100" dirty="0"/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5638800" y="5295848"/>
            <a:ext cx="30241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100" b="1"/>
              <a:t>Not a perfect binary tree</a:t>
            </a:r>
            <a:endParaRPr lang="en-US" altLang="en-US" sz="2100"/>
          </a:p>
        </p:txBody>
      </p:sp>
      <p:pic>
        <p:nvPicPr>
          <p:cNvPr id="45068" name="Picture 2" descr="https://upload.wikimedia.org/wikipedia/commons/thumb/3/38/Max-Heap.svg/501px-Max-He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2738438"/>
            <a:ext cx="35782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2" descr="https://upload.wikimedia.org/wikipedia/commons/thumb/3/38/Max-Heap.svg/501px-Max-Heap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13"/>
          <a:stretch/>
        </p:blipFill>
        <p:spPr bwMode="auto">
          <a:xfrm>
            <a:off x="228600" y="3184525"/>
            <a:ext cx="35782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B1B2492-1D9B-484E-88FE-B8C01225D749}" type="slidenum">
              <a:rPr lang="en-US" altLang="en-US" sz="1400" smtClean="0">
                <a:solidFill>
                  <a:schemeClr val="tx1"/>
                </a:solidFill>
              </a:rPr>
              <a:pPr/>
              <a:t>47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Complete binary trees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000125" y="1577975"/>
            <a:ext cx="7762875" cy="3263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A </a:t>
            </a:r>
            <a:r>
              <a:rPr lang="en-US" altLang="en-US" b="1" smtClean="0"/>
              <a:t>complete binary tree</a:t>
            </a:r>
            <a:r>
              <a:rPr lang="en-US" altLang="en-US" smtClean="0"/>
              <a:t>: Every level, except possibly the last, is completely filled.</a:t>
            </a:r>
          </a:p>
        </p:txBody>
      </p:sp>
      <p:pic>
        <p:nvPicPr>
          <p:cNvPr id="46084" name="Picture 2" descr="https://upload.wikimedia.org/wikipedia/commons/thumb/3/38/Max-Heap.svg/501px-Max-He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738438"/>
            <a:ext cx="357981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915988" y="5297487"/>
            <a:ext cx="28082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100" b="1" dirty="0"/>
              <a:t>A complete binary tree</a:t>
            </a:r>
            <a:endParaRPr lang="en-US" altLang="en-US" sz="2100" dirty="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297488" y="5297488"/>
            <a:ext cx="32496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100" b="1"/>
              <a:t>Not a complete binary tree</a:t>
            </a:r>
            <a:endParaRPr lang="en-US" altLang="en-US" sz="2100"/>
          </a:p>
        </p:txBody>
      </p:sp>
      <p:grpSp>
        <p:nvGrpSpPr>
          <p:cNvPr id="46087" name="Group 8"/>
          <p:cNvGrpSpPr>
            <a:grpSpLocks/>
          </p:cNvGrpSpPr>
          <p:nvPr/>
        </p:nvGrpSpPr>
        <p:grpSpPr bwMode="auto">
          <a:xfrm>
            <a:off x="5184775" y="2738438"/>
            <a:ext cx="3578225" cy="2651125"/>
            <a:chOff x="6912434" y="2508250"/>
            <a:chExt cx="4772025" cy="3533776"/>
          </a:xfrm>
        </p:grpSpPr>
        <p:pic>
          <p:nvPicPr>
            <p:cNvPr id="46089" name="Picture 2" descr="https://upload.wikimedia.org/wikipedia/commons/thumb/3/38/Max-Heap.svg/501px-Max-Heap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434" y="2508250"/>
              <a:ext cx="4772025" cy="3533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0500076" y="3936572"/>
              <a:ext cx="896452" cy="11574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460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9A58547F-4A6D-4D6C-B208-8F3CB23606B7}" type="slidenum">
              <a:rPr lang="en-US" altLang="en-US" sz="1400" smtClean="0">
                <a:solidFill>
                  <a:schemeClr val="tx1"/>
                </a:solidFill>
              </a:rPr>
              <a:pPr/>
              <a:t>48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Full binary trees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1617663"/>
            <a:ext cx="7670800" cy="3263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A </a:t>
            </a:r>
            <a:r>
              <a:rPr lang="en-US" altLang="en-US" b="1" smtClean="0"/>
              <a:t>full binary tree</a:t>
            </a:r>
            <a:r>
              <a:rPr lang="en-US" altLang="en-US" smtClean="0"/>
              <a:t>: every node has either 0 or 2 children. </a:t>
            </a:r>
          </a:p>
        </p:txBody>
      </p:sp>
      <p:grpSp>
        <p:nvGrpSpPr>
          <p:cNvPr id="47108" name="Group 9"/>
          <p:cNvGrpSpPr>
            <a:grpSpLocks/>
          </p:cNvGrpSpPr>
          <p:nvPr/>
        </p:nvGrpSpPr>
        <p:grpSpPr bwMode="auto">
          <a:xfrm>
            <a:off x="4778375" y="2646363"/>
            <a:ext cx="3578225" cy="2962275"/>
            <a:chOff x="6370652" y="2386302"/>
            <a:chExt cx="4772025" cy="3948112"/>
          </a:xfrm>
        </p:grpSpPr>
        <p:pic>
          <p:nvPicPr>
            <p:cNvPr id="47113" name="Picture 2" descr="https://upload.wikimedia.org/wikipedia/commons/thumb/3/38/Max-Heap.svg/501px-Max-Heap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652" y="2386302"/>
              <a:ext cx="4772025" cy="3533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4" name="Rectangle 4"/>
            <p:cNvSpPr>
              <a:spLocks noChangeArrowheads="1"/>
            </p:cNvSpPr>
            <p:nvPr/>
          </p:nvSpPr>
          <p:spPr bwMode="auto">
            <a:xfrm>
              <a:off x="7112239" y="5780417"/>
              <a:ext cx="3473516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100" b="1"/>
                <a:t>Not a full binary tree</a:t>
              </a:r>
              <a:endParaRPr lang="en-US" altLang="en-US" sz="21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13906" y="4715814"/>
              <a:ext cx="715592" cy="9605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47109" name="Group 10"/>
          <p:cNvGrpSpPr>
            <a:grpSpLocks/>
          </p:cNvGrpSpPr>
          <p:nvPr/>
        </p:nvGrpSpPr>
        <p:grpSpPr bwMode="auto">
          <a:xfrm>
            <a:off x="469900" y="2646363"/>
            <a:ext cx="3578225" cy="2962275"/>
            <a:chOff x="626488" y="2386302"/>
            <a:chExt cx="4772025" cy="3948112"/>
          </a:xfrm>
        </p:grpSpPr>
        <p:pic>
          <p:nvPicPr>
            <p:cNvPr id="47111" name="Picture 2" descr="https://upload.wikimedia.org/wikipedia/commons/thumb/3/38/Max-Heap.svg/501px-Max-Heap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488" y="2386302"/>
              <a:ext cx="4772025" cy="3533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1368075" y="5780417"/>
              <a:ext cx="2885149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100" b="1"/>
                <a:t>A full binary tree</a:t>
              </a:r>
              <a:endParaRPr lang="en-US" altLang="en-US" sz="2100"/>
            </a:p>
          </p:txBody>
        </p:sp>
      </p:grpSp>
      <p:sp>
        <p:nvSpPr>
          <p:cNvPr id="471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AC6A94F2-5821-4A60-AF6C-6834A0DD1BD1}" type="slidenum">
              <a:rPr lang="en-US" altLang="en-US" sz="1400" smtClean="0">
                <a:solidFill>
                  <a:schemeClr val="tx1"/>
                </a:solidFill>
              </a:rPr>
              <a:pPr/>
              <a:t>49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Definition</a:t>
            </a:r>
          </a:p>
        </p:txBody>
      </p:sp>
      <p:grpSp>
        <p:nvGrpSpPr>
          <p:cNvPr id="8195" name="Group 1"/>
          <p:cNvGrpSpPr>
            <a:grpSpLocks/>
          </p:cNvGrpSpPr>
          <p:nvPr/>
        </p:nvGrpSpPr>
        <p:grpSpPr bwMode="auto">
          <a:xfrm>
            <a:off x="6553200" y="990600"/>
            <a:ext cx="2057400" cy="2374900"/>
            <a:chOff x="4114800" y="3276600"/>
            <a:chExt cx="3184071" cy="3517752"/>
          </a:xfrm>
        </p:grpSpPr>
        <p:sp>
          <p:nvSpPr>
            <p:cNvPr id="8210" name="Oval 7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8211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8212" name="Oval 9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8213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8214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8215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8216" name="Straight Connector 13"/>
            <p:cNvCxnSpPr>
              <a:cxnSpLocks noChangeShapeType="1"/>
              <a:stCxn id="8210" idx="3"/>
              <a:endCxn id="8211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7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8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9" name="Straight Connector 16"/>
            <p:cNvCxnSpPr>
              <a:cxnSpLocks noChangeShapeType="1"/>
              <a:stCxn id="8210" idx="5"/>
              <a:endCxn id="8212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0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21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8222" name="Straight Connector 19"/>
            <p:cNvCxnSpPr>
              <a:cxnSpLocks noChangeShapeType="1"/>
              <a:endCxn id="8221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Rectangle 19"/>
          <p:cNvSpPr/>
          <p:nvPr/>
        </p:nvSpPr>
        <p:spPr>
          <a:xfrm>
            <a:off x="7591425" y="287338"/>
            <a:ext cx="8445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root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76275" y="1658938"/>
            <a:ext cx="518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tree </a:t>
            </a:r>
            <a:r>
              <a:rPr lang="en-US" altLang="en-US">
                <a:solidFill>
                  <a:schemeClr val="bg1"/>
                </a:solidFill>
              </a:rPr>
              <a:t>T</a:t>
            </a:r>
            <a:r>
              <a:rPr lang="en-US" altLang="en-US"/>
              <a:t> is a finite </a:t>
            </a:r>
            <a:r>
              <a:rPr lang="en-US" altLang="en-US" b="1"/>
              <a:t>nonempty</a:t>
            </a:r>
            <a:r>
              <a:rPr lang="en-US" altLang="en-US"/>
              <a:t> set of nodes.</a:t>
            </a:r>
          </a:p>
          <a:p>
            <a:r>
              <a:rPr lang="en-US" altLang="en-US"/>
              <a:t>One of these nodes is called the root.</a:t>
            </a:r>
          </a:p>
          <a:p>
            <a:r>
              <a:rPr lang="en-US" altLang="en-US"/>
              <a:t>If the root is taken out, the tree is partitioned into trees (if there is/are nodes). The trees are called the subtrees of </a:t>
            </a:r>
            <a:r>
              <a:rPr lang="en-US" altLang="en-US">
                <a:solidFill>
                  <a:schemeClr val="bg1"/>
                </a:solidFill>
              </a:rPr>
              <a:t>T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endParaRPr lang="en-US" altLang="en-US"/>
          </a:p>
        </p:txBody>
      </p:sp>
      <p:grpSp>
        <p:nvGrpSpPr>
          <p:cNvPr id="8198" name="Group 1"/>
          <p:cNvGrpSpPr>
            <a:grpSpLocks/>
          </p:cNvGrpSpPr>
          <p:nvPr/>
        </p:nvGrpSpPr>
        <p:grpSpPr bwMode="auto">
          <a:xfrm>
            <a:off x="6554788" y="4546600"/>
            <a:ext cx="1382712" cy="1817688"/>
            <a:chOff x="4114800" y="4103688"/>
            <a:chExt cx="2139269" cy="2690664"/>
          </a:xfrm>
        </p:grpSpPr>
        <p:sp>
          <p:nvSpPr>
            <p:cNvPr id="8201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8205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6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7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8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8209" name="Straight Connector 19"/>
            <p:cNvCxnSpPr>
              <a:cxnSpLocks noChangeShapeType="1"/>
              <a:endCxn id="8208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99" name="Oval 18"/>
          <p:cNvSpPr>
            <a:spLocks noChangeArrowheads="1"/>
          </p:cNvSpPr>
          <p:nvPr/>
        </p:nvSpPr>
        <p:spPr bwMode="auto">
          <a:xfrm>
            <a:off x="8205788" y="4546600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82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FF5057CE-60BA-41B1-AC0A-E7031588ADA7}" type="slidenum">
              <a:rPr lang="en-US" altLang="en-US" sz="1400" smtClean="0">
                <a:solidFill>
                  <a:schemeClr val="tx1"/>
                </a:solidFill>
              </a:rPr>
              <a:pPr/>
              <a:t>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Example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Processing arithmetic expressions</a:t>
            </a: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AF8C636C-D3CF-4B25-B048-A811ABA60A6E}" type="slidenum">
              <a:rPr lang="en-US" altLang="en-US" sz="1400" smtClean="0">
                <a:solidFill>
                  <a:schemeClr val="tx1"/>
                </a:solidFill>
              </a:rPr>
              <a:pPr/>
              <a:t>50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 Expressions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3200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An expression:</a:t>
            </a:r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/>
              <a:t>a + b) * (c + d) + f – x*y/z + </a:t>
            </a:r>
            <a:r>
              <a:rPr lang="en-US" altLang="en-US" dirty="0" smtClean="0"/>
              <a:t>7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Expressions comprise three kinds of entities.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Operators: +, </a:t>
            </a:r>
            <a:r>
              <a:rPr lang="en-US" altLang="en-US" dirty="0"/>
              <a:t>-, /, </a:t>
            </a:r>
            <a:r>
              <a:rPr lang="en-US" altLang="en-US" dirty="0" smtClean="0"/>
              <a:t>*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Operands: a</a:t>
            </a:r>
            <a:r>
              <a:rPr lang="en-US" altLang="en-US" dirty="0"/>
              <a:t>, b, c, d, f, x, y, z, 7, (a + b), (c + d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Delimiters: (,  ) </a:t>
            </a:r>
            <a:endParaRPr lang="en-US" altLang="en-US" dirty="0"/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7373ADE0-5189-4EA9-83D1-F149EF38FA2A}" type="slidenum">
              <a:rPr lang="en-US" altLang="en-US" sz="1400" smtClean="0">
                <a:solidFill>
                  <a:schemeClr val="tx1"/>
                </a:solidFill>
              </a:rPr>
              <a:pPr/>
              <a:t>51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45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Binary operator: need two operands.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a + b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x/z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f-x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b</a:t>
            </a:r>
            <a:r>
              <a:rPr lang="en-US" altLang="en-US" dirty="0" smtClean="0"/>
              <a:t>*c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Unary operator: need one operand.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+x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-y</a:t>
            </a: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4FA74F5-0361-4876-829B-EFA767DA5374}" type="slidenum">
              <a:rPr lang="en-US" altLang="en-US" sz="1400" smtClean="0">
                <a:solidFill>
                  <a:schemeClr val="tx1"/>
                </a:solidFill>
              </a:rPr>
              <a:pPr/>
              <a:t>52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Infix Form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r>
              <a:rPr lang="en-US" altLang="en-US" dirty="0" smtClean="0"/>
              <a:t>Binary operators are in between their left and right operands.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a + b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x*y/z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(a + b) * (c + d) + f – x*y/z + 7</a:t>
            </a:r>
          </a:p>
          <a:p>
            <a:pPr lvl="1">
              <a:buClr>
                <a:schemeClr val="bg1"/>
              </a:buClr>
            </a:pP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4E99DB4-94F8-4D56-B079-537F48385C6E}" type="slidenum">
              <a:rPr lang="en-US" altLang="en-US" sz="1400" smtClean="0">
                <a:solidFill>
                  <a:schemeClr val="tx1"/>
                </a:solidFill>
              </a:rPr>
              <a:pPr/>
              <a:t>53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Operator Priorities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18379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How do we figure out the operands of an operator?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a + b 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x/y – z*w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Use operator priorities to resolve the issue.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^</a:t>
            </a:r>
            <a:r>
              <a:rPr lang="en-US" altLang="en-US" dirty="0" smtClean="0"/>
              <a:t>		&gt;	</a:t>
            </a:r>
            <a:r>
              <a:rPr lang="en-US" altLang="en-US" b="1" dirty="0" smtClean="0"/>
              <a:t>*</a:t>
            </a:r>
            <a:r>
              <a:rPr lang="en-US" altLang="en-US" dirty="0" smtClean="0"/>
              <a:t> = </a:t>
            </a:r>
            <a:r>
              <a:rPr lang="en-US" altLang="en-US" b="1" dirty="0" smtClean="0"/>
              <a:t>/</a:t>
            </a:r>
            <a:r>
              <a:rPr lang="en-US" altLang="en-US" dirty="0" smtClean="0"/>
              <a:t>       &gt;   		</a:t>
            </a:r>
            <a:r>
              <a:rPr lang="en-US" altLang="en-US" b="1" dirty="0" smtClean="0"/>
              <a:t>+ </a:t>
            </a:r>
            <a:r>
              <a:rPr lang="en-US" altLang="en-US" dirty="0" smtClean="0"/>
              <a:t> =  </a:t>
            </a:r>
            <a:r>
              <a:rPr lang="en-US" altLang="en-US" b="1" dirty="0" smtClean="0"/>
              <a:t>-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^ is the power operator	</a:t>
            </a:r>
            <a:r>
              <a:rPr lang="en-US" altLang="en-US" sz="2000" dirty="0" smtClean="0"/>
              <a:t>( it is the bitwise XOR op in C++)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An operand is associated with an adjacent operator which has higher priority.</a:t>
            </a:r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FB1312A-0B87-43C8-8E78-1ED25B5C1CCE}" type="slidenum">
              <a:rPr lang="en-US" altLang="en-US" sz="1400" smtClean="0">
                <a:solidFill>
                  <a:schemeClr val="tx1"/>
                </a:solidFill>
              </a:rPr>
              <a:pPr/>
              <a:t>54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Left Associativity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r>
              <a:rPr lang="en-US" altLang="en-US" dirty="0" smtClean="0"/>
              <a:t>The operators are left associative.</a:t>
            </a:r>
          </a:p>
          <a:p>
            <a:r>
              <a:rPr lang="en-US" altLang="en-US" dirty="0" smtClean="0"/>
              <a:t>An operand is associated with the operator on the left if the operator on the right has the same priority.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x</a:t>
            </a:r>
            <a:r>
              <a:rPr lang="en-US" altLang="en-US" dirty="0" smtClean="0"/>
              <a:t> + y - z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z</a:t>
            </a:r>
            <a:r>
              <a:rPr lang="en-US" altLang="en-US" dirty="0" smtClean="0"/>
              <a:t> </a:t>
            </a:r>
            <a:r>
              <a:rPr lang="en-US" altLang="en-US" dirty="0"/>
              <a:t>/</a:t>
            </a:r>
            <a:r>
              <a:rPr lang="en-US" altLang="en-US" dirty="0" smtClean="0"/>
              <a:t> x * y / w</a:t>
            </a:r>
          </a:p>
          <a:p>
            <a:pPr lvl="1">
              <a:buClr>
                <a:schemeClr val="bg1"/>
              </a:buClr>
            </a:pPr>
            <a:endParaRPr lang="en-US" altLang="en-US" dirty="0" smtClean="0"/>
          </a:p>
        </p:txBody>
      </p:sp>
      <p:sp>
        <p:nvSpPr>
          <p:cNvPr id="532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99C7E7C6-C464-48B4-B955-979A0AD8DEFF}" type="slidenum">
              <a:rPr lang="en-US" altLang="en-US" sz="1400" smtClean="0">
                <a:solidFill>
                  <a:schemeClr val="tx1"/>
                </a:solidFill>
              </a:rPr>
              <a:pPr/>
              <a:t>55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r>
              <a:rPr lang="en-US" altLang="en-US" dirty="0" smtClean="0"/>
              <a:t>The operators are right associative.</a:t>
            </a:r>
          </a:p>
          <a:p>
            <a:r>
              <a:rPr lang="en-US" altLang="en-US" dirty="0" smtClean="0"/>
              <a:t>An operand is associated with the operator on the right if the operator on the left has the same priority.</a:t>
            </a:r>
          </a:p>
          <a:p>
            <a:endParaRPr lang="en-US" altLang="en-US" dirty="0" smtClean="0"/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err="1" smtClean="0"/>
              <a:t>x^y^z</a:t>
            </a:r>
            <a:r>
              <a:rPr lang="en-US" altLang="en-US" dirty="0" smtClean="0"/>
              <a:t>				: ^ is the power operator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err="1" smtClean="0"/>
              <a:t>z^y^x^w</a:t>
            </a:r>
            <a:r>
              <a:rPr lang="en-US" altLang="en-US" dirty="0" smtClean="0"/>
              <a:t> = z^(y^(</a:t>
            </a:r>
            <a:r>
              <a:rPr lang="en-US" altLang="en-US" dirty="0" err="1" smtClean="0"/>
              <a:t>x^w</a:t>
            </a:r>
            <a:r>
              <a:rPr lang="en-US" altLang="en-US" dirty="0" smtClean="0"/>
              <a:t>))</a:t>
            </a:r>
          </a:p>
          <a:p>
            <a:pPr lvl="1">
              <a:buClr>
                <a:schemeClr val="bg1"/>
              </a:buClr>
            </a:pPr>
            <a:endParaRPr lang="en-US" altLang="en-US" dirty="0" smtClean="0"/>
          </a:p>
        </p:txBody>
      </p:sp>
      <p:sp>
        <p:nvSpPr>
          <p:cNvPr id="542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9249DAB-1D64-4B63-890A-E004C1D9B5EF}" type="slidenum">
              <a:rPr lang="en-US" altLang="en-US" sz="1400" smtClean="0">
                <a:solidFill>
                  <a:schemeClr val="tx1"/>
                </a:solidFill>
              </a:rPr>
              <a:pPr/>
              <a:t>56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Associativity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Delimiters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subexpression enclosed by a pair of delimiters is a single operand</a:t>
            </a:r>
          </a:p>
          <a:p>
            <a:r>
              <a:rPr lang="en-US" altLang="en-US" dirty="0" smtClean="0"/>
              <a:t>It is independent from the remainder of the expression.</a:t>
            </a:r>
          </a:p>
          <a:p>
            <a:endParaRPr lang="en-US" altLang="en-US" dirty="0" smtClean="0"/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(a + b) * (c + d) + f – ( x*(y/z) + 7)</a:t>
            </a:r>
          </a:p>
        </p:txBody>
      </p:sp>
      <p:sp>
        <p:nvSpPr>
          <p:cNvPr id="553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12B3614-16BE-488E-8DE1-1890CEEF1CED}" type="slidenum">
              <a:rPr lang="en-US" altLang="en-US" sz="1400" smtClean="0">
                <a:solidFill>
                  <a:schemeClr val="tx1"/>
                </a:solidFill>
              </a:rPr>
              <a:pPr/>
              <a:t>57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Form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altLang="en-US" dirty="0" smtClean="0"/>
              <a:t>The order of operands is the same as in the infix form.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Operators come at once after the postfix form of their operands.</a:t>
            </a:r>
          </a:p>
          <a:p>
            <a:endParaRPr lang="en-US" altLang="en-US" dirty="0" smtClean="0"/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Infix = x + 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Postfix = </a:t>
            </a:r>
            <a:r>
              <a:rPr lang="en-US" altLang="en-US" dirty="0" err="1" smtClean="0"/>
              <a:t>xy</a:t>
            </a:r>
            <a:r>
              <a:rPr lang="en-US" altLang="en-US" dirty="0" smtClean="0"/>
              <a:t>+</a:t>
            </a:r>
          </a:p>
          <a:p>
            <a:pPr>
              <a:buFontTx/>
              <a:buNone/>
            </a:pP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573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AB19942-B07B-4B80-B6F7-E7692B4516B7}" type="slidenum">
              <a:rPr lang="en-US" altLang="en-US" sz="1400" smtClean="0">
                <a:solidFill>
                  <a:schemeClr val="tx1"/>
                </a:solidFill>
              </a:rPr>
              <a:pPr/>
              <a:t>58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3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2376649A-6137-4ED0-B1C2-E5132EF626C6}" type="slidenum">
              <a:rPr lang="en-US" altLang="en-US" sz="1400" smtClean="0">
                <a:solidFill>
                  <a:schemeClr val="tx1"/>
                </a:solidFill>
              </a:rPr>
              <a:pPr/>
              <a:t>59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266" y="1295400"/>
            <a:ext cx="81009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x + 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xy</a:t>
            </a:r>
            <a:r>
              <a:rPr lang="en-US" altLang="en-US" sz="2800" dirty="0" smtClean="0">
                <a:solidFill>
                  <a:schemeClr val="tx1"/>
                </a:solidFill>
              </a:rPr>
              <a:t>+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tx1"/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tx1"/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f – ( x*(y/z) + 7)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fxyz</a:t>
            </a:r>
            <a:r>
              <a:rPr lang="en-US" altLang="en-US" sz="2800" dirty="0" smtClean="0">
                <a:solidFill>
                  <a:schemeClr val="tx1"/>
                </a:solidFill>
              </a:rPr>
              <a:t>/*7+ –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tx1"/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 + f – ( x*(y/z) + 7)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f+xyz</a:t>
            </a:r>
            <a:r>
              <a:rPr lang="en-US" altLang="en-US" sz="2800" dirty="0" smtClean="0">
                <a:solidFill>
                  <a:schemeClr val="tx1"/>
                </a:solidFill>
              </a:rPr>
              <a:t>/*7+ –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2263775"/>
            <a:ext cx="8167688" cy="3070225"/>
          </a:xfrm>
        </p:spPr>
        <p:txBody>
          <a:bodyPr anchor="ctr"/>
          <a:lstStyle/>
          <a:p>
            <a:pPr algn="l"/>
            <a:r>
              <a:rPr lang="en-US" altLang="en-US" sz="3200" smtClean="0"/>
              <a:t>Level: The root node is level 0. When we traverse down the hierarchy by one step, the level increases by 1.</a:t>
            </a:r>
            <a:br>
              <a:rPr lang="en-US" altLang="en-US" sz="3200" smtClean="0"/>
            </a:b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Parent</a:t>
            </a:r>
            <a:br>
              <a:rPr lang="en-US" altLang="en-US" sz="3200" smtClean="0"/>
            </a:br>
            <a:r>
              <a:rPr lang="en-US" altLang="en-US" sz="3200" smtClean="0"/>
              <a:t>Grandparent</a:t>
            </a:r>
            <a:br>
              <a:rPr lang="en-US" altLang="en-US" sz="3200" smtClean="0"/>
            </a:br>
            <a:r>
              <a:rPr lang="en-US" altLang="en-US" sz="3200" smtClean="0"/>
              <a:t>Siblings</a:t>
            </a:r>
            <a:br>
              <a:rPr lang="en-US" altLang="en-US" sz="3200" smtClean="0"/>
            </a:br>
            <a:r>
              <a:rPr lang="en-US" altLang="en-US" sz="3200" smtClean="0"/>
              <a:t>Ancestors</a:t>
            </a:r>
            <a:br>
              <a:rPr lang="en-US" altLang="en-US" sz="3200" smtClean="0"/>
            </a:br>
            <a:r>
              <a:rPr lang="en-US" altLang="en-US" sz="3200" smtClean="0"/>
              <a:t>Descendants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6000">
                <a:solidFill>
                  <a:schemeClr val="tx2"/>
                </a:solidFill>
              </a:rPr>
              <a:t>Terminologies</a:t>
            </a:r>
          </a:p>
        </p:txBody>
      </p:sp>
      <p:grpSp>
        <p:nvGrpSpPr>
          <p:cNvPr id="9220" name="Group 1"/>
          <p:cNvGrpSpPr>
            <a:grpSpLocks/>
          </p:cNvGrpSpPr>
          <p:nvPr/>
        </p:nvGrpSpPr>
        <p:grpSpPr bwMode="auto">
          <a:xfrm>
            <a:off x="5029200" y="3657600"/>
            <a:ext cx="2057400" cy="2374900"/>
            <a:chOff x="4114800" y="3276600"/>
            <a:chExt cx="3184071" cy="3517752"/>
          </a:xfrm>
        </p:grpSpPr>
        <p:sp>
          <p:nvSpPr>
            <p:cNvPr id="9228" name="Oval 7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9229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9230" name="Oval 9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9231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9232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9233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9234" name="Straight Connector 13"/>
            <p:cNvCxnSpPr>
              <a:cxnSpLocks noChangeShapeType="1"/>
              <a:stCxn id="9228" idx="3"/>
              <a:endCxn id="9229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5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6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7" name="Straight Connector 16"/>
            <p:cNvCxnSpPr>
              <a:cxnSpLocks noChangeShapeType="1"/>
              <a:stCxn id="9228" idx="5"/>
              <a:endCxn id="9230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8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39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9240" name="Straight Connector 19"/>
            <p:cNvCxnSpPr>
              <a:cxnSpLocks noChangeShapeType="1"/>
              <a:endCxn id="9239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221" name="Straight Connector 14"/>
          <p:cNvCxnSpPr>
            <a:cxnSpLocks noChangeShapeType="1"/>
            <a:stCxn id="9229" idx="2"/>
          </p:cNvCxnSpPr>
          <p:nvPr/>
        </p:nvCxnSpPr>
        <p:spPr bwMode="auto">
          <a:xfrm flipH="1">
            <a:off x="4645025" y="4421188"/>
            <a:ext cx="1020763" cy="557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2" name="Oval 9"/>
          <p:cNvSpPr>
            <a:spLocks noChangeArrowheads="1"/>
          </p:cNvSpPr>
          <p:nvPr/>
        </p:nvSpPr>
        <p:spPr bwMode="auto">
          <a:xfrm>
            <a:off x="7467600" y="4908550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9223" name="Oval 9"/>
          <p:cNvSpPr>
            <a:spLocks noChangeArrowheads="1"/>
          </p:cNvSpPr>
          <p:nvPr/>
        </p:nvSpPr>
        <p:spPr bwMode="auto">
          <a:xfrm>
            <a:off x="8305800" y="4930775"/>
            <a:ext cx="393700" cy="411163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9224" name="Straight Connector 16"/>
          <p:cNvCxnSpPr>
            <a:cxnSpLocks noChangeShapeType="1"/>
            <a:stCxn id="9230" idx="5"/>
            <a:endCxn id="9222" idx="1"/>
          </p:cNvCxnSpPr>
          <p:nvPr/>
        </p:nvCxnSpPr>
        <p:spPr bwMode="auto">
          <a:xfrm>
            <a:off x="7029450" y="4567238"/>
            <a:ext cx="495300" cy="401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5" name="Oval 12"/>
          <p:cNvSpPr>
            <a:spLocks noChangeArrowheads="1"/>
          </p:cNvSpPr>
          <p:nvPr/>
        </p:nvSpPr>
        <p:spPr bwMode="auto">
          <a:xfrm>
            <a:off x="4370388" y="490378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9226" name="Straight Connector 16"/>
          <p:cNvCxnSpPr>
            <a:cxnSpLocks noChangeShapeType="1"/>
            <a:endCxn id="9223" idx="1"/>
          </p:cNvCxnSpPr>
          <p:nvPr/>
        </p:nvCxnSpPr>
        <p:spPr bwMode="auto">
          <a:xfrm>
            <a:off x="7061200" y="4432300"/>
            <a:ext cx="1301750" cy="558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F8E61AB-1533-42D3-849A-43DD289B1A96}" type="slidenum">
              <a:rPr lang="en-US" altLang="en-US" sz="1400" smtClean="0">
                <a:solidFill>
                  <a:schemeClr val="tx1"/>
                </a:solidFill>
              </a:rPr>
              <a:pPr/>
              <a:t>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Unary Operators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934" y="1447800"/>
            <a:ext cx="8001000" cy="4114800"/>
          </a:xfrm>
        </p:spPr>
        <p:txBody>
          <a:bodyPr/>
          <a:lstStyle/>
          <a:p>
            <a:r>
              <a:rPr lang="en-US" altLang="en-US" dirty="0" smtClean="0"/>
              <a:t>The symbols of the unary operators + and – are the same as the binary operators + and –.</a:t>
            </a:r>
          </a:p>
          <a:p>
            <a:r>
              <a:rPr lang="en-US" altLang="en-US" dirty="0" smtClean="0"/>
              <a:t>Replace with new symbols.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+ a =&gt; a @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+ a + b =&gt; a @ b +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- a =&gt; a </a:t>
            </a:r>
            <a:r>
              <a:rPr lang="en-US" altLang="en-US" dirty="0"/>
              <a:t>$</a:t>
            </a:r>
            <a:endParaRPr lang="en-US" altLang="en-US" dirty="0" smtClean="0"/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- a-b =&gt; a $ b -</a:t>
            </a:r>
          </a:p>
        </p:txBody>
      </p:sp>
      <p:sp>
        <p:nvSpPr>
          <p:cNvPr id="593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139D8E4-AC07-48EB-9B27-6A82AC262E9A}" type="slidenum">
              <a:rPr lang="en-US" altLang="en-US" sz="1400" smtClean="0">
                <a:solidFill>
                  <a:schemeClr val="tx1"/>
                </a:solidFill>
              </a:rPr>
              <a:pPr/>
              <a:t>60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900" y="5376180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@ and $ are new symbols that are used to denote the unary + and – operators,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</p:spTree>
    <p:extLst>
      <p:ext uri="{BB962C8B-B14F-4D97-AF65-F5344CB8AC3E}">
        <p14:creationId xmlns:p14="http://schemas.microsoft.com/office/powerpoint/2010/main" val="28178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</p:spTree>
    <p:extLst>
      <p:ext uri="{BB962C8B-B14F-4D97-AF65-F5344CB8AC3E}">
        <p14:creationId xmlns:p14="http://schemas.microsoft.com/office/powerpoint/2010/main" val="12970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1258678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3487" y="5265083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1258678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3487" y="5265083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1258678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3487" y="5265083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82907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3487" y="5875746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3487" y="5265083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82907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3487" y="5875746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3487" y="5265083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69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82907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3487" y="5875746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3487" y="5265083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3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2263775"/>
            <a:ext cx="8167688" cy="3070225"/>
          </a:xfrm>
        </p:spPr>
        <p:txBody>
          <a:bodyPr anchor="ctr"/>
          <a:lstStyle/>
          <a:p>
            <a:pPr algn="l"/>
            <a:r>
              <a:rPr lang="en-US" altLang="en-US" sz="3200" smtClean="0"/>
              <a:t>Level: The root node is level 1. When we traverse down the hierarchy by one step, the level increases by 2.</a:t>
            </a:r>
            <a:br>
              <a:rPr lang="en-US" altLang="en-US" sz="3200" smtClean="0"/>
            </a:b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Parent</a:t>
            </a:r>
            <a:br>
              <a:rPr lang="en-US" altLang="en-US" sz="3200" smtClean="0"/>
            </a:br>
            <a:r>
              <a:rPr lang="en-US" altLang="en-US" sz="3200" smtClean="0"/>
              <a:t>Grandparent</a:t>
            </a:r>
            <a:br>
              <a:rPr lang="en-US" altLang="en-US" sz="3200" smtClean="0"/>
            </a:br>
            <a:r>
              <a:rPr lang="en-US" altLang="en-US" sz="3200" smtClean="0"/>
              <a:t>Siblings</a:t>
            </a:r>
            <a:br>
              <a:rPr lang="en-US" altLang="en-US" sz="3200" smtClean="0"/>
            </a:br>
            <a:r>
              <a:rPr lang="en-US" altLang="en-US" sz="3200" smtClean="0"/>
              <a:t>Ancestors</a:t>
            </a:r>
            <a:br>
              <a:rPr lang="en-US" altLang="en-US" sz="3200" smtClean="0"/>
            </a:br>
            <a:r>
              <a:rPr lang="en-US" altLang="en-US" sz="3200" smtClean="0"/>
              <a:t>Descendants</a:t>
            </a:r>
          </a:p>
        </p:txBody>
      </p:sp>
      <p:sp>
        <p:nvSpPr>
          <p:cNvPr id="10243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6000">
                <a:solidFill>
                  <a:schemeClr val="tx2"/>
                </a:solidFill>
              </a:rPr>
              <a:t>Terminologies</a:t>
            </a:r>
          </a:p>
        </p:txBody>
      </p:sp>
      <p:grpSp>
        <p:nvGrpSpPr>
          <p:cNvPr id="10244" name="Group 1"/>
          <p:cNvGrpSpPr>
            <a:grpSpLocks/>
          </p:cNvGrpSpPr>
          <p:nvPr/>
        </p:nvGrpSpPr>
        <p:grpSpPr bwMode="auto">
          <a:xfrm>
            <a:off x="4316413" y="3657600"/>
            <a:ext cx="2057400" cy="2374900"/>
            <a:chOff x="4114800" y="3276600"/>
            <a:chExt cx="3184071" cy="3517752"/>
          </a:xfrm>
        </p:grpSpPr>
        <p:sp>
          <p:nvSpPr>
            <p:cNvPr id="10257" name="Oval 7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0258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0259" name="Oval 9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0260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0261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0262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0263" name="Straight Connector 13"/>
            <p:cNvCxnSpPr>
              <a:cxnSpLocks noChangeShapeType="1"/>
              <a:stCxn id="10257" idx="3"/>
              <a:endCxn id="10258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4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5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6" name="Straight Connector 16"/>
            <p:cNvCxnSpPr>
              <a:cxnSpLocks noChangeShapeType="1"/>
              <a:stCxn id="10257" idx="5"/>
              <a:endCxn id="10259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7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68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0269" name="Straight Connector 19"/>
            <p:cNvCxnSpPr>
              <a:cxnSpLocks noChangeShapeType="1"/>
              <a:endCxn id="10268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245" name="Straight Connector 14"/>
          <p:cNvCxnSpPr>
            <a:cxnSpLocks noChangeShapeType="1"/>
            <a:stCxn id="10258" idx="2"/>
          </p:cNvCxnSpPr>
          <p:nvPr/>
        </p:nvCxnSpPr>
        <p:spPr bwMode="auto">
          <a:xfrm flipH="1">
            <a:off x="3932238" y="4421188"/>
            <a:ext cx="1020762" cy="557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6754813" y="4908550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7593013" y="4930775"/>
            <a:ext cx="393700" cy="411163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10248" name="Straight Connector 16"/>
          <p:cNvCxnSpPr>
            <a:cxnSpLocks noChangeShapeType="1"/>
            <a:stCxn id="10259" idx="5"/>
            <a:endCxn id="10246" idx="1"/>
          </p:cNvCxnSpPr>
          <p:nvPr/>
        </p:nvCxnSpPr>
        <p:spPr bwMode="auto">
          <a:xfrm>
            <a:off x="6315075" y="4567238"/>
            <a:ext cx="496888" cy="401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Oval 12"/>
          <p:cNvSpPr>
            <a:spLocks noChangeArrowheads="1"/>
          </p:cNvSpPr>
          <p:nvPr/>
        </p:nvSpPr>
        <p:spPr bwMode="auto">
          <a:xfrm>
            <a:off x="3657600" y="490378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10250" name="Straight Connector 16"/>
          <p:cNvCxnSpPr>
            <a:cxnSpLocks noChangeShapeType="1"/>
            <a:endCxn id="10247" idx="1"/>
          </p:cNvCxnSpPr>
          <p:nvPr/>
        </p:nvCxnSpPr>
        <p:spPr bwMode="auto">
          <a:xfrm>
            <a:off x="6346825" y="4432300"/>
            <a:ext cx="1303338" cy="558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Box 1"/>
          <p:cNvSpPr txBox="1">
            <a:spLocks noChangeArrowheads="1"/>
          </p:cNvSpPr>
          <p:nvPr/>
        </p:nvSpPr>
        <p:spPr bwMode="auto">
          <a:xfrm>
            <a:off x="8442325" y="3476625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52" name="TextBox 24"/>
          <p:cNvSpPr txBox="1">
            <a:spLocks noChangeArrowheads="1"/>
          </p:cNvSpPr>
          <p:nvPr/>
        </p:nvSpPr>
        <p:spPr bwMode="auto">
          <a:xfrm>
            <a:off x="8445500" y="4216400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53" name="TextBox 25"/>
          <p:cNvSpPr txBox="1">
            <a:spLocks noChangeArrowheads="1"/>
          </p:cNvSpPr>
          <p:nvPr/>
        </p:nvSpPr>
        <p:spPr bwMode="auto">
          <a:xfrm>
            <a:off x="8447088" y="4843463"/>
            <a:ext cx="3889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54" name="TextBox 26"/>
          <p:cNvSpPr txBox="1">
            <a:spLocks noChangeArrowheads="1"/>
          </p:cNvSpPr>
          <p:nvPr/>
        </p:nvSpPr>
        <p:spPr bwMode="auto">
          <a:xfrm>
            <a:off x="8445500" y="5599113"/>
            <a:ext cx="388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55" name="Rectangle 2"/>
          <p:cNvSpPr>
            <a:spLocks noChangeArrowheads="1"/>
          </p:cNvSpPr>
          <p:nvPr/>
        </p:nvSpPr>
        <p:spPr bwMode="auto">
          <a:xfrm>
            <a:off x="7989888" y="2882900"/>
            <a:ext cx="9826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02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93AC580E-7342-40FA-AAA2-4E70612A2CF1}" type="slidenum">
              <a:rPr lang="en-US" altLang="en-US" sz="1400" smtClean="0">
                <a:solidFill>
                  <a:schemeClr val="tx1"/>
                </a:solidFill>
              </a:rPr>
              <a:pPr/>
              <a:t>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70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399468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3487" y="5875746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3487" y="5265083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4687" y="5526693"/>
            <a:ext cx="1688283" cy="523220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r*s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63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scan the postfix expression from left to right and push operands on to a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operator is encountered, pop operands that are required for the operator.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Evaluate the operator and push the result on to the stack.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Repeat the process until all operators are evaluated.</a:t>
            </a:r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9D0F270-8E51-448D-86D3-03D37775C467}" type="slidenum">
              <a:rPr lang="en-US" altLang="en-US" sz="1400" smtClean="0">
                <a:solidFill>
                  <a:schemeClr val="tx1"/>
                </a:solidFill>
              </a:rPr>
              <a:pPr/>
              <a:t>71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49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Postfix =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</a:rPr>
              <a:t>+*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003747"/>
            <a:ext cx="1688283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5146" y="6003747"/>
            <a:ext cx="1258678" cy="523220"/>
          </a:xfrm>
          <a:prstGeom prst="rect">
            <a:avLst/>
          </a:prstGeo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</a:p>
        </p:txBody>
      </p:sp>
    </p:spTree>
    <p:extLst>
      <p:ext uri="{BB962C8B-B14F-4D97-AF65-F5344CB8AC3E}">
        <p14:creationId xmlns:p14="http://schemas.microsoft.com/office/powerpoint/2010/main" val="41691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72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eft Bracket 18"/>
          <p:cNvSpPr/>
          <p:nvPr/>
        </p:nvSpPr>
        <p:spPr bwMode="auto">
          <a:xfrm rot="16200000">
            <a:off x="35052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73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052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1910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456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74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052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1910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91000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155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75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052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1910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91000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191000" y="48768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176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76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</a:p>
          <a:p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the result to s</a:t>
            </a:r>
            <a:endParaRPr lang="en-US" dirty="0"/>
          </a:p>
        </p:txBody>
      </p:sp>
      <p:sp>
        <p:nvSpPr>
          <p:cNvPr id="14" name="Left Bracket 13"/>
          <p:cNvSpPr/>
          <p:nvPr/>
        </p:nvSpPr>
        <p:spPr bwMode="auto">
          <a:xfrm rot="16200000">
            <a:off x="57150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008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00800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00800" y="48768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505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77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20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78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48768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92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79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48768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267199" y="4360985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058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2263775"/>
            <a:ext cx="8167688" cy="3070225"/>
          </a:xfrm>
        </p:spPr>
        <p:txBody>
          <a:bodyPr anchor="ctr"/>
          <a:lstStyle/>
          <a:p>
            <a:pPr algn="l"/>
            <a:r>
              <a:rPr lang="en-US" altLang="en-US" sz="3200" smtClean="0"/>
              <a:t>Level: The root node is level 1. When we traverse down the hierarchy by one step, the level increases by 2.</a:t>
            </a:r>
            <a:br>
              <a:rPr lang="en-US" altLang="en-US" sz="3200" smtClean="0"/>
            </a:b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Parent</a:t>
            </a:r>
            <a:br>
              <a:rPr lang="en-US" altLang="en-US" sz="3200" smtClean="0"/>
            </a:br>
            <a:r>
              <a:rPr lang="en-US" altLang="en-US" sz="3200" smtClean="0"/>
              <a:t>Grandparent</a:t>
            </a:r>
            <a:br>
              <a:rPr lang="en-US" altLang="en-US" sz="3200" smtClean="0"/>
            </a:br>
            <a:r>
              <a:rPr lang="en-US" altLang="en-US" sz="3200" smtClean="0"/>
              <a:t>Siblings</a:t>
            </a:r>
            <a:br>
              <a:rPr lang="en-US" altLang="en-US" sz="3200" smtClean="0"/>
            </a:br>
            <a:r>
              <a:rPr lang="en-US" altLang="en-US" sz="3200" smtClean="0"/>
              <a:t>Ancestors</a:t>
            </a:r>
            <a:br>
              <a:rPr lang="en-US" altLang="en-US" sz="3200" smtClean="0"/>
            </a:br>
            <a:r>
              <a:rPr lang="en-US" altLang="en-US" sz="3200" smtClean="0"/>
              <a:t>Descendants</a:t>
            </a:r>
          </a:p>
        </p:txBody>
      </p:sp>
      <p:sp>
        <p:nvSpPr>
          <p:cNvPr id="11267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6000">
                <a:solidFill>
                  <a:schemeClr val="tx2"/>
                </a:solidFill>
              </a:rPr>
              <a:t>Terminologies</a:t>
            </a:r>
          </a:p>
        </p:txBody>
      </p:sp>
      <p:grpSp>
        <p:nvGrpSpPr>
          <p:cNvPr id="11268" name="Group 1"/>
          <p:cNvGrpSpPr>
            <a:grpSpLocks/>
          </p:cNvGrpSpPr>
          <p:nvPr/>
        </p:nvGrpSpPr>
        <p:grpSpPr bwMode="auto">
          <a:xfrm>
            <a:off x="4316413" y="3657600"/>
            <a:ext cx="2057400" cy="2374900"/>
            <a:chOff x="4114800" y="3276600"/>
            <a:chExt cx="3184071" cy="3517752"/>
          </a:xfrm>
        </p:grpSpPr>
        <p:sp>
          <p:nvSpPr>
            <p:cNvPr id="11281" name="Oval 7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1282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1283" name="Oval 9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1284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1285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1286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1287" name="Straight Connector 13"/>
            <p:cNvCxnSpPr>
              <a:cxnSpLocks noChangeShapeType="1"/>
              <a:stCxn id="11281" idx="3"/>
              <a:endCxn id="11282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8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9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0" name="Straight Connector 16"/>
            <p:cNvCxnSpPr>
              <a:cxnSpLocks noChangeShapeType="1"/>
              <a:stCxn id="11281" idx="5"/>
              <a:endCxn id="11283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1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92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1293" name="Straight Connector 19"/>
            <p:cNvCxnSpPr>
              <a:cxnSpLocks noChangeShapeType="1"/>
              <a:endCxn id="11292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269" name="Straight Connector 14"/>
          <p:cNvCxnSpPr>
            <a:cxnSpLocks noChangeShapeType="1"/>
            <a:stCxn id="11282" idx="2"/>
          </p:cNvCxnSpPr>
          <p:nvPr/>
        </p:nvCxnSpPr>
        <p:spPr bwMode="auto">
          <a:xfrm flipH="1">
            <a:off x="3932238" y="4421188"/>
            <a:ext cx="1020762" cy="557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0" name="Oval 9"/>
          <p:cNvSpPr>
            <a:spLocks noChangeArrowheads="1"/>
          </p:cNvSpPr>
          <p:nvPr/>
        </p:nvSpPr>
        <p:spPr bwMode="auto">
          <a:xfrm>
            <a:off x="6754813" y="4908550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11271" name="Oval 9"/>
          <p:cNvSpPr>
            <a:spLocks noChangeArrowheads="1"/>
          </p:cNvSpPr>
          <p:nvPr/>
        </p:nvSpPr>
        <p:spPr bwMode="auto">
          <a:xfrm>
            <a:off x="7593013" y="4930775"/>
            <a:ext cx="393700" cy="411163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11272" name="Straight Connector 16"/>
          <p:cNvCxnSpPr>
            <a:cxnSpLocks noChangeShapeType="1"/>
            <a:stCxn id="11283" idx="5"/>
            <a:endCxn id="11270" idx="1"/>
          </p:cNvCxnSpPr>
          <p:nvPr/>
        </p:nvCxnSpPr>
        <p:spPr bwMode="auto">
          <a:xfrm>
            <a:off x="6315075" y="4567238"/>
            <a:ext cx="496888" cy="401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Oval 12"/>
          <p:cNvSpPr>
            <a:spLocks noChangeArrowheads="1"/>
          </p:cNvSpPr>
          <p:nvPr/>
        </p:nvSpPr>
        <p:spPr bwMode="auto">
          <a:xfrm>
            <a:off x="3657600" y="4903788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11274" name="Straight Connector 16"/>
          <p:cNvCxnSpPr>
            <a:cxnSpLocks noChangeShapeType="1"/>
            <a:endCxn id="11271" idx="1"/>
          </p:cNvCxnSpPr>
          <p:nvPr/>
        </p:nvCxnSpPr>
        <p:spPr bwMode="auto">
          <a:xfrm>
            <a:off x="6346825" y="4432300"/>
            <a:ext cx="1303338" cy="558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5" name="TextBox 1"/>
          <p:cNvSpPr txBox="1">
            <a:spLocks noChangeArrowheads="1"/>
          </p:cNvSpPr>
          <p:nvPr/>
        </p:nvSpPr>
        <p:spPr bwMode="auto">
          <a:xfrm>
            <a:off x="8442325" y="3476625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76" name="TextBox 24"/>
          <p:cNvSpPr txBox="1">
            <a:spLocks noChangeArrowheads="1"/>
          </p:cNvSpPr>
          <p:nvPr/>
        </p:nvSpPr>
        <p:spPr bwMode="auto">
          <a:xfrm>
            <a:off x="8445500" y="4216400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277" name="TextBox 25"/>
          <p:cNvSpPr txBox="1">
            <a:spLocks noChangeArrowheads="1"/>
          </p:cNvSpPr>
          <p:nvPr/>
        </p:nvSpPr>
        <p:spPr bwMode="auto">
          <a:xfrm>
            <a:off x="8447088" y="4843463"/>
            <a:ext cx="3889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78" name="TextBox 26"/>
          <p:cNvSpPr txBox="1">
            <a:spLocks noChangeArrowheads="1"/>
          </p:cNvSpPr>
          <p:nvPr/>
        </p:nvSpPr>
        <p:spPr bwMode="auto">
          <a:xfrm>
            <a:off x="8445500" y="5599113"/>
            <a:ext cx="388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279" name="Rectangle 2"/>
          <p:cNvSpPr>
            <a:spLocks noChangeArrowheads="1"/>
          </p:cNvSpPr>
          <p:nvPr/>
        </p:nvSpPr>
        <p:spPr bwMode="auto">
          <a:xfrm>
            <a:off x="5346700" y="2913063"/>
            <a:ext cx="3792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depth = height = level</a:t>
            </a:r>
          </a:p>
        </p:txBody>
      </p:sp>
      <p:sp>
        <p:nvSpPr>
          <p:cNvPr id="112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41AB3F8-29DD-4AC2-952E-C2C1BC14B8C9}" type="slidenum">
              <a:rPr lang="en-US" altLang="en-US" sz="1400" smtClean="0">
                <a:solidFill>
                  <a:schemeClr val="tx1"/>
                </a:solidFill>
              </a:rPr>
              <a:pPr/>
              <a:t>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80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746102"/>
            <a:ext cx="3200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</a:p>
          <a:p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the result to r</a:t>
            </a:r>
            <a:endParaRPr lang="en-US" dirty="0"/>
          </a:p>
        </p:txBody>
      </p:sp>
      <p:sp>
        <p:nvSpPr>
          <p:cNvPr id="12" name="Left Bracket 11"/>
          <p:cNvSpPr/>
          <p:nvPr/>
        </p:nvSpPr>
        <p:spPr bwMode="auto">
          <a:xfrm rot="16200000">
            <a:off x="5849813" y="4171771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35613" y="5924371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35612" y="5390971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535613" y="4857571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535612" y="4341756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328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81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746102"/>
            <a:ext cx="3200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</a:p>
          <a:p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the result to 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48768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172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82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3746102"/>
            <a:ext cx="3200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</a:p>
          <a:p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r+s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the result to t</a:t>
            </a:r>
            <a:endParaRPr lang="en-US" dirty="0"/>
          </a:p>
        </p:txBody>
      </p:sp>
      <p:sp>
        <p:nvSpPr>
          <p:cNvPr id="12" name="Left Bracket 11"/>
          <p:cNvSpPr/>
          <p:nvPr/>
        </p:nvSpPr>
        <p:spPr bwMode="auto">
          <a:xfrm rot="16200000">
            <a:off x="5715000" y="4172129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00800" y="5924729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400799" y="5391329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00800" y="4857929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267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83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764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84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4882662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276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Postfix Evaluation</a:t>
            </a:r>
          </a:p>
        </p:txBody>
      </p:sp>
      <p:sp>
        <p:nvSpPr>
          <p:cNvPr id="62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FECA858-F876-4766-9EE1-10AEB8E146A8}" type="slidenum">
              <a:rPr lang="en-US" altLang="en-US" sz="1400" smtClean="0">
                <a:solidFill>
                  <a:schemeClr val="tx1"/>
                </a:solidFill>
              </a:rPr>
              <a:pPr/>
              <a:t>85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3581400" y="4191000"/>
            <a:ext cx="2819400" cy="1752600"/>
          </a:xfrm>
          <a:prstGeom prst="leftBracke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9436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746102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5410200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4882662"/>
            <a:ext cx="14478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2" y="4096304"/>
            <a:ext cx="34289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Repeat the process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until all the operators are evaluated.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Form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order of operands is the same as in the infix and post-fix forms.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Operators come at once before the prefix form of their operands.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Infix = a + b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Postfix = ab+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Prefix = +ab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06361019-7A38-49AA-AF31-3158658FEAA8}" type="slidenum">
              <a:rPr lang="en-US" altLang="en-US" sz="1400" smtClean="0">
                <a:solidFill>
                  <a:schemeClr val="tx1"/>
                </a:solidFill>
              </a:rPr>
              <a:pPr/>
              <a:t>86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3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2376649A-6137-4ED0-B1C2-E5132EF626C6}" type="slidenum">
              <a:rPr lang="en-US" altLang="en-US" sz="1400" smtClean="0">
                <a:solidFill>
                  <a:schemeClr val="tx1"/>
                </a:solidFill>
              </a:rPr>
              <a:pPr/>
              <a:t>87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27892" y="1195754"/>
            <a:ext cx="95718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x + 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+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*+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f – ( x*(y/z) + 7)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–f+*x/yz7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–+*+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ab+cdf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+*x/yz7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Form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3869" y="1095628"/>
            <a:ext cx="32004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 + b</a:t>
            </a: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7245316" y="3534564"/>
            <a:ext cx="2438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- </a:t>
            </a:r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686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33FFA8E-1C97-433F-8B98-1B881434DEC4}" type="slidenum">
              <a:rPr lang="en-US" altLang="en-US" sz="1400" smtClean="0">
                <a:solidFill>
                  <a:schemeClr val="tx1"/>
                </a:solidFill>
              </a:rPr>
              <a:pPr/>
              <a:t>88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84677"/>
            <a:ext cx="5867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leaf represents a variable or constant.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 err="1" smtClean="0">
                <a:solidFill>
                  <a:schemeClr val="tx1"/>
                </a:solidFill>
              </a:rPr>
              <a:t>nonleaf</a:t>
            </a:r>
            <a:r>
              <a:rPr lang="en-US" dirty="0" smtClean="0">
                <a:solidFill>
                  <a:schemeClr val="tx1"/>
                </a:solidFill>
              </a:rPr>
              <a:t> represents an operator.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left operand of an operator is represented by the left subtree.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right subtree represents the right operand of the operator.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62884" y="1800669"/>
            <a:ext cx="2076042" cy="1377423"/>
            <a:chOff x="3760763" y="1981200"/>
            <a:chExt cx="1420837" cy="96993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+</a:t>
              </a:r>
              <a:endParaRPr lang="en-US" altLang="en-US" dirty="0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3760763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a</a:t>
              </a:r>
              <a:endParaRPr lang="en-US" altLang="en-US" dirty="0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cxnSp>
          <p:nvCxnSpPr>
            <p:cNvPr id="34" name="Straight Connector 12"/>
            <p:cNvCxnSpPr>
              <a:cxnSpLocks noChangeShapeType="1"/>
              <a:stCxn id="29" idx="3"/>
              <a:endCxn id="30" idx="7"/>
            </p:cNvCxnSpPr>
            <p:nvPr/>
          </p:nvCxnSpPr>
          <p:spPr bwMode="auto">
            <a:xfrm flipH="1">
              <a:off x="4096974" y="2332482"/>
              <a:ext cx="245642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15"/>
            <p:cNvCxnSpPr>
              <a:cxnSpLocks noChangeShapeType="1"/>
              <a:stCxn id="29" idx="5"/>
              <a:endCxn id="31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/>
          <p:cNvGrpSpPr/>
          <p:nvPr/>
        </p:nvGrpSpPr>
        <p:grpSpPr>
          <a:xfrm>
            <a:off x="7361171" y="4371674"/>
            <a:ext cx="1310159" cy="1377423"/>
            <a:chOff x="4284931" y="1981200"/>
            <a:chExt cx="896669" cy="969935"/>
          </a:xfrm>
        </p:grpSpPr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284931" y="1981200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-</a:t>
              </a:r>
              <a:endParaRPr lang="en-US" altLang="en-US" dirty="0"/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4787705" y="2539583"/>
              <a:ext cx="393895" cy="411552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cxnSp>
          <p:nvCxnSpPr>
            <p:cNvPr id="49" name="Straight Connector 15"/>
            <p:cNvCxnSpPr>
              <a:cxnSpLocks noChangeShapeType="1"/>
              <a:stCxn id="45" idx="5"/>
              <a:endCxn id="47" idx="1"/>
            </p:cNvCxnSpPr>
            <p:nvPr/>
          </p:nvCxnSpPr>
          <p:spPr bwMode="auto">
            <a:xfrm>
              <a:off x="4621142" y="2332482"/>
              <a:ext cx="224248" cy="26737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  <p:bldP spid="173072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Form</a:t>
            </a:r>
          </a:p>
        </p:txBody>
      </p:sp>
      <p:sp>
        <p:nvSpPr>
          <p:cNvPr id="7066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82042" y="6487032"/>
            <a:ext cx="1905000" cy="457200"/>
          </a:xfrm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390CC1C-DBEC-464A-AB63-88DC625FABFA}" type="slidenum">
              <a:rPr lang="en-US" altLang="en-US" sz="1400" smtClean="0">
                <a:solidFill>
                  <a:schemeClr val="tx1"/>
                </a:solidFill>
              </a:rPr>
              <a:pPr/>
              <a:t>89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97688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657598" y="5903279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1676400" y="593858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1234238" y="520674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2586597" y="593343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3605399" y="594360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980975" y="517744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2251936" y="445785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4180935" y="445785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f</a:t>
            </a:r>
            <a:endParaRPr lang="en-US" altLang="en-US" dirty="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5470686" y="534898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65432" y="598463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7074048" y="595688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z</a:t>
            </a:r>
            <a:endParaRPr lang="en-US" altLang="en-US" dirty="0"/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61816" y="462229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606506" y="526176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/</a:t>
            </a:r>
            <a:endParaRPr lang="en-US" altLang="en-US" dirty="0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6030970" y="459298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6606506" y="396691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72" name="Oval 11"/>
          <p:cNvSpPr>
            <a:spLocks noChangeArrowheads="1"/>
          </p:cNvSpPr>
          <p:nvPr/>
        </p:nvSpPr>
        <p:spPr bwMode="auto">
          <a:xfrm>
            <a:off x="4436632" y="279348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3204269" y="361473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cxnSp>
        <p:nvCxnSpPr>
          <p:cNvPr id="5" name="Straight Connector 4"/>
          <p:cNvCxnSpPr>
            <a:stCxn id="72" idx="3"/>
            <a:endCxn id="73" idx="7"/>
          </p:cNvCxnSpPr>
          <p:nvPr/>
        </p:nvCxnSpPr>
        <p:spPr bwMode="auto">
          <a:xfrm flipH="1">
            <a:off x="3695520" y="3292342"/>
            <a:ext cx="825397" cy="407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73" idx="3"/>
            <a:endCxn id="63" idx="7"/>
          </p:cNvCxnSpPr>
          <p:nvPr/>
        </p:nvCxnSpPr>
        <p:spPr bwMode="auto">
          <a:xfrm flipH="1">
            <a:off x="2743187" y="4113594"/>
            <a:ext cx="545367" cy="429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63" idx="3"/>
            <a:endCxn id="59" idx="7"/>
          </p:cNvCxnSpPr>
          <p:nvPr/>
        </p:nvCxnSpPr>
        <p:spPr bwMode="auto">
          <a:xfrm flipH="1">
            <a:off x="1725489" y="4956714"/>
            <a:ext cx="610732" cy="3356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59" idx="3"/>
            <a:endCxn id="57" idx="7"/>
          </p:cNvCxnSpPr>
          <p:nvPr/>
        </p:nvCxnSpPr>
        <p:spPr bwMode="auto">
          <a:xfrm flipH="1">
            <a:off x="1148849" y="5705609"/>
            <a:ext cx="169674" cy="2832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59" idx="5"/>
            <a:endCxn id="58" idx="0"/>
          </p:cNvCxnSpPr>
          <p:nvPr/>
        </p:nvCxnSpPr>
        <p:spPr bwMode="auto">
          <a:xfrm>
            <a:off x="1725489" y="5705609"/>
            <a:ext cx="238679" cy="232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>
            <a:stCxn id="63" idx="5"/>
            <a:endCxn id="62" idx="1"/>
          </p:cNvCxnSpPr>
          <p:nvPr/>
        </p:nvCxnSpPr>
        <p:spPr bwMode="auto">
          <a:xfrm>
            <a:off x="2743187" y="4956714"/>
            <a:ext cx="322073" cy="306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>
            <a:stCxn id="62" idx="5"/>
          </p:cNvCxnSpPr>
          <p:nvPr/>
        </p:nvCxnSpPr>
        <p:spPr bwMode="auto">
          <a:xfrm>
            <a:off x="3472226" y="5676302"/>
            <a:ext cx="412759" cy="233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60" idx="0"/>
            <a:endCxn id="62" idx="3"/>
          </p:cNvCxnSpPr>
          <p:nvPr/>
        </p:nvCxnSpPr>
        <p:spPr bwMode="auto">
          <a:xfrm flipV="1">
            <a:off x="2874365" y="5676302"/>
            <a:ext cx="190895" cy="257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>
            <a:stCxn id="64" idx="1"/>
            <a:endCxn id="73" idx="5"/>
          </p:cNvCxnSpPr>
          <p:nvPr/>
        </p:nvCxnSpPr>
        <p:spPr bwMode="auto">
          <a:xfrm flipH="1" flipV="1">
            <a:off x="3695520" y="4113594"/>
            <a:ext cx="569700" cy="429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71" idx="1"/>
            <a:endCxn id="72" idx="5"/>
          </p:cNvCxnSpPr>
          <p:nvPr/>
        </p:nvCxnSpPr>
        <p:spPr bwMode="auto">
          <a:xfrm flipH="1" flipV="1">
            <a:off x="4927883" y="3292342"/>
            <a:ext cx="1762908" cy="7601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>
            <a:stCxn id="68" idx="1"/>
            <a:endCxn id="71" idx="5"/>
          </p:cNvCxnSpPr>
          <p:nvPr/>
        </p:nvCxnSpPr>
        <p:spPr bwMode="auto">
          <a:xfrm flipH="1" flipV="1">
            <a:off x="7097757" y="446578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71" idx="3"/>
            <a:endCxn id="70" idx="7"/>
          </p:cNvCxnSpPr>
          <p:nvPr/>
        </p:nvCxnSpPr>
        <p:spPr bwMode="auto">
          <a:xfrm flipH="1">
            <a:off x="6522221" y="4465780"/>
            <a:ext cx="168570" cy="2127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70" idx="3"/>
            <a:endCxn id="65" idx="7"/>
          </p:cNvCxnSpPr>
          <p:nvPr/>
        </p:nvCxnSpPr>
        <p:spPr bwMode="auto">
          <a:xfrm flipH="1">
            <a:off x="5961937" y="5091849"/>
            <a:ext cx="153318" cy="3427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stCxn id="70" idx="5"/>
            <a:endCxn id="69" idx="1"/>
          </p:cNvCxnSpPr>
          <p:nvPr/>
        </p:nvCxnSpPr>
        <p:spPr bwMode="auto">
          <a:xfrm>
            <a:off x="6522221" y="5091849"/>
            <a:ext cx="168570" cy="2555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>
            <a:stCxn id="67" idx="0"/>
            <a:endCxn id="69" idx="5"/>
          </p:cNvCxnSpPr>
          <p:nvPr/>
        </p:nvCxnSpPr>
        <p:spPr bwMode="auto">
          <a:xfrm flipH="1" flipV="1">
            <a:off x="7097757" y="5760624"/>
            <a:ext cx="264059" cy="1962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>
            <a:stCxn id="69" idx="4"/>
            <a:endCxn id="66" idx="7"/>
          </p:cNvCxnSpPr>
          <p:nvPr/>
        </p:nvCxnSpPr>
        <p:spPr bwMode="auto">
          <a:xfrm flipH="1">
            <a:off x="6756683" y="5846215"/>
            <a:ext cx="137591" cy="224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2263775"/>
            <a:ext cx="8167688" cy="3070225"/>
          </a:xfrm>
        </p:spPr>
        <p:txBody>
          <a:bodyPr anchor="ctr"/>
          <a:lstStyle/>
          <a:p>
            <a:pPr algn="l"/>
            <a:r>
              <a:rPr lang="en-US" altLang="en-US" sz="3200" smtClean="0"/>
              <a:t>Level: The root node is level 1. When we traverse down the hierarchy by one step, the level increases by 2.</a:t>
            </a:r>
            <a:br>
              <a:rPr lang="en-US" altLang="en-US" sz="3200" smtClean="0"/>
            </a:b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Parent</a:t>
            </a:r>
            <a:br>
              <a:rPr lang="en-US" altLang="en-US" sz="3200" smtClean="0"/>
            </a:br>
            <a:r>
              <a:rPr lang="en-US" altLang="en-US" sz="3200" smtClean="0"/>
              <a:t>Grandparent</a:t>
            </a:r>
            <a:br>
              <a:rPr lang="en-US" altLang="en-US" sz="3200" smtClean="0"/>
            </a:br>
            <a:r>
              <a:rPr lang="en-US" altLang="en-US" sz="3200" smtClean="0"/>
              <a:t>Siblings</a:t>
            </a:r>
            <a:br>
              <a:rPr lang="en-US" altLang="en-US" sz="3200" smtClean="0"/>
            </a:br>
            <a:r>
              <a:rPr lang="en-US" altLang="en-US" sz="3200" smtClean="0"/>
              <a:t>Ancestors</a:t>
            </a:r>
            <a:br>
              <a:rPr lang="en-US" altLang="en-US" sz="3200" smtClean="0"/>
            </a:br>
            <a:r>
              <a:rPr lang="en-US" altLang="en-US" sz="3200" smtClean="0"/>
              <a:t>Descendants</a:t>
            </a:r>
            <a:br>
              <a:rPr lang="en-US" altLang="en-US" sz="3200" smtClean="0"/>
            </a:br>
            <a:r>
              <a:rPr lang="en-US" altLang="en-US" sz="3200" smtClean="0"/>
              <a:t>Node degree = number of children</a:t>
            </a:r>
          </a:p>
        </p:txBody>
      </p:sp>
      <p:sp>
        <p:nvSpPr>
          <p:cNvPr id="12291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6000">
                <a:solidFill>
                  <a:schemeClr val="tx2"/>
                </a:solidFill>
              </a:rPr>
              <a:t>Terminologies</a:t>
            </a:r>
          </a:p>
        </p:txBody>
      </p:sp>
      <p:grpSp>
        <p:nvGrpSpPr>
          <p:cNvPr id="12292" name="Group 1"/>
          <p:cNvGrpSpPr>
            <a:grpSpLocks/>
          </p:cNvGrpSpPr>
          <p:nvPr/>
        </p:nvGrpSpPr>
        <p:grpSpPr bwMode="auto">
          <a:xfrm>
            <a:off x="4316413" y="3259138"/>
            <a:ext cx="2057400" cy="2374900"/>
            <a:chOff x="4114800" y="3276600"/>
            <a:chExt cx="3184071" cy="3517752"/>
          </a:xfrm>
        </p:grpSpPr>
        <p:sp>
          <p:nvSpPr>
            <p:cNvPr id="12305" name="Oval 7"/>
            <p:cNvSpPr>
              <a:spLocks noChangeArrowheads="1"/>
            </p:cNvSpPr>
            <p:nvPr/>
          </p:nvSpPr>
          <p:spPr bwMode="auto">
            <a:xfrm>
              <a:off x="5911169" y="3276600"/>
              <a:ext cx="609600" cy="609600"/>
            </a:xfrm>
            <a:prstGeom prst="ellipse">
              <a:avLst/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2306" name="Oval 8"/>
            <p:cNvSpPr>
              <a:spLocks noChangeArrowheads="1"/>
            </p:cNvSpPr>
            <p:nvPr/>
          </p:nvSpPr>
          <p:spPr bwMode="auto">
            <a:xfrm>
              <a:off x="5099957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2307" name="Oval 9"/>
            <p:cNvSpPr>
              <a:spLocks noChangeArrowheads="1"/>
            </p:cNvSpPr>
            <p:nvPr/>
          </p:nvSpPr>
          <p:spPr bwMode="auto">
            <a:xfrm>
              <a:off x="6689271" y="4103688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2308" name="Oval 10"/>
            <p:cNvSpPr>
              <a:spLocks noChangeArrowheads="1"/>
            </p:cNvSpPr>
            <p:nvPr/>
          </p:nvSpPr>
          <p:spPr bwMode="auto">
            <a:xfrm>
              <a:off x="4425269" y="520677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2309" name="Oval 11"/>
            <p:cNvSpPr>
              <a:spLocks noChangeArrowheads="1"/>
            </p:cNvSpPr>
            <p:nvPr/>
          </p:nvSpPr>
          <p:spPr bwMode="auto">
            <a:xfrm>
              <a:off x="5644469" y="5181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2310" name="Oval 12"/>
            <p:cNvSpPr>
              <a:spLocks noChangeArrowheads="1"/>
            </p:cNvSpPr>
            <p:nvPr/>
          </p:nvSpPr>
          <p:spPr bwMode="auto">
            <a:xfrm>
              <a:off x="4114800" y="6142038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2311" name="Straight Connector 13"/>
            <p:cNvCxnSpPr>
              <a:cxnSpLocks noChangeShapeType="1"/>
              <a:stCxn id="12305" idx="3"/>
              <a:endCxn id="12306" idx="7"/>
            </p:cNvCxnSpPr>
            <p:nvPr/>
          </p:nvCxnSpPr>
          <p:spPr bwMode="auto">
            <a:xfrm flipH="1">
              <a:off x="5620283" y="3796926"/>
              <a:ext cx="38016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2" name="Straight Connector 14"/>
            <p:cNvCxnSpPr>
              <a:cxnSpLocks noChangeShapeType="1"/>
            </p:cNvCxnSpPr>
            <p:nvPr/>
          </p:nvCxnSpPr>
          <p:spPr bwMode="auto">
            <a:xfrm flipH="1">
              <a:off x="4878840" y="4703956"/>
              <a:ext cx="372677" cy="5211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3" name="Straight Connector 15"/>
            <p:cNvCxnSpPr>
              <a:cxnSpLocks noChangeShapeType="1"/>
            </p:cNvCxnSpPr>
            <p:nvPr/>
          </p:nvCxnSpPr>
          <p:spPr bwMode="auto">
            <a:xfrm flipH="1">
              <a:off x="4486955" y="5761038"/>
              <a:ext cx="199039" cy="4365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4" name="Straight Connector 16"/>
            <p:cNvCxnSpPr>
              <a:cxnSpLocks noChangeShapeType="1"/>
              <a:stCxn id="12305" idx="5"/>
              <a:endCxn id="12307" idx="1"/>
            </p:cNvCxnSpPr>
            <p:nvPr/>
          </p:nvCxnSpPr>
          <p:spPr bwMode="auto">
            <a:xfrm>
              <a:off x="6431495" y="3796926"/>
              <a:ext cx="347050" cy="3960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5" name="Straight Connector 17"/>
            <p:cNvCxnSpPr>
              <a:cxnSpLocks noChangeShapeType="1"/>
            </p:cNvCxnSpPr>
            <p:nvPr/>
          </p:nvCxnSpPr>
          <p:spPr bwMode="auto">
            <a:xfrm>
              <a:off x="5623344" y="4630738"/>
              <a:ext cx="256982" cy="565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6" name="Oval 18"/>
            <p:cNvSpPr>
              <a:spLocks noChangeArrowheads="1"/>
            </p:cNvSpPr>
            <p:nvPr/>
          </p:nvSpPr>
          <p:spPr bwMode="auto">
            <a:xfrm>
              <a:off x="5320619" y="6184752"/>
              <a:ext cx="609600" cy="6096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12317" name="Straight Connector 19"/>
            <p:cNvCxnSpPr>
              <a:cxnSpLocks noChangeShapeType="1"/>
              <a:endCxn id="12316" idx="0"/>
            </p:cNvCxnSpPr>
            <p:nvPr/>
          </p:nvCxnSpPr>
          <p:spPr bwMode="auto">
            <a:xfrm flipH="1">
              <a:off x="5625419" y="5753100"/>
              <a:ext cx="190500" cy="431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293" name="Straight Connector 14"/>
          <p:cNvCxnSpPr>
            <a:cxnSpLocks noChangeShapeType="1"/>
            <a:stCxn id="12306" idx="2"/>
          </p:cNvCxnSpPr>
          <p:nvPr/>
        </p:nvCxnSpPr>
        <p:spPr bwMode="auto">
          <a:xfrm flipH="1">
            <a:off x="3932238" y="4022725"/>
            <a:ext cx="1020762" cy="5572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4" name="Oval 9"/>
          <p:cNvSpPr>
            <a:spLocks noChangeArrowheads="1"/>
          </p:cNvSpPr>
          <p:nvPr/>
        </p:nvSpPr>
        <p:spPr bwMode="auto">
          <a:xfrm>
            <a:off x="6754813" y="4510088"/>
            <a:ext cx="393700" cy="4127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12295" name="Oval 9"/>
          <p:cNvSpPr>
            <a:spLocks noChangeArrowheads="1"/>
          </p:cNvSpPr>
          <p:nvPr/>
        </p:nvSpPr>
        <p:spPr bwMode="auto">
          <a:xfrm>
            <a:off x="7593013" y="4532313"/>
            <a:ext cx="393700" cy="4111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12296" name="Straight Connector 16"/>
          <p:cNvCxnSpPr>
            <a:cxnSpLocks noChangeShapeType="1"/>
            <a:stCxn id="12307" idx="5"/>
            <a:endCxn id="12294" idx="1"/>
          </p:cNvCxnSpPr>
          <p:nvPr/>
        </p:nvCxnSpPr>
        <p:spPr bwMode="auto">
          <a:xfrm>
            <a:off x="6315075" y="4168775"/>
            <a:ext cx="496888" cy="401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Oval 12"/>
          <p:cNvSpPr>
            <a:spLocks noChangeArrowheads="1"/>
          </p:cNvSpPr>
          <p:nvPr/>
        </p:nvSpPr>
        <p:spPr bwMode="auto">
          <a:xfrm>
            <a:off x="3657600" y="4505325"/>
            <a:ext cx="393700" cy="411163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cxnSp>
        <p:nvCxnSpPr>
          <p:cNvPr id="12298" name="Straight Connector 16"/>
          <p:cNvCxnSpPr>
            <a:cxnSpLocks noChangeShapeType="1"/>
            <a:endCxn id="12295" idx="1"/>
          </p:cNvCxnSpPr>
          <p:nvPr/>
        </p:nvCxnSpPr>
        <p:spPr bwMode="auto">
          <a:xfrm>
            <a:off x="6346825" y="4033838"/>
            <a:ext cx="1303338" cy="558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9" name="TextBox 1"/>
          <p:cNvSpPr txBox="1">
            <a:spLocks noChangeArrowheads="1"/>
          </p:cNvSpPr>
          <p:nvPr/>
        </p:nvSpPr>
        <p:spPr bwMode="auto">
          <a:xfrm>
            <a:off x="8442325" y="3078163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00" name="TextBox 24"/>
          <p:cNvSpPr txBox="1">
            <a:spLocks noChangeArrowheads="1"/>
          </p:cNvSpPr>
          <p:nvPr/>
        </p:nvSpPr>
        <p:spPr bwMode="auto">
          <a:xfrm>
            <a:off x="8445500" y="3817938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01" name="TextBox 25"/>
          <p:cNvSpPr txBox="1">
            <a:spLocks noChangeArrowheads="1"/>
          </p:cNvSpPr>
          <p:nvPr/>
        </p:nvSpPr>
        <p:spPr bwMode="auto">
          <a:xfrm>
            <a:off x="8447088" y="4445000"/>
            <a:ext cx="388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02" name="TextBox 26"/>
          <p:cNvSpPr txBox="1">
            <a:spLocks noChangeArrowheads="1"/>
          </p:cNvSpPr>
          <p:nvPr/>
        </p:nvSpPr>
        <p:spPr bwMode="auto">
          <a:xfrm>
            <a:off x="8445500" y="5200650"/>
            <a:ext cx="388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303" name="Rectangle 2"/>
          <p:cNvSpPr>
            <a:spLocks noChangeArrowheads="1"/>
          </p:cNvSpPr>
          <p:nvPr/>
        </p:nvSpPr>
        <p:spPr bwMode="auto">
          <a:xfrm>
            <a:off x="5346700" y="2514600"/>
            <a:ext cx="3792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depth = height = level</a:t>
            </a:r>
          </a:p>
        </p:txBody>
      </p:sp>
      <p:sp>
        <p:nvSpPr>
          <p:cNvPr id="123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2B225BCC-9700-4B20-9815-D05975947092}" type="slidenum">
              <a:rPr lang="en-US" altLang="en-US" sz="1400" smtClean="0">
                <a:solidFill>
                  <a:schemeClr val="tx1"/>
                </a:solidFill>
              </a:rPr>
              <a:pPr/>
              <a:t>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Form</a:t>
            </a:r>
          </a:p>
        </p:txBody>
      </p:sp>
      <p:sp>
        <p:nvSpPr>
          <p:cNvPr id="7066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82042" y="6487032"/>
            <a:ext cx="1905000" cy="457200"/>
          </a:xfrm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390CC1C-DBEC-464A-AB63-88DC625FABFA}" type="slidenum">
              <a:rPr lang="en-US" altLang="en-US" sz="1400" smtClean="0">
                <a:solidFill>
                  <a:schemeClr val="tx1"/>
                </a:solidFill>
              </a:rPr>
              <a:pPr/>
              <a:t>90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97688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657598" y="5903279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1676400" y="593858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1234238" y="520674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2586597" y="593343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3605399" y="594360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980975" y="517744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2251936" y="445785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4180935" y="445785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f</a:t>
            </a:r>
            <a:endParaRPr lang="en-US" altLang="en-US" dirty="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5470686" y="534898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65432" y="598463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7074048" y="595688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z</a:t>
            </a:r>
            <a:endParaRPr lang="en-US" altLang="en-US" dirty="0"/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61816" y="462229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606506" y="526176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/</a:t>
            </a:r>
            <a:endParaRPr lang="en-US" altLang="en-US" dirty="0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6030970" y="459298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6606506" y="396691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72" name="Oval 11"/>
          <p:cNvSpPr>
            <a:spLocks noChangeArrowheads="1"/>
          </p:cNvSpPr>
          <p:nvPr/>
        </p:nvSpPr>
        <p:spPr bwMode="auto">
          <a:xfrm>
            <a:off x="4436632" y="279348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3204269" y="361473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cxnSp>
        <p:nvCxnSpPr>
          <p:cNvPr id="5" name="Straight Connector 4"/>
          <p:cNvCxnSpPr>
            <a:stCxn id="72" idx="3"/>
            <a:endCxn id="73" idx="7"/>
          </p:cNvCxnSpPr>
          <p:nvPr/>
        </p:nvCxnSpPr>
        <p:spPr bwMode="auto">
          <a:xfrm flipH="1">
            <a:off x="3695520" y="3292342"/>
            <a:ext cx="825397" cy="407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73" idx="3"/>
            <a:endCxn id="63" idx="7"/>
          </p:cNvCxnSpPr>
          <p:nvPr/>
        </p:nvCxnSpPr>
        <p:spPr bwMode="auto">
          <a:xfrm flipH="1">
            <a:off x="2743187" y="4113594"/>
            <a:ext cx="545367" cy="429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63" idx="3"/>
            <a:endCxn id="59" idx="7"/>
          </p:cNvCxnSpPr>
          <p:nvPr/>
        </p:nvCxnSpPr>
        <p:spPr bwMode="auto">
          <a:xfrm flipH="1">
            <a:off x="1725489" y="4956714"/>
            <a:ext cx="610732" cy="3356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59" idx="3"/>
            <a:endCxn id="57" idx="7"/>
          </p:cNvCxnSpPr>
          <p:nvPr/>
        </p:nvCxnSpPr>
        <p:spPr bwMode="auto">
          <a:xfrm flipH="1">
            <a:off x="1148849" y="5705609"/>
            <a:ext cx="169674" cy="2832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59" idx="5"/>
            <a:endCxn id="58" idx="0"/>
          </p:cNvCxnSpPr>
          <p:nvPr/>
        </p:nvCxnSpPr>
        <p:spPr bwMode="auto">
          <a:xfrm>
            <a:off x="1725489" y="5705609"/>
            <a:ext cx="238679" cy="232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>
            <a:stCxn id="63" idx="5"/>
            <a:endCxn id="62" idx="1"/>
          </p:cNvCxnSpPr>
          <p:nvPr/>
        </p:nvCxnSpPr>
        <p:spPr bwMode="auto">
          <a:xfrm>
            <a:off x="2743187" y="4956714"/>
            <a:ext cx="322073" cy="306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>
            <a:stCxn id="62" idx="5"/>
          </p:cNvCxnSpPr>
          <p:nvPr/>
        </p:nvCxnSpPr>
        <p:spPr bwMode="auto">
          <a:xfrm>
            <a:off x="3472226" y="5676302"/>
            <a:ext cx="412759" cy="233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60" idx="0"/>
            <a:endCxn id="62" idx="3"/>
          </p:cNvCxnSpPr>
          <p:nvPr/>
        </p:nvCxnSpPr>
        <p:spPr bwMode="auto">
          <a:xfrm flipV="1">
            <a:off x="2874365" y="5676302"/>
            <a:ext cx="190895" cy="257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>
            <a:stCxn id="64" idx="1"/>
            <a:endCxn id="73" idx="5"/>
          </p:cNvCxnSpPr>
          <p:nvPr/>
        </p:nvCxnSpPr>
        <p:spPr bwMode="auto">
          <a:xfrm flipH="1" flipV="1">
            <a:off x="3695520" y="4113594"/>
            <a:ext cx="569700" cy="429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71" idx="1"/>
            <a:endCxn id="72" idx="5"/>
          </p:cNvCxnSpPr>
          <p:nvPr/>
        </p:nvCxnSpPr>
        <p:spPr bwMode="auto">
          <a:xfrm flipH="1" flipV="1">
            <a:off x="4927883" y="3292342"/>
            <a:ext cx="1762908" cy="7601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>
            <a:stCxn id="68" idx="1"/>
            <a:endCxn id="71" idx="5"/>
          </p:cNvCxnSpPr>
          <p:nvPr/>
        </p:nvCxnSpPr>
        <p:spPr bwMode="auto">
          <a:xfrm flipH="1" flipV="1">
            <a:off x="7097757" y="446578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71" idx="3"/>
            <a:endCxn id="70" idx="7"/>
          </p:cNvCxnSpPr>
          <p:nvPr/>
        </p:nvCxnSpPr>
        <p:spPr bwMode="auto">
          <a:xfrm flipH="1">
            <a:off x="6522221" y="4465780"/>
            <a:ext cx="168570" cy="2127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70" idx="3"/>
            <a:endCxn id="65" idx="7"/>
          </p:cNvCxnSpPr>
          <p:nvPr/>
        </p:nvCxnSpPr>
        <p:spPr bwMode="auto">
          <a:xfrm flipH="1">
            <a:off x="5961937" y="5091849"/>
            <a:ext cx="153318" cy="3427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stCxn id="70" idx="5"/>
            <a:endCxn id="69" idx="1"/>
          </p:cNvCxnSpPr>
          <p:nvPr/>
        </p:nvCxnSpPr>
        <p:spPr bwMode="auto">
          <a:xfrm>
            <a:off x="6522221" y="5091849"/>
            <a:ext cx="168570" cy="2555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>
            <a:stCxn id="67" idx="0"/>
            <a:endCxn id="69" idx="5"/>
          </p:cNvCxnSpPr>
          <p:nvPr/>
        </p:nvCxnSpPr>
        <p:spPr bwMode="auto">
          <a:xfrm flipH="1" flipV="1">
            <a:off x="7097757" y="5760624"/>
            <a:ext cx="264059" cy="1962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>
            <a:stCxn id="69" idx="4"/>
            <a:endCxn id="66" idx="7"/>
          </p:cNvCxnSpPr>
          <p:nvPr/>
        </p:nvCxnSpPr>
        <p:spPr bwMode="auto">
          <a:xfrm flipH="1">
            <a:off x="6756683" y="5846215"/>
            <a:ext cx="137591" cy="224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Cloud 38"/>
          <p:cNvSpPr/>
          <p:nvPr/>
        </p:nvSpPr>
        <p:spPr bwMode="auto">
          <a:xfrm>
            <a:off x="4927883" y="1552537"/>
            <a:ext cx="4216117" cy="210605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Apply the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post-order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traversal</a:t>
            </a:r>
            <a:r>
              <a:rPr lang="en-US" sz="2400" dirty="0" smtClean="0">
                <a:solidFill>
                  <a:schemeClr val="tx1"/>
                </a:solidFill>
              </a:rPr>
              <a:t>. What do we get?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5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Form</a:t>
            </a:r>
          </a:p>
        </p:txBody>
      </p:sp>
      <p:sp>
        <p:nvSpPr>
          <p:cNvPr id="7066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82042" y="6487032"/>
            <a:ext cx="1905000" cy="457200"/>
          </a:xfrm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390CC1C-DBEC-464A-AB63-88DC625FABFA}" type="slidenum">
              <a:rPr lang="en-US" altLang="en-US" sz="1400" smtClean="0">
                <a:solidFill>
                  <a:schemeClr val="tx1"/>
                </a:solidFill>
              </a:rPr>
              <a:pPr/>
              <a:t>91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97688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657598" y="5903279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1676400" y="593858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1234238" y="520674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2586597" y="593343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3605399" y="594360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980975" y="517744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2251936" y="445785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4180935" y="445785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f</a:t>
            </a:r>
            <a:endParaRPr lang="en-US" altLang="en-US" dirty="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5470686" y="534898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65432" y="598463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7074048" y="595688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z</a:t>
            </a:r>
            <a:endParaRPr lang="en-US" altLang="en-US" dirty="0"/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61816" y="462229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606506" y="526176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/</a:t>
            </a:r>
            <a:endParaRPr lang="en-US" altLang="en-US" dirty="0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6030970" y="459298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6606506" y="396691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72" name="Oval 11"/>
          <p:cNvSpPr>
            <a:spLocks noChangeArrowheads="1"/>
          </p:cNvSpPr>
          <p:nvPr/>
        </p:nvSpPr>
        <p:spPr bwMode="auto">
          <a:xfrm>
            <a:off x="4436632" y="279348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3204269" y="361473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cxnSp>
        <p:nvCxnSpPr>
          <p:cNvPr id="5" name="Straight Connector 4"/>
          <p:cNvCxnSpPr>
            <a:stCxn id="72" idx="3"/>
            <a:endCxn id="73" idx="7"/>
          </p:cNvCxnSpPr>
          <p:nvPr/>
        </p:nvCxnSpPr>
        <p:spPr bwMode="auto">
          <a:xfrm flipH="1">
            <a:off x="3695520" y="3292342"/>
            <a:ext cx="825397" cy="407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73" idx="3"/>
            <a:endCxn id="63" idx="7"/>
          </p:cNvCxnSpPr>
          <p:nvPr/>
        </p:nvCxnSpPr>
        <p:spPr bwMode="auto">
          <a:xfrm flipH="1">
            <a:off x="2743187" y="4113594"/>
            <a:ext cx="545367" cy="429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63" idx="3"/>
            <a:endCxn id="59" idx="7"/>
          </p:cNvCxnSpPr>
          <p:nvPr/>
        </p:nvCxnSpPr>
        <p:spPr bwMode="auto">
          <a:xfrm flipH="1">
            <a:off x="1725489" y="4956714"/>
            <a:ext cx="610732" cy="3356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59" idx="3"/>
            <a:endCxn id="57" idx="7"/>
          </p:cNvCxnSpPr>
          <p:nvPr/>
        </p:nvCxnSpPr>
        <p:spPr bwMode="auto">
          <a:xfrm flipH="1">
            <a:off x="1148849" y="5705609"/>
            <a:ext cx="169674" cy="2832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59" idx="5"/>
            <a:endCxn id="58" idx="0"/>
          </p:cNvCxnSpPr>
          <p:nvPr/>
        </p:nvCxnSpPr>
        <p:spPr bwMode="auto">
          <a:xfrm>
            <a:off x="1725489" y="5705609"/>
            <a:ext cx="238679" cy="232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>
            <a:stCxn id="63" idx="5"/>
            <a:endCxn id="62" idx="1"/>
          </p:cNvCxnSpPr>
          <p:nvPr/>
        </p:nvCxnSpPr>
        <p:spPr bwMode="auto">
          <a:xfrm>
            <a:off x="2743187" y="4956714"/>
            <a:ext cx="322073" cy="306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>
            <a:stCxn id="62" idx="5"/>
          </p:cNvCxnSpPr>
          <p:nvPr/>
        </p:nvCxnSpPr>
        <p:spPr bwMode="auto">
          <a:xfrm>
            <a:off x="3472226" y="5676302"/>
            <a:ext cx="412759" cy="233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60" idx="0"/>
            <a:endCxn id="62" idx="3"/>
          </p:cNvCxnSpPr>
          <p:nvPr/>
        </p:nvCxnSpPr>
        <p:spPr bwMode="auto">
          <a:xfrm flipV="1">
            <a:off x="2874365" y="5676302"/>
            <a:ext cx="190895" cy="257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>
            <a:stCxn id="64" idx="1"/>
            <a:endCxn id="73" idx="5"/>
          </p:cNvCxnSpPr>
          <p:nvPr/>
        </p:nvCxnSpPr>
        <p:spPr bwMode="auto">
          <a:xfrm flipH="1" flipV="1">
            <a:off x="3695520" y="4113594"/>
            <a:ext cx="569700" cy="429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71" idx="1"/>
            <a:endCxn id="72" idx="5"/>
          </p:cNvCxnSpPr>
          <p:nvPr/>
        </p:nvCxnSpPr>
        <p:spPr bwMode="auto">
          <a:xfrm flipH="1" flipV="1">
            <a:off x="4927883" y="3292342"/>
            <a:ext cx="1762908" cy="7601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>
            <a:stCxn id="68" idx="1"/>
            <a:endCxn id="71" idx="5"/>
          </p:cNvCxnSpPr>
          <p:nvPr/>
        </p:nvCxnSpPr>
        <p:spPr bwMode="auto">
          <a:xfrm flipH="1" flipV="1">
            <a:off x="7097757" y="446578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71" idx="3"/>
            <a:endCxn id="70" idx="7"/>
          </p:cNvCxnSpPr>
          <p:nvPr/>
        </p:nvCxnSpPr>
        <p:spPr bwMode="auto">
          <a:xfrm flipH="1">
            <a:off x="6522221" y="4465780"/>
            <a:ext cx="168570" cy="2127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70" idx="3"/>
            <a:endCxn id="65" idx="7"/>
          </p:cNvCxnSpPr>
          <p:nvPr/>
        </p:nvCxnSpPr>
        <p:spPr bwMode="auto">
          <a:xfrm flipH="1">
            <a:off x="5961937" y="5091849"/>
            <a:ext cx="153318" cy="3427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stCxn id="70" idx="5"/>
            <a:endCxn id="69" idx="1"/>
          </p:cNvCxnSpPr>
          <p:nvPr/>
        </p:nvCxnSpPr>
        <p:spPr bwMode="auto">
          <a:xfrm>
            <a:off x="6522221" y="5091849"/>
            <a:ext cx="168570" cy="2555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>
            <a:stCxn id="67" idx="0"/>
            <a:endCxn id="69" idx="5"/>
          </p:cNvCxnSpPr>
          <p:nvPr/>
        </p:nvCxnSpPr>
        <p:spPr bwMode="auto">
          <a:xfrm flipH="1" flipV="1">
            <a:off x="7097757" y="5760624"/>
            <a:ext cx="264059" cy="1962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>
            <a:stCxn id="69" idx="4"/>
            <a:endCxn id="66" idx="7"/>
          </p:cNvCxnSpPr>
          <p:nvPr/>
        </p:nvCxnSpPr>
        <p:spPr bwMode="auto">
          <a:xfrm flipH="1">
            <a:off x="6756683" y="5846215"/>
            <a:ext cx="137591" cy="224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loud 2"/>
          <p:cNvSpPr/>
          <p:nvPr/>
        </p:nvSpPr>
        <p:spPr bwMode="auto">
          <a:xfrm>
            <a:off x="155511" y="1962432"/>
            <a:ext cx="4025424" cy="17378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Apply the pre-order traversal</a:t>
            </a:r>
            <a:r>
              <a:rPr lang="en-US" sz="2400" dirty="0" smtClean="0">
                <a:solidFill>
                  <a:schemeClr val="tx1"/>
                </a:solidFill>
              </a:rPr>
              <a:t>. What do we get?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56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598" y="45767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Binary Tree Form</a:t>
            </a:r>
          </a:p>
        </p:txBody>
      </p:sp>
      <p:sp>
        <p:nvSpPr>
          <p:cNvPr id="7066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82042" y="6487032"/>
            <a:ext cx="1905000" cy="457200"/>
          </a:xfrm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390CC1C-DBEC-464A-AB63-88DC625FABFA}" type="slidenum">
              <a:rPr lang="en-US" altLang="en-US" sz="1400" smtClean="0">
                <a:solidFill>
                  <a:schemeClr val="tx1"/>
                </a:solidFill>
              </a:rPr>
              <a:pPr/>
              <a:t>92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97688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 = (a + b) * (c + d) + f – ( x*(y/z) + 7)</a:t>
            </a:r>
          </a:p>
          <a:p>
            <a:pPr marL="57150" indent="0">
              <a:buClr>
                <a:schemeClr val="bg1"/>
              </a:buClr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= 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ab+cd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f+xyz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/*7+ –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657598" y="5903279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1676400" y="593858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1234238" y="520674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2586597" y="593343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3605399" y="594360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980975" y="517744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2251936" y="445785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4180935" y="445785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f</a:t>
            </a:r>
            <a:endParaRPr lang="en-US" altLang="en-US" dirty="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5470686" y="5348985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65432" y="5984631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y</a:t>
            </a:r>
            <a:endParaRPr lang="en-US" altLang="en-US" dirty="0"/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7074048" y="595688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z</a:t>
            </a:r>
            <a:endParaRPr lang="en-US" altLang="en-US" dirty="0"/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61816" y="4622294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606506" y="526176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/</a:t>
            </a:r>
            <a:endParaRPr lang="en-US" altLang="en-US" dirty="0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6030970" y="4592987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6606506" y="3966918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sp>
        <p:nvSpPr>
          <p:cNvPr id="72" name="Oval 11"/>
          <p:cNvSpPr>
            <a:spLocks noChangeArrowheads="1"/>
          </p:cNvSpPr>
          <p:nvPr/>
        </p:nvSpPr>
        <p:spPr bwMode="auto">
          <a:xfrm>
            <a:off x="4436632" y="2793480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-</a:t>
            </a:r>
            <a:endParaRPr lang="en-US" altLang="en-US" dirty="0"/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3204269" y="3614732"/>
            <a:ext cx="575536" cy="584453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+</a:t>
            </a:r>
            <a:endParaRPr lang="en-US" altLang="en-US" dirty="0"/>
          </a:p>
        </p:txBody>
      </p:sp>
      <p:cxnSp>
        <p:nvCxnSpPr>
          <p:cNvPr id="5" name="Straight Connector 4"/>
          <p:cNvCxnSpPr>
            <a:stCxn id="72" idx="3"/>
            <a:endCxn id="73" idx="7"/>
          </p:cNvCxnSpPr>
          <p:nvPr/>
        </p:nvCxnSpPr>
        <p:spPr bwMode="auto">
          <a:xfrm flipH="1">
            <a:off x="3695520" y="3292342"/>
            <a:ext cx="825397" cy="407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73" idx="3"/>
            <a:endCxn id="63" idx="7"/>
          </p:cNvCxnSpPr>
          <p:nvPr/>
        </p:nvCxnSpPr>
        <p:spPr bwMode="auto">
          <a:xfrm flipH="1">
            <a:off x="2743187" y="4113594"/>
            <a:ext cx="545367" cy="4298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63" idx="3"/>
            <a:endCxn id="59" idx="7"/>
          </p:cNvCxnSpPr>
          <p:nvPr/>
        </p:nvCxnSpPr>
        <p:spPr bwMode="auto">
          <a:xfrm flipH="1">
            <a:off x="1725489" y="4956714"/>
            <a:ext cx="610732" cy="3356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59" idx="3"/>
            <a:endCxn id="57" idx="7"/>
          </p:cNvCxnSpPr>
          <p:nvPr/>
        </p:nvCxnSpPr>
        <p:spPr bwMode="auto">
          <a:xfrm flipH="1">
            <a:off x="1148849" y="5705609"/>
            <a:ext cx="169674" cy="2832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59" idx="5"/>
            <a:endCxn id="58" idx="0"/>
          </p:cNvCxnSpPr>
          <p:nvPr/>
        </p:nvCxnSpPr>
        <p:spPr bwMode="auto">
          <a:xfrm>
            <a:off x="1725489" y="5705609"/>
            <a:ext cx="238679" cy="2329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>
            <a:stCxn id="63" idx="5"/>
            <a:endCxn id="62" idx="1"/>
          </p:cNvCxnSpPr>
          <p:nvPr/>
        </p:nvCxnSpPr>
        <p:spPr bwMode="auto">
          <a:xfrm>
            <a:off x="2743187" y="4956714"/>
            <a:ext cx="322073" cy="306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>
            <a:stCxn id="62" idx="5"/>
          </p:cNvCxnSpPr>
          <p:nvPr/>
        </p:nvCxnSpPr>
        <p:spPr bwMode="auto">
          <a:xfrm>
            <a:off x="3472226" y="5676302"/>
            <a:ext cx="412759" cy="233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60" idx="0"/>
            <a:endCxn id="62" idx="3"/>
          </p:cNvCxnSpPr>
          <p:nvPr/>
        </p:nvCxnSpPr>
        <p:spPr bwMode="auto">
          <a:xfrm flipV="1">
            <a:off x="2874365" y="5676302"/>
            <a:ext cx="190895" cy="2571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>
            <a:stCxn id="64" idx="1"/>
            <a:endCxn id="73" idx="5"/>
          </p:cNvCxnSpPr>
          <p:nvPr/>
        </p:nvCxnSpPr>
        <p:spPr bwMode="auto">
          <a:xfrm flipH="1" flipV="1">
            <a:off x="3695520" y="4113594"/>
            <a:ext cx="569700" cy="429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71" idx="1"/>
            <a:endCxn id="72" idx="5"/>
          </p:cNvCxnSpPr>
          <p:nvPr/>
        </p:nvCxnSpPr>
        <p:spPr bwMode="auto">
          <a:xfrm flipH="1" flipV="1">
            <a:off x="4927883" y="3292342"/>
            <a:ext cx="1762908" cy="7601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>
            <a:stCxn id="68" idx="1"/>
            <a:endCxn id="71" idx="5"/>
          </p:cNvCxnSpPr>
          <p:nvPr/>
        </p:nvCxnSpPr>
        <p:spPr bwMode="auto">
          <a:xfrm flipH="1" flipV="1">
            <a:off x="7097757" y="4465780"/>
            <a:ext cx="348344" cy="2421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71" idx="3"/>
            <a:endCxn id="70" idx="7"/>
          </p:cNvCxnSpPr>
          <p:nvPr/>
        </p:nvCxnSpPr>
        <p:spPr bwMode="auto">
          <a:xfrm flipH="1">
            <a:off x="6522221" y="4465780"/>
            <a:ext cx="168570" cy="2127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70" idx="3"/>
            <a:endCxn id="65" idx="7"/>
          </p:cNvCxnSpPr>
          <p:nvPr/>
        </p:nvCxnSpPr>
        <p:spPr bwMode="auto">
          <a:xfrm flipH="1">
            <a:off x="5961937" y="5091849"/>
            <a:ext cx="153318" cy="3427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stCxn id="70" idx="5"/>
            <a:endCxn id="69" idx="1"/>
          </p:cNvCxnSpPr>
          <p:nvPr/>
        </p:nvCxnSpPr>
        <p:spPr bwMode="auto">
          <a:xfrm>
            <a:off x="6522221" y="5091849"/>
            <a:ext cx="168570" cy="2555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>
            <a:stCxn id="67" idx="0"/>
            <a:endCxn id="69" idx="5"/>
          </p:cNvCxnSpPr>
          <p:nvPr/>
        </p:nvCxnSpPr>
        <p:spPr bwMode="auto">
          <a:xfrm flipH="1" flipV="1">
            <a:off x="7097757" y="5760624"/>
            <a:ext cx="264059" cy="1962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>
            <a:stCxn id="69" idx="4"/>
            <a:endCxn id="66" idx="7"/>
          </p:cNvCxnSpPr>
          <p:nvPr/>
        </p:nvCxnSpPr>
        <p:spPr bwMode="auto">
          <a:xfrm flipH="1">
            <a:off x="6756683" y="5846215"/>
            <a:ext cx="137591" cy="224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Cloud 38"/>
          <p:cNvSpPr/>
          <p:nvPr/>
        </p:nvSpPr>
        <p:spPr bwMode="auto">
          <a:xfrm>
            <a:off x="5262030" y="1693491"/>
            <a:ext cx="3771630" cy="20162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Apply the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in-order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traversal</a:t>
            </a:r>
            <a:r>
              <a:rPr lang="en-US" sz="2400" dirty="0" smtClean="0">
                <a:solidFill>
                  <a:schemeClr val="tx1"/>
                </a:solidFill>
              </a:rPr>
              <a:t>. What do we get?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8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69" y="13868"/>
            <a:ext cx="7772400" cy="1143000"/>
          </a:xfrm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altLang="en-US" dirty="0" smtClean="0"/>
              <a:t>Implementation</a:t>
            </a:r>
          </a:p>
        </p:txBody>
      </p:sp>
      <p:sp>
        <p:nvSpPr>
          <p:cNvPr id="74756" name="TextBox 4"/>
          <p:cNvSpPr txBox="1">
            <a:spLocks noChangeArrowheads="1"/>
          </p:cNvSpPr>
          <p:nvPr/>
        </p:nvSpPr>
        <p:spPr bwMode="auto">
          <a:xfrm>
            <a:off x="3934056" y="1074834"/>
            <a:ext cx="5148263" cy="267652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class Anode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public: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nodeType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double value;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char </a:t>
            </a:r>
            <a:r>
              <a:rPr lang="en-US" altLang="en-US" sz="2800" dirty="0" err="1" smtClean="0"/>
              <a:t>vname</a:t>
            </a:r>
            <a:r>
              <a:rPr lang="en-US" altLang="en-US" sz="2800" dirty="0"/>
              <a:t>; //variable name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};</a:t>
            </a:r>
          </a:p>
        </p:txBody>
      </p:sp>
      <p:sp>
        <p:nvSpPr>
          <p:cNvPr id="747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BC87CDCA-2A6F-4300-A833-F3A57BA4699D}" type="slidenum">
              <a:rPr lang="en-US" altLang="en-US" sz="1400" smtClean="0">
                <a:solidFill>
                  <a:schemeClr val="tx1"/>
                </a:solidFill>
              </a:rPr>
              <a:pPr/>
              <a:t>93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" y="2977662"/>
            <a:ext cx="5413285" cy="3704492"/>
            <a:chOff x="225515" y="1324708"/>
            <a:chExt cx="7279754" cy="3775604"/>
          </a:xfrm>
        </p:grpSpPr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25515" y="4434507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a</a:t>
              </a:r>
              <a:endParaRPr lang="en-US" altLang="en-US" dirty="0"/>
            </a:p>
          </p:txBody>
        </p:sp>
        <p:sp>
          <p:nvSpPr>
            <p:cNvPr id="51" name="Oval 11"/>
            <p:cNvSpPr>
              <a:spLocks noChangeArrowheads="1"/>
            </p:cNvSpPr>
            <p:nvPr/>
          </p:nvSpPr>
          <p:spPr bwMode="auto">
            <a:xfrm>
              <a:off x="1244317" y="446981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b</a:t>
              </a:r>
              <a:endParaRPr lang="en-US" altLang="en-US" dirty="0"/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802155" y="3737975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+</a:t>
              </a:r>
              <a:endParaRPr lang="en-US" altLang="en-US" dirty="0"/>
            </a:p>
          </p:txBody>
        </p:sp>
        <p:sp>
          <p:nvSpPr>
            <p:cNvPr id="53" name="Oval 11"/>
            <p:cNvSpPr>
              <a:spLocks noChangeArrowheads="1"/>
            </p:cNvSpPr>
            <p:nvPr/>
          </p:nvSpPr>
          <p:spPr bwMode="auto">
            <a:xfrm>
              <a:off x="2154514" y="446466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auto">
            <a:xfrm>
              <a:off x="3173316" y="4474828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d</a:t>
              </a:r>
              <a:endParaRPr lang="en-US" altLang="en-US" dirty="0"/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48892" y="3708668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+</a:t>
              </a:r>
              <a:endParaRPr lang="en-US" altLang="en-US" dirty="0"/>
            </a:p>
          </p:txBody>
        </p:sp>
        <p:sp>
          <p:nvSpPr>
            <p:cNvPr id="56" name="Oval 11"/>
            <p:cNvSpPr>
              <a:spLocks noChangeArrowheads="1"/>
            </p:cNvSpPr>
            <p:nvPr/>
          </p:nvSpPr>
          <p:spPr bwMode="auto">
            <a:xfrm>
              <a:off x="1819853" y="298908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*</a:t>
              </a:r>
              <a:endParaRPr lang="en-US" altLang="en-US" dirty="0"/>
            </a:p>
          </p:txBody>
        </p:sp>
        <p:sp>
          <p:nvSpPr>
            <p:cNvPr id="57" name="Oval 11"/>
            <p:cNvSpPr>
              <a:spLocks noChangeArrowheads="1"/>
            </p:cNvSpPr>
            <p:nvPr/>
          </p:nvSpPr>
          <p:spPr bwMode="auto">
            <a:xfrm>
              <a:off x="3748852" y="298907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f</a:t>
              </a:r>
              <a:endParaRPr lang="en-US" altLang="en-US" dirty="0"/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5038603" y="3880213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x</a:t>
              </a:r>
              <a:endParaRPr lang="en-US" altLang="en-US" dirty="0"/>
            </a:p>
          </p:txBody>
        </p:sp>
        <p:sp>
          <p:nvSpPr>
            <p:cNvPr id="59" name="Oval 11"/>
            <p:cNvSpPr>
              <a:spLocks noChangeArrowheads="1"/>
            </p:cNvSpPr>
            <p:nvPr/>
          </p:nvSpPr>
          <p:spPr bwMode="auto">
            <a:xfrm>
              <a:off x="5833349" y="4515859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y</a:t>
              </a:r>
              <a:endParaRPr lang="en-US" altLang="en-US" dirty="0"/>
            </a:p>
          </p:txBody>
        </p:sp>
        <p:sp>
          <p:nvSpPr>
            <p:cNvPr id="60" name="Oval 11"/>
            <p:cNvSpPr>
              <a:spLocks noChangeArrowheads="1"/>
            </p:cNvSpPr>
            <p:nvPr/>
          </p:nvSpPr>
          <p:spPr bwMode="auto">
            <a:xfrm>
              <a:off x="6641965" y="448811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z</a:t>
              </a:r>
              <a:endParaRPr lang="en-US" altLang="en-US" dirty="0"/>
            </a:p>
          </p:txBody>
        </p:sp>
        <p:sp>
          <p:nvSpPr>
            <p:cNvPr id="61" name="Oval 11"/>
            <p:cNvSpPr>
              <a:spLocks noChangeArrowheads="1"/>
            </p:cNvSpPr>
            <p:nvPr/>
          </p:nvSpPr>
          <p:spPr bwMode="auto">
            <a:xfrm>
              <a:off x="6929733" y="3153522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7</a:t>
              </a:r>
              <a:endParaRPr lang="en-US" altLang="en-US" dirty="0"/>
            </a:p>
          </p:txBody>
        </p:sp>
        <p:sp>
          <p:nvSpPr>
            <p:cNvPr id="62" name="Oval 11"/>
            <p:cNvSpPr>
              <a:spLocks noChangeArrowheads="1"/>
            </p:cNvSpPr>
            <p:nvPr/>
          </p:nvSpPr>
          <p:spPr bwMode="auto">
            <a:xfrm>
              <a:off x="6174423" y="379299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/</a:t>
              </a:r>
              <a:endParaRPr lang="en-US" altLang="en-US" dirty="0"/>
            </a:p>
          </p:txBody>
        </p:sp>
        <p:sp>
          <p:nvSpPr>
            <p:cNvPr id="63" name="Oval 11"/>
            <p:cNvSpPr>
              <a:spLocks noChangeArrowheads="1"/>
            </p:cNvSpPr>
            <p:nvPr/>
          </p:nvSpPr>
          <p:spPr bwMode="auto">
            <a:xfrm>
              <a:off x="5598887" y="3124215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*</a:t>
              </a:r>
              <a:endParaRPr lang="en-US" altLang="en-US" dirty="0"/>
            </a:p>
          </p:txBody>
        </p:sp>
        <p:sp>
          <p:nvSpPr>
            <p:cNvPr id="64" name="Oval 11"/>
            <p:cNvSpPr>
              <a:spLocks noChangeArrowheads="1"/>
            </p:cNvSpPr>
            <p:nvPr/>
          </p:nvSpPr>
          <p:spPr bwMode="auto">
            <a:xfrm>
              <a:off x="6174423" y="2498146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+</a:t>
              </a:r>
              <a:endParaRPr lang="en-US" altLang="en-US" dirty="0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4004549" y="1324708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-</a:t>
              </a:r>
              <a:endParaRPr lang="en-US" altLang="en-US" dirty="0"/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2772186" y="2145960"/>
              <a:ext cx="575536" cy="584453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+</a:t>
              </a:r>
              <a:endParaRPr lang="en-US" altLang="en-US" dirty="0"/>
            </a:p>
          </p:txBody>
        </p:sp>
        <p:cxnSp>
          <p:nvCxnSpPr>
            <p:cNvPr id="67" name="Straight Connector 66"/>
            <p:cNvCxnSpPr>
              <a:stCxn id="65" idx="3"/>
              <a:endCxn id="66" idx="7"/>
            </p:cNvCxnSpPr>
            <p:nvPr/>
          </p:nvCxnSpPr>
          <p:spPr bwMode="auto">
            <a:xfrm flipH="1">
              <a:off x="3263437" y="1823570"/>
              <a:ext cx="825397" cy="4079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>
              <a:stCxn id="66" idx="3"/>
              <a:endCxn id="56" idx="7"/>
            </p:cNvCxnSpPr>
            <p:nvPr/>
          </p:nvCxnSpPr>
          <p:spPr bwMode="auto">
            <a:xfrm flipH="1">
              <a:off x="2311104" y="2644822"/>
              <a:ext cx="545367" cy="4298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>
              <a:stCxn id="56" idx="3"/>
              <a:endCxn id="52" idx="7"/>
            </p:cNvCxnSpPr>
            <p:nvPr/>
          </p:nvCxnSpPr>
          <p:spPr bwMode="auto">
            <a:xfrm flipH="1">
              <a:off x="1293406" y="3487942"/>
              <a:ext cx="610732" cy="3356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>
              <a:stCxn id="52" idx="3"/>
              <a:endCxn id="50" idx="7"/>
            </p:cNvCxnSpPr>
            <p:nvPr/>
          </p:nvCxnSpPr>
          <p:spPr bwMode="auto">
            <a:xfrm flipH="1">
              <a:off x="716766" y="4236837"/>
              <a:ext cx="169674" cy="2832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/>
            <p:cNvCxnSpPr>
              <a:stCxn id="52" idx="5"/>
              <a:endCxn id="51" idx="0"/>
            </p:cNvCxnSpPr>
            <p:nvPr/>
          </p:nvCxnSpPr>
          <p:spPr bwMode="auto">
            <a:xfrm>
              <a:off x="1293406" y="4236837"/>
              <a:ext cx="238679" cy="2329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>
              <a:stCxn id="56" idx="5"/>
              <a:endCxn id="55" idx="1"/>
            </p:cNvCxnSpPr>
            <p:nvPr/>
          </p:nvCxnSpPr>
          <p:spPr bwMode="auto">
            <a:xfrm>
              <a:off x="2311104" y="3487942"/>
              <a:ext cx="322073" cy="3063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stCxn id="55" idx="5"/>
            </p:cNvCxnSpPr>
            <p:nvPr/>
          </p:nvCxnSpPr>
          <p:spPr bwMode="auto">
            <a:xfrm>
              <a:off x="3040143" y="4207530"/>
              <a:ext cx="412759" cy="233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stCxn id="53" idx="0"/>
              <a:endCxn id="55" idx="3"/>
            </p:cNvCxnSpPr>
            <p:nvPr/>
          </p:nvCxnSpPr>
          <p:spPr bwMode="auto">
            <a:xfrm flipV="1">
              <a:off x="2442282" y="4207530"/>
              <a:ext cx="190895" cy="2571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stCxn id="57" idx="1"/>
              <a:endCxn id="66" idx="5"/>
            </p:cNvCxnSpPr>
            <p:nvPr/>
          </p:nvCxnSpPr>
          <p:spPr bwMode="auto">
            <a:xfrm flipH="1" flipV="1">
              <a:off x="3263437" y="2644822"/>
              <a:ext cx="569700" cy="4298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stCxn id="64" idx="1"/>
              <a:endCxn id="65" idx="5"/>
            </p:cNvCxnSpPr>
            <p:nvPr/>
          </p:nvCxnSpPr>
          <p:spPr bwMode="auto">
            <a:xfrm flipH="1" flipV="1">
              <a:off x="4495800" y="1823570"/>
              <a:ext cx="1762908" cy="7601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stCxn id="61" idx="1"/>
              <a:endCxn id="64" idx="5"/>
            </p:cNvCxnSpPr>
            <p:nvPr/>
          </p:nvCxnSpPr>
          <p:spPr bwMode="auto">
            <a:xfrm flipH="1" flipV="1">
              <a:off x="6665674" y="2997008"/>
              <a:ext cx="348344" cy="242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stCxn id="64" idx="3"/>
              <a:endCxn id="63" idx="7"/>
            </p:cNvCxnSpPr>
            <p:nvPr/>
          </p:nvCxnSpPr>
          <p:spPr bwMode="auto">
            <a:xfrm flipH="1">
              <a:off x="6090138" y="2997008"/>
              <a:ext cx="168570" cy="212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stCxn id="63" idx="3"/>
              <a:endCxn id="58" idx="7"/>
            </p:cNvCxnSpPr>
            <p:nvPr/>
          </p:nvCxnSpPr>
          <p:spPr bwMode="auto">
            <a:xfrm flipH="1">
              <a:off x="5529854" y="3623077"/>
              <a:ext cx="153318" cy="3427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63" idx="5"/>
              <a:endCxn id="62" idx="1"/>
            </p:cNvCxnSpPr>
            <p:nvPr/>
          </p:nvCxnSpPr>
          <p:spPr bwMode="auto">
            <a:xfrm>
              <a:off x="6090138" y="3623077"/>
              <a:ext cx="168570" cy="2555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stCxn id="60" idx="0"/>
              <a:endCxn id="62" idx="5"/>
            </p:cNvCxnSpPr>
            <p:nvPr/>
          </p:nvCxnSpPr>
          <p:spPr bwMode="auto">
            <a:xfrm flipH="1" flipV="1">
              <a:off x="6665674" y="4291852"/>
              <a:ext cx="264059" cy="1962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>
              <a:stCxn id="62" idx="4"/>
              <a:endCxn id="59" idx="7"/>
            </p:cNvCxnSpPr>
            <p:nvPr/>
          </p:nvCxnSpPr>
          <p:spPr bwMode="auto">
            <a:xfrm flipH="1">
              <a:off x="6324600" y="4377443"/>
              <a:ext cx="137591" cy="2240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3400"/>
            <a:ext cx="89154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class Node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Node( )</a:t>
            </a:r>
            <a:r>
              <a:rPr lang="en-US" sz="2400" b="1" dirty="0" smtClean="0"/>
              <a:t> : left ( </a:t>
            </a:r>
            <a:r>
              <a:rPr lang="en-US" sz="2400" b="1" dirty="0" err="1" smtClean="0"/>
              <a:t>nullptr</a:t>
            </a:r>
            <a:r>
              <a:rPr lang="en-US" sz="2400" b="1" dirty="0" smtClean="0"/>
              <a:t> ), right( </a:t>
            </a:r>
            <a:r>
              <a:rPr lang="en-US" sz="2400" b="1" dirty="0" err="1" smtClean="0">
                <a:solidFill>
                  <a:srgbClr val="C00000"/>
                </a:solidFill>
              </a:rPr>
              <a:t>nullptr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)  { }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 value;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*left, *right;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Node&lt;T&gt; *left, *right. Also good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T&gt;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class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b="1" dirty="0" err="1" smtClean="0"/>
              <a:t>BinaryTree</a:t>
            </a:r>
            <a:r>
              <a:rPr lang="en-US" sz="2400" b="1" dirty="0" smtClean="0"/>
              <a:t>( ) { root = 0; 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Node &lt; T &gt; *root;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insert(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T &amp;a ) { 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void clear( ) {  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76804" name="TextBox 3"/>
          <p:cNvSpPr txBox="1">
            <a:spLocks noChangeArrowheads="1"/>
          </p:cNvSpPr>
          <p:nvPr/>
        </p:nvSpPr>
        <p:spPr bwMode="auto">
          <a:xfrm>
            <a:off x="5291138" y="6096000"/>
            <a:ext cx="3814762" cy="523875"/>
          </a:xfrm>
          <a:prstGeom prst="rect">
            <a:avLst/>
          </a:prstGeom>
          <a:noFill/>
          <a:ln w="9525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 err="1"/>
              <a:t>BinaryTree</a:t>
            </a:r>
            <a:r>
              <a:rPr lang="en-US" altLang="en-US" sz="2800" dirty="0"/>
              <a:t>&lt;</a:t>
            </a:r>
            <a:r>
              <a:rPr lang="en-US" altLang="en-US" sz="2800" dirty="0" err="1"/>
              <a:t>ANode</a:t>
            </a:r>
            <a:r>
              <a:rPr lang="en-US" altLang="en-US" sz="2800" dirty="0"/>
              <a:t>&gt; </a:t>
            </a:r>
            <a:r>
              <a:rPr lang="en-US" altLang="en-US" sz="2800" dirty="0" err="1"/>
              <a:t>bti</a:t>
            </a:r>
            <a:r>
              <a:rPr lang="en-US" altLang="en-US" sz="2800" dirty="0"/>
              <a:t>;</a:t>
            </a:r>
          </a:p>
        </p:txBody>
      </p:sp>
      <p:sp>
        <p:nvSpPr>
          <p:cNvPr id="76805" name="TextBox 4"/>
          <p:cNvSpPr txBox="1">
            <a:spLocks noChangeArrowheads="1"/>
          </p:cNvSpPr>
          <p:nvPr/>
        </p:nvSpPr>
        <p:spPr bwMode="auto">
          <a:xfrm>
            <a:off x="5261830" y="2971800"/>
            <a:ext cx="3814762" cy="2678112"/>
          </a:xfrm>
          <a:prstGeom prst="rect">
            <a:avLst/>
          </a:prstGeom>
          <a:noFill/>
          <a:ln w="9525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class Anode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public: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nodeType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double value;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char </a:t>
            </a:r>
            <a:r>
              <a:rPr lang="en-US" altLang="en-US" sz="2800" dirty="0" err="1" smtClean="0"/>
              <a:t>vname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};</a:t>
            </a:r>
          </a:p>
        </p:txBody>
      </p:sp>
      <p:sp>
        <p:nvSpPr>
          <p:cNvPr id="7680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438400" y="6324600"/>
            <a:ext cx="1905000" cy="457200"/>
          </a:xfrm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7EEDD195-4748-4666-A8BF-9E811D0DFBB8}" type="slidenum">
              <a:rPr lang="en-US" altLang="en-US" sz="1400" smtClean="0">
                <a:solidFill>
                  <a:schemeClr val="tx1"/>
                </a:solidFill>
              </a:rPr>
              <a:pPr/>
              <a:t>94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5181600" y="4276725"/>
            <a:ext cx="3814763" cy="523875"/>
          </a:xfrm>
          <a:prstGeom prst="rect">
            <a:avLst/>
          </a:prstGeom>
          <a:noFill/>
          <a:ln w="9525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BinaryTree&lt;ANode&gt; bti;</a:t>
            </a:r>
          </a:p>
        </p:txBody>
      </p:sp>
      <p:sp>
        <p:nvSpPr>
          <p:cNvPr id="77828" name="TextBox 4"/>
          <p:cNvSpPr txBox="1">
            <a:spLocks noChangeArrowheads="1"/>
          </p:cNvSpPr>
          <p:nvPr/>
        </p:nvSpPr>
        <p:spPr bwMode="auto">
          <a:xfrm>
            <a:off x="5181600" y="1066800"/>
            <a:ext cx="3814763" cy="2677656"/>
          </a:xfrm>
          <a:prstGeom prst="rect">
            <a:avLst/>
          </a:prstGeom>
          <a:noFill/>
          <a:ln w="9525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class Anode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public: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nodeType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double value</a:t>
            </a:r>
            <a:r>
              <a:rPr lang="en-US" altLang="en-US" sz="2800" dirty="0" smtClean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char </a:t>
            </a:r>
            <a:r>
              <a:rPr lang="en-US" altLang="en-US" sz="2800" dirty="0" err="1" smtClean="0"/>
              <a:t>vname</a:t>
            </a:r>
            <a:r>
              <a:rPr lang="en-US" altLang="en-US" sz="2800" dirty="0" smtClean="0"/>
              <a:t>;</a:t>
            </a:r>
            <a:endParaRPr lang="en-US" altLang="en-US" sz="2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};</a:t>
            </a:r>
          </a:p>
        </p:txBody>
      </p:sp>
      <p:sp>
        <p:nvSpPr>
          <p:cNvPr id="77829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4876800" cy="4114800"/>
          </a:xfrm>
        </p:spPr>
        <p:txBody>
          <a:bodyPr/>
          <a:lstStyle/>
          <a:p>
            <a:r>
              <a:rPr lang="en-US" altLang="en-US" dirty="0" err="1" smtClean="0"/>
              <a:t>nodeType</a:t>
            </a:r>
            <a:r>
              <a:rPr lang="en-US" altLang="en-US" dirty="0" smtClean="0"/>
              <a:t>: number, operator, or variable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value: the number value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vname</a:t>
            </a:r>
            <a:r>
              <a:rPr lang="en-US" altLang="en-US" dirty="0" smtClean="0"/>
              <a:t>: the variable name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opType</a:t>
            </a:r>
            <a:r>
              <a:rPr lang="en-US" altLang="en-US" dirty="0" smtClean="0"/>
              <a:t>: the operator type</a:t>
            </a:r>
          </a:p>
        </p:txBody>
      </p:sp>
      <p:sp>
        <p:nvSpPr>
          <p:cNvPr id="778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22CC300-40A3-46BE-82C7-1D546066718B}" type="slidenum">
              <a:rPr lang="en-US" altLang="en-US" sz="1400" smtClean="0">
                <a:solidFill>
                  <a:schemeClr val="tx1"/>
                </a:solidFill>
              </a:rPr>
              <a:pPr/>
              <a:t>95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5165725" y="1046163"/>
            <a:ext cx="3814763" cy="3539430"/>
          </a:xfrm>
          <a:prstGeom prst="rect">
            <a:avLst/>
          </a:prstGeom>
          <a:noFill/>
          <a:ln w="9525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class Anode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public: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nodeType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b="1" dirty="0">
                <a:solidFill>
                  <a:srgbClr val="C00000"/>
                </a:solidFill>
              </a:rPr>
              <a:t>union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{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   double value</a:t>
            </a:r>
            <a:r>
              <a:rPr lang="en-US" altLang="en-US" sz="2800" dirty="0" smtClean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char </a:t>
            </a:r>
            <a:r>
              <a:rPr lang="en-US" altLang="en-US" sz="2800" dirty="0" err="1" smtClean="0"/>
              <a:t>vname</a:t>
            </a:r>
            <a:r>
              <a:rPr lang="en-US" altLang="en-US" sz="2800" dirty="0" smtClean="0"/>
              <a:t>;</a:t>
            </a:r>
            <a:endParaRPr lang="en-US" altLang="en-US" sz="2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257800"/>
            <a:ext cx="8843963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In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2" tooltip="Computer science"/>
              </a:rPr>
              <a:t>computer science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a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union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is a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3" tooltip="Value (computer science)"/>
              </a:rPr>
              <a:t>value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that may have any of several representations or formats within the same position in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4" tooltip="Computer memory"/>
              </a:rPr>
              <a:t>memory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; or it is a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5" tooltip="Data structure"/>
              </a:rPr>
              <a:t>data structure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that consists of a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6" tooltip="Variable (computer science)"/>
              </a:rPr>
              <a:t>variable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that may hold such a value. 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https://en.wikipedia.org/wiki/Union_type</a:t>
            </a:r>
          </a:p>
        </p:txBody>
      </p:sp>
      <p:sp>
        <p:nvSpPr>
          <p:cNvPr id="7885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E5E59E0-F819-4098-B697-4B40D10F8AD8}" type="slidenum">
              <a:rPr lang="en-US" altLang="en-US" sz="1400" smtClean="0">
                <a:solidFill>
                  <a:schemeClr val="tx1"/>
                </a:solidFill>
              </a:rPr>
              <a:pPr/>
              <a:t>96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4876800" cy="4114800"/>
          </a:xfrm>
        </p:spPr>
        <p:txBody>
          <a:bodyPr/>
          <a:lstStyle/>
          <a:p>
            <a:r>
              <a:rPr lang="en-US" altLang="en-US" dirty="0" err="1" smtClean="0"/>
              <a:t>nodeType</a:t>
            </a:r>
            <a:r>
              <a:rPr lang="en-US" altLang="en-US" dirty="0" smtClean="0"/>
              <a:t>: number, operator, or variable</a:t>
            </a:r>
          </a:p>
          <a:p>
            <a:r>
              <a:rPr lang="en-US" altLang="en-US" dirty="0" smtClean="0"/>
              <a:t>value: the number value</a:t>
            </a:r>
          </a:p>
          <a:p>
            <a:r>
              <a:rPr lang="en-US" altLang="en-US" dirty="0" err="1" smtClean="0"/>
              <a:t>vname</a:t>
            </a:r>
            <a:r>
              <a:rPr lang="en-US" altLang="en-US" dirty="0" smtClean="0"/>
              <a:t>: the variable name</a:t>
            </a:r>
          </a:p>
          <a:p>
            <a:r>
              <a:rPr lang="en-US" altLang="en-US" dirty="0" err="1" smtClean="0"/>
              <a:t>opType</a:t>
            </a:r>
            <a:r>
              <a:rPr lang="en-US" altLang="en-US" dirty="0" smtClean="0"/>
              <a:t>: the operator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7772400" cy="1143000"/>
          </a:xfrm>
        </p:spPr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257800"/>
            <a:ext cx="8843963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In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2" tooltip="Computer science"/>
              </a:rPr>
              <a:t>computer science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a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union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is a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3" tooltip="Value (computer science)"/>
              </a:rPr>
              <a:t>value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that may have any of several representations or formats within the same position in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4" tooltip="Computer memory"/>
              </a:rPr>
              <a:t>memory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; or it is a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5" tooltip="Data structure"/>
              </a:rPr>
              <a:t>data structure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that consists of a </a:t>
            </a:r>
            <a:r>
              <a:rPr lang="en-US" sz="2000" dirty="0">
                <a:solidFill>
                  <a:srgbClr val="0B0080"/>
                </a:solidFill>
                <a:latin typeface="Arial" panose="020B0604020202020204" pitchFamily="34" charset="0"/>
                <a:hlinkClick r:id="rId6" tooltip="Variable (computer science)"/>
              </a:rPr>
              <a:t>variable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that may hold such a value. 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https://en.wikipedia.org/wiki/Union_type</a:t>
            </a:r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6765925" y="4464050"/>
            <a:ext cx="533400" cy="53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7299325" y="4464050"/>
            <a:ext cx="533400" cy="53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79880" name="Rectangle 7"/>
          <p:cNvSpPr>
            <a:spLocks noChangeArrowheads="1"/>
          </p:cNvSpPr>
          <p:nvPr/>
        </p:nvSpPr>
        <p:spPr bwMode="auto">
          <a:xfrm>
            <a:off x="7832725" y="4464050"/>
            <a:ext cx="533400" cy="53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8366125" y="4464050"/>
            <a:ext cx="533400" cy="53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32325" y="4464050"/>
            <a:ext cx="533400" cy="533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165725" y="4464050"/>
            <a:ext cx="533400" cy="533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5699125" y="4464050"/>
            <a:ext cx="533400" cy="533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6232525" y="4464050"/>
            <a:ext cx="533400" cy="533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88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CAEF423-BEE3-4D80-9AF1-E87140FB8DB5}" type="slidenum">
              <a:rPr lang="en-US" altLang="en-US" sz="1400" smtClean="0">
                <a:solidFill>
                  <a:schemeClr val="tx1"/>
                </a:solidFill>
              </a:rPr>
              <a:pPr/>
              <a:t>97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165725" y="838200"/>
            <a:ext cx="3814763" cy="3539430"/>
          </a:xfrm>
          <a:prstGeom prst="rect">
            <a:avLst/>
          </a:prstGeom>
          <a:noFill/>
          <a:ln w="9525">
            <a:solidFill>
              <a:schemeClr val="bg1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class Anode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public: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nodeType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b="1" dirty="0">
                <a:solidFill>
                  <a:srgbClr val="C00000"/>
                </a:solidFill>
              </a:rPr>
              <a:t>union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{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   double value</a:t>
            </a:r>
            <a:r>
              <a:rPr lang="en-US" altLang="en-US" sz="2800" dirty="0" smtClean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char </a:t>
            </a:r>
            <a:r>
              <a:rPr lang="en-US" altLang="en-US" sz="2800" dirty="0" err="1" smtClean="0"/>
              <a:t>vname</a:t>
            </a:r>
            <a:r>
              <a:rPr lang="en-US" altLang="en-US" sz="2800" dirty="0" smtClean="0"/>
              <a:t>;</a:t>
            </a:r>
            <a:endParaRPr lang="en-US" altLang="en-US" sz="2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opType</a:t>
            </a:r>
            <a:r>
              <a:rPr lang="en-US" altLang="en-US" sz="2800" dirty="0"/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	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};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4876800" cy="4114800"/>
          </a:xfrm>
        </p:spPr>
        <p:txBody>
          <a:bodyPr/>
          <a:lstStyle/>
          <a:p>
            <a:r>
              <a:rPr lang="en-US" altLang="en-US" dirty="0" err="1" smtClean="0"/>
              <a:t>nodeType</a:t>
            </a:r>
            <a:r>
              <a:rPr lang="en-US" altLang="en-US" dirty="0" smtClean="0"/>
              <a:t>: number, operator, or variable</a:t>
            </a:r>
          </a:p>
          <a:p>
            <a:r>
              <a:rPr lang="en-US" altLang="en-US" dirty="0" smtClean="0"/>
              <a:t>value: the number value</a:t>
            </a:r>
          </a:p>
          <a:p>
            <a:r>
              <a:rPr lang="en-US" altLang="en-US" dirty="0" err="1" smtClean="0"/>
              <a:t>vname</a:t>
            </a:r>
            <a:r>
              <a:rPr lang="en-US" altLang="en-US" dirty="0" smtClean="0"/>
              <a:t>: the variable name</a:t>
            </a:r>
          </a:p>
          <a:p>
            <a:r>
              <a:rPr lang="en-US" altLang="en-US" dirty="0" err="1" smtClean="0"/>
              <a:t>opType</a:t>
            </a:r>
            <a:r>
              <a:rPr lang="en-US" altLang="en-US" dirty="0" smtClean="0"/>
              <a:t>: the operator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9228</TotalTime>
  <Words>4035</Words>
  <Application>Microsoft Office PowerPoint</Application>
  <PresentationFormat>On-screen Show (4:3)</PresentationFormat>
  <Paragraphs>1076</Paragraphs>
  <Slides>97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Courier New</vt:lpstr>
      <vt:lpstr>Times New Roman</vt:lpstr>
      <vt:lpstr>Wingdings</vt:lpstr>
      <vt:lpstr>Blank Presentation</vt:lpstr>
      <vt:lpstr>Trees</vt:lpstr>
      <vt:lpstr>Tree Structure</vt:lpstr>
      <vt:lpstr>Tree Structure</vt:lpstr>
      <vt:lpstr>Tree Definition</vt:lpstr>
      <vt:lpstr>Tree Definition</vt:lpstr>
      <vt:lpstr>Level: The root node is level 0. When we traverse down the hierarchy by one step, the level increases by 1.  Parent Grandparent Siblings Ancestors Descendants</vt:lpstr>
      <vt:lpstr>Level: The root node is level 1. When we traverse down the hierarchy by one step, the level increases by 2.  Parent Grandparent Siblings Ancestors Descendants</vt:lpstr>
      <vt:lpstr>Level: The root node is level 1. When we traverse down the hierarchy by one step, the level increases by 2.  Parent Grandparent Siblings Ancestors Descendants</vt:lpstr>
      <vt:lpstr>Level: The root node is level 1. When we traverse down the hierarchy by one step, the level increases by 2.  Parent Grandparent Siblings Ancestors Descendants Node degree = number of children</vt:lpstr>
      <vt:lpstr>Level: The root node is level 1. When we traverse down the hierarchy by one step, the level increases by 2.  Parent Grandparent Siblings Ancestors Descendants Node degree = number of children Tree degree = maximum node degree</vt:lpstr>
      <vt:lpstr>Binary Tree</vt:lpstr>
      <vt:lpstr>A Tree and A Binary Tree</vt:lpstr>
      <vt:lpstr>A Tree and A Binary Tree</vt:lpstr>
      <vt:lpstr>A Tree and A Binary Tree</vt:lpstr>
      <vt:lpstr>A Tree and A Binary Tree</vt:lpstr>
      <vt:lpstr>Implementation: Tree</vt:lpstr>
      <vt:lpstr>Implementation: Tree</vt:lpstr>
      <vt:lpstr>Implementation: Tree</vt:lpstr>
      <vt:lpstr>Implementation: Binary Tree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Tree Traversal https://en.wikipedia.org/wiki/Tree_traversal</vt:lpstr>
      <vt:lpstr>Pre-Order https://en.wikipedia.org/wiki/Tree_traversal</vt:lpstr>
      <vt:lpstr>Implementation:  Pre-order</vt:lpstr>
      <vt:lpstr>Implementation:  Pre-order</vt:lpstr>
      <vt:lpstr>Pre-Order Exercises</vt:lpstr>
      <vt:lpstr>Pre-Order Exercises</vt:lpstr>
      <vt:lpstr>In-Order https://en.wikipedia.org/wiki/Tree_traversal</vt:lpstr>
      <vt:lpstr>Implementation:  In-order</vt:lpstr>
      <vt:lpstr>Implementation:  In-order</vt:lpstr>
      <vt:lpstr>In-Order Exercises</vt:lpstr>
      <vt:lpstr>In-Order Exercises</vt:lpstr>
      <vt:lpstr>Post-Order https://en.wikipedia.org/wiki/Tree_traversal</vt:lpstr>
      <vt:lpstr>Implementation:  Post-order</vt:lpstr>
      <vt:lpstr>Implementation:  Post-order</vt:lpstr>
      <vt:lpstr>Post-Order Exercises</vt:lpstr>
      <vt:lpstr>Post-Order Exercises</vt:lpstr>
      <vt:lpstr>Breadth-First Order https://en.wikipedia.org/wiki/Tree_traversal</vt:lpstr>
      <vt:lpstr>Implementation:  Breadth-First Order https://en.wikipedia.org/wiki/Tree_traversal</vt:lpstr>
      <vt:lpstr>Implementation:  Breadth-First Order https://en.wikipedia.org/wiki/Tree_traversal</vt:lpstr>
      <vt:lpstr>Breadth-First Order Exercises (Level-Order)</vt:lpstr>
      <vt:lpstr>Perfect binary trees</vt:lpstr>
      <vt:lpstr>Complete binary trees</vt:lpstr>
      <vt:lpstr>Full binary trees</vt:lpstr>
      <vt:lpstr>An Example</vt:lpstr>
      <vt:lpstr>Arithmetic Expressions</vt:lpstr>
      <vt:lpstr>Operator Types</vt:lpstr>
      <vt:lpstr>Infix Form</vt:lpstr>
      <vt:lpstr>Operator Priorities</vt:lpstr>
      <vt:lpstr>Left Associativity</vt:lpstr>
      <vt:lpstr>Right Associativity</vt:lpstr>
      <vt:lpstr>Delimiters</vt:lpstr>
      <vt:lpstr>Postfix Form</vt:lpstr>
      <vt:lpstr>Examples</vt:lpstr>
      <vt:lpstr>Unary Operators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Prefix Form</vt:lpstr>
      <vt:lpstr>Examples</vt:lpstr>
      <vt:lpstr>Binary Tree Form</vt:lpstr>
      <vt:lpstr>Binary Tree Form</vt:lpstr>
      <vt:lpstr>Binary Tree Form</vt:lpstr>
      <vt:lpstr>Binary Tree Form</vt:lpstr>
      <vt:lpstr>Binary Tree Form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Wingo</cp:lastModifiedBy>
  <cp:revision>618</cp:revision>
  <cp:lastPrinted>2000-03-30T20:56:41Z</cp:lastPrinted>
  <dcterms:created xsi:type="dcterms:W3CDTF">1995-06-17T23:31:02Z</dcterms:created>
  <dcterms:modified xsi:type="dcterms:W3CDTF">2020-04-16T04:42:26Z</dcterms:modified>
</cp:coreProperties>
</file>