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60" r:id="rId4"/>
    <p:sldId id="262" r:id="rId5"/>
    <p:sldId id="321" r:id="rId6"/>
    <p:sldId id="330" r:id="rId7"/>
    <p:sldId id="263" r:id="rId8"/>
    <p:sldId id="322" r:id="rId9"/>
    <p:sldId id="324" r:id="rId10"/>
    <p:sldId id="325" r:id="rId11"/>
    <p:sldId id="326" r:id="rId12"/>
    <p:sldId id="327" r:id="rId13"/>
    <p:sldId id="328" r:id="rId14"/>
    <p:sldId id="329" r:id="rId15"/>
    <p:sldId id="271" r:id="rId16"/>
    <p:sldId id="283" r:id="rId17"/>
    <p:sldId id="331" r:id="rId18"/>
    <p:sldId id="286" r:id="rId19"/>
    <p:sldId id="332" r:id="rId20"/>
    <p:sldId id="290" r:id="rId21"/>
    <p:sldId id="333" r:id="rId22"/>
    <p:sldId id="292" r:id="rId23"/>
    <p:sldId id="334" r:id="rId24"/>
    <p:sldId id="335" r:id="rId25"/>
    <p:sldId id="336" r:id="rId26"/>
    <p:sldId id="337" r:id="rId27"/>
    <p:sldId id="338" r:id="rId28"/>
    <p:sldId id="357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8" r:id="rId48"/>
    <p:sldId id="360" r:id="rId49"/>
    <p:sldId id="363" r:id="rId50"/>
    <p:sldId id="365" r:id="rId51"/>
    <p:sldId id="366" r:id="rId52"/>
    <p:sldId id="36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05" autoAdjust="0"/>
  </p:normalViewPr>
  <p:slideViewPr>
    <p:cSldViewPr snapToGrid="0">
      <p:cViewPr>
        <p:scale>
          <a:sx n="66" d="100"/>
          <a:sy n="66" d="100"/>
        </p:scale>
        <p:origin x="78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E39E1-1F8D-4CD7-9B50-817A6619C6A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16A0-7693-4A43-89D9-27CF73D2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A32881B-1A1E-40F4-A1CD-91101259B2FA}" type="slidenum">
              <a:rPr lang="en-US" altLang="en-US" sz="1000" smtClean="0">
                <a:solidFill>
                  <a:schemeClr val="tx1"/>
                </a:solidFill>
              </a:rPr>
              <a:pPr/>
              <a:t>20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12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A32881B-1A1E-40F4-A1CD-91101259B2FA}" type="slidenum">
              <a:rPr lang="en-US" altLang="en-US" sz="1000" smtClean="0">
                <a:solidFill>
                  <a:schemeClr val="tx1"/>
                </a:solidFill>
              </a:rPr>
              <a:pPr/>
              <a:t>21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289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3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AA95-6A0D-43D1-96D3-1D0E338AA8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Priority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28600"/>
            <a:ext cx="7772400" cy="1143000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in ascending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8" y="1447799"/>
            <a:ext cx="5157787" cy="4938713"/>
          </a:xfrm>
          <a:noFill/>
        </p:spPr>
        <p:txBody>
          <a:bodyPr>
            <a:normAutofit fontScale="92500"/>
          </a:bodyPr>
          <a:lstStyle/>
          <a:p>
            <a:pPr marL="342900" indent="-342900" algn="l"/>
            <a:r>
              <a:rPr lang="en-US" altLang="en-US" sz="3200" dirty="0"/>
              <a:t>Sort five </a:t>
            </a:r>
            <a:r>
              <a:rPr lang="en-US" altLang="en-US" sz="3200" dirty="0" smtClean="0"/>
              <a:t>elements: </a:t>
            </a:r>
            <a:r>
              <a:rPr lang="en-US" altLang="en-US" sz="3200" dirty="0" smtClean="0">
                <a:solidFill>
                  <a:schemeClr val="hlink"/>
                </a:solidFill>
              </a:rPr>
              <a:t>6, 8, 3, 2, 9</a:t>
            </a: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  <a:p>
            <a:pPr marL="342900" indent="-342900" algn="l"/>
            <a:r>
              <a:rPr lang="en-US" altLang="en-US" sz="3200" dirty="0" smtClean="0"/>
              <a:t>The approach: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Use a max priority queue. Use element key as priority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insert elements into a priority queue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/>
              <a:t>remove/pop elements in priority order</a:t>
            </a:r>
          </a:p>
          <a:p>
            <a:pPr marL="342900" indent="-342900" algn="l"/>
            <a:endParaRPr lang="en-US" altLang="en-US" sz="3200" dirty="0">
              <a:solidFill>
                <a:schemeClr val="hlink"/>
              </a:solidFill>
            </a:endParaRP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7500938" y="2628900"/>
            <a:ext cx="3243262" cy="24003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15312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97094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99016" y="38487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32700" y="3197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99843" y="1720870"/>
            <a:ext cx="400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the elements one by one:</a:t>
            </a:r>
          </a:p>
          <a:p>
            <a:r>
              <a:rPr lang="en-US" sz="2400" dirty="0" smtClean="0"/>
              <a:t>Step 3:1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9843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1522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2251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53930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6564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8064922" y="5905840"/>
            <a:ext cx="180324" cy="42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96241" y="62864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101" y="6147999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6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28600"/>
            <a:ext cx="7772400" cy="1143000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in ascending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8" y="1447799"/>
            <a:ext cx="5157787" cy="4938713"/>
          </a:xfrm>
          <a:noFill/>
        </p:spPr>
        <p:txBody>
          <a:bodyPr>
            <a:normAutofit fontScale="92500"/>
          </a:bodyPr>
          <a:lstStyle/>
          <a:p>
            <a:pPr marL="342900" indent="-342900" algn="l"/>
            <a:r>
              <a:rPr lang="en-US" altLang="en-US" sz="3200" dirty="0"/>
              <a:t>Sort five </a:t>
            </a:r>
            <a:r>
              <a:rPr lang="en-US" altLang="en-US" sz="3200" dirty="0" smtClean="0"/>
              <a:t>elements: </a:t>
            </a:r>
            <a:r>
              <a:rPr lang="en-US" altLang="en-US" sz="3200" dirty="0" smtClean="0">
                <a:solidFill>
                  <a:schemeClr val="hlink"/>
                </a:solidFill>
              </a:rPr>
              <a:t>6, 8, 3, 2, 9</a:t>
            </a: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  <a:p>
            <a:pPr marL="342900" indent="-342900" algn="l"/>
            <a:r>
              <a:rPr lang="en-US" altLang="en-US" sz="3200" dirty="0" smtClean="0"/>
              <a:t>The approach: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Use a max priority queue. Use element key as priority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insert elements into a priority queue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/>
              <a:t>remove/pop elements in priority order</a:t>
            </a:r>
          </a:p>
          <a:p>
            <a:pPr marL="342900" indent="-342900" algn="l"/>
            <a:endParaRPr lang="en-US" altLang="en-US" sz="3200" dirty="0">
              <a:solidFill>
                <a:schemeClr val="hlink"/>
              </a:solidFill>
            </a:endParaRP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7500938" y="2628900"/>
            <a:ext cx="3243262" cy="24003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15312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97094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32700" y="3197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99843" y="1720870"/>
            <a:ext cx="400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the elements one by one.</a:t>
            </a:r>
          </a:p>
          <a:p>
            <a:r>
              <a:rPr lang="en-US" sz="2400" dirty="0" smtClean="0"/>
              <a:t>Step 3:2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9843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1522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2251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53930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6564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8580021" y="5868396"/>
            <a:ext cx="180324" cy="42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511340" y="62490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101" y="6147999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858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28600"/>
            <a:ext cx="7772400" cy="1143000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in ascending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8" y="1447799"/>
            <a:ext cx="5157787" cy="4938713"/>
          </a:xfrm>
          <a:noFill/>
        </p:spPr>
        <p:txBody>
          <a:bodyPr>
            <a:normAutofit fontScale="92500"/>
          </a:bodyPr>
          <a:lstStyle/>
          <a:p>
            <a:pPr marL="342900" indent="-342900" algn="l"/>
            <a:r>
              <a:rPr lang="en-US" altLang="en-US" sz="3200" dirty="0"/>
              <a:t>Sort five </a:t>
            </a:r>
            <a:r>
              <a:rPr lang="en-US" altLang="en-US" sz="3200" dirty="0" smtClean="0"/>
              <a:t>elements: </a:t>
            </a:r>
            <a:r>
              <a:rPr lang="en-US" altLang="en-US" sz="3200" dirty="0" smtClean="0">
                <a:solidFill>
                  <a:schemeClr val="hlink"/>
                </a:solidFill>
              </a:rPr>
              <a:t>6, 8, 3, 2, 9</a:t>
            </a: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  <a:p>
            <a:pPr marL="342900" indent="-342900" algn="l"/>
            <a:r>
              <a:rPr lang="en-US" altLang="en-US" sz="3200" dirty="0" smtClean="0"/>
              <a:t>The approach: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Use a max priority queue. Use element key as priority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insert elements into a priority queue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/>
              <a:t>remove/pop elements in priority order</a:t>
            </a:r>
          </a:p>
          <a:p>
            <a:pPr marL="342900" indent="-342900" algn="l"/>
            <a:endParaRPr lang="en-US" altLang="en-US" sz="3200" dirty="0">
              <a:solidFill>
                <a:schemeClr val="hlink"/>
              </a:solidFill>
            </a:endParaRP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7500938" y="2628900"/>
            <a:ext cx="3243262" cy="24003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97094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32700" y="3197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99843" y="1720870"/>
            <a:ext cx="400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the elements one by one.</a:t>
            </a:r>
          </a:p>
          <a:p>
            <a:r>
              <a:rPr lang="en-US" sz="2400" dirty="0" smtClean="0"/>
              <a:t>Step 3:3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9843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1522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2251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53930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6564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9080095" y="5868396"/>
            <a:ext cx="180324" cy="42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011414" y="62490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101" y="6147999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3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28600"/>
            <a:ext cx="7772400" cy="1143000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in ascending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8" y="1447799"/>
            <a:ext cx="5157787" cy="4938713"/>
          </a:xfrm>
          <a:noFill/>
        </p:spPr>
        <p:txBody>
          <a:bodyPr>
            <a:normAutofit fontScale="92500"/>
          </a:bodyPr>
          <a:lstStyle/>
          <a:p>
            <a:pPr marL="342900" indent="-342900" algn="l"/>
            <a:r>
              <a:rPr lang="en-US" altLang="en-US" sz="3200" dirty="0"/>
              <a:t>Sort five </a:t>
            </a:r>
            <a:r>
              <a:rPr lang="en-US" altLang="en-US" sz="3200" dirty="0" smtClean="0"/>
              <a:t>elements: </a:t>
            </a:r>
            <a:r>
              <a:rPr lang="en-US" altLang="en-US" sz="3200" dirty="0" smtClean="0">
                <a:solidFill>
                  <a:schemeClr val="hlink"/>
                </a:solidFill>
              </a:rPr>
              <a:t>6, 8, 3, 2, 9</a:t>
            </a: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  <a:p>
            <a:pPr marL="342900" indent="-342900" algn="l"/>
            <a:r>
              <a:rPr lang="en-US" altLang="en-US" sz="3200" dirty="0" smtClean="0"/>
              <a:t>The approach: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Use a max priority queue. Use element key as priority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insert elements into a priority queue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/>
              <a:t>remove/pop elements in priority order</a:t>
            </a:r>
          </a:p>
          <a:p>
            <a:pPr marL="342900" indent="-342900" algn="l"/>
            <a:endParaRPr lang="en-US" altLang="en-US" sz="3200" dirty="0">
              <a:solidFill>
                <a:schemeClr val="hlink"/>
              </a:solidFill>
            </a:endParaRP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7500938" y="2628900"/>
            <a:ext cx="3243262" cy="24003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97094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99843" y="1720870"/>
            <a:ext cx="400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the elements one by one.</a:t>
            </a:r>
          </a:p>
          <a:p>
            <a:r>
              <a:rPr lang="en-US" sz="2400" dirty="0" smtClean="0"/>
              <a:t>Step 3:4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9843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1522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2251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53930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6564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9651430" y="5828987"/>
            <a:ext cx="180324" cy="42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582749" y="62096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101" y="6147999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0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28600"/>
            <a:ext cx="7772400" cy="1143000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in ascending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8" y="1447799"/>
            <a:ext cx="5157787" cy="4938713"/>
          </a:xfrm>
          <a:noFill/>
        </p:spPr>
        <p:txBody>
          <a:bodyPr>
            <a:normAutofit fontScale="92500"/>
          </a:bodyPr>
          <a:lstStyle/>
          <a:p>
            <a:pPr marL="342900" indent="-342900" algn="l"/>
            <a:r>
              <a:rPr lang="en-US" altLang="en-US" sz="3200" dirty="0"/>
              <a:t>Sort five </a:t>
            </a:r>
            <a:r>
              <a:rPr lang="en-US" altLang="en-US" sz="3200" dirty="0" smtClean="0"/>
              <a:t>elements: </a:t>
            </a:r>
            <a:r>
              <a:rPr lang="en-US" altLang="en-US" sz="3200" dirty="0" smtClean="0">
                <a:solidFill>
                  <a:schemeClr val="hlink"/>
                </a:solidFill>
              </a:rPr>
              <a:t>6, 8, 3, 2, 9</a:t>
            </a: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  <a:p>
            <a:pPr marL="342900" indent="-342900" algn="l"/>
            <a:r>
              <a:rPr lang="en-US" altLang="en-US" sz="3200" dirty="0" smtClean="0"/>
              <a:t>The approach: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Use a max priority queue. Use element key as priority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insert elements into a priority queue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/>
              <a:t>remove/pop elements in priority order</a:t>
            </a:r>
          </a:p>
          <a:p>
            <a:pPr marL="342900" indent="-342900" algn="l"/>
            <a:endParaRPr lang="en-US" altLang="en-US" sz="3200" dirty="0">
              <a:solidFill>
                <a:schemeClr val="hlink"/>
              </a:solidFill>
            </a:endParaRP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7500938" y="2628900"/>
            <a:ext cx="3243262" cy="24003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99843" y="1720870"/>
            <a:ext cx="400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the elements one by one.</a:t>
            </a:r>
          </a:p>
          <a:p>
            <a:r>
              <a:rPr lang="en-US" sz="2400" dirty="0" smtClean="0"/>
              <a:t>Step 3:5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9843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1522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2251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53930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6564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10121290" y="5905838"/>
            <a:ext cx="180324" cy="42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052609" y="62864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101" y="6147999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3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Heap Sort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057400"/>
            <a:ext cx="8153400" cy="3429000"/>
          </a:xfrm>
          <a:noFill/>
        </p:spPr>
        <p:txBody>
          <a:bodyPr/>
          <a:lstStyle/>
          <a:p>
            <a:pPr marL="342900" indent="-342900" algn="l"/>
            <a:r>
              <a:rPr lang="en-US" altLang="en-US" sz="3200" dirty="0"/>
              <a:t>Uses a max priority queue that is implemented as a heap.</a:t>
            </a:r>
          </a:p>
          <a:p>
            <a:pPr marL="342900" indent="-342900" algn="l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37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4572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Min Tree Definition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1537" y="1600200"/>
            <a:ext cx="6000751" cy="44196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/>
              <a:t>Each tree node has a value</a:t>
            </a:r>
            <a:r>
              <a:rPr lang="en-US" altLang="en-US" sz="32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value of a node is </a:t>
            </a:r>
            <a:r>
              <a:rPr lang="en-US" altLang="en-US" sz="3200" dirty="0"/>
              <a:t>the </a:t>
            </a:r>
            <a:r>
              <a:rPr lang="en-US" altLang="en-US" sz="3200" b="1" dirty="0"/>
              <a:t>minimum</a:t>
            </a:r>
            <a:r>
              <a:rPr lang="en-US" altLang="en-US" sz="3200" dirty="0"/>
              <a:t> value in the </a:t>
            </a:r>
            <a:r>
              <a:rPr lang="en-US" altLang="en-US" sz="3200" dirty="0" smtClean="0"/>
              <a:t>subtree rooted at that node.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No descendent </a:t>
            </a:r>
            <a:r>
              <a:rPr lang="en-US" altLang="en-US" sz="3200" dirty="0"/>
              <a:t>has a </a:t>
            </a:r>
            <a:r>
              <a:rPr lang="en-US" altLang="en-US" sz="3200" b="1" dirty="0"/>
              <a:t>smaller</a:t>
            </a:r>
            <a:r>
              <a:rPr lang="en-US" altLang="en-US" sz="3200" dirty="0"/>
              <a:t> value.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9306468" y="1781175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8540585" y="2574145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0041091" y="2574145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9</a:t>
            </a:r>
            <a:endParaRPr lang="en-US" altLang="en-US" dirty="0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903598" y="3631726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7328062" y="4558760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cxnSp>
        <p:nvCxnSpPr>
          <p:cNvPr id="10" name="Straight Connector 12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9031836" y="2280037"/>
            <a:ext cx="358917" cy="379699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 flipH="1">
            <a:off x="8331823" y="3149651"/>
            <a:ext cx="351853" cy="4996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4"/>
          <p:cNvCxnSpPr>
            <a:cxnSpLocks noChangeShapeType="1"/>
            <a:stCxn id="8" idx="3"/>
            <a:endCxn id="9" idx="0"/>
          </p:cNvCxnSpPr>
          <p:nvPr/>
        </p:nvCxnSpPr>
        <p:spPr bwMode="auto">
          <a:xfrm flipH="1">
            <a:off x="7615831" y="4130588"/>
            <a:ext cx="372053" cy="428171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5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9797719" y="2280037"/>
            <a:ext cx="327658" cy="379699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9386297" y="3665153"/>
            <a:ext cx="575251" cy="5839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cxnSp>
        <p:nvCxnSpPr>
          <p:cNvPr id="15" name="Straight Connector 16"/>
          <p:cNvCxnSpPr>
            <a:cxnSpLocks noChangeShapeType="1"/>
            <a:stCxn id="6" idx="5"/>
            <a:endCxn id="14" idx="1"/>
          </p:cNvCxnSpPr>
          <p:nvPr/>
        </p:nvCxnSpPr>
        <p:spPr bwMode="auto">
          <a:xfrm>
            <a:off x="9031836" y="3073007"/>
            <a:ext cx="438704" cy="67765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8811046" y="4601478"/>
            <a:ext cx="575251" cy="5838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0125377" y="4642609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cxnSp>
        <p:nvCxnSpPr>
          <p:cNvPr id="18" name="Straight Connector 16"/>
          <p:cNvCxnSpPr>
            <a:cxnSpLocks noChangeShapeType="1"/>
            <a:stCxn id="14" idx="5"/>
            <a:endCxn id="17" idx="0"/>
          </p:cNvCxnSpPr>
          <p:nvPr/>
        </p:nvCxnSpPr>
        <p:spPr bwMode="auto">
          <a:xfrm>
            <a:off x="9877305" y="4163543"/>
            <a:ext cx="535699" cy="47906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4"/>
          <p:cNvCxnSpPr>
            <a:cxnSpLocks noChangeShapeType="1"/>
            <a:stCxn id="14" idx="3"/>
            <a:endCxn id="16" idx="0"/>
          </p:cNvCxnSpPr>
          <p:nvPr/>
        </p:nvCxnSpPr>
        <p:spPr bwMode="auto">
          <a:xfrm flipH="1">
            <a:off x="9098672" y="4163543"/>
            <a:ext cx="371869" cy="4379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10944000" y="2578831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7</a:t>
            </a:r>
            <a:endParaRPr lang="en-US" altLang="en-US" sz="2800" dirty="0"/>
          </a:p>
        </p:txBody>
      </p:sp>
      <p:cxnSp>
        <p:nvCxnSpPr>
          <p:cNvPr id="21" name="Straight Connector 16"/>
          <p:cNvCxnSpPr>
            <a:cxnSpLocks noChangeShapeType="1"/>
            <a:stCxn id="5" idx="6"/>
            <a:endCxn id="20" idx="0"/>
          </p:cNvCxnSpPr>
          <p:nvPr/>
        </p:nvCxnSpPr>
        <p:spPr bwMode="auto">
          <a:xfrm>
            <a:off x="9882004" y="2073402"/>
            <a:ext cx="1349622" cy="50542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1079543" y="4647289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9</a:t>
            </a:r>
            <a:endParaRPr lang="en-US" altLang="en-US" dirty="0"/>
          </a:p>
        </p:txBody>
      </p:sp>
      <p:cxnSp>
        <p:nvCxnSpPr>
          <p:cNvPr id="24" name="Straight Connector 16"/>
          <p:cNvCxnSpPr>
            <a:cxnSpLocks noChangeShapeType="1"/>
            <a:stCxn id="14" idx="6"/>
            <a:endCxn id="23" idx="0"/>
          </p:cNvCxnSpPr>
          <p:nvPr/>
        </p:nvCxnSpPr>
        <p:spPr bwMode="auto">
          <a:xfrm>
            <a:off x="9961548" y="3957103"/>
            <a:ext cx="1405621" cy="69018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7387259" y="5731357"/>
            <a:ext cx="431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root has the minimum value.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2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4572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Tree Definition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1537" y="1600200"/>
            <a:ext cx="6000751" cy="44196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/>
              <a:t>Each tree node has a value</a:t>
            </a:r>
            <a:r>
              <a:rPr lang="en-US" altLang="en-US" sz="32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value of a node is </a:t>
            </a:r>
            <a:r>
              <a:rPr lang="en-US" altLang="en-US" sz="3200" dirty="0"/>
              <a:t>the </a:t>
            </a:r>
            <a:r>
              <a:rPr lang="en-US" altLang="en-US" sz="3200" b="1" dirty="0" smtClean="0"/>
              <a:t>maximum</a:t>
            </a:r>
            <a:r>
              <a:rPr lang="en-US" altLang="en-US" sz="3200" dirty="0" smtClean="0"/>
              <a:t> value </a:t>
            </a:r>
            <a:r>
              <a:rPr lang="en-US" altLang="en-US" sz="3200" dirty="0"/>
              <a:t>in the </a:t>
            </a:r>
            <a:r>
              <a:rPr lang="en-US" altLang="en-US" sz="3200" dirty="0" smtClean="0"/>
              <a:t>subtree rooted at that node.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No descendent </a:t>
            </a:r>
            <a:r>
              <a:rPr lang="en-US" altLang="en-US" sz="3200" dirty="0"/>
              <a:t>has a </a:t>
            </a:r>
            <a:r>
              <a:rPr lang="en-US" altLang="en-US" sz="3200" b="1" dirty="0" smtClean="0"/>
              <a:t>larger</a:t>
            </a:r>
            <a:r>
              <a:rPr lang="en-US" altLang="en-US" sz="3200" dirty="0" smtClean="0"/>
              <a:t> value</a:t>
            </a:r>
            <a:r>
              <a:rPr lang="en-US" altLang="en-US" sz="3200" dirty="0"/>
              <a:t>.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9306468" y="1781175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9</a:t>
            </a:r>
            <a:endParaRPr lang="en-US" altLang="en-US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8540585" y="2574145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0041091" y="2574145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9</a:t>
            </a:r>
            <a:endParaRPr lang="en-US" altLang="en-US" dirty="0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903598" y="3631726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6</a:t>
            </a:r>
            <a:endParaRPr lang="en-US" altLang="en-US" dirty="0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7328062" y="4558760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10" name="Straight Connector 12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9031836" y="2280037"/>
            <a:ext cx="358917" cy="379699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 flipH="1">
            <a:off x="8331823" y="3149651"/>
            <a:ext cx="351853" cy="4996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4"/>
          <p:cNvCxnSpPr>
            <a:cxnSpLocks noChangeShapeType="1"/>
            <a:stCxn id="8" idx="3"/>
            <a:endCxn id="9" idx="0"/>
          </p:cNvCxnSpPr>
          <p:nvPr/>
        </p:nvCxnSpPr>
        <p:spPr bwMode="auto">
          <a:xfrm flipH="1">
            <a:off x="7615831" y="4130588"/>
            <a:ext cx="372053" cy="428171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5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9797719" y="2280037"/>
            <a:ext cx="327658" cy="379699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9386297" y="3665153"/>
            <a:ext cx="575251" cy="5839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cxnSp>
        <p:nvCxnSpPr>
          <p:cNvPr id="15" name="Straight Connector 16"/>
          <p:cNvCxnSpPr>
            <a:cxnSpLocks noChangeShapeType="1"/>
            <a:stCxn id="6" idx="5"/>
            <a:endCxn id="14" idx="1"/>
          </p:cNvCxnSpPr>
          <p:nvPr/>
        </p:nvCxnSpPr>
        <p:spPr bwMode="auto">
          <a:xfrm>
            <a:off x="9031836" y="3073007"/>
            <a:ext cx="438704" cy="67765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8811046" y="4601478"/>
            <a:ext cx="575251" cy="5838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0125377" y="4642609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cxnSp>
        <p:nvCxnSpPr>
          <p:cNvPr id="18" name="Straight Connector 16"/>
          <p:cNvCxnSpPr>
            <a:cxnSpLocks noChangeShapeType="1"/>
            <a:stCxn id="14" idx="5"/>
            <a:endCxn id="17" idx="0"/>
          </p:cNvCxnSpPr>
          <p:nvPr/>
        </p:nvCxnSpPr>
        <p:spPr bwMode="auto">
          <a:xfrm>
            <a:off x="9877305" y="4163543"/>
            <a:ext cx="535699" cy="47906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4"/>
          <p:cNvCxnSpPr>
            <a:cxnSpLocks noChangeShapeType="1"/>
            <a:stCxn id="14" idx="3"/>
            <a:endCxn id="16" idx="0"/>
          </p:cNvCxnSpPr>
          <p:nvPr/>
        </p:nvCxnSpPr>
        <p:spPr bwMode="auto">
          <a:xfrm flipH="1">
            <a:off x="9098672" y="4163543"/>
            <a:ext cx="371869" cy="4379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10944000" y="2578831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7</a:t>
            </a:r>
            <a:endParaRPr lang="en-US" altLang="en-US" sz="2800" dirty="0"/>
          </a:p>
        </p:txBody>
      </p:sp>
      <p:cxnSp>
        <p:nvCxnSpPr>
          <p:cNvPr id="21" name="Straight Connector 16"/>
          <p:cNvCxnSpPr>
            <a:cxnSpLocks noChangeShapeType="1"/>
            <a:stCxn id="5" idx="6"/>
            <a:endCxn id="20" idx="0"/>
          </p:cNvCxnSpPr>
          <p:nvPr/>
        </p:nvCxnSpPr>
        <p:spPr bwMode="auto">
          <a:xfrm>
            <a:off x="9882004" y="2073402"/>
            <a:ext cx="1349622" cy="50542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1079543" y="4647289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2</a:t>
            </a:r>
            <a:endParaRPr lang="en-US" altLang="en-US" dirty="0"/>
          </a:p>
        </p:txBody>
      </p:sp>
      <p:cxnSp>
        <p:nvCxnSpPr>
          <p:cNvPr id="24" name="Straight Connector 16"/>
          <p:cNvCxnSpPr>
            <a:cxnSpLocks noChangeShapeType="1"/>
            <a:stCxn id="14" idx="6"/>
            <a:endCxn id="23" idx="0"/>
          </p:cNvCxnSpPr>
          <p:nvPr/>
        </p:nvCxnSpPr>
        <p:spPr bwMode="auto">
          <a:xfrm>
            <a:off x="9961548" y="3957103"/>
            <a:ext cx="1405621" cy="69018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7387259" y="5731357"/>
            <a:ext cx="4364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root has the maximum value.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76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Min Heap Definition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1012" y="1919287"/>
            <a:ext cx="8382000" cy="3200400"/>
          </a:xfrm>
          <a:noFill/>
        </p:spPr>
        <p:txBody>
          <a:bodyPr/>
          <a:lstStyle/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It is a complete </a:t>
            </a:r>
            <a:r>
              <a:rPr lang="en-US" altLang="en-US" sz="3200" dirty="0"/>
              <a:t>binary tree</a:t>
            </a:r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It is a min </a:t>
            </a:r>
            <a:r>
              <a:rPr lang="en-US" altLang="en-US" sz="3200" dirty="0"/>
              <a:t>tree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93644" y="3250425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194257" y="3963357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98448" y="3891083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243184" y="4832142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481012" y="5778501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cxnSp>
        <p:nvCxnSpPr>
          <p:cNvPr id="9" name="Straight Connector 12"/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685508" y="3749287"/>
            <a:ext cx="792421" cy="299661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13"/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1734435" y="4462219"/>
            <a:ext cx="544107" cy="455514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4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768780" y="5331004"/>
            <a:ext cx="558689" cy="44749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5"/>
          <p:cNvCxnSpPr>
            <a:cxnSpLocks noChangeShapeType="1"/>
            <a:stCxn id="4" idx="5"/>
            <a:endCxn id="6" idx="1"/>
          </p:cNvCxnSpPr>
          <p:nvPr/>
        </p:nvCxnSpPr>
        <p:spPr bwMode="auto">
          <a:xfrm>
            <a:off x="3884895" y="3749287"/>
            <a:ext cx="797838" cy="2273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973257" y="4930521"/>
            <a:ext cx="575251" cy="5839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cxnSp>
        <p:nvCxnSpPr>
          <p:cNvPr id="14" name="Straight Connector 16"/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2685508" y="4462219"/>
            <a:ext cx="371993" cy="5538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2006488" y="5805556"/>
            <a:ext cx="575251" cy="5838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cxnSp>
        <p:nvCxnSpPr>
          <p:cNvPr id="18" name="Straight Connector 14"/>
          <p:cNvCxnSpPr>
            <a:cxnSpLocks noChangeShapeType="1"/>
            <a:stCxn id="7" idx="5"/>
            <a:endCxn id="15" idx="1"/>
          </p:cNvCxnSpPr>
          <p:nvPr/>
        </p:nvCxnSpPr>
        <p:spPr bwMode="auto">
          <a:xfrm>
            <a:off x="1734435" y="5331004"/>
            <a:ext cx="356297" cy="5600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463169" y="4917733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9</a:t>
            </a:r>
            <a:endParaRPr lang="en-US" altLang="en-US" dirty="0"/>
          </a:p>
        </p:txBody>
      </p:sp>
      <p:cxnSp>
        <p:nvCxnSpPr>
          <p:cNvPr id="22" name="Straight Connector 16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5089699" y="4389945"/>
            <a:ext cx="457714" cy="61362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3776808" y="4930521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cxnSp>
        <p:nvCxnSpPr>
          <p:cNvPr id="34" name="Straight Connector 13"/>
          <p:cNvCxnSpPr>
            <a:cxnSpLocks noChangeShapeType="1"/>
            <a:stCxn id="6" idx="3"/>
            <a:endCxn id="33" idx="7"/>
          </p:cNvCxnSpPr>
          <p:nvPr/>
        </p:nvCxnSpPr>
        <p:spPr bwMode="auto">
          <a:xfrm flipH="1">
            <a:off x="4268059" y="4389945"/>
            <a:ext cx="414674" cy="62616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"/>
          <p:cNvSpPr>
            <a:spLocks noChangeArrowheads="1"/>
          </p:cNvSpPr>
          <p:nvPr/>
        </p:nvSpPr>
        <p:spPr bwMode="auto">
          <a:xfrm>
            <a:off x="9311268" y="3226897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8111881" y="3939829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63" name="Oval 8"/>
          <p:cNvSpPr>
            <a:spLocks noChangeArrowheads="1"/>
          </p:cNvSpPr>
          <p:nvPr/>
        </p:nvSpPr>
        <p:spPr bwMode="auto">
          <a:xfrm>
            <a:off x="10516072" y="3867555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7160808" y="4808614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6398636" y="5754973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cxnSp>
        <p:nvCxnSpPr>
          <p:cNvPr id="66" name="Straight Connector 12"/>
          <p:cNvCxnSpPr>
            <a:cxnSpLocks noChangeShapeType="1"/>
            <a:stCxn id="61" idx="3"/>
            <a:endCxn id="62" idx="7"/>
          </p:cNvCxnSpPr>
          <p:nvPr/>
        </p:nvCxnSpPr>
        <p:spPr bwMode="auto">
          <a:xfrm flipH="1">
            <a:off x="8603132" y="3725759"/>
            <a:ext cx="792421" cy="299661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13"/>
          <p:cNvCxnSpPr>
            <a:cxnSpLocks noChangeShapeType="1"/>
            <a:stCxn id="62" idx="3"/>
            <a:endCxn id="64" idx="7"/>
          </p:cNvCxnSpPr>
          <p:nvPr/>
        </p:nvCxnSpPr>
        <p:spPr bwMode="auto">
          <a:xfrm flipH="1">
            <a:off x="7652059" y="4438691"/>
            <a:ext cx="544107" cy="455514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14"/>
          <p:cNvCxnSpPr>
            <a:cxnSpLocks noChangeShapeType="1"/>
            <a:stCxn id="64" idx="3"/>
            <a:endCxn id="65" idx="0"/>
          </p:cNvCxnSpPr>
          <p:nvPr/>
        </p:nvCxnSpPr>
        <p:spPr bwMode="auto">
          <a:xfrm flipH="1">
            <a:off x="6686404" y="5307476"/>
            <a:ext cx="558689" cy="44749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15"/>
          <p:cNvCxnSpPr>
            <a:cxnSpLocks noChangeShapeType="1"/>
            <a:stCxn id="61" idx="5"/>
            <a:endCxn id="63" idx="1"/>
          </p:cNvCxnSpPr>
          <p:nvPr/>
        </p:nvCxnSpPr>
        <p:spPr bwMode="auto">
          <a:xfrm>
            <a:off x="9802519" y="3725759"/>
            <a:ext cx="797838" cy="2273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10"/>
          <p:cNvSpPr>
            <a:spLocks noChangeArrowheads="1"/>
          </p:cNvSpPr>
          <p:nvPr/>
        </p:nvSpPr>
        <p:spPr bwMode="auto">
          <a:xfrm>
            <a:off x="8890881" y="4906993"/>
            <a:ext cx="575251" cy="5839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cxnSp>
        <p:nvCxnSpPr>
          <p:cNvPr id="71" name="Straight Connector 16"/>
          <p:cNvCxnSpPr>
            <a:cxnSpLocks noChangeShapeType="1"/>
            <a:stCxn id="62" idx="5"/>
            <a:endCxn id="70" idx="1"/>
          </p:cNvCxnSpPr>
          <p:nvPr/>
        </p:nvCxnSpPr>
        <p:spPr bwMode="auto">
          <a:xfrm>
            <a:off x="8603132" y="4438691"/>
            <a:ext cx="371993" cy="5538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Oval 17"/>
          <p:cNvSpPr>
            <a:spLocks noChangeArrowheads="1"/>
          </p:cNvSpPr>
          <p:nvPr/>
        </p:nvSpPr>
        <p:spPr bwMode="auto">
          <a:xfrm>
            <a:off x="7924112" y="5782028"/>
            <a:ext cx="575251" cy="5838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cxnSp>
        <p:nvCxnSpPr>
          <p:cNvPr id="73" name="Straight Connector 14"/>
          <p:cNvCxnSpPr>
            <a:cxnSpLocks noChangeShapeType="1"/>
            <a:stCxn id="64" idx="5"/>
            <a:endCxn id="72" idx="1"/>
          </p:cNvCxnSpPr>
          <p:nvPr/>
        </p:nvCxnSpPr>
        <p:spPr bwMode="auto">
          <a:xfrm>
            <a:off x="7652059" y="5307476"/>
            <a:ext cx="356297" cy="5600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Oval 17"/>
          <p:cNvSpPr>
            <a:spLocks noChangeArrowheads="1"/>
          </p:cNvSpPr>
          <p:nvPr/>
        </p:nvSpPr>
        <p:spPr bwMode="auto">
          <a:xfrm>
            <a:off x="11380793" y="4894205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9</a:t>
            </a:r>
            <a:endParaRPr lang="en-US" altLang="en-US" dirty="0"/>
          </a:p>
        </p:txBody>
      </p:sp>
      <p:cxnSp>
        <p:nvCxnSpPr>
          <p:cNvPr id="75" name="Straight Connector 16"/>
          <p:cNvCxnSpPr>
            <a:cxnSpLocks noChangeShapeType="1"/>
            <a:stCxn id="63" idx="5"/>
            <a:endCxn id="74" idx="1"/>
          </p:cNvCxnSpPr>
          <p:nvPr/>
        </p:nvCxnSpPr>
        <p:spPr bwMode="auto">
          <a:xfrm>
            <a:off x="11007323" y="4366417"/>
            <a:ext cx="457714" cy="61362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6" name="Cross 35865"/>
          <p:cNvSpPr/>
          <p:nvPr/>
        </p:nvSpPr>
        <p:spPr>
          <a:xfrm rot="2733426">
            <a:off x="9727988" y="4701808"/>
            <a:ext cx="914400" cy="914400"/>
          </a:xfrm>
          <a:prstGeom prst="plus">
            <a:avLst>
              <a:gd name="adj" fmla="val 40873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67" name="TextBox 35866"/>
          <p:cNvSpPr txBox="1"/>
          <p:nvPr/>
        </p:nvSpPr>
        <p:spPr>
          <a:xfrm>
            <a:off x="8196166" y="2664894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one is not a heap.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5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Heap Definition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1012" y="1919287"/>
            <a:ext cx="8382000" cy="3200400"/>
          </a:xfrm>
          <a:noFill/>
        </p:spPr>
        <p:txBody>
          <a:bodyPr/>
          <a:lstStyle/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It is a complete </a:t>
            </a:r>
            <a:r>
              <a:rPr lang="en-US" altLang="en-US" sz="3200" dirty="0"/>
              <a:t>binary tree</a:t>
            </a:r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It is a max </a:t>
            </a:r>
            <a:r>
              <a:rPr lang="en-US" altLang="en-US" sz="3200" dirty="0"/>
              <a:t>tree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93644" y="3250425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9</a:t>
            </a:r>
            <a:endParaRPr lang="en-US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194257" y="3963357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98448" y="3891083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243184" y="4832142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481012" y="5778501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cxnSp>
        <p:nvCxnSpPr>
          <p:cNvPr id="9" name="Straight Connector 12"/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685508" y="3749287"/>
            <a:ext cx="792421" cy="299661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13"/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1734435" y="4462219"/>
            <a:ext cx="544107" cy="455514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4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768780" y="5331004"/>
            <a:ext cx="558689" cy="44749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5"/>
          <p:cNvCxnSpPr>
            <a:cxnSpLocks noChangeShapeType="1"/>
            <a:stCxn id="4" idx="5"/>
            <a:endCxn id="6" idx="1"/>
          </p:cNvCxnSpPr>
          <p:nvPr/>
        </p:nvCxnSpPr>
        <p:spPr bwMode="auto">
          <a:xfrm>
            <a:off x="3884895" y="3749287"/>
            <a:ext cx="797838" cy="2273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973257" y="4930521"/>
            <a:ext cx="575251" cy="5839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2</a:t>
            </a:r>
            <a:endParaRPr lang="en-US" altLang="en-US" dirty="0"/>
          </a:p>
        </p:txBody>
      </p:sp>
      <p:cxnSp>
        <p:nvCxnSpPr>
          <p:cNvPr id="14" name="Straight Connector 16"/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2685508" y="4462219"/>
            <a:ext cx="371993" cy="5538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2006488" y="5805556"/>
            <a:ext cx="575251" cy="5838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cxnSp>
        <p:nvCxnSpPr>
          <p:cNvPr id="18" name="Straight Connector 14"/>
          <p:cNvCxnSpPr>
            <a:cxnSpLocks noChangeShapeType="1"/>
            <a:stCxn id="7" idx="5"/>
            <a:endCxn id="15" idx="1"/>
          </p:cNvCxnSpPr>
          <p:nvPr/>
        </p:nvCxnSpPr>
        <p:spPr bwMode="auto">
          <a:xfrm>
            <a:off x="1734435" y="5331004"/>
            <a:ext cx="356297" cy="5600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463169" y="4917733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cxnSp>
        <p:nvCxnSpPr>
          <p:cNvPr id="22" name="Straight Connector 16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5089699" y="4389945"/>
            <a:ext cx="457714" cy="61362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3776808" y="4930521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4</a:t>
            </a:r>
            <a:endParaRPr lang="en-US" altLang="en-US" dirty="0"/>
          </a:p>
        </p:txBody>
      </p:sp>
      <p:cxnSp>
        <p:nvCxnSpPr>
          <p:cNvPr id="34" name="Straight Connector 13"/>
          <p:cNvCxnSpPr>
            <a:cxnSpLocks noChangeShapeType="1"/>
            <a:stCxn id="6" idx="3"/>
            <a:endCxn id="33" idx="7"/>
          </p:cNvCxnSpPr>
          <p:nvPr/>
        </p:nvCxnSpPr>
        <p:spPr bwMode="auto">
          <a:xfrm flipH="1">
            <a:off x="4268059" y="4389945"/>
            <a:ext cx="414674" cy="62616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6" name="Cross 35865"/>
          <p:cNvSpPr/>
          <p:nvPr/>
        </p:nvSpPr>
        <p:spPr>
          <a:xfrm rot="2733426">
            <a:off x="6490362" y="5669270"/>
            <a:ext cx="914400" cy="914400"/>
          </a:xfrm>
          <a:prstGeom prst="plus">
            <a:avLst>
              <a:gd name="adj" fmla="val 40873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67" name="TextBox 35866"/>
          <p:cNvSpPr txBox="1"/>
          <p:nvPr/>
        </p:nvSpPr>
        <p:spPr>
          <a:xfrm>
            <a:off x="8196166" y="2664894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one is not a heap.</a:t>
            </a:r>
            <a:endParaRPr lang="en-US" sz="2400" dirty="0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9252560" y="3442692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9</a:t>
            </a:r>
            <a:endParaRPr lang="en-US" altLang="en-US" dirty="0"/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8053173" y="4155624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10457364" y="4083350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41" name="Oval 9"/>
          <p:cNvSpPr>
            <a:spLocks noChangeArrowheads="1"/>
          </p:cNvSpPr>
          <p:nvPr/>
        </p:nvSpPr>
        <p:spPr bwMode="auto">
          <a:xfrm>
            <a:off x="7102100" y="5024409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cxnSp>
        <p:nvCxnSpPr>
          <p:cNvPr id="43" name="Straight Connector 12"/>
          <p:cNvCxnSpPr>
            <a:cxnSpLocks noChangeShapeType="1"/>
            <a:stCxn id="38" idx="3"/>
            <a:endCxn id="39" idx="7"/>
          </p:cNvCxnSpPr>
          <p:nvPr/>
        </p:nvCxnSpPr>
        <p:spPr bwMode="auto">
          <a:xfrm flipH="1">
            <a:off x="8544424" y="3941554"/>
            <a:ext cx="792421" cy="299661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13"/>
          <p:cNvCxnSpPr>
            <a:cxnSpLocks noChangeShapeType="1"/>
            <a:stCxn id="39" idx="3"/>
            <a:endCxn id="41" idx="7"/>
          </p:cNvCxnSpPr>
          <p:nvPr/>
        </p:nvCxnSpPr>
        <p:spPr bwMode="auto">
          <a:xfrm flipH="1">
            <a:off x="7593351" y="4654486"/>
            <a:ext cx="544107" cy="455514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15"/>
          <p:cNvCxnSpPr>
            <a:cxnSpLocks noChangeShapeType="1"/>
            <a:stCxn id="38" idx="5"/>
            <a:endCxn id="40" idx="1"/>
          </p:cNvCxnSpPr>
          <p:nvPr/>
        </p:nvCxnSpPr>
        <p:spPr bwMode="auto">
          <a:xfrm>
            <a:off x="9743811" y="3941554"/>
            <a:ext cx="797838" cy="2273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8832173" y="5122788"/>
            <a:ext cx="575251" cy="5839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2</a:t>
            </a:r>
            <a:endParaRPr lang="en-US" altLang="en-US" dirty="0"/>
          </a:p>
        </p:txBody>
      </p:sp>
      <p:cxnSp>
        <p:nvCxnSpPr>
          <p:cNvPr id="48" name="Straight Connector 16"/>
          <p:cNvCxnSpPr>
            <a:cxnSpLocks noChangeShapeType="1"/>
            <a:stCxn id="39" idx="5"/>
            <a:endCxn id="47" idx="1"/>
          </p:cNvCxnSpPr>
          <p:nvPr/>
        </p:nvCxnSpPr>
        <p:spPr bwMode="auto">
          <a:xfrm>
            <a:off x="8544424" y="4654486"/>
            <a:ext cx="371993" cy="5538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7865404" y="5997823"/>
            <a:ext cx="575251" cy="5838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cxnSp>
        <p:nvCxnSpPr>
          <p:cNvPr id="50" name="Straight Connector 14"/>
          <p:cNvCxnSpPr>
            <a:cxnSpLocks noChangeShapeType="1"/>
            <a:stCxn id="41" idx="5"/>
            <a:endCxn id="49" idx="1"/>
          </p:cNvCxnSpPr>
          <p:nvPr/>
        </p:nvCxnSpPr>
        <p:spPr bwMode="auto">
          <a:xfrm>
            <a:off x="7593351" y="5523271"/>
            <a:ext cx="356297" cy="5600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17"/>
          <p:cNvSpPr>
            <a:spLocks noChangeArrowheads="1"/>
          </p:cNvSpPr>
          <p:nvPr/>
        </p:nvSpPr>
        <p:spPr bwMode="auto">
          <a:xfrm>
            <a:off x="11322085" y="5110000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cxnSp>
        <p:nvCxnSpPr>
          <p:cNvPr id="52" name="Straight Connector 16"/>
          <p:cNvCxnSpPr>
            <a:cxnSpLocks noChangeShapeType="1"/>
            <a:stCxn id="40" idx="5"/>
            <a:endCxn id="51" idx="1"/>
          </p:cNvCxnSpPr>
          <p:nvPr/>
        </p:nvCxnSpPr>
        <p:spPr bwMode="auto">
          <a:xfrm>
            <a:off x="10948615" y="4582212"/>
            <a:ext cx="457714" cy="61362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9635724" y="5122788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4</a:t>
            </a:r>
            <a:endParaRPr lang="en-US" altLang="en-US" dirty="0"/>
          </a:p>
        </p:txBody>
      </p:sp>
      <p:cxnSp>
        <p:nvCxnSpPr>
          <p:cNvPr id="54" name="Straight Connector 13"/>
          <p:cNvCxnSpPr>
            <a:cxnSpLocks noChangeShapeType="1"/>
            <a:stCxn id="40" idx="3"/>
            <a:endCxn id="53" idx="7"/>
          </p:cNvCxnSpPr>
          <p:nvPr/>
        </p:nvCxnSpPr>
        <p:spPr bwMode="auto">
          <a:xfrm flipH="1">
            <a:off x="10126975" y="4582212"/>
            <a:ext cx="414674" cy="62616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2358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Min Priority Queue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676400"/>
            <a:ext cx="8229600" cy="4267200"/>
          </a:xfrm>
          <a:noFill/>
        </p:spPr>
        <p:txBody>
          <a:bodyPr/>
          <a:lstStyle/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Collection of elements.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Each element has a </a:t>
            </a:r>
            <a:r>
              <a:rPr lang="en-US" altLang="en-US" sz="3200" dirty="0"/>
              <a:t>key or priority.</a:t>
            </a:r>
            <a:endParaRPr lang="en-US" altLang="en-US" sz="3200" dirty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Operations:</a:t>
            </a:r>
          </a:p>
          <a:p>
            <a:pPr marL="914400" lvl="1" indent="-457200" algn="l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insert an element into the priority queue </a:t>
            </a:r>
          </a:p>
          <a:p>
            <a:pPr marL="914400" lvl="1" indent="-457200" algn="l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get </a:t>
            </a:r>
            <a:r>
              <a:rPr lang="en-US" altLang="en-US" sz="2800" dirty="0" smtClean="0"/>
              <a:t>the element </a:t>
            </a:r>
            <a:r>
              <a:rPr lang="en-US" altLang="en-US" sz="2800" dirty="0"/>
              <a:t>with </a:t>
            </a:r>
            <a:r>
              <a:rPr lang="en-US" altLang="en-US" sz="2800" dirty="0">
                <a:solidFill>
                  <a:schemeClr val="hlink"/>
                </a:solidFill>
              </a:rPr>
              <a:t>min</a:t>
            </a:r>
            <a:r>
              <a:rPr lang="en-US" altLang="en-US" sz="2800" dirty="0"/>
              <a:t> priority</a:t>
            </a:r>
          </a:p>
          <a:p>
            <a:pPr marL="914400" lvl="1" indent="-457200" algn="l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remove </a:t>
            </a:r>
            <a:r>
              <a:rPr lang="en-US" altLang="en-US" sz="2800" dirty="0" smtClean="0"/>
              <a:t>the element </a:t>
            </a:r>
            <a:r>
              <a:rPr lang="en-US" altLang="en-US" sz="2800" dirty="0"/>
              <a:t>with </a:t>
            </a:r>
            <a:r>
              <a:rPr lang="en-US" altLang="en-US" sz="2800" dirty="0">
                <a:solidFill>
                  <a:schemeClr val="hlink"/>
                </a:solidFill>
              </a:rPr>
              <a:t>min</a:t>
            </a:r>
            <a:r>
              <a:rPr lang="en-US" altLang="en-US" sz="2800" dirty="0"/>
              <a:t> priority</a:t>
            </a:r>
          </a:p>
        </p:txBody>
      </p:sp>
    </p:spTree>
    <p:extLst>
      <p:ext uri="{BB962C8B-B14F-4D97-AF65-F5344CB8AC3E}">
        <p14:creationId xmlns:p14="http://schemas.microsoft.com/office/powerpoint/2010/main" val="2818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2286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Heap Height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399" y="2057400"/>
            <a:ext cx="10537371" cy="1752600"/>
          </a:xfrm>
        </p:spPr>
        <p:txBody>
          <a:bodyPr/>
          <a:lstStyle/>
          <a:p>
            <a:pPr marL="342900" indent="-342900" algn="l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heap is a complete binary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tree.</a:t>
            </a:r>
          </a:p>
          <a:p>
            <a:pPr marL="342900" indent="-342900" algn="l"/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height of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 n-node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heap is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ceil (log</a:t>
            </a:r>
            <a:r>
              <a:rPr lang="en-US" altLang="en-US" sz="3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(n+1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2286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Heap representation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4744" y="1258369"/>
            <a:ext cx="10537371" cy="17526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heap is a complete binary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tree.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use array to store its elements.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81200" y="2631039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9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9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5"/>
          <p:cNvSpPr txBox="1"/>
          <p:nvPr/>
        </p:nvSpPr>
        <p:spPr>
          <a:xfrm>
            <a:off x="3340941" y="611207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05882" y="6112075"/>
            <a:ext cx="129073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heap</a:t>
            </a:r>
            <a:r>
              <a:rPr lang="en-US" altLang="en-US" sz="2400" dirty="0" smtClean="0">
                <a:solidFill>
                  <a:schemeClr val="tx1"/>
                </a:solidFill>
              </a:rPr>
              <a:t>[ ] </a:t>
            </a:r>
            <a:r>
              <a:rPr lang="en-US" altLang="en-US" sz="2400" dirty="0" smtClean="0">
                <a:solidFill>
                  <a:schemeClr val="tx1"/>
                </a:solidFill>
              </a:rPr>
              <a:t>=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4329" y="2342370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15307" y="32044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80865" y="34786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43580" y="42488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1831" y="43385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4721" y="42747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5602" y="6112074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8472" y="611207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3133" y="6112074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76003" y="611207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0664" y="6112074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1755" y="561998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4936" y="56142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7016" y="56003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7990" y="6112074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-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75261" y="5620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6040" y="56003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5134" y="56142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37214" y="56003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46238" y="56003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60794" y="5988963"/>
            <a:ext cx="3511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-: a special symbol indicates that the node does not exist.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82244" y="610902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-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130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Place the element at the next available entry.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Move it up the tree if necessary.</a:t>
            </a:r>
            <a:endParaRPr lang="en-US" altLang="en-US" sz="32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3800" y="260201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5"/>
          <p:cNvSpPr txBox="1"/>
          <p:nvPr/>
        </p:nvSpPr>
        <p:spPr>
          <a:xfrm>
            <a:off x="5093541" y="6083046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8482" y="6083046"/>
            <a:ext cx="129073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heap</a:t>
            </a:r>
            <a:r>
              <a:rPr lang="en-US" altLang="en-US" sz="2400" dirty="0" smtClean="0">
                <a:solidFill>
                  <a:schemeClr val="tx1"/>
                </a:solidFill>
              </a:rPr>
              <a:t>[ ] </a:t>
            </a:r>
            <a:r>
              <a:rPr lang="en-US" altLang="en-US" sz="2400" dirty="0" smtClean="0">
                <a:solidFill>
                  <a:schemeClr val="tx1"/>
                </a:solidFill>
              </a:rPr>
              <a:t>=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6929" y="231334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7907" y="317539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33465" y="34496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6180" y="42198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4431" y="43094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37321" y="42457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38202" y="608304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61072" y="6083046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5733" y="608304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8603" y="6083046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3264" y="608304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4355" y="55909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7536" y="55852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9616" y="5571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0590" y="608304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-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27861" y="559137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8640" y="5571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7734" y="55852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814" y="5571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98838" y="5571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34844" y="6079996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-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5"/>
          <p:cNvSpPr txBox="1"/>
          <p:nvPr/>
        </p:nvSpPr>
        <p:spPr>
          <a:xfrm>
            <a:off x="5093541" y="6083046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8482" y="6083046"/>
            <a:ext cx="129073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heap</a:t>
            </a:r>
            <a:r>
              <a:rPr lang="en-US" altLang="en-US" sz="2400" dirty="0" smtClean="0">
                <a:solidFill>
                  <a:schemeClr val="tx1"/>
                </a:solidFill>
              </a:rPr>
              <a:t>[ ] </a:t>
            </a:r>
            <a:r>
              <a:rPr lang="en-US" altLang="en-US" sz="2400" dirty="0" smtClean="0">
                <a:solidFill>
                  <a:schemeClr val="tx1"/>
                </a:solidFill>
              </a:rPr>
              <a:t>=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38202" y="608304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61072" y="6083046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5733" y="608304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8603" y="6083046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3264" y="608304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4355" y="55909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7536" y="55852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9616" y="5571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0590" y="6083045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-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27861" y="559137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8640" y="5571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7734" y="55852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814" y="5571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98838" y="5571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34844" y="6079996"/>
            <a:ext cx="43547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-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33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8</a:t>
            </a:r>
            <a:endParaRPr lang="en-US" sz="3200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8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44021" y="5198405"/>
            <a:ext cx="813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new element up if it is larger than its parent.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8</a:t>
            </a:r>
            <a:endParaRPr lang="en-US" sz="3200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4021" y="5198405"/>
            <a:ext cx="813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new element up if it is larger than its parent.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8</a:t>
            </a:r>
            <a:endParaRPr lang="en-US" sz="3200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4021" y="5198405"/>
            <a:ext cx="813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new element up if it is larger than its parent.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1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finished</a:t>
            </a:r>
            <a:endParaRPr lang="en-US" sz="3200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9</a:t>
            </a:r>
            <a:endParaRPr lang="en-US" sz="3200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9</a:t>
            </a:r>
            <a:endParaRPr lang="en-US" sz="3200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64772" y="4613341"/>
            <a:ext cx="821291" cy="6117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9</a:t>
            </a:r>
            <a:endParaRPr lang="en-US" altLang="en-US" sz="2800" dirty="0"/>
          </a:p>
        </p:txBody>
      </p:sp>
      <p:cxnSp>
        <p:nvCxnSpPr>
          <p:cNvPr id="25" name="Straight Connector 13"/>
          <p:cNvCxnSpPr>
            <a:cxnSpLocks noChangeShapeType="1"/>
            <a:endCxn id="24" idx="7"/>
          </p:cNvCxnSpPr>
          <p:nvPr/>
        </p:nvCxnSpPr>
        <p:spPr bwMode="auto">
          <a:xfrm flipH="1">
            <a:off x="1465788" y="4188986"/>
            <a:ext cx="496458" cy="51393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55" y="40901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4021" y="5198405"/>
            <a:ext cx="813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new element up if it is larger than its parent.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7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Max Priority Queue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676400"/>
            <a:ext cx="8229600" cy="4267200"/>
          </a:xfrm>
          <a:noFill/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Collection of elements.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Each element has a </a:t>
            </a:r>
            <a:r>
              <a:rPr lang="en-US" altLang="en-US" sz="3200" dirty="0" smtClean="0"/>
              <a:t>key or priority.</a:t>
            </a:r>
            <a:endParaRPr lang="en-US" altLang="en-US" sz="3200" dirty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 smtClean="0"/>
              <a:t>Operations:</a:t>
            </a:r>
            <a:endParaRPr lang="en-US" altLang="en-US" sz="3200" dirty="0"/>
          </a:p>
          <a:p>
            <a:pPr marL="914400" lvl="1" indent="-457200" algn="l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insert </a:t>
            </a:r>
            <a:r>
              <a:rPr lang="en-US" altLang="en-US" sz="2800" dirty="0"/>
              <a:t>an element into the priority queue </a:t>
            </a:r>
            <a:endParaRPr lang="en-US" altLang="en-US" sz="2800" dirty="0" smtClean="0"/>
          </a:p>
          <a:p>
            <a:pPr marL="914400" lvl="1" indent="-457200" algn="l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get </a:t>
            </a:r>
            <a:r>
              <a:rPr lang="en-US" altLang="en-US" sz="2800" dirty="0"/>
              <a:t>element with</a:t>
            </a:r>
            <a:r>
              <a:rPr lang="en-US" altLang="en-US" sz="2800" dirty="0">
                <a:solidFill>
                  <a:schemeClr val="hlink"/>
                </a:solidFill>
              </a:rPr>
              <a:t> max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priority</a:t>
            </a:r>
          </a:p>
          <a:p>
            <a:pPr marL="914400" lvl="1" indent="-457200" algn="l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remove </a:t>
            </a:r>
            <a:r>
              <a:rPr lang="en-US" altLang="en-US" sz="2800" dirty="0"/>
              <a:t>element with </a:t>
            </a:r>
            <a:r>
              <a:rPr lang="en-US" altLang="en-US" sz="2800" dirty="0">
                <a:solidFill>
                  <a:schemeClr val="hlink"/>
                </a:solidFill>
              </a:rPr>
              <a:t>max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priority</a:t>
            </a:r>
            <a:endParaRPr lang="en-US" altLang="en-US" sz="2800" dirty="0"/>
          </a:p>
          <a:p>
            <a:pPr marL="342900" indent="-342900" algn="l"/>
            <a:r>
              <a:rPr lang="en-US" altLang="en-US" sz="3200" dirty="0"/>
              <a:t>    </a:t>
            </a:r>
          </a:p>
          <a:p>
            <a:pPr marL="342900" indent="-342900" algn="l"/>
            <a:r>
              <a:rPr lang="en-US" alt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0267057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9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9</a:t>
            </a:r>
            <a:endParaRPr lang="en-US" sz="3200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64772" y="4613341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4</a:t>
            </a:r>
            <a:endParaRPr lang="en-US" altLang="en-US" sz="2800" dirty="0"/>
          </a:p>
        </p:txBody>
      </p:sp>
      <p:cxnSp>
        <p:nvCxnSpPr>
          <p:cNvPr id="25" name="Straight Connector 13"/>
          <p:cNvCxnSpPr>
            <a:cxnSpLocks noChangeShapeType="1"/>
            <a:endCxn id="24" idx="7"/>
          </p:cNvCxnSpPr>
          <p:nvPr/>
        </p:nvCxnSpPr>
        <p:spPr bwMode="auto">
          <a:xfrm flipH="1">
            <a:off x="1465788" y="4188986"/>
            <a:ext cx="496458" cy="51393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55" y="40901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4021" y="5198405"/>
            <a:ext cx="813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new element up if it is larger than its parent.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2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9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9</a:t>
            </a:r>
            <a:endParaRPr lang="en-US" sz="3200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64772" y="4613341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4</a:t>
            </a:r>
            <a:endParaRPr lang="en-US" altLang="en-US" sz="2800" dirty="0"/>
          </a:p>
        </p:txBody>
      </p:sp>
      <p:cxnSp>
        <p:nvCxnSpPr>
          <p:cNvPr id="25" name="Straight Connector 13"/>
          <p:cNvCxnSpPr>
            <a:cxnSpLocks noChangeShapeType="1"/>
            <a:endCxn id="24" idx="7"/>
          </p:cNvCxnSpPr>
          <p:nvPr/>
        </p:nvCxnSpPr>
        <p:spPr bwMode="auto">
          <a:xfrm flipH="1">
            <a:off x="1465788" y="4188986"/>
            <a:ext cx="496458" cy="51393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55" y="40901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4021" y="5198405"/>
            <a:ext cx="813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new element up if it is larger than its parent.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4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9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899" y="1825825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9</a:t>
            </a:r>
            <a:endParaRPr lang="en-US" sz="3200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64772" y="4613341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4</a:t>
            </a:r>
            <a:endParaRPr lang="en-US" altLang="en-US" sz="2800" dirty="0"/>
          </a:p>
        </p:txBody>
      </p:sp>
      <p:cxnSp>
        <p:nvCxnSpPr>
          <p:cNvPr id="25" name="Straight Connector 13"/>
          <p:cNvCxnSpPr>
            <a:cxnSpLocks noChangeShapeType="1"/>
            <a:endCxn id="24" idx="7"/>
          </p:cNvCxnSpPr>
          <p:nvPr/>
        </p:nvCxnSpPr>
        <p:spPr bwMode="auto">
          <a:xfrm flipH="1">
            <a:off x="1465788" y="4188986"/>
            <a:ext cx="496458" cy="51393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55" y="40901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insertion to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9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64772" y="4613341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4</a:t>
            </a:r>
            <a:endParaRPr lang="en-US" altLang="en-US" sz="2800" dirty="0"/>
          </a:p>
        </p:txBody>
      </p:sp>
      <p:cxnSp>
        <p:nvCxnSpPr>
          <p:cNvPr id="25" name="Straight Connector 13"/>
          <p:cNvCxnSpPr>
            <a:cxnSpLocks noChangeShapeType="1"/>
            <a:endCxn id="24" idx="7"/>
          </p:cNvCxnSpPr>
          <p:nvPr/>
        </p:nvCxnSpPr>
        <p:spPr bwMode="auto">
          <a:xfrm flipH="1">
            <a:off x="1465788" y="4188986"/>
            <a:ext cx="496458" cy="51393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55" y="40901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finished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26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9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64772" y="4613341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4</a:t>
            </a:r>
            <a:endParaRPr lang="en-US" altLang="en-US" sz="2800" dirty="0"/>
          </a:p>
        </p:txBody>
      </p:sp>
      <p:cxnSp>
        <p:nvCxnSpPr>
          <p:cNvPr id="25" name="Straight Connector 13"/>
          <p:cNvCxnSpPr>
            <a:cxnSpLocks noChangeShapeType="1"/>
            <a:endCxn id="24" idx="7"/>
          </p:cNvCxnSpPr>
          <p:nvPr/>
        </p:nvCxnSpPr>
        <p:spPr bwMode="auto">
          <a:xfrm flipH="1">
            <a:off x="1465788" y="4188986"/>
            <a:ext cx="496458" cy="51393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55" y="40901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9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64772" y="4613341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4</a:t>
            </a:r>
            <a:endParaRPr lang="en-US" altLang="en-US" sz="2800" dirty="0"/>
          </a:p>
        </p:txBody>
      </p:sp>
      <p:cxnSp>
        <p:nvCxnSpPr>
          <p:cNvPr id="25" name="Straight Connector 13"/>
          <p:cNvCxnSpPr>
            <a:cxnSpLocks noChangeShapeType="1"/>
            <a:endCxn id="24" idx="7"/>
          </p:cNvCxnSpPr>
          <p:nvPr/>
        </p:nvCxnSpPr>
        <p:spPr bwMode="auto">
          <a:xfrm flipH="1">
            <a:off x="1465788" y="4188986"/>
            <a:ext cx="496458" cy="51393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55" y="40901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83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9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64772" y="4613341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4</a:t>
            </a:r>
            <a:endParaRPr lang="en-US" altLang="en-US" sz="2800" dirty="0"/>
          </a:p>
        </p:txBody>
      </p:sp>
      <p:cxnSp>
        <p:nvCxnSpPr>
          <p:cNvPr id="25" name="Straight Connector 13"/>
          <p:cNvCxnSpPr>
            <a:cxnSpLocks noChangeShapeType="1"/>
            <a:endCxn id="24" idx="7"/>
          </p:cNvCxnSpPr>
          <p:nvPr/>
        </p:nvCxnSpPr>
        <p:spPr bwMode="auto">
          <a:xfrm flipH="1">
            <a:off x="1465788" y="4188986"/>
            <a:ext cx="496458" cy="51393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55" y="40901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9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09778" y="5371698"/>
            <a:ext cx="5403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Swap the root and the last element.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6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64772" y="4613341"/>
            <a:ext cx="821291" cy="611707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9</a:t>
            </a:r>
            <a:endParaRPr lang="en-US" altLang="en-US" sz="2800" dirty="0"/>
          </a:p>
        </p:txBody>
      </p:sp>
      <p:cxnSp>
        <p:nvCxnSpPr>
          <p:cNvPr id="25" name="Straight Connector 13"/>
          <p:cNvCxnSpPr>
            <a:cxnSpLocks noChangeShapeType="1"/>
            <a:endCxn id="24" idx="7"/>
          </p:cNvCxnSpPr>
          <p:nvPr/>
        </p:nvCxnSpPr>
        <p:spPr bwMode="auto">
          <a:xfrm flipH="1">
            <a:off x="1465788" y="4188986"/>
            <a:ext cx="496458" cy="51393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55" y="40901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9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766" y="5505476"/>
            <a:ext cx="3814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Remove the last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7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9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43313" y="5178483"/>
            <a:ext cx="8850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element down if it is smaller than one of its child.</a:t>
            </a:r>
          </a:p>
          <a:p>
            <a:r>
              <a:rPr lang="en-US" sz="2800" dirty="0" smtClean="0"/>
              <a:t>Swap with the maximum child.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33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4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9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43313" y="5178483"/>
            <a:ext cx="8850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element down if it is smaller than one of its child.</a:t>
            </a:r>
          </a:p>
          <a:p>
            <a:r>
              <a:rPr lang="en-US" sz="2800" dirty="0" smtClean="0"/>
              <a:t>Swap with the maximum child.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6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143000"/>
          </a:xfrm>
          <a:noFill/>
        </p:spPr>
        <p:txBody>
          <a:bodyPr anchor="ctr">
            <a:normAutofit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elements in ascending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447800"/>
            <a:ext cx="8686800" cy="4191000"/>
          </a:xfrm>
          <a:noFill/>
        </p:spPr>
        <p:txBody>
          <a:bodyPr/>
          <a:lstStyle/>
          <a:p>
            <a:pPr marL="342900" indent="-342900" algn="l"/>
            <a:r>
              <a:rPr lang="en-US" altLang="en-US" sz="3200" dirty="0" smtClean="0"/>
              <a:t>Use a min priority queue</a:t>
            </a:r>
            <a:endParaRPr lang="en-US" altLang="en-US" sz="3200" dirty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use element key as priority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insert elements </a:t>
            </a:r>
            <a:r>
              <a:rPr lang="en-US" altLang="en-US" sz="3200" dirty="0" smtClean="0"/>
              <a:t>into </a:t>
            </a:r>
            <a:r>
              <a:rPr lang="en-US" altLang="en-US" sz="3200" dirty="0"/>
              <a:t>a priority queue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remove/pop elements in priority </a:t>
            </a:r>
            <a:r>
              <a:rPr lang="en-US" altLang="en-US" sz="3200" dirty="0" smtClean="0"/>
              <a:t>order</a:t>
            </a:r>
            <a:endParaRPr lang="en-US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148449" y="4642531"/>
            <a:ext cx="2771775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9323" y="4654437"/>
            <a:ext cx="619126" cy="60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9323" y="5271180"/>
            <a:ext cx="824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in </a:t>
            </a:r>
          </a:p>
          <a:p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46384" y="4747961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8063" y="4747961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8792" y="475019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00471" y="475019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33105" y="4747961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16200000">
            <a:off x="8754258" y="5295988"/>
            <a:ext cx="180324" cy="42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58069" y="5688686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46384" y="4457700"/>
            <a:ext cx="1369141" cy="142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47984" y="4648201"/>
            <a:ext cx="1010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Sorted</a:t>
            </a:r>
          </a:p>
          <a:p>
            <a:r>
              <a:rPr lang="en-US" sz="2400" dirty="0" smtClean="0"/>
              <a:t>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9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78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finished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00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8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6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22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9719781" y="3706198"/>
            <a:ext cx="821291" cy="611707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/>
              <a:t>8</a:t>
            </a:r>
            <a:endParaRPr lang="en-US" altLang="en-US" sz="2800" dirty="0"/>
          </a:p>
        </p:txBody>
      </p:sp>
      <p:cxnSp>
        <p:nvCxnSpPr>
          <p:cNvPr id="41" name="Straight Connector 16"/>
          <p:cNvCxnSpPr>
            <a:cxnSpLocks noChangeShapeType="1"/>
            <a:endCxn id="40" idx="1"/>
          </p:cNvCxnSpPr>
          <p:nvPr/>
        </p:nvCxnSpPr>
        <p:spPr bwMode="auto">
          <a:xfrm>
            <a:off x="9213713" y="3085852"/>
            <a:ext cx="626343" cy="7099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0229354" y="325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8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285427" y="4885378"/>
            <a:ext cx="3814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Remove the last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42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8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43313" y="5178483"/>
            <a:ext cx="8850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element down if it is smaller than one of its child.</a:t>
            </a:r>
          </a:p>
          <a:p>
            <a:r>
              <a:rPr lang="en-US" sz="2800" dirty="0" smtClean="0"/>
              <a:t>Swap with the maximum child.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31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2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Removal from a max heap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8557" y="1499000"/>
            <a:ext cx="7620000" cy="2819398"/>
            <a:chOff x="2770052" y="3166789"/>
            <a:chExt cx="3521967" cy="13231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7</a:t>
              </a:r>
              <a:endParaRPr lang="en-US" altLang="en-US" sz="2800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6</a:t>
              </a:r>
              <a:endParaRPr lang="en-US" altLang="en-US" sz="2800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4</a:t>
              </a:r>
              <a:endParaRPr lang="en-US" altLang="en-US" sz="2800" dirty="0"/>
            </a:p>
          </p:txBody>
        </p:sp>
        <p:cxnSp>
          <p:nvCxnSpPr>
            <p:cNvPr id="9" name="Straight Connector 12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5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3</a:t>
              </a:r>
              <a:endParaRPr lang="en-US" altLang="en-US" sz="2800" dirty="0"/>
            </a:p>
          </p:txBody>
        </p:sp>
        <p:cxnSp>
          <p:nvCxnSpPr>
            <p:cNvPr id="13" name="Straight Connector 16"/>
            <p:cNvCxnSpPr>
              <a:cxnSpLocks noChangeShapeType="1"/>
              <a:stCxn id="6" idx="5"/>
              <a:endCxn id="12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/>
                <a:t>5</a:t>
              </a:r>
              <a:endParaRPr lang="en-US" altLang="en-US" sz="2800" dirty="0"/>
            </a:p>
          </p:txBody>
        </p:sp>
        <p:cxnSp>
          <p:nvCxnSpPr>
            <p:cNvPr id="15" name="Straight Connector 13"/>
            <p:cNvCxnSpPr>
              <a:cxnSpLocks noChangeShapeType="1"/>
              <a:endCxn id="14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331686" y="1210331"/>
            <a:ext cx="321557" cy="53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664" y="20723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222" y="234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0937" y="3116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9188" y="32064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2078" y="3142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899" y="1825825"/>
            <a:ext cx="2904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remove the root</a:t>
            </a:r>
          </a:p>
          <a:p>
            <a:r>
              <a:rPr lang="en-US" sz="3200" dirty="0" smtClean="0"/>
              <a:t>i.e., 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79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 for element insertion and removal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tree height is </a:t>
            </a:r>
            <a:r>
              <a:rPr lang="en-US" sz="3200" dirty="0" smtClean="0"/>
              <a:t>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(n+1)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Insertion: O( 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n )</a:t>
            </a:r>
          </a:p>
          <a:p>
            <a:endParaRPr lang="en-US" sz="3200" dirty="0"/>
          </a:p>
          <a:p>
            <a:r>
              <a:rPr lang="en-US" sz="3200" dirty="0" smtClean="0"/>
              <a:t>Removal: O( 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n )</a:t>
            </a:r>
          </a:p>
          <a:p>
            <a:endParaRPr lang="en-US" sz="3200" dirty="0"/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8589759" y="2118310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7390372" y="2831242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9794563" y="2758968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6439299" y="3700027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5677127" y="4646386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cxnSp>
        <p:nvCxnSpPr>
          <p:cNvPr id="45" name="Straight Connector 12"/>
          <p:cNvCxnSpPr>
            <a:cxnSpLocks noChangeShapeType="1"/>
            <a:stCxn id="40" idx="3"/>
            <a:endCxn id="41" idx="7"/>
          </p:cNvCxnSpPr>
          <p:nvPr/>
        </p:nvCxnSpPr>
        <p:spPr bwMode="auto">
          <a:xfrm flipH="1">
            <a:off x="7881623" y="2617172"/>
            <a:ext cx="792421" cy="299661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13"/>
          <p:cNvCxnSpPr>
            <a:cxnSpLocks noChangeShapeType="1"/>
            <a:stCxn id="41" idx="3"/>
            <a:endCxn id="43" idx="7"/>
          </p:cNvCxnSpPr>
          <p:nvPr/>
        </p:nvCxnSpPr>
        <p:spPr bwMode="auto">
          <a:xfrm flipH="1">
            <a:off x="6930550" y="3330104"/>
            <a:ext cx="544107" cy="455514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14"/>
          <p:cNvCxnSpPr>
            <a:cxnSpLocks noChangeShapeType="1"/>
            <a:stCxn id="43" idx="3"/>
            <a:endCxn id="44" idx="0"/>
          </p:cNvCxnSpPr>
          <p:nvPr/>
        </p:nvCxnSpPr>
        <p:spPr bwMode="auto">
          <a:xfrm flipH="1">
            <a:off x="5964895" y="4198889"/>
            <a:ext cx="558689" cy="44749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15"/>
          <p:cNvCxnSpPr>
            <a:cxnSpLocks noChangeShapeType="1"/>
            <a:stCxn id="40" idx="5"/>
            <a:endCxn id="42" idx="1"/>
          </p:cNvCxnSpPr>
          <p:nvPr/>
        </p:nvCxnSpPr>
        <p:spPr bwMode="auto">
          <a:xfrm>
            <a:off x="9081010" y="2617172"/>
            <a:ext cx="797838" cy="2273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8169372" y="3798406"/>
            <a:ext cx="575251" cy="5839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cxnSp>
        <p:nvCxnSpPr>
          <p:cNvPr id="50" name="Straight Connector 16"/>
          <p:cNvCxnSpPr>
            <a:cxnSpLocks noChangeShapeType="1"/>
            <a:stCxn id="41" idx="5"/>
            <a:endCxn id="49" idx="1"/>
          </p:cNvCxnSpPr>
          <p:nvPr/>
        </p:nvCxnSpPr>
        <p:spPr bwMode="auto">
          <a:xfrm>
            <a:off x="7881623" y="3330104"/>
            <a:ext cx="371993" cy="5538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17"/>
          <p:cNvSpPr>
            <a:spLocks noChangeArrowheads="1"/>
          </p:cNvSpPr>
          <p:nvPr/>
        </p:nvSpPr>
        <p:spPr bwMode="auto">
          <a:xfrm>
            <a:off x="7202603" y="4673441"/>
            <a:ext cx="575251" cy="5838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  <p:cxnSp>
        <p:nvCxnSpPr>
          <p:cNvPr id="52" name="Straight Connector 14"/>
          <p:cNvCxnSpPr>
            <a:cxnSpLocks noChangeShapeType="1"/>
            <a:stCxn id="43" idx="5"/>
            <a:endCxn id="51" idx="1"/>
          </p:cNvCxnSpPr>
          <p:nvPr/>
        </p:nvCxnSpPr>
        <p:spPr bwMode="auto">
          <a:xfrm>
            <a:off x="6930550" y="4198889"/>
            <a:ext cx="356297" cy="5600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10659284" y="3785618"/>
            <a:ext cx="575251" cy="5861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9</a:t>
            </a:r>
            <a:endParaRPr lang="en-US" altLang="en-US" dirty="0"/>
          </a:p>
        </p:txBody>
      </p:sp>
      <p:cxnSp>
        <p:nvCxnSpPr>
          <p:cNvPr id="54" name="Straight Connector 16"/>
          <p:cNvCxnSpPr>
            <a:cxnSpLocks noChangeShapeType="1"/>
            <a:stCxn id="42" idx="5"/>
            <a:endCxn id="53" idx="1"/>
          </p:cNvCxnSpPr>
          <p:nvPr/>
        </p:nvCxnSpPr>
        <p:spPr bwMode="auto">
          <a:xfrm>
            <a:off x="10285814" y="3257830"/>
            <a:ext cx="457714" cy="61362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8972923" y="3798406"/>
            <a:ext cx="575536" cy="584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8</a:t>
            </a:r>
            <a:endParaRPr lang="en-US" altLang="en-US" dirty="0"/>
          </a:p>
        </p:txBody>
      </p:sp>
      <p:cxnSp>
        <p:nvCxnSpPr>
          <p:cNvPr id="56" name="Straight Connector 13"/>
          <p:cNvCxnSpPr>
            <a:cxnSpLocks noChangeShapeType="1"/>
            <a:stCxn id="42" idx="3"/>
            <a:endCxn id="55" idx="7"/>
          </p:cNvCxnSpPr>
          <p:nvPr/>
        </p:nvCxnSpPr>
        <p:spPr bwMode="auto">
          <a:xfrm flipH="1">
            <a:off x="9464174" y="3257830"/>
            <a:ext cx="414674" cy="62616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762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Machine Scheduling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5788" y="1295399"/>
            <a:ext cx="10915650" cy="3407229"/>
          </a:xfrm>
          <a:noFill/>
        </p:spPr>
        <p:txBody>
          <a:bodyPr>
            <a:normAutofit/>
          </a:bodyPr>
          <a:lstStyle/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en-US" sz="3600" dirty="0"/>
              <a:t>m identical machines (drill press, cutter, sander, etc</a:t>
            </a:r>
            <a:r>
              <a:rPr lang="en-US" altLang="en-US" sz="3600" dirty="0" smtClean="0"/>
              <a:t>.)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altLang="en-US" sz="3600" dirty="0"/>
          </a:p>
          <a:p>
            <a:pPr marL="914400" lvl="1" indent="-457200" algn="l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n jobs/tasks to be </a:t>
            </a:r>
            <a:r>
              <a:rPr lang="en-US" altLang="en-US" sz="3600" dirty="0" smtClean="0"/>
              <a:t>performed</a:t>
            </a:r>
          </a:p>
          <a:p>
            <a:pPr marL="914400" lvl="1" indent="-457200" algn="l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en-US" sz="3600" dirty="0"/>
          </a:p>
          <a:p>
            <a:pPr marL="914400" lvl="1" indent="-457200" algn="l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assign jobs to machines so that the time at which the last job completes is minimum</a:t>
            </a:r>
          </a:p>
        </p:txBody>
      </p:sp>
    </p:spTree>
    <p:extLst>
      <p:ext uri="{BB962C8B-B14F-4D97-AF65-F5344CB8AC3E}">
        <p14:creationId xmlns:p14="http://schemas.microsoft.com/office/powerpoint/2010/main" val="34169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3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LPT Schedules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429" y="1857829"/>
            <a:ext cx="11292113" cy="1752600"/>
          </a:xfrm>
          <a:noFill/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600" dirty="0">
                <a:solidFill>
                  <a:schemeClr val="hlink"/>
                </a:solidFill>
              </a:rPr>
              <a:t>L</a:t>
            </a:r>
            <a:r>
              <a:rPr lang="en-US" altLang="en-US" sz="3600" dirty="0"/>
              <a:t>ongest </a:t>
            </a:r>
            <a:r>
              <a:rPr lang="en-US" altLang="en-US" sz="3600" dirty="0">
                <a:solidFill>
                  <a:schemeClr val="hlink"/>
                </a:solidFill>
              </a:rPr>
              <a:t>P</a:t>
            </a:r>
            <a:r>
              <a:rPr lang="en-US" altLang="en-US" sz="3600" dirty="0"/>
              <a:t>rocessing </a:t>
            </a:r>
            <a:r>
              <a:rPr lang="en-US" altLang="en-US" sz="3600" dirty="0">
                <a:solidFill>
                  <a:schemeClr val="hlink"/>
                </a:solidFill>
              </a:rPr>
              <a:t>T</a:t>
            </a:r>
            <a:r>
              <a:rPr lang="en-US" altLang="en-US" sz="3600" dirty="0"/>
              <a:t>ime first.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600" dirty="0"/>
              <a:t>Jobs are scheduled in the </a:t>
            </a:r>
            <a:r>
              <a:rPr lang="en-US" altLang="en-US" sz="3600" dirty="0" smtClean="0"/>
              <a:t>order, e.g., </a:t>
            </a:r>
            <a:r>
              <a:rPr lang="en-US" altLang="en-US" sz="3600" dirty="0" smtClean="0">
                <a:solidFill>
                  <a:schemeClr val="accent5">
                    <a:lumMod val="75000"/>
                  </a:schemeClr>
                </a:solidFill>
              </a:rPr>
              <a:t>24</a:t>
            </a:r>
            <a:r>
              <a:rPr lang="en-US" altLang="en-US" sz="3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sz="3600" dirty="0" smtClean="0">
                <a:solidFill>
                  <a:schemeClr val="accent5">
                    <a:lumMod val="75000"/>
                  </a:schemeClr>
                </a:solidFill>
              </a:rPr>
              <a:t>15, 11, 9, </a:t>
            </a:r>
            <a:r>
              <a:rPr lang="en-US" altLang="en-US" sz="3600" dirty="0">
                <a:solidFill>
                  <a:schemeClr val="accent5">
                    <a:lumMod val="75000"/>
                  </a:schemeClr>
                </a:solidFill>
              </a:rPr>
              <a:t>7, 4</a:t>
            </a:r>
            <a:r>
              <a:rPr lang="en-US" altLang="en-US" sz="3600" dirty="0" smtClean="0">
                <a:solidFill>
                  <a:schemeClr val="accent5">
                    <a:lumMod val="75000"/>
                  </a:schemeClr>
                </a:solidFill>
              </a:rPr>
              <a:t>, 2</a:t>
            </a:r>
            <a:endParaRPr lang="en-US" altLang="en-US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600" dirty="0"/>
              <a:t>Each job is scheduled on the machine on which it finishes earliest</a:t>
            </a:r>
            <a:r>
              <a:rPr lang="en-US" altLang="en-US" sz="3600" dirty="0" smtClean="0"/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altLang="en-US" sz="3600" dirty="0"/>
          </a:p>
          <a:p>
            <a:pPr algn="l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496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143000"/>
          </a:xfrm>
          <a:noFill/>
        </p:spPr>
        <p:txBody>
          <a:bodyPr anchor="ctr">
            <a:normAutofit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elements in descending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8774" y="1457326"/>
            <a:ext cx="8686800" cy="4191000"/>
          </a:xfrm>
          <a:noFill/>
        </p:spPr>
        <p:txBody>
          <a:bodyPr/>
          <a:lstStyle/>
          <a:p>
            <a:pPr marL="342900" indent="-342900" algn="l"/>
            <a:r>
              <a:rPr lang="en-US" altLang="en-US" sz="3200" dirty="0" smtClean="0"/>
              <a:t>Use a max priority queue</a:t>
            </a:r>
            <a:endParaRPr lang="en-US" altLang="en-US" sz="3200" dirty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use element key as priority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insert elements </a:t>
            </a:r>
            <a:r>
              <a:rPr lang="en-US" altLang="en-US" sz="3200" dirty="0" smtClean="0"/>
              <a:t>into </a:t>
            </a:r>
            <a:r>
              <a:rPr lang="en-US" altLang="en-US" sz="3200" dirty="0"/>
              <a:t>a priority queue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remove/pop elements in priority </a:t>
            </a:r>
            <a:r>
              <a:rPr lang="en-US" altLang="en-US" sz="3200" dirty="0" smtClean="0"/>
              <a:t>order</a:t>
            </a:r>
            <a:endParaRPr lang="en-US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583656" y="4629150"/>
            <a:ext cx="2771775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530" y="4641056"/>
            <a:ext cx="619126" cy="60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64530" y="5257799"/>
            <a:ext cx="8770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max </a:t>
            </a:r>
          </a:p>
          <a:p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46384" y="4747961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8063" y="4747961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88792" y="475019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00471" y="475019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33105" y="4747961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6200000">
            <a:off x="8754258" y="5295988"/>
            <a:ext cx="180324" cy="42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58069" y="5688686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546384" y="4457700"/>
            <a:ext cx="1369141" cy="142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47984" y="4648201"/>
            <a:ext cx="1010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Sorted</a:t>
            </a:r>
          </a:p>
          <a:p>
            <a:r>
              <a:rPr lang="en-US" sz="2400" dirty="0" smtClean="0"/>
              <a:t>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15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LPT Schedule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7943" y="1752600"/>
            <a:ext cx="10276114" cy="4038600"/>
          </a:xfrm>
          <a:noFill/>
        </p:spPr>
        <p:txBody>
          <a:bodyPr/>
          <a:lstStyle/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/>
              <a:t>LPT rule does not guarantee minimum finish time schedules.</a:t>
            </a:r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Usually </a:t>
            </a:r>
            <a:r>
              <a:rPr lang="en-US" altLang="en-US" sz="3200" dirty="0"/>
              <a:t>LPT finish time is </a:t>
            </a:r>
            <a:r>
              <a:rPr lang="en-US" altLang="en-US" sz="3200" dirty="0" smtClean="0"/>
              <a:t>closer </a:t>
            </a:r>
            <a:r>
              <a:rPr lang="en-US" altLang="en-US" sz="3200" dirty="0"/>
              <a:t>to minimum finish time.</a:t>
            </a:r>
            <a:endParaRPr lang="en-US" altLang="en-US" dirty="0" smtClean="0"/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/>
              <a:t>Minimum finish time scheduling is NP-hard.</a:t>
            </a:r>
          </a:p>
        </p:txBody>
      </p:sp>
    </p:spTree>
    <p:extLst>
      <p:ext uri="{BB962C8B-B14F-4D97-AF65-F5344CB8AC3E}">
        <p14:creationId xmlns:p14="http://schemas.microsoft.com/office/powerpoint/2010/main" val="89835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NP-hard Problems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752600"/>
            <a:ext cx="8382000" cy="4038600"/>
          </a:xfrm>
          <a:noFill/>
        </p:spPr>
        <p:txBody>
          <a:bodyPr>
            <a:normAutofit lnSpcReduction="10000"/>
          </a:bodyPr>
          <a:lstStyle/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 smtClean="0"/>
              <a:t>No algorithm </a:t>
            </a:r>
            <a:r>
              <a:rPr lang="en-US" altLang="en-US" sz="3200" dirty="0"/>
              <a:t>whose complexity is O(</a:t>
            </a:r>
            <a:r>
              <a:rPr lang="en-US" altLang="en-US" sz="3200" dirty="0" err="1"/>
              <a:t>n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) for any constant k is known for any NP-hard problem.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endParaRPr lang="en-US" altLang="en-US" sz="3200" dirty="0" smtClean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 smtClean="0"/>
              <a:t>It is </a:t>
            </a:r>
            <a:r>
              <a:rPr lang="en-US" altLang="en-US" sz="3200" dirty="0"/>
              <a:t>unlikely that any NP-hard problem can be solved by a polynomial time algorithm</a:t>
            </a:r>
            <a:r>
              <a:rPr lang="en-US" altLang="en-US" sz="3200" dirty="0" smtClean="0"/>
              <a:t>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endParaRPr lang="en-US" altLang="en-US" sz="3200" dirty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 smtClean="0"/>
              <a:t>Adopt heuristic approaches to solve NP-hard problems.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042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50373"/>
            <a:ext cx="7772400" cy="1143000"/>
          </a:xfrm>
          <a:noFill/>
        </p:spPr>
        <p:txBody>
          <a:bodyPr anchor="ctr">
            <a:normAutofit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Exercise: </a:t>
            </a: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LPT Schedules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429" y="1378865"/>
            <a:ext cx="11292113" cy="1752600"/>
          </a:xfrm>
          <a:noFill/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Given a set of jobs, report the job assignment.</a:t>
            </a:r>
            <a:endParaRPr lang="en-US" altLang="en-US" sz="32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Implement a program for performing the LPT schedule.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Implement a heap structure.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Input the number of jobs, n.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Input the processing cost of each job and its name.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Input the number of machines, m.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Display the assignment result for each machine, e.g.,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total processing cost of each machine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jobs assigned on each machine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algn="l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67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143000"/>
          </a:xfrm>
          <a:noFill/>
        </p:spPr>
        <p:txBody>
          <a:bodyPr anchor="ctr">
            <a:normAutofit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elements in descending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8774" y="1457326"/>
            <a:ext cx="8686800" cy="4191000"/>
          </a:xfrm>
          <a:noFill/>
        </p:spPr>
        <p:txBody>
          <a:bodyPr/>
          <a:lstStyle/>
          <a:p>
            <a:pPr marL="342900" indent="-342900" algn="l"/>
            <a:r>
              <a:rPr lang="en-US" altLang="en-US" sz="3200" dirty="0" smtClean="0"/>
              <a:t>Use a max priority queue</a:t>
            </a:r>
            <a:endParaRPr lang="en-US" altLang="en-US" sz="3200" dirty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use element key as priority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insert elements </a:t>
            </a:r>
            <a:r>
              <a:rPr lang="en-US" altLang="en-US" sz="3200" dirty="0" smtClean="0"/>
              <a:t>into </a:t>
            </a:r>
            <a:r>
              <a:rPr lang="en-US" altLang="en-US" sz="3200" dirty="0"/>
              <a:t>a priority queue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en-US" sz="3200" dirty="0"/>
              <a:t>remove/pop elements in priority </a:t>
            </a:r>
            <a:r>
              <a:rPr lang="en-US" altLang="en-US" sz="3200" dirty="0" smtClean="0"/>
              <a:t>order</a:t>
            </a:r>
            <a:endParaRPr lang="en-US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583656" y="4629150"/>
            <a:ext cx="2771775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530" y="4641056"/>
            <a:ext cx="619126" cy="60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64530" y="5257799"/>
            <a:ext cx="8770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max </a:t>
            </a:r>
          </a:p>
          <a:p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4" name="Cloud 3"/>
          <p:cNvSpPr/>
          <p:nvPr/>
        </p:nvSpPr>
        <p:spPr>
          <a:xfrm>
            <a:off x="8424344" y="1247776"/>
            <a:ext cx="3648593" cy="308714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max priority queue can be also used for sorting elements in ascending order.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6384" y="4747961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8063" y="4747961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88792" y="475019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00471" y="475019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33105" y="4747961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6200000">
            <a:off x="11278527" y="5344519"/>
            <a:ext cx="180324" cy="42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58488" y="5734852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0758488" y="4572000"/>
            <a:ext cx="918494" cy="20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28600"/>
            <a:ext cx="7772400" cy="1143000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in descending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8" y="1447799"/>
            <a:ext cx="5429250" cy="4767263"/>
          </a:xfrm>
          <a:noFill/>
        </p:spPr>
        <p:txBody>
          <a:bodyPr>
            <a:normAutofit/>
          </a:bodyPr>
          <a:lstStyle/>
          <a:p>
            <a:pPr marL="342900" indent="-342900" algn="l"/>
            <a:r>
              <a:rPr lang="en-US" altLang="en-US" sz="3200" dirty="0"/>
              <a:t>Sort five </a:t>
            </a:r>
            <a:r>
              <a:rPr lang="en-US" altLang="en-US" sz="3200" dirty="0" smtClean="0"/>
              <a:t>elements: </a:t>
            </a:r>
            <a:r>
              <a:rPr lang="en-US" altLang="en-US" sz="3200" dirty="0" smtClean="0">
                <a:solidFill>
                  <a:schemeClr val="hlink"/>
                </a:solidFill>
              </a:rPr>
              <a:t>6, 8, 3, 2, 9</a:t>
            </a: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  <a:p>
            <a:pPr marL="342900" indent="-342900" algn="l"/>
            <a:r>
              <a:rPr lang="en-US" altLang="en-US" sz="3200" dirty="0" smtClean="0"/>
              <a:t>The approach: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3200" dirty="0" smtClean="0"/>
              <a:t>Use a max priority queue. Use element key as priority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/>
              <a:t>insert elements into a priority queue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/>
              <a:t>remove/pop elements in priority order</a:t>
            </a:r>
          </a:p>
          <a:p>
            <a:pPr marL="342900" indent="-342900" algn="l"/>
            <a:endParaRPr lang="en-US" altLang="en-US" sz="3200" dirty="0">
              <a:solidFill>
                <a:schemeClr val="hlink"/>
              </a:solidFill>
            </a:endParaRP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7515226" y="1914525"/>
            <a:ext cx="3243262" cy="24003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28600"/>
            <a:ext cx="7772400" cy="1143000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in ascending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8" y="1447799"/>
            <a:ext cx="5157787" cy="4938713"/>
          </a:xfrm>
          <a:noFill/>
        </p:spPr>
        <p:txBody>
          <a:bodyPr>
            <a:normAutofit fontScale="92500"/>
          </a:bodyPr>
          <a:lstStyle/>
          <a:p>
            <a:pPr marL="342900" indent="-342900" algn="l"/>
            <a:r>
              <a:rPr lang="en-US" altLang="en-US" sz="3200" dirty="0"/>
              <a:t>Sort five </a:t>
            </a:r>
            <a:r>
              <a:rPr lang="en-US" altLang="en-US" sz="3200" dirty="0" smtClean="0"/>
              <a:t>elements: </a:t>
            </a:r>
            <a:r>
              <a:rPr lang="en-US" altLang="en-US" sz="3200" dirty="0" smtClean="0">
                <a:solidFill>
                  <a:schemeClr val="hlink"/>
                </a:solidFill>
              </a:rPr>
              <a:t>6, 8, 3, 2, 9</a:t>
            </a: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  <a:p>
            <a:pPr marL="342900" indent="-342900" algn="l"/>
            <a:r>
              <a:rPr lang="en-US" altLang="en-US" sz="3200" dirty="0" smtClean="0"/>
              <a:t>The approach: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3200" dirty="0" smtClean="0"/>
              <a:t>Use a max priority queue. Use element key as priority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/>
              <a:t>insert elements into a priority queue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remove/pop elements in priority order</a:t>
            </a:r>
          </a:p>
          <a:p>
            <a:pPr marL="342900" indent="-342900" algn="l"/>
            <a:endParaRPr lang="en-US" altLang="en-US" sz="3200" dirty="0">
              <a:solidFill>
                <a:schemeClr val="hlink"/>
              </a:solidFill>
            </a:endParaRP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7500938" y="2628900"/>
            <a:ext cx="3243262" cy="24003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15312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97094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99016" y="38487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38865" y="39827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32700" y="3197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99843" y="1720870"/>
            <a:ext cx="3794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Elements are inserted into the max priority queue.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8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28600"/>
            <a:ext cx="7772400" cy="1143000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in ascending order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8" y="1447799"/>
            <a:ext cx="5157787" cy="4938713"/>
          </a:xfrm>
          <a:noFill/>
        </p:spPr>
        <p:txBody>
          <a:bodyPr>
            <a:normAutofit fontScale="92500"/>
          </a:bodyPr>
          <a:lstStyle/>
          <a:p>
            <a:pPr marL="342900" indent="-342900" algn="l"/>
            <a:r>
              <a:rPr lang="en-US" altLang="en-US" sz="3200" dirty="0"/>
              <a:t>Sort five </a:t>
            </a:r>
            <a:r>
              <a:rPr lang="en-US" altLang="en-US" sz="3200" dirty="0" smtClean="0"/>
              <a:t>elements: </a:t>
            </a:r>
            <a:r>
              <a:rPr lang="en-US" altLang="en-US" sz="3200" dirty="0" smtClean="0">
                <a:solidFill>
                  <a:schemeClr val="hlink"/>
                </a:solidFill>
              </a:rPr>
              <a:t>6, 8, 3, 2, 9</a:t>
            </a: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  <a:p>
            <a:pPr marL="342900" indent="-342900" algn="l"/>
            <a:r>
              <a:rPr lang="en-US" altLang="en-US" sz="3200" dirty="0" smtClean="0"/>
              <a:t>The approach: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Use a max priority queue. Use element key as priority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insert elements into a priority queue</a:t>
            </a:r>
          </a:p>
          <a:p>
            <a:pPr marL="514350" indent="-514350" algn="l">
              <a:buClr>
                <a:schemeClr val="tx2"/>
              </a:buClr>
              <a:buFont typeface="+mj-lt"/>
              <a:buAutoNum type="arabicPeriod"/>
            </a:pPr>
            <a:r>
              <a:rPr lang="en-US" altLang="en-US" sz="3200" dirty="0" smtClean="0"/>
              <a:t>remove/pop elements in priority order</a:t>
            </a:r>
          </a:p>
          <a:p>
            <a:pPr marL="342900" indent="-342900" algn="l"/>
            <a:endParaRPr lang="en-US" altLang="en-US" sz="3200" dirty="0">
              <a:solidFill>
                <a:schemeClr val="hlink"/>
              </a:solidFill>
            </a:endParaRPr>
          </a:p>
          <a:p>
            <a:pPr marL="342900" indent="-342900" algn="l"/>
            <a:endParaRPr lang="en-US" altLang="en-US" sz="3200" dirty="0" smtClean="0">
              <a:solidFill>
                <a:schemeClr val="hlink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7500938" y="2628900"/>
            <a:ext cx="3243262" cy="24003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15312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97094" y="33058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99016" y="38487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38865" y="39827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32700" y="3197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99843" y="1720870"/>
            <a:ext cx="400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the elements one by one.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99843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1522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2251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53930" y="5360045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86564" y="5357813"/>
            <a:ext cx="1043876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7607717" y="5905840"/>
            <a:ext cx="180324" cy="42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39036" y="62864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05101" y="6147999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86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1980</Words>
  <Application>Microsoft Office PowerPoint</Application>
  <PresentationFormat>Widescreen</PresentationFormat>
  <Paragraphs>822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Priority queues</vt:lpstr>
      <vt:lpstr>Min Priority Queue</vt:lpstr>
      <vt:lpstr>Max Priority Queue</vt:lpstr>
      <vt:lpstr>Sorting elements in ascending order</vt:lpstr>
      <vt:lpstr>Sorting elements in descending order</vt:lpstr>
      <vt:lpstr>Sorting elements in descending order</vt:lpstr>
      <vt:lpstr>Example Sorting in descending order</vt:lpstr>
      <vt:lpstr>Example Sorting in ascending order</vt:lpstr>
      <vt:lpstr>Example Sorting in ascending order</vt:lpstr>
      <vt:lpstr>Example Sorting in ascending order</vt:lpstr>
      <vt:lpstr>Example Sorting in ascending order</vt:lpstr>
      <vt:lpstr>Example Sorting in ascending order</vt:lpstr>
      <vt:lpstr>Example Sorting in ascending order</vt:lpstr>
      <vt:lpstr>Example Sorting in ascending order</vt:lpstr>
      <vt:lpstr>Heap Sort</vt:lpstr>
      <vt:lpstr>Min Tree Definition</vt:lpstr>
      <vt:lpstr>Max Tree Definition</vt:lpstr>
      <vt:lpstr>Min Heap Definition</vt:lpstr>
      <vt:lpstr>Max Heap Definition</vt:lpstr>
      <vt:lpstr> Heap Height</vt:lpstr>
      <vt:lpstr>Heap representation</vt:lpstr>
      <vt:lpstr>Element insertion to a max heap</vt:lpstr>
      <vt:lpstr>Element insertion to a max heap</vt:lpstr>
      <vt:lpstr>Element insertion to a max heap</vt:lpstr>
      <vt:lpstr>Element insertion to a max heap</vt:lpstr>
      <vt:lpstr>Element insertion to a max heap</vt:lpstr>
      <vt:lpstr>Element insertion to a max heap</vt:lpstr>
      <vt:lpstr>Element insertion to a max heap</vt:lpstr>
      <vt:lpstr>Element insertion to a max heap</vt:lpstr>
      <vt:lpstr>Element insertion to a max heap</vt:lpstr>
      <vt:lpstr>Element insertion to a max heap</vt:lpstr>
      <vt:lpstr>Element insertion to a max heap</vt:lpstr>
      <vt:lpstr>Element insertion to a max heap</vt:lpstr>
      <vt:lpstr>Element Removal from a max heap</vt:lpstr>
      <vt:lpstr>Element Removal from a max heap</vt:lpstr>
      <vt:lpstr>Element Removal from a max heap</vt:lpstr>
      <vt:lpstr>Element Removal from a max heap</vt:lpstr>
      <vt:lpstr>Element Removal from a max heap</vt:lpstr>
      <vt:lpstr>Element Removal from a max heap</vt:lpstr>
      <vt:lpstr>Element Removal from a max heap</vt:lpstr>
      <vt:lpstr>Element Removal from a max heap</vt:lpstr>
      <vt:lpstr>Element Removal from a max heap</vt:lpstr>
      <vt:lpstr>Element Removal from a max heap</vt:lpstr>
      <vt:lpstr>Element Removal from a max heap</vt:lpstr>
      <vt:lpstr>Element Removal from a max heap</vt:lpstr>
      <vt:lpstr>Element Removal from a max heap</vt:lpstr>
      <vt:lpstr>Complexity for element insertion and removal</vt:lpstr>
      <vt:lpstr>Machine Scheduling</vt:lpstr>
      <vt:lpstr>LPT Schedules</vt:lpstr>
      <vt:lpstr>LPT Schedule</vt:lpstr>
      <vt:lpstr>NP-hard Problems</vt:lpstr>
      <vt:lpstr>Exercise: LPT Schedules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57</cp:revision>
  <dcterms:created xsi:type="dcterms:W3CDTF">2020-04-17T00:18:31Z</dcterms:created>
  <dcterms:modified xsi:type="dcterms:W3CDTF">2020-04-17T01:59:57Z</dcterms:modified>
</cp:coreProperties>
</file>