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99" r:id="rId5"/>
    <p:sldId id="300" r:id="rId6"/>
    <p:sldId id="264" r:id="rId7"/>
    <p:sldId id="301" r:id="rId8"/>
    <p:sldId id="302" r:id="rId9"/>
    <p:sldId id="303" r:id="rId10"/>
    <p:sldId id="304" r:id="rId11"/>
    <p:sldId id="268" r:id="rId12"/>
    <p:sldId id="270" r:id="rId13"/>
    <p:sldId id="272" r:id="rId14"/>
    <p:sldId id="305" r:id="rId15"/>
    <p:sldId id="275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05" autoAdjust="0"/>
  </p:normalViewPr>
  <p:slideViewPr>
    <p:cSldViewPr snapToGrid="0">
      <p:cViewPr varScale="1">
        <p:scale>
          <a:sx n="63" d="100"/>
          <a:sy n="63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E39E1-1F8D-4CD7-9B50-817A6619C6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016A0-7693-4A43-89D9-27CF73D2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18E09FC-70A7-41C8-8C54-CF7849083AB1}" type="slidenum">
              <a:rPr lang="en-US" altLang="en-US" sz="1000">
                <a:solidFill>
                  <a:schemeClr val="tx1"/>
                </a:solidFill>
              </a:rPr>
              <a:pPr/>
              <a:t>15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181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3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8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8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4AA95-6A0D-43D1-96D3-1D0E338AA8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B2C7-129F-4BC8-B7B0-148A6AC1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Leftist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Function s()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5984" y="1194246"/>
            <a:ext cx="5549841" cy="42672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node x has a value s(x).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s(x) as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length of a shortest path from x to an external node in the subtree rooted at x.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4183" y="3202458"/>
            <a:ext cx="6285537" cy="3533622"/>
            <a:chOff x="5752084" y="3095778"/>
            <a:chExt cx="6285537" cy="3533622"/>
          </a:xfrm>
        </p:grpSpPr>
        <p:grpSp>
          <p:nvGrpSpPr>
            <p:cNvPr id="5" name="Group 4"/>
            <p:cNvGrpSpPr/>
            <p:nvPr/>
          </p:nvGrpSpPr>
          <p:grpSpPr>
            <a:xfrm>
              <a:off x="5947339" y="3095778"/>
              <a:ext cx="5605440" cy="2642443"/>
              <a:chOff x="2416492" y="3293898"/>
              <a:chExt cx="6538424" cy="3112529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5329124" y="3293898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3</a:t>
                </a:r>
                <a:endParaRPr lang="en-US" altLang="en-US" dirty="0"/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4129737" y="4006830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2</a:t>
                </a:r>
                <a:endParaRPr lang="en-US" altLang="en-US" dirty="0"/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6533928" y="3934556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2</a:t>
                </a:r>
                <a:endParaRPr lang="en-US" altLang="en-US" dirty="0"/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3178664" y="4875615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2416492" y="5821974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29" name="Straight Connector 12"/>
              <p:cNvCxnSpPr>
                <a:cxnSpLocks noChangeShapeType="1"/>
                <a:stCxn id="24" idx="3"/>
                <a:endCxn id="25" idx="7"/>
              </p:cNvCxnSpPr>
              <p:nvPr/>
            </p:nvCxnSpPr>
            <p:spPr bwMode="auto">
              <a:xfrm flipH="1">
                <a:off x="4620988" y="3792760"/>
                <a:ext cx="792421" cy="299661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13"/>
              <p:cNvCxnSpPr>
                <a:cxnSpLocks noChangeShapeType="1"/>
                <a:stCxn id="25" idx="3"/>
                <a:endCxn id="27" idx="7"/>
              </p:cNvCxnSpPr>
              <p:nvPr/>
            </p:nvCxnSpPr>
            <p:spPr bwMode="auto">
              <a:xfrm flipH="1">
                <a:off x="3669915" y="4505692"/>
                <a:ext cx="544107" cy="45551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14"/>
              <p:cNvCxnSpPr>
                <a:cxnSpLocks noChangeShapeType="1"/>
                <a:stCxn id="27" idx="3"/>
                <a:endCxn id="28" idx="0"/>
              </p:cNvCxnSpPr>
              <p:nvPr/>
            </p:nvCxnSpPr>
            <p:spPr bwMode="auto">
              <a:xfrm flipH="1">
                <a:off x="2704260" y="5374477"/>
                <a:ext cx="558689" cy="44749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15"/>
              <p:cNvCxnSpPr>
                <a:cxnSpLocks noChangeShapeType="1"/>
                <a:stCxn id="24" idx="5"/>
                <a:endCxn id="26" idx="1"/>
              </p:cNvCxnSpPr>
              <p:nvPr/>
            </p:nvCxnSpPr>
            <p:spPr bwMode="auto">
              <a:xfrm>
                <a:off x="5820375" y="3792760"/>
                <a:ext cx="797838" cy="22738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4908737" y="4973994"/>
                <a:ext cx="575251" cy="5839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34" name="Straight Connector 16"/>
              <p:cNvCxnSpPr>
                <a:cxnSpLocks noChangeShapeType="1"/>
                <a:stCxn id="25" idx="5"/>
                <a:endCxn id="33" idx="1"/>
              </p:cNvCxnSpPr>
              <p:nvPr/>
            </p:nvCxnSpPr>
            <p:spPr bwMode="auto">
              <a:xfrm>
                <a:off x="4620988" y="4505692"/>
                <a:ext cx="371993" cy="55381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8379665" y="4782598"/>
                <a:ext cx="575251" cy="5861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36" name="Straight Connector 16"/>
              <p:cNvCxnSpPr>
                <a:cxnSpLocks noChangeShapeType="1"/>
                <a:stCxn id="26" idx="5"/>
                <a:endCxn id="35" idx="1"/>
              </p:cNvCxnSpPr>
              <p:nvPr/>
            </p:nvCxnSpPr>
            <p:spPr bwMode="auto">
              <a:xfrm>
                <a:off x="7025179" y="4433418"/>
                <a:ext cx="1438730" cy="43502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6301081" y="4840599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38" name="Straight Connector 13"/>
              <p:cNvCxnSpPr>
                <a:cxnSpLocks noChangeShapeType="1"/>
                <a:stCxn id="26" idx="4"/>
                <a:endCxn id="37" idx="0"/>
              </p:cNvCxnSpPr>
              <p:nvPr/>
            </p:nvCxnSpPr>
            <p:spPr bwMode="auto">
              <a:xfrm flipH="1">
                <a:off x="6588849" y="4519009"/>
                <a:ext cx="232848" cy="321590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" name="Straight Connector 14"/>
            <p:cNvCxnSpPr>
              <a:cxnSpLocks noChangeShapeType="1"/>
              <a:stCxn id="28" idx="3"/>
              <a:endCxn id="7" idx="0"/>
            </p:cNvCxnSpPr>
            <p:nvPr/>
          </p:nvCxnSpPr>
          <p:spPr bwMode="auto">
            <a:xfrm flipH="1">
              <a:off x="5973064" y="5665557"/>
              <a:ext cx="46533" cy="4761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Rectangle 6"/>
            <p:cNvSpPr/>
            <p:nvPr/>
          </p:nvSpPr>
          <p:spPr>
            <a:xfrm>
              <a:off x="5752084" y="6141720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8" name="Straight Connector 14"/>
            <p:cNvCxnSpPr>
              <a:cxnSpLocks noChangeShapeType="1"/>
              <a:stCxn id="28" idx="5"/>
              <a:endCxn id="9" idx="0"/>
            </p:cNvCxnSpPr>
            <p:nvPr/>
          </p:nvCxnSpPr>
          <p:spPr bwMode="auto">
            <a:xfrm>
              <a:off x="6368492" y="5665557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Rectangle 8"/>
            <p:cNvSpPr/>
            <p:nvPr/>
          </p:nvSpPr>
          <p:spPr>
            <a:xfrm>
              <a:off x="6427280" y="6138725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0" name="Straight Connector 14"/>
            <p:cNvCxnSpPr>
              <a:cxnSpLocks noChangeShapeType="1"/>
              <a:endCxn id="11" idx="0"/>
            </p:cNvCxnSpPr>
            <p:nvPr/>
          </p:nvCxnSpPr>
          <p:spPr bwMode="auto">
            <a:xfrm>
              <a:off x="6992642" y="4884593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7051430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2" name="Straight Connector 14"/>
            <p:cNvCxnSpPr>
              <a:cxnSpLocks noChangeShapeType="1"/>
              <a:stCxn id="33" idx="3"/>
              <a:endCxn id="13" idx="0"/>
            </p:cNvCxnSpPr>
            <p:nvPr/>
          </p:nvCxnSpPr>
          <p:spPr bwMode="auto">
            <a:xfrm flipH="1">
              <a:off x="7895431" y="4945247"/>
              <a:ext cx="260751" cy="38992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Rectangle 12"/>
            <p:cNvSpPr/>
            <p:nvPr/>
          </p:nvSpPr>
          <p:spPr>
            <a:xfrm>
              <a:off x="7674451" y="5335169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4" name="Straight Connector 14"/>
            <p:cNvCxnSpPr>
              <a:cxnSpLocks noChangeShapeType="1"/>
              <a:stCxn id="33" idx="5"/>
              <a:endCxn id="15" idx="0"/>
            </p:cNvCxnSpPr>
            <p:nvPr/>
          </p:nvCxnSpPr>
          <p:spPr bwMode="auto">
            <a:xfrm>
              <a:off x="8504903" y="4945247"/>
              <a:ext cx="65724" cy="38692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/>
            <p:cNvSpPr/>
            <p:nvPr/>
          </p:nvSpPr>
          <p:spPr>
            <a:xfrm>
              <a:off x="8349647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6" name="Straight Connector 14"/>
            <p:cNvCxnSpPr>
              <a:cxnSpLocks noChangeShapeType="1"/>
              <a:stCxn id="37" idx="3"/>
              <a:endCxn id="17" idx="0"/>
            </p:cNvCxnSpPr>
            <p:nvPr/>
          </p:nvCxnSpPr>
          <p:spPr bwMode="auto">
            <a:xfrm flipH="1">
              <a:off x="9266261" y="4832399"/>
              <a:ext cx="83623" cy="52536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Rectangle 16"/>
            <p:cNvSpPr/>
            <p:nvPr/>
          </p:nvSpPr>
          <p:spPr>
            <a:xfrm>
              <a:off x="9045281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8" name="Straight Connector 14"/>
            <p:cNvCxnSpPr>
              <a:cxnSpLocks noChangeShapeType="1"/>
              <a:stCxn id="37" idx="5"/>
              <a:endCxn id="19" idx="0"/>
            </p:cNvCxnSpPr>
            <p:nvPr/>
          </p:nvCxnSpPr>
          <p:spPr bwMode="auto">
            <a:xfrm>
              <a:off x="9698779" y="4832399"/>
              <a:ext cx="440620" cy="52236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/>
            <p:cNvSpPr/>
            <p:nvPr/>
          </p:nvSpPr>
          <p:spPr>
            <a:xfrm>
              <a:off x="9918419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20" name="Straight Connector 14"/>
            <p:cNvCxnSpPr>
              <a:cxnSpLocks noChangeShapeType="1"/>
              <a:stCxn id="35" idx="3"/>
              <a:endCxn id="21" idx="0"/>
            </p:cNvCxnSpPr>
            <p:nvPr/>
          </p:nvCxnSpPr>
          <p:spPr bwMode="auto">
            <a:xfrm flipH="1">
              <a:off x="11068223" y="4784390"/>
              <a:ext cx="63612" cy="570376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Rectangle 20"/>
            <p:cNvSpPr/>
            <p:nvPr/>
          </p:nvSpPr>
          <p:spPr>
            <a:xfrm>
              <a:off x="10847243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22" name="Straight Connector 14"/>
            <p:cNvCxnSpPr>
              <a:cxnSpLocks noChangeShapeType="1"/>
              <a:stCxn id="35" idx="5"/>
              <a:endCxn id="23" idx="0"/>
            </p:cNvCxnSpPr>
            <p:nvPr/>
          </p:nvCxnSpPr>
          <p:spPr bwMode="auto">
            <a:xfrm>
              <a:off x="11480556" y="4784390"/>
              <a:ext cx="336085" cy="54778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Rectangle 22"/>
            <p:cNvSpPr/>
            <p:nvPr/>
          </p:nvSpPr>
          <p:spPr>
            <a:xfrm>
              <a:off x="11595661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475496" y="1831247"/>
            <a:ext cx="3466106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(x) </a:t>
            </a:r>
          </a:p>
          <a:p>
            <a:r>
              <a:rPr lang="en-US" sz="2800" dirty="0" smtClean="0"/>
              <a:t>= 1+min ( s(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L</a:t>
            </a:r>
            <a:r>
              <a:rPr lang="en-US" sz="2800" dirty="0" smtClean="0"/>
              <a:t>), s(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R</a:t>
            </a:r>
            <a:r>
              <a:rPr lang="en-US" sz="2800" dirty="0" smtClean="0"/>
              <a:t>) )</a:t>
            </a:r>
          </a:p>
          <a:p>
            <a:endParaRPr lang="en-US" sz="2800" dirty="0"/>
          </a:p>
          <a:p>
            <a:r>
              <a:rPr lang="en-US" sz="2800" dirty="0" err="1" smtClean="0"/>
              <a:t>x</a:t>
            </a:r>
            <a:r>
              <a:rPr lang="en-US" sz="2800" baseline="-25000" dirty="0" err="1" smtClean="0"/>
              <a:t>L</a:t>
            </a:r>
            <a:r>
              <a:rPr lang="en-US" sz="2800" dirty="0" smtClean="0"/>
              <a:t>: left child</a:t>
            </a:r>
          </a:p>
          <a:p>
            <a:r>
              <a:rPr lang="en-US" sz="2800" dirty="0" err="1" smtClean="0"/>
              <a:t>x</a:t>
            </a:r>
            <a:r>
              <a:rPr lang="en-US" sz="2800" baseline="-25000" dirty="0" err="1" smtClean="0"/>
              <a:t>R</a:t>
            </a:r>
            <a:r>
              <a:rPr lang="en-US" sz="2800" dirty="0" smtClean="0"/>
              <a:t>: right child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708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0096" y="-111126"/>
            <a:ext cx="7772400" cy="1143001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Height Biased Leftist Trees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" y="860426"/>
            <a:ext cx="11475720" cy="5997575"/>
          </a:xfrm>
          <a:noFill/>
        </p:spPr>
        <p:txBody>
          <a:bodyPr/>
          <a:lstStyle/>
          <a:p>
            <a:pPr marL="342900" indent="-342900" algn="l"/>
            <a:r>
              <a:rPr lang="en-US" altLang="en-US" sz="3200" dirty="0"/>
              <a:t>A binary tree is </a:t>
            </a:r>
            <a:r>
              <a:rPr lang="en-US" altLang="en-US" sz="3200" dirty="0" smtClean="0"/>
              <a:t>a leftist </a:t>
            </a:r>
            <a:r>
              <a:rPr lang="en-US" altLang="en-US" sz="3200" dirty="0"/>
              <a:t>tree </a:t>
            </a:r>
            <a:r>
              <a:rPr lang="en-US" altLang="en-US" sz="3200" dirty="0" err="1"/>
              <a:t>iff</a:t>
            </a:r>
            <a:r>
              <a:rPr lang="en-US" altLang="en-US" sz="3200" dirty="0"/>
              <a:t> for every internal node x, </a:t>
            </a:r>
          </a:p>
          <a:p>
            <a:pPr marL="342900" indent="-342900" algn="l"/>
            <a:r>
              <a:rPr lang="en-US" altLang="en-US" sz="3200" dirty="0"/>
              <a:t>	s(</a:t>
            </a:r>
            <a:r>
              <a:rPr lang="en-US" altLang="en-US" sz="3200" dirty="0" err="1"/>
              <a:t>leftChild</a:t>
            </a:r>
            <a:r>
              <a:rPr lang="en-US" altLang="en-US" sz="3200" dirty="0"/>
              <a:t>(x)) &gt;= s(</a:t>
            </a:r>
            <a:r>
              <a:rPr lang="en-US" altLang="en-US" sz="3200" dirty="0" err="1"/>
              <a:t>rightChild</a:t>
            </a:r>
            <a:r>
              <a:rPr lang="en-US" altLang="en-US" sz="3200" dirty="0"/>
              <a:t>(x))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0040" y="2392490"/>
            <a:ext cx="5669280" cy="4023360"/>
            <a:chOff x="6205152" y="2041970"/>
            <a:chExt cx="5669280" cy="4023360"/>
          </a:xfrm>
        </p:grpSpPr>
        <p:grpSp>
          <p:nvGrpSpPr>
            <p:cNvPr id="97" name="Group 96"/>
            <p:cNvGrpSpPr/>
            <p:nvPr/>
          </p:nvGrpSpPr>
          <p:grpSpPr>
            <a:xfrm>
              <a:off x="6205152" y="2041970"/>
              <a:ext cx="5669280" cy="4023360"/>
              <a:chOff x="5752084" y="3095778"/>
              <a:chExt cx="6285537" cy="3533622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5947339" y="3095778"/>
                <a:ext cx="5605440" cy="2642443"/>
                <a:chOff x="2416492" y="3293898"/>
                <a:chExt cx="6538424" cy="3112529"/>
              </a:xfrm>
            </p:grpSpPr>
            <p:sp>
              <p:nvSpPr>
                <p:cNvPr id="117" name="Oval 6"/>
                <p:cNvSpPr>
                  <a:spLocks noChangeArrowheads="1"/>
                </p:cNvSpPr>
                <p:nvPr/>
              </p:nvSpPr>
              <p:spPr bwMode="auto">
                <a:xfrm>
                  <a:off x="5329124" y="3293898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3</a:t>
                  </a:r>
                  <a:endParaRPr lang="en-US" altLang="en-US" dirty="0"/>
                </a:p>
              </p:txBody>
            </p:sp>
            <p:sp>
              <p:nvSpPr>
                <p:cNvPr id="118" name="Oval 7"/>
                <p:cNvSpPr>
                  <a:spLocks noChangeArrowheads="1"/>
                </p:cNvSpPr>
                <p:nvPr/>
              </p:nvSpPr>
              <p:spPr bwMode="auto">
                <a:xfrm>
                  <a:off x="4129737" y="4006830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119" name="Oval 8"/>
                <p:cNvSpPr>
                  <a:spLocks noChangeArrowheads="1"/>
                </p:cNvSpPr>
                <p:nvPr/>
              </p:nvSpPr>
              <p:spPr bwMode="auto">
                <a:xfrm>
                  <a:off x="6533928" y="3934556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120" name="Oval 9"/>
                <p:cNvSpPr>
                  <a:spLocks noChangeArrowheads="1"/>
                </p:cNvSpPr>
                <p:nvPr/>
              </p:nvSpPr>
              <p:spPr bwMode="auto">
                <a:xfrm>
                  <a:off x="3178664" y="4875615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sp>
              <p:nvSpPr>
                <p:cNvPr id="121" name="Oval 11"/>
                <p:cNvSpPr>
                  <a:spLocks noChangeArrowheads="1"/>
                </p:cNvSpPr>
                <p:nvPr/>
              </p:nvSpPr>
              <p:spPr bwMode="auto">
                <a:xfrm>
                  <a:off x="2416492" y="5821974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122" name="Straight Connector 12"/>
                <p:cNvCxnSpPr>
                  <a:cxnSpLocks noChangeShapeType="1"/>
                  <a:stCxn id="117" idx="3"/>
                  <a:endCxn id="118" idx="7"/>
                </p:cNvCxnSpPr>
                <p:nvPr/>
              </p:nvCxnSpPr>
              <p:spPr bwMode="auto">
                <a:xfrm flipH="1">
                  <a:off x="4620988" y="3792760"/>
                  <a:ext cx="792421" cy="299661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" name="Straight Connector 13"/>
                <p:cNvCxnSpPr>
                  <a:cxnSpLocks noChangeShapeType="1"/>
                  <a:stCxn id="118" idx="3"/>
                  <a:endCxn id="120" idx="7"/>
                </p:cNvCxnSpPr>
                <p:nvPr/>
              </p:nvCxnSpPr>
              <p:spPr bwMode="auto">
                <a:xfrm flipH="1">
                  <a:off x="3669915" y="4505692"/>
                  <a:ext cx="544107" cy="455514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4" name="Straight Connector 14"/>
                <p:cNvCxnSpPr>
                  <a:cxnSpLocks noChangeShapeType="1"/>
                  <a:stCxn id="120" idx="3"/>
                  <a:endCxn id="121" idx="0"/>
                </p:cNvCxnSpPr>
                <p:nvPr/>
              </p:nvCxnSpPr>
              <p:spPr bwMode="auto">
                <a:xfrm flipH="1">
                  <a:off x="2704260" y="5374477"/>
                  <a:ext cx="558689" cy="447497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5" name="Straight Connector 15"/>
                <p:cNvCxnSpPr>
                  <a:cxnSpLocks noChangeShapeType="1"/>
                  <a:stCxn id="117" idx="5"/>
                  <a:endCxn id="119" idx="1"/>
                </p:cNvCxnSpPr>
                <p:nvPr/>
              </p:nvCxnSpPr>
              <p:spPr bwMode="auto">
                <a:xfrm>
                  <a:off x="5820375" y="3792760"/>
                  <a:ext cx="797838" cy="227387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6" name="Oval 10"/>
                <p:cNvSpPr>
                  <a:spLocks noChangeArrowheads="1"/>
                </p:cNvSpPr>
                <p:nvPr/>
              </p:nvSpPr>
              <p:spPr bwMode="auto">
                <a:xfrm>
                  <a:off x="4908737" y="4973994"/>
                  <a:ext cx="575251" cy="5839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127" name="Straight Connector 16"/>
                <p:cNvCxnSpPr>
                  <a:cxnSpLocks noChangeShapeType="1"/>
                  <a:stCxn id="118" idx="5"/>
                  <a:endCxn id="126" idx="1"/>
                </p:cNvCxnSpPr>
                <p:nvPr/>
              </p:nvCxnSpPr>
              <p:spPr bwMode="auto">
                <a:xfrm>
                  <a:off x="4620988" y="4505692"/>
                  <a:ext cx="371993" cy="553812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8" name="Oval 17"/>
                <p:cNvSpPr>
                  <a:spLocks noChangeArrowheads="1"/>
                </p:cNvSpPr>
                <p:nvPr/>
              </p:nvSpPr>
              <p:spPr bwMode="auto">
                <a:xfrm>
                  <a:off x="8379665" y="4782598"/>
                  <a:ext cx="575251" cy="5861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129" name="Straight Connector 16"/>
                <p:cNvCxnSpPr>
                  <a:cxnSpLocks noChangeShapeType="1"/>
                  <a:stCxn id="119" idx="5"/>
                  <a:endCxn id="128" idx="1"/>
                </p:cNvCxnSpPr>
                <p:nvPr/>
              </p:nvCxnSpPr>
              <p:spPr bwMode="auto">
                <a:xfrm>
                  <a:off x="7025179" y="4433418"/>
                  <a:ext cx="1438730" cy="43502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0" name="Oval 9"/>
                <p:cNvSpPr>
                  <a:spLocks noChangeArrowheads="1"/>
                </p:cNvSpPr>
                <p:nvPr/>
              </p:nvSpPr>
              <p:spPr bwMode="auto">
                <a:xfrm>
                  <a:off x="6301081" y="4840599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131" name="Straight Connector 13"/>
                <p:cNvCxnSpPr>
                  <a:cxnSpLocks noChangeShapeType="1"/>
                  <a:stCxn id="119" idx="4"/>
                  <a:endCxn id="130" idx="0"/>
                </p:cNvCxnSpPr>
                <p:nvPr/>
              </p:nvCxnSpPr>
              <p:spPr bwMode="auto">
                <a:xfrm flipH="1">
                  <a:off x="6588849" y="4519009"/>
                  <a:ext cx="232848" cy="321590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99" name="Straight Connector 14"/>
              <p:cNvCxnSpPr>
                <a:cxnSpLocks noChangeShapeType="1"/>
                <a:stCxn id="121" idx="3"/>
                <a:endCxn id="100" idx="0"/>
              </p:cNvCxnSpPr>
              <p:nvPr/>
            </p:nvCxnSpPr>
            <p:spPr bwMode="auto">
              <a:xfrm flipH="1">
                <a:off x="5973064" y="5665557"/>
                <a:ext cx="46533" cy="476163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0" name="Rectangle 99"/>
              <p:cNvSpPr/>
              <p:nvPr/>
            </p:nvSpPr>
            <p:spPr>
              <a:xfrm>
                <a:off x="5752084" y="6141720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01" name="Straight Connector 14"/>
              <p:cNvCxnSpPr>
                <a:cxnSpLocks noChangeShapeType="1"/>
                <a:stCxn id="121" idx="5"/>
                <a:endCxn id="102" idx="0"/>
              </p:cNvCxnSpPr>
              <p:nvPr/>
            </p:nvCxnSpPr>
            <p:spPr bwMode="auto">
              <a:xfrm>
                <a:off x="6368492" y="5665557"/>
                <a:ext cx="279768" cy="473168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Rectangle 101"/>
              <p:cNvSpPr/>
              <p:nvPr/>
            </p:nvSpPr>
            <p:spPr>
              <a:xfrm>
                <a:off x="6427280" y="6138725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03" name="Straight Connector 14"/>
              <p:cNvCxnSpPr>
                <a:cxnSpLocks noChangeShapeType="1"/>
                <a:endCxn id="104" idx="0"/>
              </p:cNvCxnSpPr>
              <p:nvPr/>
            </p:nvCxnSpPr>
            <p:spPr bwMode="auto">
              <a:xfrm>
                <a:off x="6992642" y="4884593"/>
                <a:ext cx="279768" cy="473168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4" name="Rectangle 103"/>
              <p:cNvSpPr/>
              <p:nvPr/>
            </p:nvSpPr>
            <p:spPr>
              <a:xfrm>
                <a:off x="7051430" y="5357761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05" name="Straight Connector 14"/>
              <p:cNvCxnSpPr>
                <a:cxnSpLocks noChangeShapeType="1"/>
                <a:stCxn id="126" idx="3"/>
                <a:endCxn id="106" idx="0"/>
              </p:cNvCxnSpPr>
              <p:nvPr/>
            </p:nvCxnSpPr>
            <p:spPr bwMode="auto">
              <a:xfrm flipH="1">
                <a:off x="7895431" y="4945247"/>
                <a:ext cx="260751" cy="389922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6" name="Rectangle 105"/>
              <p:cNvSpPr/>
              <p:nvPr/>
            </p:nvSpPr>
            <p:spPr>
              <a:xfrm>
                <a:off x="7674451" y="5335169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07" name="Straight Connector 14"/>
              <p:cNvCxnSpPr>
                <a:cxnSpLocks noChangeShapeType="1"/>
                <a:stCxn id="126" idx="5"/>
                <a:endCxn id="108" idx="0"/>
              </p:cNvCxnSpPr>
              <p:nvPr/>
            </p:nvCxnSpPr>
            <p:spPr bwMode="auto">
              <a:xfrm>
                <a:off x="8504903" y="4945247"/>
                <a:ext cx="65724" cy="38692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8" name="Rectangle 107"/>
              <p:cNvSpPr/>
              <p:nvPr/>
            </p:nvSpPr>
            <p:spPr>
              <a:xfrm>
                <a:off x="8349647" y="5332174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09" name="Straight Connector 14"/>
              <p:cNvCxnSpPr>
                <a:cxnSpLocks noChangeShapeType="1"/>
                <a:endCxn id="110" idx="0"/>
              </p:cNvCxnSpPr>
              <p:nvPr/>
            </p:nvCxnSpPr>
            <p:spPr bwMode="auto">
              <a:xfrm flipH="1">
                <a:off x="9285659" y="5738221"/>
                <a:ext cx="88378" cy="400505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0" name="Rectangle 109"/>
              <p:cNvSpPr/>
              <p:nvPr/>
            </p:nvSpPr>
            <p:spPr>
              <a:xfrm>
                <a:off x="9064678" y="6138725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11" name="Straight Connector 14"/>
              <p:cNvCxnSpPr>
                <a:cxnSpLocks noChangeShapeType="1"/>
                <a:stCxn id="130" idx="5"/>
                <a:endCxn id="112" idx="0"/>
              </p:cNvCxnSpPr>
              <p:nvPr/>
            </p:nvCxnSpPr>
            <p:spPr bwMode="auto">
              <a:xfrm>
                <a:off x="9698779" y="4832399"/>
                <a:ext cx="440620" cy="52236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2" name="Rectangle 111"/>
              <p:cNvSpPr/>
              <p:nvPr/>
            </p:nvSpPr>
            <p:spPr>
              <a:xfrm>
                <a:off x="9918419" y="5354766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13" name="Straight Connector 14"/>
              <p:cNvCxnSpPr>
                <a:cxnSpLocks noChangeShapeType="1"/>
                <a:stCxn id="128" idx="3"/>
                <a:endCxn id="114" idx="0"/>
              </p:cNvCxnSpPr>
              <p:nvPr/>
            </p:nvCxnSpPr>
            <p:spPr bwMode="auto">
              <a:xfrm flipH="1">
                <a:off x="11068223" y="4784390"/>
                <a:ext cx="63612" cy="570376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4" name="Rectangle 113"/>
              <p:cNvSpPr/>
              <p:nvPr/>
            </p:nvSpPr>
            <p:spPr>
              <a:xfrm>
                <a:off x="10847243" y="5354766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15" name="Straight Connector 14"/>
              <p:cNvCxnSpPr>
                <a:cxnSpLocks noChangeShapeType="1"/>
                <a:stCxn id="128" idx="5"/>
                <a:endCxn id="116" idx="0"/>
              </p:cNvCxnSpPr>
              <p:nvPr/>
            </p:nvCxnSpPr>
            <p:spPr bwMode="auto">
              <a:xfrm>
                <a:off x="11480556" y="4784390"/>
                <a:ext cx="336085" cy="54778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6" name="Rectangle 115"/>
              <p:cNvSpPr/>
              <p:nvPr/>
            </p:nvSpPr>
            <p:spPr>
              <a:xfrm>
                <a:off x="11595661" y="5332174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132" name="Oval 9"/>
            <p:cNvSpPr>
              <a:spLocks noChangeArrowheads="1"/>
            </p:cNvSpPr>
            <p:nvPr/>
          </p:nvSpPr>
          <p:spPr bwMode="auto">
            <a:xfrm>
              <a:off x="9238410" y="4452754"/>
              <a:ext cx="445035" cy="5649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133" name="Straight Connector 14"/>
            <p:cNvCxnSpPr>
              <a:cxnSpLocks noChangeShapeType="1"/>
              <a:stCxn id="130" idx="3"/>
              <a:endCxn id="132" idx="0"/>
            </p:cNvCxnSpPr>
            <p:nvPr/>
          </p:nvCxnSpPr>
          <p:spPr bwMode="auto">
            <a:xfrm>
              <a:off x="9450211" y="4019276"/>
              <a:ext cx="10717" cy="43347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7" name="Group 136"/>
          <p:cNvGrpSpPr/>
          <p:nvPr/>
        </p:nvGrpSpPr>
        <p:grpSpPr>
          <a:xfrm>
            <a:off x="6371985" y="2358116"/>
            <a:ext cx="5669280" cy="4023360"/>
            <a:chOff x="6205152" y="2041970"/>
            <a:chExt cx="5669280" cy="4023360"/>
          </a:xfrm>
        </p:grpSpPr>
        <p:grpSp>
          <p:nvGrpSpPr>
            <p:cNvPr id="138" name="Group 137"/>
            <p:cNvGrpSpPr/>
            <p:nvPr/>
          </p:nvGrpSpPr>
          <p:grpSpPr>
            <a:xfrm>
              <a:off x="6205152" y="2041970"/>
              <a:ext cx="5669280" cy="4023360"/>
              <a:chOff x="5752084" y="3095778"/>
              <a:chExt cx="6285537" cy="353362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5947339" y="3095778"/>
                <a:ext cx="5605440" cy="2642443"/>
                <a:chOff x="2416492" y="3293898"/>
                <a:chExt cx="6538424" cy="3112529"/>
              </a:xfrm>
            </p:grpSpPr>
            <p:sp>
              <p:nvSpPr>
                <p:cNvPr id="160" name="Oval 6"/>
                <p:cNvSpPr>
                  <a:spLocks noChangeArrowheads="1"/>
                </p:cNvSpPr>
                <p:nvPr/>
              </p:nvSpPr>
              <p:spPr bwMode="auto">
                <a:xfrm>
                  <a:off x="5329124" y="3293898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3</a:t>
                  </a:r>
                  <a:endParaRPr lang="en-US" altLang="en-US" dirty="0"/>
                </a:p>
              </p:txBody>
            </p:sp>
            <p:sp>
              <p:nvSpPr>
                <p:cNvPr id="161" name="Oval 7"/>
                <p:cNvSpPr>
                  <a:spLocks noChangeArrowheads="1"/>
                </p:cNvSpPr>
                <p:nvPr/>
              </p:nvSpPr>
              <p:spPr bwMode="auto">
                <a:xfrm>
                  <a:off x="4129737" y="4006830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162" name="Oval 8"/>
                <p:cNvSpPr>
                  <a:spLocks noChangeArrowheads="1"/>
                </p:cNvSpPr>
                <p:nvPr/>
              </p:nvSpPr>
              <p:spPr bwMode="auto">
                <a:xfrm>
                  <a:off x="6533928" y="3934556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3</a:t>
                  </a:r>
                  <a:endParaRPr lang="en-US" altLang="en-US" dirty="0"/>
                </a:p>
              </p:txBody>
            </p:sp>
            <p:sp>
              <p:nvSpPr>
                <p:cNvPr id="163" name="Oval 9"/>
                <p:cNvSpPr>
                  <a:spLocks noChangeArrowheads="1"/>
                </p:cNvSpPr>
                <p:nvPr/>
              </p:nvSpPr>
              <p:spPr bwMode="auto">
                <a:xfrm>
                  <a:off x="3178664" y="4875615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sp>
              <p:nvSpPr>
                <p:cNvPr id="164" name="Oval 11"/>
                <p:cNvSpPr>
                  <a:spLocks noChangeArrowheads="1"/>
                </p:cNvSpPr>
                <p:nvPr/>
              </p:nvSpPr>
              <p:spPr bwMode="auto">
                <a:xfrm>
                  <a:off x="2416492" y="5821974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165" name="Straight Connector 12"/>
                <p:cNvCxnSpPr>
                  <a:cxnSpLocks noChangeShapeType="1"/>
                  <a:stCxn id="160" idx="3"/>
                  <a:endCxn id="161" idx="7"/>
                </p:cNvCxnSpPr>
                <p:nvPr/>
              </p:nvCxnSpPr>
              <p:spPr bwMode="auto">
                <a:xfrm flipH="1">
                  <a:off x="4620988" y="3792760"/>
                  <a:ext cx="792421" cy="299661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6" name="Straight Connector 13"/>
                <p:cNvCxnSpPr>
                  <a:cxnSpLocks noChangeShapeType="1"/>
                  <a:stCxn id="161" idx="3"/>
                  <a:endCxn id="163" idx="7"/>
                </p:cNvCxnSpPr>
                <p:nvPr/>
              </p:nvCxnSpPr>
              <p:spPr bwMode="auto">
                <a:xfrm flipH="1">
                  <a:off x="3669915" y="4505692"/>
                  <a:ext cx="544107" cy="455514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7" name="Straight Connector 14"/>
                <p:cNvCxnSpPr>
                  <a:cxnSpLocks noChangeShapeType="1"/>
                  <a:stCxn id="163" idx="3"/>
                  <a:endCxn id="164" idx="0"/>
                </p:cNvCxnSpPr>
                <p:nvPr/>
              </p:nvCxnSpPr>
              <p:spPr bwMode="auto">
                <a:xfrm flipH="1">
                  <a:off x="2704260" y="5374477"/>
                  <a:ext cx="558689" cy="447497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8" name="Straight Connector 15"/>
                <p:cNvCxnSpPr>
                  <a:cxnSpLocks noChangeShapeType="1"/>
                  <a:stCxn id="160" idx="5"/>
                  <a:endCxn id="162" idx="1"/>
                </p:cNvCxnSpPr>
                <p:nvPr/>
              </p:nvCxnSpPr>
              <p:spPr bwMode="auto">
                <a:xfrm>
                  <a:off x="5820375" y="3792760"/>
                  <a:ext cx="797838" cy="227387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9" name="Oval 10"/>
                <p:cNvSpPr>
                  <a:spLocks noChangeArrowheads="1"/>
                </p:cNvSpPr>
                <p:nvPr/>
              </p:nvSpPr>
              <p:spPr bwMode="auto">
                <a:xfrm>
                  <a:off x="4908737" y="4973994"/>
                  <a:ext cx="575251" cy="5839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170" name="Straight Connector 16"/>
                <p:cNvCxnSpPr>
                  <a:cxnSpLocks noChangeShapeType="1"/>
                  <a:stCxn id="161" idx="5"/>
                  <a:endCxn id="169" idx="1"/>
                </p:cNvCxnSpPr>
                <p:nvPr/>
              </p:nvCxnSpPr>
              <p:spPr bwMode="auto">
                <a:xfrm>
                  <a:off x="4620988" y="4505692"/>
                  <a:ext cx="371993" cy="553812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71" name="Oval 17"/>
                <p:cNvSpPr>
                  <a:spLocks noChangeArrowheads="1"/>
                </p:cNvSpPr>
                <p:nvPr/>
              </p:nvSpPr>
              <p:spPr bwMode="auto">
                <a:xfrm>
                  <a:off x="8379665" y="4782598"/>
                  <a:ext cx="575251" cy="5861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172" name="Straight Connector 16"/>
                <p:cNvCxnSpPr>
                  <a:cxnSpLocks noChangeShapeType="1"/>
                  <a:stCxn id="162" idx="5"/>
                  <a:endCxn id="171" idx="1"/>
                </p:cNvCxnSpPr>
                <p:nvPr/>
              </p:nvCxnSpPr>
              <p:spPr bwMode="auto">
                <a:xfrm>
                  <a:off x="7025179" y="4433418"/>
                  <a:ext cx="1438730" cy="43502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73" name="Oval 9"/>
                <p:cNvSpPr>
                  <a:spLocks noChangeArrowheads="1"/>
                </p:cNvSpPr>
                <p:nvPr/>
              </p:nvSpPr>
              <p:spPr bwMode="auto">
                <a:xfrm>
                  <a:off x="6301081" y="4840599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2</a:t>
                  </a:r>
                  <a:endParaRPr lang="en-US" altLang="en-US" dirty="0"/>
                </a:p>
              </p:txBody>
            </p:sp>
            <p:cxnSp>
              <p:nvCxnSpPr>
                <p:cNvPr id="174" name="Straight Connector 13"/>
                <p:cNvCxnSpPr>
                  <a:cxnSpLocks noChangeShapeType="1"/>
                  <a:stCxn id="162" idx="4"/>
                  <a:endCxn id="173" idx="0"/>
                </p:cNvCxnSpPr>
                <p:nvPr/>
              </p:nvCxnSpPr>
              <p:spPr bwMode="auto">
                <a:xfrm flipH="1">
                  <a:off x="6588849" y="4519009"/>
                  <a:ext cx="232848" cy="321590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42" name="Straight Connector 14"/>
              <p:cNvCxnSpPr>
                <a:cxnSpLocks noChangeShapeType="1"/>
                <a:stCxn id="164" idx="3"/>
                <a:endCxn id="143" idx="0"/>
              </p:cNvCxnSpPr>
              <p:nvPr/>
            </p:nvCxnSpPr>
            <p:spPr bwMode="auto">
              <a:xfrm flipH="1">
                <a:off x="5973064" y="5665557"/>
                <a:ext cx="46533" cy="476163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" name="Rectangle 142"/>
              <p:cNvSpPr/>
              <p:nvPr/>
            </p:nvSpPr>
            <p:spPr>
              <a:xfrm>
                <a:off x="5752084" y="6141720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44" name="Straight Connector 14"/>
              <p:cNvCxnSpPr>
                <a:cxnSpLocks noChangeShapeType="1"/>
                <a:stCxn id="164" idx="5"/>
                <a:endCxn id="145" idx="0"/>
              </p:cNvCxnSpPr>
              <p:nvPr/>
            </p:nvCxnSpPr>
            <p:spPr bwMode="auto">
              <a:xfrm>
                <a:off x="6368492" y="5665557"/>
                <a:ext cx="279768" cy="473168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5" name="Rectangle 144"/>
              <p:cNvSpPr/>
              <p:nvPr/>
            </p:nvSpPr>
            <p:spPr>
              <a:xfrm>
                <a:off x="6427280" y="6138725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46" name="Straight Connector 14"/>
              <p:cNvCxnSpPr>
                <a:cxnSpLocks noChangeShapeType="1"/>
                <a:endCxn id="147" idx="0"/>
              </p:cNvCxnSpPr>
              <p:nvPr/>
            </p:nvCxnSpPr>
            <p:spPr bwMode="auto">
              <a:xfrm>
                <a:off x="6992642" y="4884593"/>
                <a:ext cx="279768" cy="473168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7" name="Rectangle 146"/>
              <p:cNvSpPr/>
              <p:nvPr/>
            </p:nvSpPr>
            <p:spPr>
              <a:xfrm>
                <a:off x="7051430" y="5357761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48" name="Straight Connector 14"/>
              <p:cNvCxnSpPr>
                <a:cxnSpLocks noChangeShapeType="1"/>
                <a:stCxn id="169" idx="3"/>
                <a:endCxn id="149" idx="0"/>
              </p:cNvCxnSpPr>
              <p:nvPr/>
            </p:nvCxnSpPr>
            <p:spPr bwMode="auto">
              <a:xfrm flipH="1">
                <a:off x="7895431" y="4945247"/>
                <a:ext cx="260751" cy="389922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9" name="Rectangle 148"/>
              <p:cNvSpPr/>
              <p:nvPr/>
            </p:nvSpPr>
            <p:spPr>
              <a:xfrm>
                <a:off x="7674451" y="5335169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50" name="Straight Connector 14"/>
              <p:cNvCxnSpPr>
                <a:cxnSpLocks noChangeShapeType="1"/>
                <a:stCxn id="169" idx="5"/>
                <a:endCxn id="151" idx="0"/>
              </p:cNvCxnSpPr>
              <p:nvPr/>
            </p:nvCxnSpPr>
            <p:spPr bwMode="auto">
              <a:xfrm>
                <a:off x="8504903" y="4945247"/>
                <a:ext cx="65724" cy="38692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1" name="Rectangle 150"/>
              <p:cNvSpPr/>
              <p:nvPr/>
            </p:nvSpPr>
            <p:spPr>
              <a:xfrm>
                <a:off x="8349647" y="5332174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52" name="Straight Connector 14"/>
              <p:cNvCxnSpPr>
                <a:cxnSpLocks noChangeShapeType="1"/>
                <a:endCxn id="153" idx="0"/>
              </p:cNvCxnSpPr>
              <p:nvPr/>
            </p:nvCxnSpPr>
            <p:spPr bwMode="auto">
              <a:xfrm flipH="1">
                <a:off x="9285659" y="5738221"/>
                <a:ext cx="88378" cy="400505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" name="Rectangle 152"/>
              <p:cNvSpPr/>
              <p:nvPr/>
            </p:nvSpPr>
            <p:spPr>
              <a:xfrm>
                <a:off x="9064678" y="6138725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54" name="Straight Connector 14"/>
              <p:cNvCxnSpPr>
                <a:cxnSpLocks noChangeShapeType="1"/>
                <a:stCxn id="173" idx="5"/>
              </p:cNvCxnSpPr>
              <p:nvPr/>
            </p:nvCxnSpPr>
            <p:spPr bwMode="auto">
              <a:xfrm>
                <a:off x="9698779" y="4832399"/>
                <a:ext cx="440620" cy="52236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Straight Connector 14"/>
              <p:cNvCxnSpPr>
                <a:cxnSpLocks noChangeShapeType="1"/>
                <a:stCxn id="171" idx="3"/>
                <a:endCxn id="157" idx="0"/>
              </p:cNvCxnSpPr>
              <p:nvPr/>
            </p:nvCxnSpPr>
            <p:spPr bwMode="auto">
              <a:xfrm flipH="1">
                <a:off x="11068223" y="4784390"/>
                <a:ext cx="63612" cy="570376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7" name="Rectangle 156"/>
              <p:cNvSpPr/>
              <p:nvPr/>
            </p:nvSpPr>
            <p:spPr>
              <a:xfrm>
                <a:off x="10847243" y="5354766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58" name="Straight Connector 14"/>
              <p:cNvCxnSpPr>
                <a:cxnSpLocks noChangeShapeType="1"/>
                <a:stCxn id="171" idx="5"/>
                <a:endCxn id="159" idx="0"/>
              </p:cNvCxnSpPr>
              <p:nvPr/>
            </p:nvCxnSpPr>
            <p:spPr bwMode="auto">
              <a:xfrm>
                <a:off x="11480556" y="4784390"/>
                <a:ext cx="336085" cy="54778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9" name="Rectangle 158"/>
              <p:cNvSpPr/>
              <p:nvPr/>
            </p:nvSpPr>
            <p:spPr>
              <a:xfrm>
                <a:off x="11595661" y="5332174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139" name="Oval 9"/>
            <p:cNvSpPr>
              <a:spLocks noChangeArrowheads="1"/>
            </p:cNvSpPr>
            <p:nvPr/>
          </p:nvSpPr>
          <p:spPr bwMode="auto">
            <a:xfrm>
              <a:off x="9238410" y="4452754"/>
              <a:ext cx="445035" cy="5649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140" name="Straight Connector 14"/>
            <p:cNvCxnSpPr>
              <a:cxnSpLocks noChangeShapeType="1"/>
              <a:stCxn id="173" idx="3"/>
              <a:endCxn id="139" idx="0"/>
            </p:cNvCxnSpPr>
            <p:nvPr/>
          </p:nvCxnSpPr>
          <p:spPr bwMode="auto">
            <a:xfrm>
              <a:off x="9450211" y="4019276"/>
              <a:ext cx="10717" cy="43347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6" name="Rectangle 175"/>
          <p:cNvSpPr/>
          <p:nvPr/>
        </p:nvSpPr>
        <p:spPr>
          <a:xfrm>
            <a:off x="10269404" y="5825746"/>
            <a:ext cx="398629" cy="55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7" name="Oval 9"/>
          <p:cNvSpPr>
            <a:spLocks noChangeArrowheads="1"/>
          </p:cNvSpPr>
          <p:nvPr/>
        </p:nvSpPr>
        <p:spPr bwMode="auto">
          <a:xfrm>
            <a:off x="10136081" y="4886204"/>
            <a:ext cx="445035" cy="5649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/>
              <a:t>1</a:t>
            </a:r>
            <a:endParaRPr lang="en-US" altLang="en-US" dirty="0"/>
          </a:p>
        </p:txBody>
      </p:sp>
      <p:cxnSp>
        <p:nvCxnSpPr>
          <p:cNvPr id="178" name="Straight Connector 14"/>
          <p:cNvCxnSpPr>
            <a:cxnSpLocks noChangeShapeType="1"/>
            <a:stCxn id="177" idx="4"/>
            <a:endCxn id="176" idx="0"/>
          </p:cNvCxnSpPr>
          <p:nvPr/>
        </p:nvCxnSpPr>
        <p:spPr bwMode="auto">
          <a:xfrm>
            <a:off x="10358599" y="5451155"/>
            <a:ext cx="110120" cy="374591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ross 9"/>
          <p:cNvSpPr/>
          <p:nvPr/>
        </p:nvSpPr>
        <p:spPr>
          <a:xfrm rot="19000865">
            <a:off x="10379617" y="2766210"/>
            <a:ext cx="698192" cy="753266"/>
          </a:xfrm>
          <a:prstGeom prst="plus">
            <a:avLst>
              <a:gd name="adj" fmla="val 42462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Leftist Trees--Property 1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026920"/>
            <a:ext cx="7315200" cy="4267200"/>
          </a:xfrm>
          <a:noFill/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/>
              <a:t>T</a:t>
            </a:r>
            <a:r>
              <a:rPr lang="en-US" altLang="en-US" sz="3200" dirty="0" smtClean="0"/>
              <a:t>he </a:t>
            </a:r>
            <a:r>
              <a:rPr lang="en-US" altLang="en-US" sz="3200" dirty="0"/>
              <a:t>rightmost path is a shortest </a:t>
            </a:r>
            <a:r>
              <a:rPr lang="en-US" altLang="en-US" sz="3200" dirty="0" smtClean="0"/>
              <a:t>path from the root </a:t>
            </a:r>
            <a:r>
              <a:rPr lang="en-US" altLang="en-US" sz="3200" dirty="0"/>
              <a:t>to external </a:t>
            </a:r>
            <a:r>
              <a:rPr lang="en-US" altLang="en-US" sz="3200" dirty="0" smtClean="0"/>
              <a:t>node.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We call this path the shortest root path.</a:t>
            </a:r>
            <a:endParaRPr lang="en-US" altLang="en-US" sz="3200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length of </a:t>
            </a:r>
            <a:r>
              <a:rPr lang="en-US" altLang="en-US" sz="3200" dirty="0" smtClean="0"/>
              <a:t>this </a:t>
            </a:r>
            <a:r>
              <a:rPr lang="en-US" altLang="en-US" sz="3200" dirty="0"/>
              <a:t>path is s(root).</a:t>
            </a:r>
          </a:p>
          <a:p>
            <a:pPr marL="342900" indent="-342900" algn="l"/>
            <a:endParaRPr lang="en-US" alt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84720" y="1432560"/>
            <a:ext cx="4709160" cy="4267200"/>
            <a:chOff x="6205152" y="2041970"/>
            <a:chExt cx="5669280" cy="4023360"/>
          </a:xfrm>
        </p:grpSpPr>
        <p:grpSp>
          <p:nvGrpSpPr>
            <p:cNvPr id="5" name="Group 4"/>
            <p:cNvGrpSpPr/>
            <p:nvPr/>
          </p:nvGrpSpPr>
          <p:grpSpPr>
            <a:xfrm>
              <a:off x="6205152" y="2041970"/>
              <a:ext cx="5669280" cy="4023360"/>
              <a:chOff x="5752084" y="3095778"/>
              <a:chExt cx="6285537" cy="353362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947339" y="3095778"/>
                <a:ext cx="5605440" cy="2642443"/>
                <a:chOff x="2416492" y="3293898"/>
                <a:chExt cx="6538424" cy="3112529"/>
              </a:xfrm>
            </p:grpSpPr>
            <p:sp>
              <p:nvSpPr>
                <p:cNvPr id="27" name="Oval 6"/>
                <p:cNvSpPr>
                  <a:spLocks noChangeArrowheads="1"/>
                </p:cNvSpPr>
                <p:nvPr/>
              </p:nvSpPr>
              <p:spPr bwMode="auto">
                <a:xfrm>
                  <a:off x="5329124" y="3293898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3</a:t>
                  </a:r>
                  <a:endParaRPr lang="en-US" altLang="en-US" dirty="0"/>
                </a:p>
              </p:txBody>
            </p:sp>
            <p:sp>
              <p:nvSpPr>
                <p:cNvPr id="28" name="Oval 7"/>
                <p:cNvSpPr>
                  <a:spLocks noChangeArrowheads="1"/>
                </p:cNvSpPr>
                <p:nvPr/>
              </p:nvSpPr>
              <p:spPr bwMode="auto">
                <a:xfrm>
                  <a:off x="4129737" y="4006830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29" name="Oval 8"/>
                <p:cNvSpPr>
                  <a:spLocks noChangeArrowheads="1"/>
                </p:cNvSpPr>
                <p:nvPr/>
              </p:nvSpPr>
              <p:spPr bwMode="auto">
                <a:xfrm>
                  <a:off x="6533928" y="3934556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30" name="Oval 9"/>
                <p:cNvSpPr>
                  <a:spLocks noChangeArrowheads="1"/>
                </p:cNvSpPr>
                <p:nvPr/>
              </p:nvSpPr>
              <p:spPr bwMode="auto">
                <a:xfrm>
                  <a:off x="3178664" y="4875615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sp>
              <p:nvSpPr>
                <p:cNvPr id="31" name="Oval 11"/>
                <p:cNvSpPr>
                  <a:spLocks noChangeArrowheads="1"/>
                </p:cNvSpPr>
                <p:nvPr/>
              </p:nvSpPr>
              <p:spPr bwMode="auto">
                <a:xfrm>
                  <a:off x="2416492" y="5821974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32" name="Straight Connector 12"/>
                <p:cNvCxnSpPr>
                  <a:cxnSpLocks noChangeShapeType="1"/>
                  <a:stCxn id="27" idx="3"/>
                  <a:endCxn id="28" idx="7"/>
                </p:cNvCxnSpPr>
                <p:nvPr/>
              </p:nvCxnSpPr>
              <p:spPr bwMode="auto">
                <a:xfrm flipH="1">
                  <a:off x="4620988" y="3792760"/>
                  <a:ext cx="792421" cy="299661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Connector 13"/>
                <p:cNvCxnSpPr>
                  <a:cxnSpLocks noChangeShapeType="1"/>
                  <a:stCxn id="28" idx="3"/>
                  <a:endCxn id="30" idx="7"/>
                </p:cNvCxnSpPr>
                <p:nvPr/>
              </p:nvCxnSpPr>
              <p:spPr bwMode="auto">
                <a:xfrm flipH="1">
                  <a:off x="3669915" y="4505692"/>
                  <a:ext cx="544107" cy="455514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Straight Connector 14"/>
                <p:cNvCxnSpPr>
                  <a:cxnSpLocks noChangeShapeType="1"/>
                  <a:stCxn id="30" idx="3"/>
                  <a:endCxn id="31" idx="0"/>
                </p:cNvCxnSpPr>
                <p:nvPr/>
              </p:nvCxnSpPr>
              <p:spPr bwMode="auto">
                <a:xfrm flipH="1">
                  <a:off x="2704260" y="5374477"/>
                  <a:ext cx="558689" cy="447497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15"/>
                <p:cNvCxnSpPr>
                  <a:cxnSpLocks noChangeShapeType="1"/>
                  <a:stCxn id="27" idx="5"/>
                  <a:endCxn id="29" idx="1"/>
                </p:cNvCxnSpPr>
                <p:nvPr/>
              </p:nvCxnSpPr>
              <p:spPr bwMode="auto">
                <a:xfrm>
                  <a:off x="5820375" y="3792760"/>
                  <a:ext cx="797838" cy="227387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6" name="Oval 10"/>
                <p:cNvSpPr>
                  <a:spLocks noChangeArrowheads="1"/>
                </p:cNvSpPr>
                <p:nvPr/>
              </p:nvSpPr>
              <p:spPr bwMode="auto">
                <a:xfrm>
                  <a:off x="4908737" y="4973994"/>
                  <a:ext cx="575251" cy="5839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37" name="Straight Connector 16"/>
                <p:cNvCxnSpPr>
                  <a:cxnSpLocks noChangeShapeType="1"/>
                  <a:stCxn id="28" idx="5"/>
                  <a:endCxn id="36" idx="1"/>
                </p:cNvCxnSpPr>
                <p:nvPr/>
              </p:nvCxnSpPr>
              <p:spPr bwMode="auto">
                <a:xfrm>
                  <a:off x="4620988" y="4505692"/>
                  <a:ext cx="371993" cy="553812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8" name="Oval 17"/>
                <p:cNvSpPr>
                  <a:spLocks noChangeArrowheads="1"/>
                </p:cNvSpPr>
                <p:nvPr/>
              </p:nvSpPr>
              <p:spPr bwMode="auto">
                <a:xfrm>
                  <a:off x="8379665" y="4782598"/>
                  <a:ext cx="575251" cy="5861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39" name="Straight Connector 16"/>
                <p:cNvCxnSpPr>
                  <a:cxnSpLocks noChangeShapeType="1"/>
                  <a:stCxn id="29" idx="5"/>
                  <a:endCxn id="38" idx="1"/>
                </p:cNvCxnSpPr>
                <p:nvPr/>
              </p:nvCxnSpPr>
              <p:spPr bwMode="auto">
                <a:xfrm>
                  <a:off x="7025179" y="4433418"/>
                  <a:ext cx="1438730" cy="43502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0" name="Oval 9"/>
                <p:cNvSpPr>
                  <a:spLocks noChangeArrowheads="1"/>
                </p:cNvSpPr>
                <p:nvPr/>
              </p:nvSpPr>
              <p:spPr bwMode="auto">
                <a:xfrm>
                  <a:off x="6301081" y="4840599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41" name="Straight Connector 13"/>
                <p:cNvCxnSpPr>
                  <a:cxnSpLocks noChangeShapeType="1"/>
                  <a:stCxn id="29" idx="4"/>
                  <a:endCxn id="40" idx="0"/>
                </p:cNvCxnSpPr>
                <p:nvPr/>
              </p:nvCxnSpPr>
              <p:spPr bwMode="auto">
                <a:xfrm flipH="1">
                  <a:off x="6588849" y="4519009"/>
                  <a:ext cx="232848" cy="321590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9" name="Straight Connector 14"/>
              <p:cNvCxnSpPr>
                <a:cxnSpLocks noChangeShapeType="1"/>
                <a:stCxn id="31" idx="3"/>
                <a:endCxn id="10" idx="0"/>
              </p:cNvCxnSpPr>
              <p:nvPr/>
            </p:nvCxnSpPr>
            <p:spPr bwMode="auto">
              <a:xfrm flipH="1">
                <a:off x="5973064" y="5665557"/>
                <a:ext cx="46533" cy="476163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Rectangle 9"/>
              <p:cNvSpPr/>
              <p:nvPr/>
            </p:nvSpPr>
            <p:spPr>
              <a:xfrm>
                <a:off x="5752084" y="6141720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1" name="Straight Connector 14"/>
              <p:cNvCxnSpPr>
                <a:cxnSpLocks noChangeShapeType="1"/>
                <a:stCxn id="31" idx="5"/>
                <a:endCxn id="12" idx="0"/>
              </p:cNvCxnSpPr>
              <p:nvPr/>
            </p:nvCxnSpPr>
            <p:spPr bwMode="auto">
              <a:xfrm>
                <a:off x="6368492" y="5665557"/>
                <a:ext cx="279768" cy="473168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Rectangle 11"/>
              <p:cNvSpPr/>
              <p:nvPr/>
            </p:nvSpPr>
            <p:spPr>
              <a:xfrm>
                <a:off x="6427280" y="6138725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3" name="Straight Connector 14"/>
              <p:cNvCxnSpPr>
                <a:cxnSpLocks noChangeShapeType="1"/>
                <a:endCxn id="14" idx="0"/>
              </p:cNvCxnSpPr>
              <p:nvPr/>
            </p:nvCxnSpPr>
            <p:spPr bwMode="auto">
              <a:xfrm>
                <a:off x="6992642" y="4884593"/>
                <a:ext cx="279768" cy="473168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Rectangle 13"/>
              <p:cNvSpPr/>
              <p:nvPr/>
            </p:nvSpPr>
            <p:spPr>
              <a:xfrm>
                <a:off x="7051430" y="5357761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>
                <a:cxnSpLocks noChangeShapeType="1"/>
                <a:stCxn id="36" idx="3"/>
                <a:endCxn id="16" idx="0"/>
              </p:cNvCxnSpPr>
              <p:nvPr/>
            </p:nvCxnSpPr>
            <p:spPr bwMode="auto">
              <a:xfrm flipH="1">
                <a:off x="7895431" y="4945247"/>
                <a:ext cx="260751" cy="389922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Rectangle 15"/>
              <p:cNvSpPr/>
              <p:nvPr/>
            </p:nvSpPr>
            <p:spPr>
              <a:xfrm>
                <a:off x="7674451" y="5335169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7" name="Straight Connector 14"/>
              <p:cNvCxnSpPr>
                <a:cxnSpLocks noChangeShapeType="1"/>
                <a:stCxn id="36" idx="5"/>
                <a:endCxn id="18" idx="0"/>
              </p:cNvCxnSpPr>
              <p:nvPr/>
            </p:nvCxnSpPr>
            <p:spPr bwMode="auto">
              <a:xfrm>
                <a:off x="8504903" y="4945247"/>
                <a:ext cx="65724" cy="38692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Rectangle 17"/>
              <p:cNvSpPr/>
              <p:nvPr/>
            </p:nvSpPr>
            <p:spPr>
              <a:xfrm>
                <a:off x="8349647" y="5332174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9" name="Straight Connector 14"/>
              <p:cNvCxnSpPr>
                <a:cxnSpLocks noChangeShapeType="1"/>
                <a:endCxn id="20" idx="0"/>
              </p:cNvCxnSpPr>
              <p:nvPr/>
            </p:nvCxnSpPr>
            <p:spPr bwMode="auto">
              <a:xfrm flipH="1">
                <a:off x="9285659" y="5738221"/>
                <a:ext cx="88378" cy="400505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Rectangle 19"/>
              <p:cNvSpPr/>
              <p:nvPr/>
            </p:nvSpPr>
            <p:spPr>
              <a:xfrm>
                <a:off x="9064678" y="6138725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21" name="Straight Connector 14"/>
              <p:cNvCxnSpPr>
                <a:cxnSpLocks noChangeShapeType="1"/>
                <a:stCxn id="40" idx="5"/>
                <a:endCxn id="22" idx="0"/>
              </p:cNvCxnSpPr>
              <p:nvPr/>
            </p:nvCxnSpPr>
            <p:spPr bwMode="auto">
              <a:xfrm>
                <a:off x="9698779" y="4832399"/>
                <a:ext cx="440620" cy="52236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9918419" y="5354766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23" name="Straight Connector 14"/>
              <p:cNvCxnSpPr>
                <a:cxnSpLocks noChangeShapeType="1"/>
                <a:stCxn id="38" idx="3"/>
                <a:endCxn id="24" idx="0"/>
              </p:cNvCxnSpPr>
              <p:nvPr/>
            </p:nvCxnSpPr>
            <p:spPr bwMode="auto">
              <a:xfrm flipH="1">
                <a:off x="11068223" y="4784390"/>
                <a:ext cx="63612" cy="570376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Rectangle 23"/>
              <p:cNvSpPr/>
              <p:nvPr/>
            </p:nvSpPr>
            <p:spPr>
              <a:xfrm>
                <a:off x="10847243" y="5354766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25" name="Straight Connector 14"/>
              <p:cNvCxnSpPr>
                <a:cxnSpLocks noChangeShapeType="1"/>
                <a:stCxn id="38" idx="5"/>
                <a:endCxn id="26" idx="0"/>
              </p:cNvCxnSpPr>
              <p:nvPr/>
            </p:nvCxnSpPr>
            <p:spPr bwMode="auto">
              <a:xfrm>
                <a:off x="11480556" y="4784390"/>
                <a:ext cx="336085" cy="54778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Rectangle 25"/>
              <p:cNvSpPr/>
              <p:nvPr/>
            </p:nvSpPr>
            <p:spPr>
              <a:xfrm>
                <a:off x="11595661" y="5332174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9238410" y="4452754"/>
              <a:ext cx="445035" cy="5649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7" name="Straight Connector 14"/>
            <p:cNvCxnSpPr>
              <a:cxnSpLocks noChangeShapeType="1"/>
              <a:stCxn id="40" idx="3"/>
              <a:endCxn id="6" idx="0"/>
            </p:cNvCxnSpPr>
            <p:nvPr/>
          </p:nvCxnSpPr>
          <p:spPr bwMode="auto">
            <a:xfrm>
              <a:off x="9450211" y="4019276"/>
              <a:ext cx="10717" cy="43347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402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Leftist Trees—Property 2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345" y="1944001"/>
            <a:ext cx="6380021" cy="42672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/>
              <a:t>The number of internal nodes is at </a:t>
            </a:r>
            <a:r>
              <a:rPr lang="en-US" altLang="en-US" sz="3200" dirty="0" smtClean="0"/>
              <a:t>least </a:t>
            </a:r>
            <a:r>
              <a:rPr lang="en-US" altLang="en-US" sz="2800" dirty="0" smtClean="0"/>
              <a:t>2</a:t>
            </a:r>
            <a:r>
              <a:rPr lang="en-US" altLang="en-US" sz="2800" baseline="30000" dirty="0" smtClean="0"/>
              <a:t>s(root</a:t>
            </a:r>
            <a:r>
              <a:rPr lang="en-US" altLang="en-US" sz="2800" baseline="30000" dirty="0"/>
              <a:t>)</a:t>
            </a:r>
            <a:r>
              <a:rPr lang="en-US" altLang="en-US" sz="2800" dirty="0"/>
              <a:t> - 1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Levels </a:t>
            </a:r>
            <a:r>
              <a:rPr lang="en-US" altLang="en-US" sz="3200" dirty="0"/>
              <a:t>1 through s(root) have no external nodes</a:t>
            </a:r>
            <a:r>
              <a:rPr lang="en-US" altLang="en-US" sz="3200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/>
              <a:t>2</a:t>
            </a:r>
            <a:r>
              <a:rPr lang="en-US" altLang="en-US" sz="3200" baseline="30000" dirty="0"/>
              <a:t>s(root)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– 1 &lt;= n</a:t>
            </a:r>
            <a:endParaRPr lang="en-US" alt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We have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s(root) &lt;= log(n+1)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84720" y="1432560"/>
            <a:ext cx="4709160" cy="4267200"/>
            <a:chOff x="6205152" y="2041970"/>
            <a:chExt cx="5669280" cy="4023360"/>
          </a:xfrm>
        </p:grpSpPr>
        <p:grpSp>
          <p:nvGrpSpPr>
            <p:cNvPr id="5" name="Group 4"/>
            <p:cNvGrpSpPr/>
            <p:nvPr/>
          </p:nvGrpSpPr>
          <p:grpSpPr>
            <a:xfrm>
              <a:off x="6205152" y="2041970"/>
              <a:ext cx="5669280" cy="4023360"/>
              <a:chOff x="5752084" y="3095778"/>
              <a:chExt cx="6285537" cy="353362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947339" y="3095778"/>
                <a:ext cx="5605440" cy="2642443"/>
                <a:chOff x="2416492" y="3293898"/>
                <a:chExt cx="6538424" cy="3112529"/>
              </a:xfrm>
            </p:grpSpPr>
            <p:sp>
              <p:nvSpPr>
                <p:cNvPr id="27" name="Oval 6"/>
                <p:cNvSpPr>
                  <a:spLocks noChangeArrowheads="1"/>
                </p:cNvSpPr>
                <p:nvPr/>
              </p:nvSpPr>
              <p:spPr bwMode="auto">
                <a:xfrm>
                  <a:off x="5329124" y="3293898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3</a:t>
                  </a:r>
                  <a:endParaRPr lang="en-US" altLang="en-US" dirty="0"/>
                </a:p>
              </p:txBody>
            </p:sp>
            <p:sp>
              <p:nvSpPr>
                <p:cNvPr id="28" name="Oval 7"/>
                <p:cNvSpPr>
                  <a:spLocks noChangeArrowheads="1"/>
                </p:cNvSpPr>
                <p:nvPr/>
              </p:nvSpPr>
              <p:spPr bwMode="auto">
                <a:xfrm>
                  <a:off x="4129737" y="4006830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29" name="Oval 8"/>
                <p:cNvSpPr>
                  <a:spLocks noChangeArrowheads="1"/>
                </p:cNvSpPr>
                <p:nvPr/>
              </p:nvSpPr>
              <p:spPr bwMode="auto">
                <a:xfrm>
                  <a:off x="6533928" y="3934556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30" name="Oval 9"/>
                <p:cNvSpPr>
                  <a:spLocks noChangeArrowheads="1"/>
                </p:cNvSpPr>
                <p:nvPr/>
              </p:nvSpPr>
              <p:spPr bwMode="auto">
                <a:xfrm>
                  <a:off x="3178664" y="4875615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sp>
              <p:nvSpPr>
                <p:cNvPr id="31" name="Oval 11"/>
                <p:cNvSpPr>
                  <a:spLocks noChangeArrowheads="1"/>
                </p:cNvSpPr>
                <p:nvPr/>
              </p:nvSpPr>
              <p:spPr bwMode="auto">
                <a:xfrm>
                  <a:off x="2416492" y="5821974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32" name="Straight Connector 12"/>
                <p:cNvCxnSpPr>
                  <a:cxnSpLocks noChangeShapeType="1"/>
                  <a:stCxn id="27" idx="3"/>
                  <a:endCxn id="28" idx="7"/>
                </p:cNvCxnSpPr>
                <p:nvPr/>
              </p:nvCxnSpPr>
              <p:spPr bwMode="auto">
                <a:xfrm flipH="1">
                  <a:off x="4620988" y="3792760"/>
                  <a:ext cx="792421" cy="299661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Connector 13"/>
                <p:cNvCxnSpPr>
                  <a:cxnSpLocks noChangeShapeType="1"/>
                  <a:stCxn id="28" idx="3"/>
                  <a:endCxn id="30" idx="7"/>
                </p:cNvCxnSpPr>
                <p:nvPr/>
              </p:nvCxnSpPr>
              <p:spPr bwMode="auto">
                <a:xfrm flipH="1">
                  <a:off x="3669915" y="4505692"/>
                  <a:ext cx="544107" cy="455514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Straight Connector 14"/>
                <p:cNvCxnSpPr>
                  <a:cxnSpLocks noChangeShapeType="1"/>
                  <a:stCxn id="30" idx="3"/>
                  <a:endCxn id="31" idx="0"/>
                </p:cNvCxnSpPr>
                <p:nvPr/>
              </p:nvCxnSpPr>
              <p:spPr bwMode="auto">
                <a:xfrm flipH="1">
                  <a:off x="2704260" y="5374477"/>
                  <a:ext cx="558689" cy="447497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15"/>
                <p:cNvCxnSpPr>
                  <a:cxnSpLocks noChangeShapeType="1"/>
                  <a:stCxn id="27" idx="5"/>
                  <a:endCxn id="29" idx="1"/>
                </p:cNvCxnSpPr>
                <p:nvPr/>
              </p:nvCxnSpPr>
              <p:spPr bwMode="auto">
                <a:xfrm>
                  <a:off x="5820375" y="3792760"/>
                  <a:ext cx="797838" cy="227387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6" name="Oval 10"/>
                <p:cNvSpPr>
                  <a:spLocks noChangeArrowheads="1"/>
                </p:cNvSpPr>
                <p:nvPr/>
              </p:nvSpPr>
              <p:spPr bwMode="auto">
                <a:xfrm>
                  <a:off x="4908737" y="4973994"/>
                  <a:ext cx="575251" cy="5839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37" name="Straight Connector 16"/>
                <p:cNvCxnSpPr>
                  <a:cxnSpLocks noChangeShapeType="1"/>
                  <a:stCxn id="28" idx="5"/>
                  <a:endCxn id="36" idx="1"/>
                </p:cNvCxnSpPr>
                <p:nvPr/>
              </p:nvCxnSpPr>
              <p:spPr bwMode="auto">
                <a:xfrm>
                  <a:off x="4620988" y="4505692"/>
                  <a:ext cx="371993" cy="553812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8" name="Oval 17"/>
                <p:cNvSpPr>
                  <a:spLocks noChangeArrowheads="1"/>
                </p:cNvSpPr>
                <p:nvPr/>
              </p:nvSpPr>
              <p:spPr bwMode="auto">
                <a:xfrm>
                  <a:off x="8379665" y="4782598"/>
                  <a:ext cx="575251" cy="5861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39" name="Straight Connector 16"/>
                <p:cNvCxnSpPr>
                  <a:cxnSpLocks noChangeShapeType="1"/>
                  <a:stCxn id="29" idx="5"/>
                  <a:endCxn id="38" idx="1"/>
                </p:cNvCxnSpPr>
                <p:nvPr/>
              </p:nvCxnSpPr>
              <p:spPr bwMode="auto">
                <a:xfrm>
                  <a:off x="7025179" y="4433418"/>
                  <a:ext cx="1438730" cy="43502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0" name="Oval 9"/>
                <p:cNvSpPr>
                  <a:spLocks noChangeArrowheads="1"/>
                </p:cNvSpPr>
                <p:nvPr/>
              </p:nvSpPr>
              <p:spPr bwMode="auto">
                <a:xfrm>
                  <a:off x="6301081" y="4840599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41" name="Straight Connector 13"/>
                <p:cNvCxnSpPr>
                  <a:cxnSpLocks noChangeShapeType="1"/>
                  <a:stCxn id="29" idx="4"/>
                  <a:endCxn id="40" idx="0"/>
                </p:cNvCxnSpPr>
                <p:nvPr/>
              </p:nvCxnSpPr>
              <p:spPr bwMode="auto">
                <a:xfrm flipH="1">
                  <a:off x="6588849" y="4519009"/>
                  <a:ext cx="232848" cy="321590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9" name="Straight Connector 14"/>
              <p:cNvCxnSpPr>
                <a:cxnSpLocks noChangeShapeType="1"/>
                <a:stCxn id="31" idx="3"/>
                <a:endCxn id="10" idx="0"/>
              </p:cNvCxnSpPr>
              <p:nvPr/>
            </p:nvCxnSpPr>
            <p:spPr bwMode="auto">
              <a:xfrm flipH="1">
                <a:off x="5973064" y="5665557"/>
                <a:ext cx="46533" cy="476163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Rectangle 9"/>
              <p:cNvSpPr/>
              <p:nvPr/>
            </p:nvSpPr>
            <p:spPr>
              <a:xfrm>
                <a:off x="5752084" y="6141720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1" name="Straight Connector 14"/>
              <p:cNvCxnSpPr>
                <a:cxnSpLocks noChangeShapeType="1"/>
                <a:stCxn id="31" idx="5"/>
                <a:endCxn id="12" idx="0"/>
              </p:cNvCxnSpPr>
              <p:nvPr/>
            </p:nvCxnSpPr>
            <p:spPr bwMode="auto">
              <a:xfrm>
                <a:off x="6368492" y="5665557"/>
                <a:ext cx="279768" cy="473168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Rectangle 11"/>
              <p:cNvSpPr/>
              <p:nvPr/>
            </p:nvSpPr>
            <p:spPr>
              <a:xfrm>
                <a:off x="6427280" y="6138725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3" name="Straight Connector 14"/>
              <p:cNvCxnSpPr>
                <a:cxnSpLocks noChangeShapeType="1"/>
                <a:endCxn id="14" idx="0"/>
              </p:cNvCxnSpPr>
              <p:nvPr/>
            </p:nvCxnSpPr>
            <p:spPr bwMode="auto">
              <a:xfrm>
                <a:off x="6992642" y="4884593"/>
                <a:ext cx="279768" cy="473168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Rectangle 13"/>
              <p:cNvSpPr/>
              <p:nvPr/>
            </p:nvSpPr>
            <p:spPr>
              <a:xfrm>
                <a:off x="7051430" y="5357761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>
                <a:cxnSpLocks noChangeShapeType="1"/>
                <a:stCxn id="36" idx="3"/>
                <a:endCxn id="16" idx="0"/>
              </p:cNvCxnSpPr>
              <p:nvPr/>
            </p:nvCxnSpPr>
            <p:spPr bwMode="auto">
              <a:xfrm flipH="1">
                <a:off x="7895431" y="4945247"/>
                <a:ext cx="260751" cy="389922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Rectangle 15"/>
              <p:cNvSpPr/>
              <p:nvPr/>
            </p:nvSpPr>
            <p:spPr>
              <a:xfrm>
                <a:off x="7674451" y="5335169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7" name="Straight Connector 14"/>
              <p:cNvCxnSpPr>
                <a:cxnSpLocks noChangeShapeType="1"/>
                <a:stCxn id="36" idx="5"/>
                <a:endCxn id="18" idx="0"/>
              </p:cNvCxnSpPr>
              <p:nvPr/>
            </p:nvCxnSpPr>
            <p:spPr bwMode="auto">
              <a:xfrm>
                <a:off x="8504903" y="4945247"/>
                <a:ext cx="65724" cy="38692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Rectangle 17"/>
              <p:cNvSpPr/>
              <p:nvPr/>
            </p:nvSpPr>
            <p:spPr>
              <a:xfrm>
                <a:off x="8349647" y="5332174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9" name="Straight Connector 14"/>
              <p:cNvCxnSpPr>
                <a:cxnSpLocks noChangeShapeType="1"/>
                <a:endCxn id="20" idx="0"/>
              </p:cNvCxnSpPr>
              <p:nvPr/>
            </p:nvCxnSpPr>
            <p:spPr bwMode="auto">
              <a:xfrm flipH="1">
                <a:off x="9285659" y="5738221"/>
                <a:ext cx="88378" cy="400505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Rectangle 19"/>
              <p:cNvSpPr/>
              <p:nvPr/>
            </p:nvSpPr>
            <p:spPr>
              <a:xfrm>
                <a:off x="9064678" y="6138725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21" name="Straight Connector 14"/>
              <p:cNvCxnSpPr>
                <a:cxnSpLocks noChangeShapeType="1"/>
                <a:stCxn id="40" idx="5"/>
                <a:endCxn id="22" idx="0"/>
              </p:cNvCxnSpPr>
              <p:nvPr/>
            </p:nvCxnSpPr>
            <p:spPr bwMode="auto">
              <a:xfrm>
                <a:off x="9698779" y="4832399"/>
                <a:ext cx="440620" cy="52236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9918419" y="5354766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23" name="Straight Connector 14"/>
              <p:cNvCxnSpPr>
                <a:cxnSpLocks noChangeShapeType="1"/>
                <a:stCxn id="38" idx="3"/>
                <a:endCxn id="24" idx="0"/>
              </p:cNvCxnSpPr>
              <p:nvPr/>
            </p:nvCxnSpPr>
            <p:spPr bwMode="auto">
              <a:xfrm flipH="1">
                <a:off x="11068223" y="4784390"/>
                <a:ext cx="63612" cy="570376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Rectangle 23"/>
              <p:cNvSpPr/>
              <p:nvPr/>
            </p:nvSpPr>
            <p:spPr>
              <a:xfrm>
                <a:off x="10847243" y="5354766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25" name="Straight Connector 14"/>
              <p:cNvCxnSpPr>
                <a:cxnSpLocks noChangeShapeType="1"/>
                <a:stCxn id="38" idx="5"/>
                <a:endCxn id="26" idx="0"/>
              </p:cNvCxnSpPr>
              <p:nvPr/>
            </p:nvCxnSpPr>
            <p:spPr bwMode="auto">
              <a:xfrm>
                <a:off x="11480556" y="4784390"/>
                <a:ext cx="336085" cy="54778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Rectangle 25"/>
              <p:cNvSpPr/>
              <p:nvPr/>
            </p:nvSpPr>
            <p:spPr>
              <a:xfrm>
                <a:off x="11595661" y="5332174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9238410" y="4452754"/>
              <a:ext cx="445035" cy="5649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7" name="Straight Connector 14"/>
            <p:cNvCxnSpPr>
              <a:cxnSpLocks noChangeShapeType="1"/>
              <a:stCxn id="40" idx="3"/>
              <a:endCxn id="6" idx="0"/>
            </p:cNvCxnSpPr>
            <p:nvPr/>
          </p:nvCxnSpPr>
          <p:spPr bwMode="auto">
            <a:xfrm>
              <a:off x="9450211" y="4019276"/>
              <a:ext cx="10717" cy="43347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3302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Leftist Trees—Property </a:t>
            </a:r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345" y="1944001"/>
            <a:ext cx="6380021" cy="4267200"/>
          </a:xfrm>
          <a:noFill/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The number of internal nodes is at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least </a:t>
            </a: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800" baseline="30000" dirty="0" smtClean="0">
                <a:solidFill>
                  <a:schemeClr val="bg1">
                    <a:lumMod val="75000"/>
                  </a:schemeClr>
                </a:solidFill>
              </a:rPr>
              <a:t>s(root</a:t>
            </a:r>
            <a:r>
              <a:rPr lang="en-US" altLang="en-US" sz="2800" baseline="30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 - 1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Levels </a:t>
            </a: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1 through s(root) have no external nodes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3200" baseline="30000" dirty="0">
                <a:solidFill>
                  <a:schemeClr val="bg1">
                    <a:lumMod val="75000"/>
                  </a:schemeClr>
                </a:solidFill>
              </a:rPr>
              <a:t>s(root)</a:t>
            </a: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– 1 &lt;= n</a:t>
            </a:r>
            <a:endParaRPr lang="en-US" alt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We have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s(root) &lt;=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log</a:t>
            </a:r>
            <a:r>
              <a:rPr lang="en-US" altLang="en-US" sz="3200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(n+1)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Thus, s(root) = O(log</a:t>
            </a:r>
            <a:r>
              <a:rPr lang="en-US" altLang="en-US" sz="3200" baseline="-25000" dirty="0" smtClean="0"/>
              <a:t>2</a:t>
            </a:r>
            <a:r>
              <a:rPr lang="en-US" altLang="en-US" sz="3200" dirty="0" smtClean="0"/>
              <a:t>n)</a:t>
            </a:r>
            <a:endParaRPr lang="en-US" alt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84720" y="1432560"/>
            <a:ext cx="4709160" cy="4267200"/>
            <a:chOff x="6205152" y="2041970"/>
            <a:chExt cx="5669280" cy="4023360"/>
          </a:xfrm>
        </p:grpSpPr>
        <p:grpSp>
          <p:nvGrpSpPr>
            <p:cNvPr id="5" name="Group 4"/>
            <p:cNvGrpSpPr/>
            <p:nvPr/>
          </p:nvGrpSpPr>
          <p:grpSpPr>
            <a:xfrm>
              <a:off x="6205152" y="2041970"/>
              <a:ext cx="5669280" cy="4023360"/>
              <a:chOff x="5752084" y="3095778"/>
              <a:chExt cx="6285537" cy="353362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947339" y="3095778"/>
                <a:ext cx="5605440" cy="2642443"/>
                <a:chOff x="2416492" y="3293898"/>
                <a:chExt cx="6538424" cy="3112529"/>
              </a:xfrm>
            </p:grpSpPr>
            <p:sp>
              <p:nvSpPr>
                <p:cNvPr id="27" name="Oval 6"/>
                <p:cNvSpPr>
                  <a:spLocks noChangeArrowheads="1"/>
                </p:cNvSpPr>
                <p:nvPr/>
              </p:nvSpPr>
              <p:spPr bwMode="auto">
                <a:xfrm>
                  <a:off x="5329124" y="3293898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3</a:t>
                  </a:r>
                  <a:endParaRPr lang="en-US" altLang="en-US" dirty="0"/>
                </a:p>
              </p:txBody>
            </p:sp>
            <p:sp>
              <p:nvSpPr>
                <p:cNvPr id="28" name="Oval 7"/>
                <p:cNvSpPr>
                  <a:spLocks noChangeArrowheads="1"/>
                </p:cNvSpPr>
                <p:nvPr/>
              </p:nvSpPr>
              <p:spPr bwMode="auto">
                <a:xfrm>
                  <a:off x="4129737" y="4006830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29" name="Oval 8"/>
                <p:cNvSpPr>
                  <a:spLocks noChangeArrowheads="1"/>
                </p:cNvSpPr>
                <p:nvPr/>
              </p:nvSpPr>
              <p:spPr bwMode="auto">
                <a:xfrm>
                  <a:off x="6533928" y="3934556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30" name="Oval 9"/>
                <p:cNvSpPr>
                  <a:spLocks noChangeArrowheads="1"/>
                </p:cNvSpPr>
                <p:nvPr/>
              </p:nvSpPr>
              <p:spPr bwMode="auto">
                <a:xfrm>
                  <a:off x="3178664" y="4875615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sp>
              <p:nvSpPr>
                <p:cNvPr id="31" name="Oval 11"/>
                <p:cNvSpPr>
                  <a:spLocks noChangeArrowheads="1"/>
                </p:cNvSpPr>
                <p:nvPr/>
              </p:nvSpPr>
              <p:spPr bwMode="auto">
                <a:xfrm>
                  <a:off x="2416492" y="5821974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32" name="Straight Connector 12"/>
                <p:cNvCxnSpPr>
                  <a:cxnSpLocks noChangeShapeType="1"/>
                  <a:stCxn id="27" idx="3"/>
                  <a:endCxn id="28" idx="7"/>
                </p:cNvCxnSpPr>
                <p:nvPr/>
              </p:nvCxnSpPr>
              <p:spPr bwMode="auto">
                <a:xfrm flipH="1">
                  <a:off x="4620988" y="3792760"/>
                  <a:ext cx="792421" cy="299661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Connector 13"/>
                <p:cNvCxnSpPr>
                  <a:cxnSpLocks noChangeShapeType="1"/>
                  <a:stCxn id="28" idx="3"/>
                  <a:endCxn id="30" idx="7"/>
                </p:cNvCxnSpPr>
                <p:nvPr/>
              </p:nvCxnSpPr>
              <p:spPr bwMode="auto">
                <a:xfrm flipH="1">
                  <a:off x="3669915" y="4505692"/>
                  <a:ext cx="544107" cy="455514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Straight Connector 14"/>
                <p:cNvCxnSpPr>
                  <a:cxnSpLocks noChangeShapeType="1"/>
                  <a:stCxn id="30" idx="3"/>
                  <a:endCxn id="31" idx="0"/>
                </p:cNvCxnSpPr>
                <p:nvPr/>
              </p:nvCxnSpPr>
              <p:spPr bwMode="auto">
                <a:xfrm flipH="1">
                  <a:off x="2704260" y="5374477"/>
                  <a:ext cx="558689" cy="447497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15"/>
                <p:cNvCxnSpPr>
                  <a:cxnSpLocks noChangeShapeType="1"/>
                  <a:stCxn id="27" idx="5"/>
                  <a:endCxn id="29" idx="1"/>
                </p:cNvCxnSpPr>
                <p:nvPr/>
              </p:nvCxnSpPr>
              <p:spPr bwMode="auto">
                <a:xfrm>
                  <a:off x="5820375" y="3792760"/>
                  <a:ext cx="797838" cy="227387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6" name="Oval 10"/>
                <p:cNvSpPr>
                  <a:spLocks noChangeArrowheads="1"/>
                </p:cNvSpPr>
                <p:nvPr/>
              </p:nvSpPr>
              <p:spPr bwMode="auto">
                <a:xfrm>
                  <a:off x="4908737" y="4973994"/>
                  <a:ext cx="575251" cy="5839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37" name="Straight Connector 16"/>
                <p:cNvCxnSpPr>
                  <a:cxnSpLocks noChangeShapeType="1"/>
                  <a:stCxn id="28" idx="5"/>
                  <a:endCxn id="36" idx="1"/>
                </p:cNvCxnSpPr>
                <p:nvPr/>
              </p:nvCxnSpPr>
              <p:spPr bwMode="auto">
                <a:xfrm>
                  <a:off x="4620988" y="4505692"/>
                  <a:ext cx="371993" cy="553812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8" name="Oval 17"/>
                <p:cNvSpPr>
                  <a:spLocks noChangeArrowheads="1"/>
                </p:cNvSpPr>
                <p:nvPr/>
              </p:nvSpPr>
              <p:spPr bwMode="auto">
                <a:xfrm>
                  <a:off x="8379665" y="4782598"/>
                  <a:ext cx="575251" cy="5861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39" name="Straight Connector 16"/>
                <p:cNvCxnSpPr>
                  <a:cxnSpLocks noChangeShapeType="1"/>
                  <a:stCxn id="29" idx="5"/>
                  <a:endCxn id="38" idx="1"/>
                </p:cNvCxnSpPr>
                <p:nvPr/>
              </p:nvCxnSpPr>
              <p:spPr bwMode="auto">
                <a:xfrm>
                  <a:off x="7025179" y="4433418"/>
                  <a:ext cx="1438730" cy="43502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0" name="Oval 9"/>
                <p:cNvSpPr>
                  <a:spLocks noChangeArrowheads="1"/>
                </p:cNvSpPr>
                <p:nvPr/>
              </p:nvSpPr>
              <p:spPr bwMode="auto">
                <a:xfrm>
                  <a:off x="6301081" y="4840599"/>
                  <a:ext cx="575536" cy="5844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41" name="Straight Connector 13"/>
                <p:cNvCxnSpPr>
                  <a:cxnSpLocks noChangeShapeType="1"/>
                  <a:stCxn id="29" idx="4"/>
                  <a:endCxn id="40" idx="0"/>
                </p:cNvCxnSpPr>
                <p:nvPr/>
              </p:nvCxnSpPr>
              <p:spPr bwMode="auto">
                <a:xfrm flipH="1">
                  <a:off x="6588849" y="4519009"/>
                  <a:ext cx="232848" cy="321590"/>
                </a:xfrm>
                <a:prstGeom prst="line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9" name="Straight Connector 14"/>
              <p:cNvCxnSpPr>
                <a:cxnSpLocks noChangeShapeType="1"/>
                <a:stCxn id="31" idx="3"/>
                <a:endCxn id="10" idx="0"/>
              </p:cNvCxnSpPr>
              <p:nvPr/>
            </p:nvCxnSpPr>
            <p:spPr bwMode="auto">
              <a:xfrm flipH="1">
                <a:off x="5973064" y="5665557"/>
                <a:ext cx="46533" cy="476163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Rectangle 9"/>
              <p:cNvSpPr/>
              <p:nvPr/>
            </p:nvSpPr>
            <p:spPr>
              <a:xfrm>
                <a:off x="5752084" y="6141720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1" name="Straight Connector 14"/>
              <p:cNvCxnSpPr>
                <a:cxnSpLocks noChangeShapeType="1"/>
                <a:stCxn id="31" idx="5"/>
                <a:endCxn id="12" idx="0"/>
              </p:cNvCxnSpPr>
              <p:nvPr/>
            </p:nvCxnSpPr>
            <p:spPr bwMode="auto">
              <a:xfrm>
                <a:off x="6368492" y="5665557"/>
                <a:ext cx="279768" cy="473168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Rectangle 11"/>
              <p:cNvSpPr/>
              <p:nvPr/>
            </p:nvSpPr>
            <p:spPr>
              <a:xfrm>
                <a:off x="6427280" y="6138725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3" name="Straight Connector 14"/>
              <p:cNvCxnSpPr>
                <a:cxnSpLocks noChangeShapeType="1"/>
                <a:endCxn id="14" idx="0"/>
              </p:cNvCxnSpPr>
              <p:nvPr/>
            </p:nvCxnSpPr>
            <p:spPr bwMode="auto">
              <a:xfrm>
                <a:off x="6992642" y="4884593"/>
                <a:ext cx="279768" cy="473168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Rectangle 13"/>
              <p:cNvSpPr/>
              <p:nvPr/>
            </p:nvSpPr>
            <p:spPr>
              <a:xfrm>
                <a:off x="7051430" y="5357761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>
                <a:cxnSpLocks noChangeShapeType="1"/>
                <a:stCxn id="36" idx="3"/>
                <a:endCxn id="16" idx="0"/>
              </p:cNvCxnSpPr>
              <p:nvPr/>
            </p:nvCxnSpPr>
            <p:spPr bwMode="auto">
              <a:xfrm flipH="1">
                <a:off x="7895431" y="4945247"/>
                <a:ext cx="260751" cy="389922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Rectangle 15"/>
              <p:cNvSpPr/>
              <p:nvPr/>
            </p:nvSpPr>
            <p:spPr>
              <a:xfrm>
                <a:off x="7674451" y="5335169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7" name="Straight Connector 14"/>
              <p:cNvCxnSpPr>
                <a:cxnSpLocks noChangeShapeType="1"/>
                <a:stCxn id="36" idx="5"/>
                <a:endCxn id="18" idx="0"/>
              </p:cNvCxnSpPr>
              <p:nvPr/>
            </p:nvCxnSpPr>
            <p:spPr bwMode="auto">
              <a:xfrm>
                <a:off x="8504903" y="4945247"/>
                <a:ext cx="65724" cy="38692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Rectangle 17"/>
              <p:cNvSpPr/>
              <p:nvPr/>
            </p:nvSpPr>
            <p:spPr>
              <a:xfrm>
                <a:off x="8349647" y="5332174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19" name="Straight Connector 14"/>
              <p:cNvCxnSpPr>
                <a:cxnSpLocks noChangeShapeType="1"/>
                <a:endCxn id="20" idx="0"/>
              </p:cNvCxnSpPr>
              <p:nvPr/>
            </p:nvCxnSpPr>
            <p:spPr bwMode="auto">
              <a:xfrm flipH="1">
                <a:off x="9285659" y="5738221"/>
                <a:ext cx="88378" cy="400505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Rectangle 19"/>
              <p:cNvSpPr/>
              <p:nvPr/>
            </p:nvSpPr>
            <p:spPr>
              <a:xfrm>
                <a:off x="9064678" y="6138725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21" name="Straight Connector 14"/>
              <p:cNvCxnSpPr>
                <a:cxnSpLocks noChangeShapeType="1"/>
                <a:stCxn id="40" idx="5"/>
                <a:endCxn id="22" idx="0"/>
              </p:cNvCxnSpPr>
              <p:nvPr/>
            </p:nvCxnSpPr>
            <p:spPr bwMode="auto">
              <a:xfrm>
                <a:off x="9698779" y="4832399"/>
                <a:ext cx="440620" cy="52236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9918419" y="5354766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23" name="Straight Connector 14"/>
              <p:cNvCxnSpPr>
                <a:cxnSpLocks noChangeShapeType="1"/>
                <a:stCxn id="38" idx="3"/>
                <a:endCxn id="24" idx="0"/>
              </p:cNvCxnSpPr>
              <p:nvPr/>
            </p:nvCxnSpPr>
            <p:spPr bwMode="auto">
              <a:xfrm flipH="1">
                <a:off x="11068223" y="4784390"/>
                <a:ext cx="63612" cy="570376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Rectangle 23"/>
              <p:cNvSpPr/>
              <p:nvPr/>
            </p:nvSpPr>
            <p:spPr>
              <a:xfrm>
                <a:off x="10847243" y="5354766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25" name="Straight Connector 14"/>
              <p:cNvCxnSpPr>
                <a:cxnSpLocks noChangeShapeType="1"/>
                <a:stCxn id="38" idx="5"/>
                <a:endCxn id="26" idx="0"/>
              </p:cNvCxnSpPr>
              <p:nvPr/>
            </p:nvCxnSpPr>
            <p:spPr bwMode="auto">
              <a:xfrm>
                <a:off x="11480556" y="4784390"/>
                <a:ext cx="336085" cy="54778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Rectangle 25"/>
              <p:cNvSpPr/>
              <p:nvPr/>
            </p:nvSpPr>
            <p:spPr>
              <a:xfrm>
                <a:off x="11595661" y="5332174"/>
                <a:ext cx="441960" cy="48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9238410" y="4452754"/>
              <a:ext cx="445035" cy="5649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cxnSp>
          <p:nvCxnSpPr>
            <p:cNvPr id="7" name="Straight Connector 14"/>
            <p:cNvCxnSpPr>
              <a:cxnSpLocks noChangeShapeType="1"/>
              <a:stCxn id="40" idx="3"/>
              <a:endCxn id="6" idx="0"/>
            </p:cNvCxnSpPr>
            <p:nvPr/>
          </p:nvCxnSpPr>
          <p:spPr bwMode="auto">
            <a:xfrm>
              <a:off x="9450211" y="4019276"/>
              <a:ext cx="10717" cy="43347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6661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Leftist Trees As Priority Queues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18160" y="1752600"/>
            <a:ext cx="8458200" cy="280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</a:rPr>
              <a:t>Min leftist </a:t>
            </a:r>
            <a:r>
              <a:rPr lang="en-US" altLang="en-US" sz="3200" dirty="0" smtClean="0">
                <a:solidFill>
                  <a:schemeClr val="tx1"/>
                </a:solidFill>
              </a:rPr>
              <a:t>tree: a </a:t>
            </a:r>
            <a:r>
              <a:rPr lang="en-US" altLang="en-US" sz="3200" dirty="0">
                <a:solidFill>
                  <a:schemeClr val="tx1"/>
                </a:solidFill>
              </a:rPr>
              <a:t>min tree.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</a:rPr>
              <a:t>Used as a min priority queue.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</a:rPr>
              <a:t>Max leftist </a:t>
            </a:r>
            <a:r>
              <a:rPr lang="en-US" altLang="en-US" sz="3200" dirty="0" smtClean="0">
                <a:solidFill>
                  <a:schemeClr val="tx1"/>
                </a:solidFill>
              </a:rPr>
              <a:t>tree: a </a:t>
            </a:r>
            <a:r>
              <a:rPr lang="en-US" altLang="en-US" sz="3200" dirty="0">
                <a:solidFill>
                  <a:schemeClr val="tx1"/>
                </a:solidFill>
              </a:rPr>
              <a:t>max tree.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</a:rPr>
              <a:t>Used as a max priority queue.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31006" y="1432559"/>
            <a:ext cx="4199628" cy="3191012"/>
            <a:chOff x="6381264" y="2041969"/>
            <a:chExt cx="5055863" cy="3008669"/>
          </a:xfrm>
        </p:grpSpPr>
        <p:grpSp>
          <p:nvGrpSpPr>
            <p:cNvPr id="8" name="Group 7"/>
            <p:cNvGrpSpPr/>
            <p:nvPr/>
          </p:nvGrpSpPr>
          <p:grpSpPr>
            <a:xfrm>
              <a:off x="6381264" y="2041969"/>
              <a:ext cx="5055863" cy="3008669"/>
              <a:chOff x="2416492" y="3293898"/>
              <a:chExt cx="6538424" cy="3112529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5329124" y="3293898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3</a:t>
                </a:r>
                <a:endParaRPr lang="en-US" altLang="en-US" dirty="0"/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4129737" y="4006830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5</a:t>
                </a:r>
                <a:endParaRPr lang="en-US" altLang="en-US" dirty="0"/>
              </a:p>
            </p:txBody>
          </p:sp>
          <p:sp>
            <p:nvSpPr>
              <p:cNvPr id="29" name="Oval 8"/>
              <p:cNvSpPr>
                <a:spLocks noChangeArrowheads="1"/>
              </p:cNvSpPr>
              <p:nvPr/>
            </p:nvSpPr>
            <p:spPr bwMode="auto">
              <a:xfrm>
                <a:off x="6533928" y="3934556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6</a:t>
                </a:r>
                <a:endParaRPr lang="en-US" altLang="en-US" dirty="0"/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>
                <a:off x="3178664" y="4875615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2</a:t>
                </a:r>
                <a:endParaRPr lang="en-US" altLang="en-US" dirty="0"/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2416492" y="5821974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32" name="Straight Connector 12"/>
              <p:cNvCxnSpPr>
                <a:cxnSpLocks noChangeShapeType="1"/>
                <a:stCxn id="27" idx="3"/>
                <a:endCxn id="28" idx="7"/>
              </p:cNvCxnSpPr>
              <p:nvPr/>
            </p:nvCxnSpPr>
            <p:spPr bwMode="auto">
              <a:xfrm flipH="1">
                <a:off x="4620988" y="3792760"/>
                <a:ext cx="792421" cy="299661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13"/>
              <p:cNvCxnSpPr>
                <a:cxnSpLocks noChangeShapeType="1"/>
                <a:stCxn id="28" idx="3"/>
                <a:endCxn id="30" idx="7"/>
              </p:cNvCxnSpPr>
              <p:nvPr/>
            </p:nvCxnSpPr>
            <p:spPr bwMode="auto">
              <a:xfrm flipH="1">
                <a:off x="3669915" y="4505692"/>
                <a:ext cx="544107" cy="45551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14"/>
              <p:cNvCxnSpPr>
                <a:cxnSpLocks noChangeShapeType="1"/>
                <a:stCxn id="30" idx="3"/>
                <a:endCxn id="31" idx="0"/>
              </p:cNvCxnSpPr>
              <p:nvPr/>
            </p:nvCxnSpPr>
            <p:spPr bwMode="auto">
              <a:xfrm flipH="1">
                <a:off x="2704260" y="5374477"/>
                <a:ext cx="558689" cy="44749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15"/>
              <p:cNvCxnSpPr>
                <a:cxnSpLocks noChangeShapeType="1"/>
                <a:stCxn id="27" idx="5"/>
                <a:endCxn id="29" idx="1"/>
              </p:cNvCxnSpPr>
              <p:nvPr/>
            </p:nvCxnSpPr>
            <p:spPr bwMode="auto">
              <a:xfrm>
                <a:off x="5820375" y="3792760"/>
                <a:ext cx="797838" cy="22738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>
                <a:off x="4908737" y="4973994"/>
                <a:ext cx="575251" cy="5839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37" name="Straight Connector 16"/>
              <p:cNvCxnSpPr>
                <a:cxnSpLocks noChangeShapeType="1"/>
                <a:stCxn id="28" idx="5"/>
                <a:endCxn id="36" idx="1"/>
              </p:cNvCxnSpPr>
              <p:nvPr/>
            </p:nvCxnSpPr>
            <p:spPr bwMode="auto">
              <a:xfrm>
                <a:off x="4620988" y="4505692"/>
                <a:ext cx="371993" cy="55381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17"/>
              <p:cNvSpPr>
                <a:spLocks noChangeArrowheads="1"/>
              </p:cNvSpPr>
              <p:nvPr/>
            </p:nvSpPr>
            <p:spPr bwMode="auto">
              <a:xfrm>
                <a:off x="8379665" y="4782598"/>
                <a:ext cx="575251" cy="5861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7</a:t>
                </a:r>
                <a:endParaRPr lang="en-US" altLang="en-US" dirty="0"/>
              </a:p>
            </p:txBody>
          </p:sp>
          <p:cxnSp>
            <p:nvCxnSpPr>
              <p:cNvPr id="39" name="Straight Connector 16"/>
              <p:cNvCxnSpPr>
                <a:cxnSpLocks noChangeShapeType="1"/>
                <a:stCxn id="29" idx="5"/>
                <a:endCxn id="38" idx="1"/>
              </p:cNvCxnSpPr>
              <p:nvPr/>
            </p:nvCxnSpPr>
            <p:spPr bwMode="auto">
              <a:xfrm>
                <a:off x="7025179" y="4433418"/>
                <a:ext cx="1438730" cy="43502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6301081" y="4840599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7</a:t>
                </a:r>
                <a:endParaRPr lang="en-US" altLang="en-US" dirty="0"/>
              </a:p>
            </p:txBody>
          </p:sp>
          <p:cxnSp>
            <p:nvCxnSpPr>
              <p:cNvPr id="41" name="Straight Connector 13"/>
              <p:cNvCxnSpPr>
                <a:cxnSpLocks noChangeShapeType="1"/>
                <a:stCxn id="29" idx="4"/>
                <a:endCxn id="40" idx="0"/>
              </p:cNvCxnSpPr>
              <p:nvPr/>
            </p:nvCxnSpPr>
            <p:spPr bwMode="auto">
              <a:xfrm flipH="1">
                <a:off x="6588849" y="4519009"/>
                <a:ext cx="232848" cy="321590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9238410" y="4452754"/>
              <a:ext cx="445035" cy="5649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 smtClean="0"/>
                <a:t>9</a:t>
              </a:r>
              <a:endParaRPr lang="en-US" altLang="en-US" dirty="0"/>
            </a:p>
          </p:txBody>
        </p:sp>
        <p:cxnSp>
          <p:nvCxnSpPr>
            <p:cNvPr id="7" name="Straight Connector 14"/>
            <p:cNvCxnSpPr>
              <a:cxnSpLocks noChangeShapeType="1"/>
              <a:stCxn id="40" idx="3"/>
              <a:endCxn id="6" idx="0"/>
            </p:cNvCxnSpPr>
            <p:nvPr/>
          </p:nvCxnSpPr>
          <p:spPr bwMode="auto">
            <a:xfrm>
              <a:off x="9450211" y="4019276"/>
              <a:ext cx="10717" cy="43347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6993902" y="5126231"/>
            <a:ext cx="5198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external nodes are not drawn. The numbers are elements in the nodes.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027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1557338" y="265747"/>
            <a:ext cx="9144000" cy="1143001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height biased leftist trees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1709738" y="1744028"/>
            <a:ext cx="88392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/>
              <a:t>After the trees are merged, the resulting leftist tree must maintain the properties of leftist trees.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Meld: operation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016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8100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Leftist trees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676400"/>
            <a:ext cx="11064240" cy="42672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binary trees.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They can perform everything that a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heap can do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same asymptotic complexity.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meld two leftist tree priority queues in O(log n)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13856" y="36676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Extended Binary 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4299" y="1596683"/>
            <a:ext cx="10698480" cy="36576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We add an external node to each node of a binary tree that has an empty </a:t>
            </a:r>
            <a:r>
              <a:rPr lang="en-US" altLang="en-US" sz="3200" dirty="0"/>
              <a:t>subtree.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resulting binary tree is </a:t>
            </a:r>
            <a:r>
              <a:rPr lang="en-US" altLang="en-US" sz="3200" dirty="0"/>
              <a:t>an extended binary tree.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78552" y="3171978"/>
            <a:ext cx="4764408" cy="2642443"/>
            <a:chOff x="2416492" y="3293898"/>
            <a:chExt cx="5557408" cy="3112529"/>
          </a:xfrm>
        </p:grpSpPr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5329124" y="3293898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129737" y="4006830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6533928" y="3934556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178664" y="4875615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416492" y="5821974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cxnSp>
          <p:nvCxnSpPr>
            <p:cNvPr id="9" name="Straight Connector 12"/>
            <p:cNvCxnSpPr>
              <a:cxnSpLocks noChangeShapeType="1"/>
              <a:stCxn id="4" idx="3"/>
              <a:endCxn id="5" idx="7"/>
            </p:cNvCxnSpPr>
            <p:nvPr/>
          </p:nvCxnSpPr>
          <p:spPr bwMode="auto">
            <a:xfrm flipH="1">
              <a:off x="4620988" y="3792760"/>
              <a:ext cx="792421" cy="29966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stCxn id="5" idx="3"/>
              <a:endCxn id="7" idx="7"/>
            </p:cNvCxnSpPr>
            <p:nvPr/>
          </p:nvCxnSpPr>
          <p:spPr bwMode="auto">
            <a:xfrm flipH="1">
              <a:off x="3669915" y="4505692"/>
              <a:ext cx="544107" cy="45551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4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2704260" y="5374477"/>
              <a:ext cx="558689" cy="44749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5"/>
            <p:cNvCxnSpPr>
              <a:cxnSpLocks noChangeShapeType="1"/>
              <a:stCxn id="4" idx="5"/>
              <a:endCxn id="6" idx="1"/>
            </p:cNvCxnSpPr>
            <p:nvPr/>
          </p:nvCxnSpPr>
          <p:spPr bwMode="auto">
            <a:xfrm>
              <a:off x="5820375" y="3792760"/>
              <a:ext cx="797838" cy="22738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908737" y="4973994"/>
              <a:ext cx="575251" cy="5839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cxnSp>
          <p:nvCxnSpPr>
            <p:cNvPr id="14" name="Straight Connector 16"/>
            <p:cNvCxnSpPr>
              <a:cxnSpLocks noChangeShapeType="1"/>
              <a:stCxn id="5" idx="5"/>
              <a:endCxn id="13" idx="1"/>
            </p:cNvCxnSpPr>
            <p:nvPr/>
          </p:nvCxnSpPr>
          <p:spPr bwMode="auto">
            <a:xfrm>
              <a:off x="4620988" y="4505692"/>
              <a:ext cx="371993" cy="55381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398649" y="4961206"/>
              <a:ext cx="575251" cy="5861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cxnSp>
          <p:nvCxnSpPr>
            <p:cNvPr id="18" name="Straight Connector 16"/>
            <p:cNvCxnSpPr>
              <a:cxnSpLocks noChangeShapeType="1"/>
              <a:stCxn id="6" idx="5"/>
              <a:endCxn id="17" idx="1"/>
            </p:cNvCxnSpPr>
            <p:nvPr/>
          </p:nvCxnSpPr>
          <p:spPr bwMode="auto">
            <a:xfrm>
              <a:off x="7025179" y="4433418"/>
              <a:ext cx="457714" cy="6136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5712288" y="4973994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cxnSp>
          <p:nvCxnSpPr>
            <p:cNvPr id="20" name="Straight Connector 13"/>
            <p:cNvCxnSpPr>
              <a:cxnSpLocks noChangeShapeType="1"/>
              <a:stCxn id="6" idx="3"/>
              <a:endCxn id="19" idx="7"/>
            </p:cNvCxnSpPr>
            <p:nvPr/>
          </p:nvCxnSpPr>
          <p:spPr bwMode="auto">
            <a:xfrm flipH="1">
              <a:off x="6203539" y="4433418"/>
              <a:ext cx="414674" cy="62616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574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13856" y="36676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Extended Binary 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4299" y="1596683"/>
            <a:ext cx="10698480" cy="36576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We add an external node to each node of a binary tree that has an empty </a:t>
            </a:r>
            <a:r>
              <a:rPr lang="en-US" altLang="en-US" sz="3200" dirty="0"/>
              <a:t>subtree.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resulting binary tree is </a:t>
            </a:r>
            <a:r>
              <a:rPr lang="en-US" altLang="en-US" sz="3200" dirty="0"/>
              <a:t>an extended binary tree.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78552" y="3171978"/>
            <a:ext cx="5605440" cy="2642443"/>
            <a:chOff x="2416492" y="3293898"/>
            <a:chExt cx="6538424" cy="3112529"/>
          </a:xfrm>
        </p:grpSpPr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5329124" y="3293898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129737" y="4006830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6533928" y="3934556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178664" y="4875615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416492" y="5821974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cxnSp>
          <p:nvCxnSpPr>
            <p:cNvPr id="9" name="Straight Connector 12"/>
            <p:cNvCxnSpPr>
              <a:cxnSpLocks noChangeShapeType="1"/>
              <a:stCxn id="4" idx="3"/>
              <a:endCxn id="5" idx="7"/>
            </p:cNvCxnSpPr>
            <p:nvPr/>
          </p:nvCxnSpPr>
          <p:spPr bwMode="auto">
            <a:xfrm flipH="1">
              <a:off x="4620988" y="3792760"/>
              <a:ext cx="792421" cy="299661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3"/>
            <p:cNvCxnSpPr>
              <a:cxnSpLocks noChangeShapeType="1"/>
              <a:stCxn id="5" idx="3"/>
              <a:endCxn id="7" idx="7"/>
            </p:cNvCxnSpPr>
            <p:nvPr/>
          </p:nvCxnSpPr>
          <p:spPr bwMode="auto">
            <a:xfrm flipH="1">
              <a:off x="3669915" y="4505692"/>
              <a:ext cx="544107" cy="45551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4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2704260" y="5374477"/>
              <a:ext cx="558689" cy="44749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5"/>
            <p:cNvCxnSpPr>
              <a:cxnSpLocks noChangeShapeType="1"/>
              <a:stCxn id="4" idx="5"/>
              <a:endCxn id="6" idx="1"/>
            </p:cNvCxnSpPr>
            <p:nvPr/>
          </p:nvCxnSpPr>
          <p:spPr bwMode="auto">
            <a:xfrm>
              <a:off x="5820375" y="3792760"/>
              <a:ext cx="797838" cy="22738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908737" y="4973994"/>
              <a:ext cx="575251" cy="5839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cxnSp>
          <p:nvCxnSpPr>
            <p:cNvPr id="14" name="Straight Connector 16"/>
            <p:cNvCxnSpPr>
              <a:cxnSpLocks noChangeShapeType="1"/>
              <a:stCxn id="5" idx="5"/>
              <a:endCxn id="13" idx="1"/>
            </p:cNvCxnSpPr>
            <p:nvPr/>
          </p:nvCxnSpPr>
          <p:spPr bwMode="auto">
            <a:xfrm>
              <a:off x="4620988" y="4505692"/>
              <a:ext cx="371993" cy="55381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8379665" y="4782598"/>
              <a:ext cx="575251" cy="5861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cxnSp>
          <p:nvCxnSpPr>
            <p:cNvPr id="18" name="Straight Connector 16"/>
            <p:cNvCxnSpPr>
              <a:cxnSpLocks noChangeShapeType="1"/>
              <a:stCxn id="6" idx="5"/>
              <a:endCxn id="17" idx="1"/>
            </p:cNvCxnSpPr>
            <p:nvPr/>
          </p:nvCxnSpPr>
          <p:spPr bwMode="auto">
            <a:xfrm>
              <a:off x="7025179" y="4433418"/>
              <a:ext cx="1438730" cy="43502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6301081" y="4840599"/>
              <a:ext cx="575536" cy="584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dirty="0"/>
            </a:p>
          </p:txBody>
        </p:sp>
        <p:cxnSp>
          <p:nvCxnSpPr>
            <p:cNvPr id="20" name="Straight Connector 13"/>
            <p:cNvCxnSpPr>
              <a:cxnSpLocks noChangeShapeType="1"/>
              <a:stCxn id="6" idx="4"/>
              <a:endCxn id="19" idx="0"/>
            </p:cNvCxnSpPr>
            <p:nvPr/>
          </p:nvCxnSpPr>
          <p:spPr bwMode="auto">
            <a:xfrm flipH="1">
              <a:off x="6588849" y="4519009"/>
              <a:ext cx="232848" cy="321590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" name="Straight Connector 14"/>
          <p:cNvCxnSpPr>
            <a:cxnSpLocks noChangeShapeType="1"/>
            <a:stCxn id="8" idx="3"/>
            <a:endCxn id="23" idx="0"/>
          </p:cNvCxnSpPr>
          <p:nvPr/>
        </p:nvCxnSpPr>
        <p:spPr bwMode="auto">
          <a:xfrm flipH="1">
            <a:off x="3704277" y="5741757"/>
            <a:ext cx="46533" cy="476163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3483297" y="6217920"/>
            <a:ext cx="44196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4"/>
          <p:cNvCxnSpPr>
            <a:cxnSpLocks noChangeShapeType="1"/>
            <a:stCxn id="8" idx="5"/>
            <a:endCxn id="25" idx="0"/>
          </p:cNvCxnSpPr>
          <p:nvPr/>
        </p:nvCxnSpPr>
        <p:spPr bwMode="auto">
          <a:xfrm>
            <a:off x="4099705" y="5741757"/>
            <a:ext cx="279768" cy="473168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4158493" y="6214925"/>
            <a:ext cx="44196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4"/>
          <p:cNvCxnSpPr>
            <a:cxnSpLocks noChangeShapeType="1"/>
            <a:endCxn id="27" idx="0"/>
          </p:cNvCxnSpPr>
          <p:nvPr/>
        </p:nvCxnSpPr>
        <p:spPr bwMode="auto">
          <a:xfrm>
            <a:off x="4723855" y="4960793"/>
            <a:ext cx="279768" cy="473168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4782643" y="5433961"/>
            <a:ext cx="44196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4"/>
          <p:cNvCxnSpPr>
            <a:cxnSpLocks noChangeShapeType="1"/>
            <a:stCxn id="13" idx="3"/>
            <a:endCxn id="29" idx="0"/>
          </p:cNvCxnSpPr>
          <p:nvPr/>
        </p:nvCxnSpPr>
        <p:spPr bwMode="auto">
          <a:xfrm flipH="1">
            <a:off x="5626644" y="5021447"/>
            <a:ext cx="260751" cy="389922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5405664" y="5411369"/>
            <a:ext cx="44196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14"/>
          <p:cNvCxnSpPr>
            <a:cxnSpLocks noChangeShapeType="1"/>
            <a:stCxn id="13" idx="5"/>
            <a:endCxn id="31" idx="0"/>
          </p:cNvCxnSpPr>
          <p:nvPr/>
        </p:nvCxnSpPr>
        <p:spPr bwMode="auto">
          <a:xfrm>
            <a:off x="6236116" y="5021447"/>
            <a:ext cx="65724" cy="38692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/>
          <p:nvPr/>
        </p:nvSpPr>
        <p:spPr>
          <a:xfrm>
            <a:off x="6080860" y="5408374"/>
            <a:ext cx="44196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4"/>
          <p:cNvCxnSpPr>
            <a:cxnSpLocks noChangeShapeType="1"/>
            <a:stCxn id="19" idx="3"/>
            <a:endCxn id="33" idx="0"/>
          </p:cNvCxnSpPr>
          <p:nvPr/>
        </p:nvCxnSpPr>
        <p:spPr bwMode="auto">
          <a:xfrm flipH="1">
            <a:off x="6997474" y="4908599"/>
            <a:ext cx="83623" cy="525362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2"/>
          <p:cNvSpPr/>
          <p:nvPr/>
        </p:nvSpPr>
        <p:spPr>
          <a:xfrm>
            <a:off x="6776494" y="5433961"/>
            <a:ext cx="44196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14"/>
          <p:cNvCxnSpPr>
            <a:cxnSpLocks noChangeShapeType="1"/>
            <a:stCxn id="19" idx="5"/>
            <a:endCxn id="35" idx="0"/>
          </p:cNvCxnSpPr>
          <p:nvPr/>
        </p:nvCxnSpPr>
        <p:spPr bwMode="auto">
          <a:xfrm>
            <a:off x="7429992" y="4908599"/>
            <a:ext cx="440620" cy="522367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/>
          <p:cNvSpPr/>
          <p:nvPr/>
        </p:nvSpPr>
        <p:spPr>
          <a:xfrm>
            <a:off x="7649632" y="5430966"/>
            <a:ext cx="44196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14"/>
          <p:cNvCxnSpPr>
            <a:cxnSpLocks noChangeShapeType="1"/>
            <a:stCxn id="17" idx="3"/>
            <a:endCxn id="37" idx="0"/>
          </p:cNvCxnSpPr>
          <p:nvPr/>
        </p:nvCxnSpPr>
        <p:spPr bwMode="auto">
          <a:xfrm flipH="1">
            <a:off x="8799436" y="4860590"/>
            <a:ext cx="63612" cy="570376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8578456" y="5430966"/>
            <a:ext cx="44196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14"/>
          <p:cNvCxnSpPr>
            <a:cxnSpLocks noChangeShapeType="1"/>
            <a:stCxn id="17" idx="5"/>
            <a:endCxn id="39" idx="0"/>
          </p:cNvCxnSpPr>
          <p:nvPr/>
        </p:nvCxnSpPr>
        <p:spPr bwMode="auto">
          <a:xfrm>
            <a:off x="9211769" y="4860590"/>
            <a:ext cx="336085" cy="547784"/>
          </a:xfrm>
          <a:prstGeom prst="line">
            <a:avLst/>
          </a:prstGeom>
          <a:solidFill>
            <a:schemeClr val="bg1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9326874" y="5408374"/>
            <a:ext cx="44196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13856" y="36676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Extended Binary 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4299" y="1596683"/>
            <a:ext cx="10698480" cy="36576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We add an external node to each node of a binary tree that has an empty </a:t>
            </a:r>
            <a:r>
              <a:rPr lang="en-US" altLang="en-US" sz="3200" dirty="0"/>
              <a:t>subtree.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resulting binary tree is </a:t>
            </a:r>
            <a:r>
              <a:rPr lang="en-US" altLang="en-US" sz="3200" dirty="0"/>
              <a:t>an extended binary tree</a:t>
            </a:r>
            <a:r>
              <a:rPr lang="en-US" altLang="en-US" sz="3200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Given an n-node binary tree,</a:t>
            </a:r>
          </a:p>
          <a:p>
            <a:pPr algn="l"/>
            <a:r>
              <a:rPr lang="en-US" altLang="en-US" sz="3200" dirty="0" smtClean="0"/>
              <a:t>     the extended binary tree</a:t>
            </a:r>
          </a:p>
          <a:p>
            <a:pPr algn="l"/>
            <a:r>
              <a:rPr lang="en-US" altLang="en-US" sz="3200" dirty="0"/>
              <a:t> </a:t>
            </a:r>
            <a:r>
              <a:rPr lang="en-US" altLang="en-US" sz="3200" dirty="0" smtClean="0"/>
              <a:t>    has n+1 nodes.</a:t>
            </a:r>
            <a:endParaRPr lang="en-US" alt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5752084" y="3095778"/>
            <a:ext cx="6285537" cy="3533622"/>
            <a:chOff x="5752084" y="3095778"/>
            <a:chExt cx="6285537" cy="3533622"/>
          </a:xfrm>
        </p:grpSpPr>
        <p:grpSp>
          <p:nvGrpSpPr>
            <p:cNvPr id="2" name="Group 1"/>
            <p:cNvGrpSpPr/>
            <p:nvPr/>
          </p:nvGrpSpPr>
          <p:grpSpPr>
            <a:xfrm>
              <a:off x="5947339" y="3095778"/>
              <a:ext cx="5605440" cy="2642443"/>
              <a:chOff x="2416492" y="3293898"/>
              <a:chExt cx="6538424" cy="3112529"/>
            </a:xfrm>
          </p:grpSpPr>
          <p:sp>
            <p:nvSpPr>
              <p:cNvPr id="4" name="Oval 6"/>
              <p:cNvSpPr>
                <a:spLocks noChangeArrowheads="1"/>
              </p:cNvSpPr>
              <p:nvPr/>
            </p:nvSpPr>
            <p:spPr bwMode="auto">
              <a:xfrm>
                <a:off x="5329124" y="3293898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5" name="Oval 7"/>
              <p:cNvSpPr>
                <a:spLocks noChangeArrowheads="1"/>
              </p:cNvSpPr>
              <p:nvPr/>
            </p:nvSpPr>
            <p:spPr bwMode="auto">
              <a:xfrm>
                <a:off x="4129737" y="4006830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6" name="Oval 8"/>
              <p:cNvSpPr>
                <a:spLocks noChangeArrowheads="1"/>
              </p:cNvSpPr>
              <p:nvPr/>
            </p:nvSpPr>
            <p:spPr bwMode="auto">
              <a:xfrm>
                <a:off x="6533928" y="3934556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7" name="Oval 9"/>
              <p:cNvSpPr>
                <a:spLocks noChangeArrowheads="1"/>
              </p:cNvSpPr>
              <p:nvPr/>
            </p:nvSpPr>
            <p:spPr bwMode="auto">
              <a:xfrm>
                <a:off x="3178664" y="4875615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8" name="Oval 11"/>
              <p:cNvSpPr>
                <a:spLocks noChangeArrowheads="1"/>
              </p:cNvSpPr>
              <p:nvPr/>
            </p:nvSpPr>
            <p:spPr bwMode="auto">
              <a:xfrm>
                <a:off x="2416492" y="5821974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9" name="Straight Connector 12"/>
              <p:cNvCxnSpPr>
                <a:cxnSpLocks noChangeShapeType="1"/>
                <a:stCxn id="4" idx="3"/>
                <a:endCxn id="5" idx="7"/>
              </p:cNvCxnSpPr>
              <p:nvPr/>
            </p:nvCxnSpPr>
            <p:spPr bwMode="auto">
              <a:xfrm flipH="1">
                <a:off x="4620988" y="3792760"/>
                <a:ext cx="792421" cy="299661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3"/>
              <p:cNvCxnSpPr>
                <a:cxnSpLocks noChangeShapeType="1"/>
                <a:stCxn id="5" idx="3"/>
                <a:endCxn id="7" idx="7"/>
              </p:cNvCxnSpPr>
              <p:nvPr/>
            </p:nvCxnSpPr>
            <p:spPr bwMode="auto">
              <a:xfrm flipH="1">
                <a:off x="3669915" y="4505692"/>
                <a:ext cx="544107" cy="45551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4"/>
              <p:cNvCxnSpPr>
                <a:cxnSpLocks noChangeShapeType="1"/>
                <a:stCxn id="7" idx="3"/>
                <a:endCxn id="8" idx="0"/>
              </p:cNvCxnSpPr>
              <p:nvPr/>
            </p:nvCxnSpPr>
            <p:spPr bwMode="auto">
              <a:xfrm flipH="1">
                <a:off x="2704260" y="5374477"/>
                <a:ext cx="558689" cy="44749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5"/>
              <p:cNvCxnSpPr>
                <a:cxnSpLocks noChangeShapeType="1"/>
                <a:stCxn id="4" idx="5"/>
                <a:endCxn id="6" idx="1"/>
              </p:cNvCxnSpPr>
              <p:nvPr/>
            </p:nvCxnSpPr>
            <p:spPr bwMode="auto">
              <a:xfrm>
                <a:off x="5820375" y="3792760"/>
                <a:ext cx="797838" cy="22738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4908737" y="4973994"/>
                <a:ext cx="575251" cy="5839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14" name="Straight Connector 16"/>
              <p:cNvCxnSpPr>
                <a:cxnSpLocks noChangeShapeType="1"/>
                <a:stCxn id="5" idx="5"/>
                <a:endCxn id="13" idx="1"/>
              </p:cNvCxnSpPr>
              <p:nvPr/>
            </p:nvCxnSpPr>
            <p:spPr bwMode="auto">
              <a:xfrm>
                <a:off x="4620988" y="4505692"/>
                <a:ext cx="371993" cy="55381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8379665" y="4782598"/>
                <a:ext cx="575251" cy="5861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18" name="Straight Connector 16"/>
              <p:cNvCxnSpPr>
                <a:cxnSpLocks noChangeShapeType="1"/>
                <a:stCxn id="6" idx="5"/>
                <a:endCxn id="17" idx="1"/>
              </p:cNvCxnSpPr>
              <p:nvPr/>
            </p:nvCxnSpPr>
            <p:spPr bwMode="auto">
              <a:xfrm>
                <a:off x="7025179" y="4433418"/>
                <a:ext cx="1438730" cy="43502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6301081" y="4840599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20" name="Straight Connector 13"/>
              <p:cNvCxnSpPr>
                <a:cxnSpLocks noChangeShapeType="1"/>
                <a:stCxn id="6" idx="4"/>
                <a:endCxn id="19" idx="0"/>
              </p:cNvCxnSpPr>
              <p:nvPr/>
            </p:nvCxnSpPr>
            <p:spPr bwMode="auto">
              <a:xfrm flipH="1">
                <a:off x="6588849" y="4519009"/>
                <a:ext cx="232848" cy="321590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" name="Straight Connector 14"/>
            <p:cNvCxnSpPr>
              <a:cxnSpLocks noChangeShapeType="1"/>
              <a:stCxn id="8" idx="3"/>
              <a:endCxn id="23" idx="0"/>
            </p:cNvCxnSpPr>
            <p:nvPr/>
          </p:nvCxnSpPr>
          <p:spPr bwMode="auto">
            <a:xfrm flipH="1">
              <a:off x="5973064" y="5665557"/>
              <a:ext cx="46533" cy="4761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Rectangle 22"/>
            <p:cNvSpPr/>
            <p:nvPr/>
          </p:nvSpPr>
          <p:spPr>
            <a:xfrm>
              <a:off x="5752084" y="6141720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4"/>
            <p:cNvCxnSpPr>
              <a:cxnSpLocks noChangeShapeType="1"/>
              <a:stCxn id="8" idx="5"/>
              <a:endCxn id="25" idx="0"/>
            </p:cNvCxnSpPr>
            <p:nvPr/>
          </p:nvCxnSpPr>
          <p:spPr bwMode="auto">
            <a:xfrm>
              <a:off x="6368492" y="5665557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Rectangle 24"/>
            <p:cNvSpPr/>
            <p:nvPr/>
          </p:nvSpPr>
          <p:spPr>
            <a:xfrm>
              <a:off x="6427280" y="6138725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14"/>
            <p:cNvCxnSpPr>
              <a:cxnSpLocks noChangeShapeType="1"/>
              <a:endCxn id="27" idx="0"/>
            </p:cNvCxnSpPr>
            <p:nvPr/>
          </p:nvCxnSpPr>
          <p:spPr bwMode="auto">
            <a:xfrm>
              <a:off x="6992642" y="4884593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Rectangle 26"/>
            <p:cNvSpPr/>
            <p:nvPr/>
          </p:nvSpPr>
          <p:spPr>
            <a:xfrm>
              <a:off x="7051430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14"/>
            <p:cNvCxnSpPr>
              <a:cxnSpLocks noChangeShapeType="1"/>
              <a:stCxn id="13" idx="3"/>
              <a:endCxn id="29" idx="0"/>
            </p:cNvCxnSpPr>
            <p:nvPr/>
          </p:nvCxnSpPr>
          <p:spPr bwMode="auto">
            <a:xfrm flipH="1">
              <a:off x="7895431" y="4945247"/>
              <a:ext cx="260751" cy="38992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Rectangle 28"/>
            <p:cNvSpPr/>
            <p:nvPr/>
          </p:nvSpPr>
          <p:spPr>
            <a:xfrm>
              <a:off x="7674451" y="5335169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14"/>
            <p:cNvCxnSpPr>
              <a:cxnSpLocks noChangeShapeType="1"/>
              <a:stCxn id="13" idx="5"/>
              <a:endCxn id="31" idx="0"/>
            </p:cNvCxnSpPr>
            <p:nvPr/>
          </p:nvCxnSpPr>
          <p:spPr bwMode="auto">
            <a:xfrm>
              <a:off x="8504903" y="4945247"/>
              <a:ext cx="65724" cy="38692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Rectangle 30"/>
            <p:cNvSpPr/>
            <p:nvPr/>
          </p:nvSpPr>
          <p:spPr>
            <a:xfrm>
              <a:off x="8349647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4"/>
            <p:cNvCxnSpPr>
              <a:cxnSpLocks noChangeShapeType="1"/>
              <a:stCxn id="19" idx="3"/>
              <a:endCxn id="33" idx="0"/>
            </p:cNvCxnSpPr>
            <p:nvPr/>
          </p:nvCxnSpPr>
          <p:spPr bwMode="auto">
            <a:xfrm flipH="1">
              <a:off x="9266261" y="4832399"/>
              <a:ext cx="83623" cy="52536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32"/>
            <p:cNvSpPr/>
            <p:nvPr/>
          </p:nvSpPr>
          <p:spPr>
            <a:xfrm>
              <a:off x="9045281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14"/>
            <p:cNvCxnSpPr>
              <a:cxnSpLocks noChangeShapeType="1"/>
              <a:stCxn id="19" idx="5"/>
              <a:endCxn id="35" idx="0"/>
            </p:cNvCxnSpPr>
            <p:nvPr/>
          </p:nvCxnSpPr>
          <p:spPr bwMode="auto">
            <a:xfrm>
              <a:off x="9698779" y="4832399"/>
              <a:ext cx="440620" cy="52236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ectangle 34"/>
            <p:cNvSpPr/>
            <p:nvPr/>
          </p:nvSpPr>
          <p:spPr>
            <a:xfrm>
              <a:off x="9918419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14"/>
            <p:cNvCxnSpPr>
              <a:cxnSpLocks noChangeShapeType="1"/>
              <a:stCxn id="17" idx="3"/>
              <a:endCxn id="37" idx="0"/>
            </p:cNvCxnSpPr>
            <p:nvPr/>
          </p:nvCxnSpPr>
          <p:spPr bwMode="auto">
            <a:xfrm flipH="1">
              <a:off x="11068223" y="4784390"/>
              <a:ext cx="63612" cy="570376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Rectangle 36"/>
            <p:cNvSpPr/>
            <p:nvPr/>
          </p:nvSpPr>
          <p:spPr>
            <a:xfrm>
              <a:off x="10847243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4"/>
            <p:cNvCxnSpPr>
              <a:cxnSpLocks noChangeShapeType="1"/>
              <a:stCxn id="17" idx="5"/>
              <a:endCxn id="39" idx="0"/>
            </p:cNvCxnSpPr>
            <p:nvPr/>
          </p:nvCxnSpPr>
          <p:spPr bwMode="auto">
            <a:xfrm>
              <a:off x="11480556" y="4784390"/>
              <a:ext cx="336085" cy="54778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Rectangle 38"/>
            <p:cNvSpPr/>
            <p:nvPr/>
          </p:nvSpPr>
          <p:spPr>
            <a:xfrm>
              <a:off x="11595661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1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Function s()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1497013"/>
            <a:ext cx="8610600" cy="42672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node x has a value s(x).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s(x) as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length of a shortest path from x to an external node in the subtree rooted at x.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4183" y="3202458"/>
            <a:ext cx="6285537" cy="3533622"/>
            <a:chOff x="5752084" y="3095778"/>
            <a:chExt cx="6285537" cy="3533622"/>
          </a:xfrm>
        </p:grpSpPr>
        <p:grpSp>
          <p:nvGrpSpPr>
            <p:cNvPr id="5" name="Group 4"/>
            <p:cNvGrpSpPr/>
            <p:nvPr/>
          </p:nvGrpSpPr>
          <p:grpSpPr>
            <a:xfrm>
              <a:off x="5947339" y="3095778"/>
              <a:ext cx="5605440" cy="2642443"/>
              <a:chOff x="2416492" y="3293898"/>
              <a:chExt cx="6538424" cy="3112529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5329124" y="3293898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4129737" y="4006830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6533928" y="3934556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3178664" y="4875615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2416492" y="5821974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29" name="Straight Connector 12"/>
              <p:cNvCxnSpPr>
                <a:cxnSpLocks noChangeShapeType="1"/>
                <a:stCxn id="24" idx="3"/>
                <a:endCxn id="25" idx="7"/>
              </p:cNvCxnSpPr>
              <p:nvPr/>
            </p:nvCxnSpPr>
            <p:spPr bwMode="auto">
              <a:xfrm flipH="1">
                <a:off x="4620988" y="3792760"/>
                <a:ext cx="792421" cy="299661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13"/>
              <p:cNvCxnSpPr>
                <a:cxnSpLocks noChangeShapeType="1"/>
                <a:stCxn id="25" idx="3"/>
                <a:endCxn id="27" idx="7"/>
              </p:cNvCxnSpPr>
              <p:nvPr/>
            </p:nvCxnSpPr>
            <p:spPr bwMode="auto">
              <a:xfrm flipH="1">
                <a:off x="3669915" y="4505692"/>
                <a:ext cx="544107" cy="45551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14"/>
              <p:cNvCxnSpPr>
                <a:cxnSpLocks noChangeShapeType="1"/>
                <a:stCxn id="27" idx="3"/>
                <a:endCxn id="28" idx="0"/>
              </p:cNvCxnSpPr>
              <p:nvPr/>
            </p:nvCxnSpPr>
            <p:spPr bwMode="auto">
              <a:xfrm flipH="1">
                <a:off x="2704260" y="5374477"/>
                <a:ext cx="558689" cy="44749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15"/>
              <p:cNvCxnSpPr>
                <a:cxnSpLocks noChangeShapeType="1"/>
                <a:stCxn id="24" idx="5"/>
                <a:endCxn id="26" idx="1"/>
              </p:cNvCxnSpPr>
              <p:nvPr/>
            </p:nvCxnSpPr>
            <p:spPr bwMode="auto">
              <a:xfrm>
                <a:off x="5820375" y="3792760"/>
                <a:ext cx="797838" cy="22738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4908737" y="4973994"/>
                <a:ext cx="575251" cy="5839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34" name="Straight Connector 16"/>
              <p:cNvCxnSpPr>
                <a:cxnSpLocks noChangeShapeType="1"/>
                <a:stCxn id="25" idx="5"/>
                <a:endCxn id="33" idx="1"/>
              </p:cNvCxnSpPr>
              <p:nvPr/>
            </p:nvCxnSpPr>
            <p:spPr bwMode="auto">
              <a:xfrm>
                <a:off x="4620988" y="4505692"/>
                <a:ext cx="371993" cy="55381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8379665" y="4782598"/>
                <a:ext cx="575251" cy="5861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36" name="Straight Connector 16"/>
              <p:cNvCxnSpPr>
                <a:cxnSpLocks noChangeShapeType="1"/>
                <a:stCxn id="26" idx="5"/>
                <a:endCxn id="35" idx="1"/>
              </p:cNvCxnSpPr>
              <p:nvPr/>
            </p:nvCxnSpPr>
            <p:spPr bwMode="auto">
              <a:xfrm>
                <a:off x="7025179" y="4433418"/>
                <a:ext cx="1438730" cy="43502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6301081" y="4840599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38" name="Straight Connector 13"/>
              <p:cNvCxnSpPr>
                <a:cxnSpLocks noChangeShapeType="1"/>
                <a:stCxn id="26" idx="4"/>
                <a:endCxn id="37" idx="0"/>
              </p:cNvCxnSpPr>
              <p:nvPr/>
            </p:nvCxnSpPr>
            <p:spPr bwMode="auto">
              <a:xfrm flipH="1">
                <a:off x="6588849" y="4519009"/>
                <a:ext cx="232848" cy="321590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" name="Straight Connector 14"/>
            <p:cNvCxnSpPr>
              <a:cxnSpLocks noChangeShapeType="1"/>
              <a:stCxn id="28" idx="3"/>
              <a:endCxn id="7" idx="0"/>
            </p:cNvCxnSpPr>
            <p:nvPr/>
          </p:nvCxnSpPr>
          <p:spPr bwMode="auto">
            <a:xfrm flipH="1">
              <a:off x="5973064" y="5665557"/>
              <a:ext cx="46533" cy="4761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Rectangle 6"/>
            <p:cNvSpPr/>
            <p:nvPr/>
          </p:nvSpPr>
          <p:spPr>
            <a:xfrm>
              <a:off x="5752084" y="6141720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14"/>
            <p:cNvCxnSpPr>
              <a:cxnSpLocks noChangeShapeType="1"/>
              <a:stCxn id="28" idx="5"/>
              <a:endCxn id="9" idx="0"/>
            </p:cNvCxnSpPr>
            <p:nvPr/>
          </p:nvCxnSpPr>
          <p:spPr bwMode="auto">
            <a:xfrm>
              <a:off x="6368492" y="5665557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Rectangle 8"/>
            <p:cNvSpPr/>
            <p:nvPr/>
          </p:nvSpPr>
          <p:spPr>
            <a:xfrm>
              <a:off x="6427280" y="6138725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14"/>
            <p:cNvCxnSpPr>
              <a:cxnSpLocks noChangeShapeType="1"/>
              <a:endCxn id="11" idx="0"/>
            </p:cNvCxnSpPr>
            <p:nvPr/>
          </p:nvCxnSpPr>
          <p:spPr bwMode="auto">
            <a:xfrm>
              <a:off x="6992642" y="4884593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7051430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4"/>
            <p:cNvCxnSpPr>
              <a:cxnSpLocks noChangeShapeType="1"/>
              <a:stCxn id="33" idx="3"/>
              <a:endCxn id="13" idx="0"/>
            </p:cNvCxnSpPr>
            <p:nvPr/>
          </p:nvCxnSpPr>
          <p:spPr bwMode="auto">
            <a:xfrm flipH="1">
              <a:off x="7895431" y="4945247"/>
              <a:ext cx="260751" cy="38992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Rectangle 12"/>
            <p:cNvSpPr/>
            <p:nvPr/>
          </p:nvSpPr>
          <p:spPr>
            <a:xfrm>
              <a:off x="7674451" y="5335169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4"/>
            <p:cNvCxnSpPr>
              <a:cxnSpLocks noChangeShapeType="1"/>
              <a:stCxn id="33" idx="5"/>
              <a:endCxn id="15" idx="0"/>
            </p:cNvCxnSpPr>
            <p:nvPr/>
          </p:nvCxnSpPr>
          <p:spPr bwMode="auto">
            <a:xfrm>
              <a:off x="8504903" y="4945247"/>
              <a:ext cx="65724" cy="38692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/>
            <p:cNvSpPr/>
            <p:nvPr/>
          </p:nvSpPr>
          <p:spPr>
            <a:xfrm>
              <a:off x="8349647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4"/>
            <p:cNvCxnSpPr>
              <a:cxnSpLocks noChangeShapeType="1"/>
              <a:stCxn id="37" idx="3"/>
              <a:endCxn id="17" idx="0"/>
            </p:cNvCxnSpPr>
            <p:nvPr/>
          </p:nvCxnSpPr>
          <p:spPr bwMode="auto">
            <a:xfrm flipH="1">
              <a:off x="9266261" y="4832399"/>
              <a:ext cx="83623" cy="52536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Rectangle 16"/>
            <p:cNvSpPr/>
            <p:nvPr/>
          </p:nvSpPr>
          <p:spPr>
            <a:xfrm>
              <a:off x="9045281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4"/>
            <p:cNvCxnSpPr>
              <a:cxnSpLocks noChangeShapeType="1"/>
              <a:stCxn id="37" idx="5"/>
              <a:endCxn id="19" idx="0"/>
            </p:cNvCxnSpPr>
            <p:nvPr/>
          </p:nvCxnSpPr>
          <p:spPr bwMode="auto">
            <a:xfrm>
              <a:off x="9698779" y="4832399"/>
              <a:ext cx="440620" cy="52236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/>
            <p:cNvSpPr/>
            <p:nvPr/>
          </p:nvSpPr>
          <p:spPr>
            <a:xfrm>
              <a:off x="9918419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4"/>
            <p:cNvCxnSpPr>
              <a:cxnSpLocks noChangeShapeType="1"/>
              <a:stCxn id="35" idx="3"/>
              <a:endCxn id="21" idx="0"/>
            </p:cNvCxnSpPr>
            <p:nvPr/>
          </p:nvCxnSpPr>
          <p:spPr bwMode="auto">
            <a:xfrm flipH="1">
              <a:off x="11068223" y="4784390"/>
              <a:ext cx="63612" cy="570376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Rectangle 20"/>
            <p:cNvSpPr/>
            <p:nvPr/>
          </p:nvSpPr>
          <p:spPr>
            <a:xfrm>
              <a:off x="10847243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4"/>
            <p:cNvCxnSpPr>
              <a:cxnSpLocks noChangeShapeType="1"/>
              <a:stCxn id="35" idx="5"/>
              <a:endCxn id="23" idx="0"/>
            </p:cNvCxnSpPr>
            <p:nvPr/>
          </p:nvCxnSpPr>
          <p:spPr bwMode="auto">
            <a:xfrm>
              <a:off x="11480556" y="4784390"/>
              <a:ext cx="336085" cy="54778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Rectangle 22"/>
            <p:cNvSpPr/>
            <p:nvPr/>
          </p:nvSpPr>
          <p:spPr>
            <a:xfrm>
              <a:off x="11595661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2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Function s()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1497013"/>
            <a:ext cx="8610600" cy="42672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node x has a value s(x).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s(x) as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length of a shortest path from x to an external node in the subtree rooted at x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s value of </a:t>
            </a:r>
          </a:p>
          <a:p>
            <a:pPr algn="l"/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all external nodes</a:t>
            </a:r>
          </a:p>
          <a:p>
            <a:pPr algn="l"/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is zero.</a:t>
            </a:r>
            <a:endParaRPr lang="en-US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33823" y="3187218"/>
            <a:ext cx="6285537" cy="3533622"/>
            <a:chOff x="5752084" y="3095778"/>
            <a:chExt cx="6285537" cy="3533622"/>
          </a:xfrm>
        </p:grpSpPr>
        <p:grpSp>
          <p:nvGrpSpPr>
            <p:cNvPr id="5" name="Group 4"/>
            <p:cNvGrpSpPr/>
            <p:nvPr/>
          </p:nvGrpSpPr>
          <p:grpSpPr>
            <a:xfrm>
              <a:off x="5947339" y="3095778"/>
              <a:ext cx="5605440" cy="2642443"/>
              <a:chOff x="2416492" y="3293898"/>
              <a:chExt cx="6538424" cy="3112529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5329124" y="3293898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4129737" y="4006830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6533928" y="3934556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3178664" y="4875615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2416492" y="5821974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29" name="Straight Connector 12"/>
              <p:cNvCxnSpPr>
                <a:cxnSpLocks noChangeShapeType="1"/>
                <a:stCxn id="24" idx="3"/>
                <a:endCxn id="25" idx="7"/>
              </p:cNvCxnSpPr>
              <p:nvPr/>
            </p:nvCxnSpPr>
            <p:spPr bwMode="auto">
              <a:xfrm flipH="1">
                <a:off x="4620988" y="3792760"/>
                <a:ext cx="792421" cy="299661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13"/>
              <p:cNvCxnSpPr>
                <a:cxnSpLocks noChangeShapeType="1"/>
                <a:stCxn id="25" idx="3"/>
                <a:endCxn id="27" idx="7"/>
              </p:cNvCxnSpPr>
              <p:nvPr/>
            </p:nvCxnSpPr>
            <p:spPr bwMode="auto">
              <a:xfrm flipH="1">
                <a:off x="3669915" y="4505692"/>
                <a:ext cx="544107" cy="45551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14"/>
              <p:cNvCxnSpPr>
                <a:cxnSpLocks noChangeShapeType="1"/>
                <a:stCxn id="27" idx="3"/>
                <a:endCxn id="28" idx="0"/>
              </p:cNvCxnSpPr>
              <p:nvPr/>
            </p:nvCxnSpPr>
            <p:spPr bwMode="auto">
              <a:xfrm flipH="1">
                <a:off x="2704260" y="5374477"/>
                <a:ext cx="558689" cy="44749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15"/>
              <p:cNvCxnSpPr>
                <a:cxnSpLocks noChangeShapeType="1"/>
                <a:stCxn id="24" idx="5"/>
                <a:endCxn id="26" idx="1"/>
              </p:cNvCxnSpPr>
              <p:nvPr/>
            </p:nvCxnSpPr>
            <p:spPr bwMode="auto">
              <a:xfrm>
                <a:off x="5820375" y="3792760"/>
                <a:ext cx="797838" cy="22738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4908737" y="4973994"/>
                <a:ext cx="575251" cy="5839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34" name="Straight Connector 16"/>
              <p:cNvCxnSpPr>
                <a:cxnSpLocks noChangeShapeType="1"/>
                <a:stCxn id="25" idx="5"/>
                <a:endCxn id="33" idx="1"/>
              </p:cNvCxnSpPr>
              <p:nvPr/>
            </p:nvCxnSpPr>
            <p:spPr bwMode="auto">
              <a:xfrm>
                <a:off x="4620988" y="4505692"/>
                <a:ext cx="371993" cy="55381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8379665" y="4782598"/>
                <a:ext cx="575251" cy="5861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36" name="Straight Connector 16"/>
              <p:cNvCxnSpPr>
                <a:cxnSpLocks noChangeShapeType="1"/>
                <a:stCxn id="26" idx="5"/>
                <a:endCxn id="35" idx="1"/>
              </p:cNvCxnSpPr>
              <p:nvPr/>
            </p:nvCxnSpPr>
            <p:spPr bwMode="auto">
              <a:xfrm>
                <a:off x="7025179" y="4433418"/>
                <a:ext cx="1438730" cy="43502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6301081" y="4840599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cxnSp>
            <p:nvCxnSpPr>
              <p:cNvPr id="38" name="Straight Connector 13"/>
              <p:cNvCxnSpPr>
                <a:cxnSpLocks noChangeShapeType="1"/>
                <a:stCxn id="26" idx="4"/>
                <a:endCxn id="37" idx="0"/>
              </p:cNvCxnSpPr>
              <p:nvPr/>
            </p:nvCxnSpPr>
            <p:spPr bwMode="auto">
              <a:xfrm flipH="1">
                <a:off x="6588849" y="4519009"/>
                <a:ext cx="232848" cy="321590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" name="Straight Connector 14"/>
            <p:cNvCxnSpPr>
              <a:cxnSpLocks noChangeShapeType="1"/>
              <a:stCxn id="28" idx="3"/>
              <a:endCxn id="7" idx="0"/>
            </p:cNvCxnSpPr>
            <p:nvPr/>
          </p:nvCxnSpPr>
          <p:spPr bwMode="auto">
            <a:xfrm flipH="1">
              <a:off x="5973064" y="5665557"/>
              <a:ext cx="46533" cy="4761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Rectangle 6"/>
            <p:cNvSpPr/>
            <p:nvPr/>
          </p:nvSpPr>
          <p:spPr>
            <a:xfrm>
              <a:off x="5752084" y="6141720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8" name="Straight Connector 14"/>
            <p:cNvCxnSpPr>
              <a:cxnSpLocks noChangeShapeType="1"/>
              <a:stCxn id="28" idx="5"/>
              <a:endCxn id="9" idx="0"/>
            </p:cNvCxnSpPr>
            <p:nvPr/>
          </p:nvCxnSpPr>
          <p:spPr bwMode="auto">
            <a:xfrm>
              <a:off x="6368492" y="5665557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Rectangle 8"/>
            <p:cNvSpPr/>
            <p:nvPr/>
          </p:nvSpPr>
          <p:spPr>
            <a:xfrm>
              <a:off x="6427280" y="6138725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0" name="Straight Connector 14"/>
            <p:cNvCxnSpPr>
              <a:cxnSpLocks noChangeShapeType="1"/>
              <a:endCxn id="11" idx="0"/>
            </p:cNvCxnSpPr>
            <p:nvPr/>
          </p:nvCxnSpPr>
          <p:spPr bwMode="auto">
            <a:xfrm>
              <a:off x="6992642" y="4884593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7051430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2" name="Straight Connector 14"/>
            <p:cNvCxnSpPr>
              <a:cxnSpLocks noChangeShapeType="1"/>
              <a:stCxn id="33" idx="3"/>
              <a:endCxn id="13" idx="0"/>
            </p:cNvCxnSpPr>
            <p:nvPr/>
          </p:nvCxnSpPr>
          <p:spPr bwMode="auto">
            <a:xfrm flipH="1">
              <a:off x="7895431" y="4945247"/>
              <a:ext cx="260751" cy="38992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Rectangle 12"/>
            <p:cNvSpPr/>
            <p:nvPr/>
          </p:nvSpPr>
          <p:spPr>
            <a:xfrm>
              <a:off x="7674451" y="5335169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4" name="Straight Connector 14"/>
            <p:cNvCxnSpPr>
              <a:cxnSpLocks noChangeShapeType="1"/>
              <a:stCxn id="33" idx="5"/>
              <a:endCxn id="15" idx="0"/>
            </p:cNvCxnSpPr>
            <p:nvPr/>
          </p:nvCxnSpPr>
          <p:spPr bwMode="auto">
            <a:xfrm>
              <a:off x="8504903" y="4945247"/>
              <a:ext cx="65724" cy="38692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/>
            <p:cNvSpPr/>
            <p:nvPr/>
          </p:nvSpPr>
          <p:spPr>
            <a:xfrm>
              <a:off x="8349647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6" name="Straight Connector 14"/>
            <p:cNvCxnSpPr>
              <a:cxnSpLocks noChangeShapeType="1"/>
              <a:stCxn id="37" idx="3"/>
              <a:endCxn id="17" idx="0"/>
            </p:cNvCxnSpPr>
            <p:nvPr/>
          </p:nvCxnSpPr>
          <p:spPr bwMode="auto">
            <a:xfrm flipH="1">
              <a:off x="9266261" y="4832399"/>
              <a:ext cx="83623" cy="52536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Rectangle 16"/>
            <p:cNvSpPr/>
            <p:nvPr/>
          </p:nvSpPr>
          <p:spPr>
            <a:xfrm>
              <a:off x="9045281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8" name="Straight Connector 14"/>
            <p:cNvCxnSpPr>
              <a:cxnSpLocks noChangeShapeType="1"/>
              <a:stCxn id="37" idx="5"/>
              <a:endCxn id="19" idx="0"/>
            </p:cNvCxnSpPr>
            <p:nvPr/>
          </p:nvCxnSpPr>
          <p:spPr bwMode="auto">
            <a:xfrm>
              <a:off x="9698779" y="4832399"/>
              <a:ext cx="440620" cy="52236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/>
            <p:cNvSpPr/>
            <p:nvPr/>
          </p:nvSpPr>
          <p:spPr>
            <a:xfrm>
              <a:off x="9918419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20" name="Straight Connector 14"/>
            <p:cNvCxnSpPr>
              <a:cxnSpLocks noChangeShapeType="1"/>
              <a:stCxn id="35" idx="3"/>
              <a:endCxn id="21" idx="0"/>
            </p:cNvCxnSpPr>
            <p:nvPr/>
          </p:nvCxnSpPr>
          <p:spPr bwMode="auto">
            <a:xfrm flipH="1">
              <a:off x="11068223" y="4784390"/>
              <a:ext cx="63612" cy="570376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Rectangle 20"/>
            <p:cNvSpPr/>
            <p:nvPr/>
          </p:nvSpPr>
          <p:spPr>
            <a:xfrm>
              <a:off x="10847243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22" name="Straight Connector 14"/>
            <p:cNvCxnSpPr>
              <a:cxnSpLocks noChangeShapeType="1"/>
              <a:stCxn id="35" idx="5"/>
              <a:endCxn id="23" idx="0"/>
            </p:cNvCxnSpPr>
            <p:nvPr/>
          </p:nvCxnSpPr>
          <p:spPr bwMode="auto">
            <a:xfrm>
              <a:off x="11480556" y="4784390"/>
              <a:ext cx="336085" cy="54778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Rectangle 22"/>
            <p:cNvSpPr/>
            <p:nvPr/>
          </p:nvSpPr>
          <p:spPr>
            <a:xfrm>
              <a:off x="11595661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9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Function s()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1497013"/>
            <a:ext cx="7505703" cy="42672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node x has a value s(x).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s(x) as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length of a shortest path from x to an external node in the subtree rooted at x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4183" y="3202458"/>
            <a:ext cx="6285537" cy="3533622"/>
            <a:chOff x="5752084" y="3095778"/>
            <a:chExt cx="6285537" cy="3533622"/>
          </a:xfrm>
        </p:grpSpPr>
        <p:grpSp>
          <p:nvGrpSpPr>
            <p:cNvPr id="5" name="Group 4"/>
            <p:cNvGrpSpPr/>
            <p:nvPr/>
          </p:nvGrpSpPr>
          <p:grpSpPr>
            <a:xfrm>
              <a:off x="5947339" y="3095778"/>
              <a:ext cx="5605440" cy="2642443"/>
              <a:chOff x="2416492" y="3293898"/>
              <a:chExt cx="6538424" cy="3112529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5329124" y="3293898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4129737" y="4006830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6533928" y="3934556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3178664" y="4875615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2416492" y="5821974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29" name="Straight Connector 12"/>
              <p:cNvCxnSpPr>
                <a:cxnSpLocks noChangeShapeType="1"/>
                <a:stCxn id="24" idx="3"/>
                <a:endCxn id="25" idx="7"/>
              </p:cNvCxnSpPr>
              <p:nvPr/>
            </p:nvCxnSpPr>
            <p:spPr bwMode="auto">
              <a:xfrm flipH="1">
                <a:off x="4620988" y="3792760"/>
                <a:ext cx="792421" cy="299661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13"/>
              <p:cNvCxnSpPr>
                <a:cxnSpLocks noChangeShapeType="1"/>
                <a:stCxn id="25" idx="3"/>
                <a:endCxn id="27" idx="7"/>
              </p:cNvCxnSpPr>
              <p:nvPr/>
            </p:nvCxnSpPr>
            <p:spPr bwMode="auto">
              <a:xfrm flipH="1">
                <a:off x="3669915" y="4505692"/>
                <a:ext cx="544107" cy="45551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14"/>
              <p:cNvCxnSpPr>
                <a:cxnSpLocks noChangeShapeType="1"/>
                <a:stCxn id="27" idx="3"/>
                <a:endCxn id="28" idx="0"/>
              </p:cNvCxnSpPr>
              <p:nvPr/>
            </p:nvCxnSpPr>
            <p:spPr bwMode="auto">
              <a:xfrm flipH="1">
                <a:off x="2704260" y="5374477"/>
                <a:ext cx="558689" cy="44749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15"/>
              <p:cNvCxnSpPr>
                <a:cxnSpLocks noChangeShapeType="1"/>
                <a:stCxn id="24" idx="5"/>
                <a:endCxn id="26" idx="1"/>
              </p:cNvCxnSpPr>
              <p:nvPr/>
            </p:nvCxnSpPr>
            <p:spPr bwMode="auto">
              <a:xfrm>
                <a:off x="5820375" y="3792760"/>
                <a:ext cx="797838" cy="22738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4908737" y="4973994"/>
                <a:ext cx="575251" cy="5839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34" name="Straight Connector 16"/>
              <p:cNvCxnSpPr>
                <a:cxnSpLocks noChangeShapeType="1"/>
                <a:stCxn id="25" idx="5"/>
                <a:endCxn id="33" idx="1"/>
              </p:cNvCxnSpPr>
              <p:nvPr/>
            </p:nvCxnSpPr>
            <p:spPr bwMode="auto">
              <a:xfrm>
                <a:off x="4620988" y="4505692"/>
                <a:ext cx="371993" cy="55381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8379665" y="4782598"/>
                <a:ext cx="575251" cy="5861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36" name="Straight Connector 16"/>
              <p:cNvCxnSpPr>
                <a:cxnSpLocks noChangeShapeType="1"/>
                <a:stCxn id="26" idx="5"/>
                <a:endCxn id="35" idx="1"/>
              </p:cNvCxnSpPr>
              <p:nvPr/>
            </p:nvCxnSpPr>
            <p:spPr bwMode="auto">
              <a:xfrm>
                <a:off x="7025179" y="4433418"/>
                <a:ext cx="1438730" cy="43502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6301081" y="4840599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38" name="Straight Connector 13"/>
              <p:cNvCxnSpPr>
                <a:cxnSpLocks noChangeShapeType="1"/>
                <a:stCxn id="26" idx="4"/>
                <a:endCxn id="37" idx="0"/>
              </p:cNvCxnSpPr>
              <p:nvPr/>
            </p:nvCxnSpPr>
            <p:spPr bwMode="auto">
              <a:xfrm flipH="1">
                <a:off x="6588849" y="4519009"/>
                <a:ext cx="232848" cy="321590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" name="Straight Connector 14"/>
            <p:cNvCxnSpPr>
              <a:cxnSpLocks noChangeShapeType="1"/>
              <a:stCxn id="28" idx="3"/>
              <a:endCxn id="7" idx="0"/>
            </p:cNvCxnSpPr>
            <p:nvPr/>
          </p:nvCxnSpPr>
          <p:spPr bwMode="auto">
            <a:xfrm flipH="1">
              <a:off x="5973064" y="5665557"/>
              <a:ext cx="46533" cy="4761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Rectangle 6"/>
            <p:cNvSpPr/>
            <p:nvPr/>
          </p:nvSpPr>
          <p:spPr>
            <a:xfrm>
              <a:off x="5752084" y="6141720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8" name="Straight Connector 14"/>
            <p:cNvCxnSpPr>
              <a:cxnSpLocks noChangeShapeType="1"/>
              <a:stCxn id="28" idx="5"/>
              <a:endCxn id="9" idx="0"/>
            </p:cNvCxnSpPr>
            <p:nvPr/>
          </p:nvCxnSpPr>
          <p:spPr bwMode="auto">
            <a:xfrm>
              <a:off x="6368492" y="5665557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Rectangle 8"/>
            <p:cNvSpPr/>
            <p:nvPr/>
          </p:nvSpPr>
          <p:spPr>
            <a:xfrm>
              <a:off x="6427280" y="6138725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0" name="Straight Connector 14"/>
            <p:cNvCxnSpPr>
              <a:cxnSpLocks noChangeShapeType="1"/>
              <a:endCxn id="11" idx="0"/>
            </p:cNvCxnSpPr>
            <p:nvPr/>
          </p:nvCxnSpPr>
          <p:spPr bwMode="auto">
            <a:xfrm>
              <a:off x="6992642" y="4884593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7051430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2" name="Straight Connector 14"/>
            <p:cNvCxnSpPr>
              <a:cxnSpLocks noChangeShapeType="1"/>
              <a:stCxn id="33" idx="3"/>
              <a:endCxn id="13" idx="0"/>
            </p:cNvCxnSpPr>
            <p:nvPr/>
          </p:nvCxnSpPr>
          <p:spPr bwMode="auto">
            <a:xfrm flipH="1">
              <a:off x="7895431" y="4945247"/>
              <a:ext cx="260751" cy="38992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Rectangle 12"/>
            <p:cNvSpPr/>
            <p:nvPr/>
          </p:nvSpPr>
          <p:spPr>
            <a:xfrm>
              <a:off x="7674451" y="5335169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4" name="Straight Connector 14"/>
            <p:cNvCxnSpPr>
              <a:cxnSpLocks noChangeShapeType="1"/>
              <a:stCxn id="33" idx="5"/>
              <a:endCxn id="15" idx="0"/>
            </p:cNvCxnSpPr>
            <p:nvPr/>
          </p:nvCxnSpPr>
          <p:spPr bwMode="auto">
            <a:xfrm>
              <a:off x="8504903" y="4945247"/>
              <a:ext cx="65724" cy="38692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/>
            <p:cNvSpPr/>
            <p:nvPr/>
          </p:nvSpPr>
          <p:spPr>
            <a:xfrm>
              <a:off x="8349647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6" name="Straight Connector 14"/>
            <p:cNvCxnSpPr>
              <a:cxnSpLocks noChangeShapeType="1"/>
              <a:stCxn id="37" idx="3"/>
              <a:endCxn id="17" idx="0"/>
            </p:cNvCxnSpPr>
            <p:nvPr/>
          </p:nvCxnSpPr>
          <p:spPr bwMode="auto">
            <a:xfrm flipH="1">
              <a:off x="9266261" y="4832399"/>
              <a:ext cx="83623" cy="52536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Rectangle 16"/>
            <p:cNvSpPr/>
            <p:nvPr/>
          </p:nvSpPr>
          <p:spPr>
            <a:xfrm>
              <a:off x="9045281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8" name="Straight Connector 14"/>
            <p:cNvCxnSpPr>
              <a:cxnSpLocks noChangeShapeType="1"/>
              <a:stCxn id="37" idx="5"/>
              <a:endCxn id="19" idx="0"/>
            </p:cNvCxnSpPr>
            <p:nvPr/>
          </p:nvCxnSpPr>
          <p:spPr bwMode="auto">
            <a:xfrm>
              <a:off x="9698779" y="4832399"/>
              <a:ext cx="440620" cy="52236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/>
            <p:cNvSpPr/>
            <p:nvPr/>
          </p:nvSpPr>
          <p:spPr>
            <a:xfrm>
              <a:off x="9918419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20" name="Straight Connector 14"/>
            <p:cNvCxnSpPr>
              <a:cxnSpLocks noChangeShapeType="1"/>
              <a:stCxn id="35" idx="3"/>
              <a:endCxn id="21" idx="0"/>
            </p:cNvCxnSpPr>
            <p:nvPr/>
          </p:nvCxnSpPr>
          <p:spPr bwMode="auto">
            <a:xfrm flipH="1">
              <a:off x="11068223" y="4784390"/>
              <a:ext cx="63612" cy="570376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Rectangle 20"/>
            <p:cNvSpPr/>
            <p:nvPr/>
          </p:nvSpPr>
          <p:spPr>
            <a:xfrm>
              <a:off x="10847243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22" name="Straight Connector 14"/>
            <p:cNvCxnSpPr>
              <a:cxnSpLocks noChangeShapeType="1"/>
              <a:stCxn id="35" idx="5"/>
              <a:endCxn id="23" idx="0"/>
            </p:cNvCxnSpPr>
            <p:nvPr/>
          </p:nvCxnSpPr>
          <p:spPr bwMode="auto">
            <a:xfrm>
              <a:off x="11480556" y="4784390"/>
              <a:ext cx="336085" cy="54778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Rectangle 22"/>
            <p:cNvSpPr/>
            <p:nvPr/>
          </p:nvSpPr>
          <p:spPr>
            <a:xfrm>
              <a:off x="11595661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475496" y="1831247"/>
            <a:ext cx="3466106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(x) </a:t>
            </a:r>
          </a:p>
          <a:p>
            <a:r>
              <a:rPr lang="en-US" sz="2800" dirty="0" smtClean="0"/>
              <a:t>= 1+min ( s(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L</a:t>
            </a:r>
            <a:r>
              <a:rPr lang="en-US" sz="2800" dirty="0" smtClean="0"/>
              <a:t>), s(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R</a:t>
            </a:r>
            <a:r>
              <a:rPr lang="en-US" sz="2800" dirty="0" smtClean="0"/>
              <a:t>) )</a:t>
            </a:r>
          </a:p>
          <a:p>
            <a:endParaRPr lang="en-US" sz="2800" dirty="0"/>
          </a:p>
          <a:p>
            <a:r>
              <a:rPr lang="en-US" sz="2800" dirty="0" err="1" smtClean="0"/>
              <a:t>x</a:t>
            </a:r>
            <a:r>
              <a:rPr lang="en-US" sz="2800" baseline="-25000" dirty="0" err="1" smtClean="0"/>
              <a:t>L</a:t>
            </a:r>
            <a:r>
              <a:rPr lang="en-US" sz="2800" dirty="0" smtClean="0"/>
              <a:t>: left child</a:t>
            </a:r>
          </a:p>
          <a:p>
            <a:r>
              <a:rPr lang="en-US" sz="2800" dirty="0" err="1" smtClean="0"/>
              <a:t>x</a:t>
            </a:r>
            <a:r>
              <a:rPr lang="en-US" sz="2800" baseline="-25000" dirty="0" err="1" smtClean="0"/>
              <a:t>R</a:t>
            </a:r>
            <a:r>
              <a:rPr lang="en-US" sz="2800" dirty="0" smtClean="0"/>
              <a:t>: right child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0"/>
            <a:ext cx="7772400" cy="1143000"/>
          </a:xfrm>
          <a:noFill/>
        </p:spPr>
        <p:txBody>
          <a:bodyPr anchor="ctr"/>
          <a:lstStyle/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Function s()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6736" y="1171654"/>
            <a:ext cx="5563262" cy="4267200"/>
          </a:xfrm>
          <a:noFill/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node x has a value s(x).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s(x) as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length of a shortest path from x to an external node in the subtree rooted at x.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4183" y="3202458"/>
            <a:ext cx="6285537" cy="3533622"/>
            <a:chOff x="5752084" y="3095778"/>
            <a:chExt cx="6285537" cy="3533622"/>
          </a:xfrm>
        </p:grpSpPr>
        <p:grpSp>
          <p:nvGrpSpPr>
            <p:cNvPr id="5" name="Group 4"/>
            <p:cNvGrpSpPr/>
            <p:nvPr/>
          </p:nvGrpSpPr>
          <p:grpSpPr>
            <a:xfrm>
              <a:off x="5947339" y="3095778"/>
              <a:ext cx="5605440" cy="2642443"/>
              <a:chOff x="2416492" y="3293898"/>
              <a:chExt cx="6538424" cy="3112529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5329124" y="3293898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dirty="0"/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4129737" y="4006830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2</a:t>
                </a:r>
                <a:endParaRPr lang="en-US" altLang="en-US" dirty="0"/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6533928" y="3934556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2</a:t>
                </a:r>
                <a:endParaRPr lang="en-US" altLang="en-US" dirty="0"/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3178664" y="4875615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2416492" y="5821974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29" name="Straight Connector 12"/>
              <p:cNvCxnSpPr>
                <a:cxnSpLocks noChangeShapeType="1"/>
                <a:stCxn id="24" idx="3"/>
                <a:endCxn id="25" idx="7"/>
              </p:cNvCxnSpPr>
              <p:nvPr/>
            </p:nvCxnSpPr>
            <p:spPr bwMode="auto">
              <a:xfrm flipH="1">
                <a:off x="4620988" y="3792760"/>
                <a:ext cx="792421" cy="299661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13"/>
              <p:cNvCxnSpPr>
                <a:cxnSpLocks noChangeShapeType="1"/>
                <a:stCxn id="25" idx="3"/>
                <a:endCxn id="27" idx="7"/>
              </p:cNvCxnSpPr>
              <p:nvPr/>
            </p:nvCxnSpPr>
            <p:spPr bwMode="auto">
              <a:xfrm flipH="1">
                <a:off x="3669915" y="4505692"/>
                <a:ext cx="544107" cy="455514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14"/>
              <p:cNvCxnSpPr>
                <a:cxnSpLocks noChangeShapeType="1"/>
                <a:stCxn id="27" idx="3"/>
                <a:endCxn id="28" idx="0"/>
              </p:cNvCxnSpPr>
              <p:nvPr/>
            </p:nvCxnSpPr>
            <p:spPr bwMode="auto">
              <a:xfrm flipH="1">
                <a:off x="2704260" y="5374477"/>
                <a:ext cx="558689" cy="44749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15"/>
              <p:cNvCxnSpPr>
                <a:cxnSpLocks noChangeShapeType="1"/>
                <a:stCxn id="24" idx="5"/>
                <a:endCxn id="26" idx="1"/>
              </p:cNvCxnSpPr>
              <p:nvPr/>
            </p:nvCxnSpPr>
            <p:spPr bwMode="auto">
              <a:xfrm>
                <a:off x="5820375" y="3792760"/>
                <a:ext cx="797838" cy="227387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4908737" y="4973994"/>
                <a:ext cx="575251" cy="5839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34" name="Straight Connector 16"/>
              <p:cNvCxnSpPr>
                <a:cxnSpLocks noChangeShapeType="1"/>
                <a:stCxn id="25" idx="5"/>
                <a:endCxn id="33" idx="1"/>
              </p:cNvCxnSpPr>
              <p:nvPr/>
            </p:nvCxnSpPr>
            <p:spPr bwMode="auto">
              <a:xfrm>
                <a:off x="4620988" y="4505692"/>
                <a:ext cx="371993" cy="55381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8379665" y="4782598"/>
                <a:ext cx="575251" cy="5861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36" name="Straight Connector 16"/>
              <p:cNvCxnSpPr>
                <a:cxnSpLocks noChangeShapeType="1"/>
                <a:stCxn id="26" idx="5"/>
                <a:endCxn id="35" idx="1"/>
              </p:cNvCxnSpPr>
              <p:nvPr/>
            </p:nvCxnSpPr>
            <p:spPr bwMode="auto">
              <a:xfrm>
                <a:off x="7025179" y="4433418"/>
                <a:ext cx="1438730" cy="43502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6301081" y="4840599"/>
                <a:ext cx="575536" cy="584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38" name="Straight Connector 13"/>
              <p:cNvCxnSpPr>
                <a:cxnSpLocks noChangeShapeType="1"/>
                <a:stCxn id="26" idx="4"/>
                <a:endCxn id="37" idx="0"/>
              </p:cNvCxnSpPr>
              <p:nvPr/>
            </p:nvCxnSpPr>
            <p:spPr bwMode="auto">
              <a:xfrm flipH="1">
                <a:off x="6588849" y="4519009"/>
                <a:ext cx="232848" cy="321590"/>
              </a:xfrm>
              <a:prstGeom prst="lin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" name="Straight Connector 14"/>
            <p:cNvCxnSpPr>
              <a:cxnSpLocks noChangeShapeType="1"/>
              <a:stCxn id="28" idx="3"/>
              <a:endCxn id="7" idx="0"/>
            </p:cNvCxnSpPr>
            <p:nvPr/>
          </p:nvCxnSpPr>
          <p:spPr bwMode="auto">
            <a:xfrm flipH="1">
              <a:off x="5973064" y="5665557"/>
              <a:ext cx="46533" cy="476163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Rectangle 6"/>
            <p:cNvSpPr/>
            <p:nvPr/>
          </p:nvSpPr>
          <p:spPr>
            <a:xfrm>
              <a:off x="5752084" y="6141720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8" name="Straight Connector 14"/>
            <p:cNvCxnSpPr>
              <a:cxnSpLocks noChangeShapeType="1"/>
              <a:stCxn id="28" idx="5"/>
              <a:endCxn id="9" idx="0"/>
            </p:cNvCxnSpPr>
            <p:nvPr/>
          </p:nvCxnSpPr>
          <p:spPr bwMode="auto">
            <a:xfrm>
              <a:off x="6368492" y="5665557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Rectangle 8"/>
            <p:cNvSpPr/>
            <p:nvPr/>
          </p:nvSpPr>
          <p:spPr>
            <a:xfrm>
              <a:off x="6427280" y="6138725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0" name="Straight Connector 14"/>
            <p:cNvCxnSpPr>
              <a:cxnSpLocks noChangeShapeType="1"/>
              <a:endCxn id="11" idx="0"/>
            </p:cNvCxnSpPr>
            <p:nvPr/>
          </p:nvCxnSpPr>
          <p:spPr bwMode="auto">
            <a:xfrm>
              <a:off x="6992642" y="4884593"/>
              <a:ext cx="279768" cy="473168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7051430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2" name="Straight Connector 14"/>
            <p:cNvCxnSpPr>
              <a:cxnSpLocks noChangeShapeType="1"/>
              <a:stCxn id="33" idx="3"/>
              <a:endCxn id="13" idx="0"/>
            </p:cNvCxnSpPr>
            <p:nvPr/>
          </p:nvCxnSpPr>
          <p:spPr bwMode="auto">
            <a:xfrm flipH="1">
              <a:off x="7895431" y="4945247"/>
              <a:ext cx="260751" cy="38992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Rectangle 12"/>
            <p:cNvSpPr/>
            <p:nvPr/>
          </p:nvSpPr>
          <p:spPr>
            <a:xfrm>
              <a:off x="7674451" y="5335169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4" name="Straight Connector 14"/>
            <p:cNvCxnSpPr>
              <a:cxnSpLocks noChangeShapeType="1"/>
              <a:stCxn id="33" idx="5"/>
              <a:endCxn id="15" idx="0"/>
            </p:cNvCxnSpPr>
            <p:nvPr/>
          </p:nvCxnSpPr>
          <p:spPr bwMode="auto">
            <a:xfrm>
              <a:off x="8504903" y="4945247"/>
              <a:ext cx="65724" cy="38692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/>
            <p:cNvSpPr/>
            <p:nvPr/>
          </p:nvSpPr>
          <p:spPr>
            <a:xfrm>
              <a:off x="8349647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6" name="Straight Connector 14"/>
            <p:cNvCxnSpPr>
              <a:cxnSpLocks noChangeShapeType="1"/>
              <a:stCxn id="37" idx="3"/>
              <a:endCxn id="17" idx="0"/>
            </p:cNvCxnSpPr>
            <p:nvPr/>
          </p:nvCxnSpPr>
          <p:spPr bwMode="auto">
            <a:xfrm flipH="1">
              <a:off x="9266261" y="4832399"/>
              <a:ext cx="83623" cy="525362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Rectangle 16"/>
            <p:cNvSpPr/>
            <p:nvPr/>
          </p:nvSpPr>
          <p:spPr>
            <a:xfrm>
              <a:off x="9045281" y="5357761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8" name="Straight Connector 14"/>
            <p:cNvCxnSpPr>
              <a:cxnSpLocks noChangeShapeType="1"/>
              <a:stCxn id="37" idx="5"/>
              <a:endCxn id="19" idx="0"/>
            </p:cNvCxnSpPr>
            <p:nvPr/>
          </p:nvCxnSpPr>
          <p:spPr bwMode="auto">
            <a:xfrm>
              <a:off x="9698779" y="4832399"/>
              <a:ext cx="440620" cy="522367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/>
            <p:cNvSpPr/>
            <p:nvPr/>
          </p:nvSpPr>
          <p:spPr>
            <a:xfrm>
              <a:off x="9918419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20" name="Straight Connector 14"/>
            <p:cNvCxnSpPr>
              <a:cxnSpLocks noChangeShapeType="1"/>
              <a:stCxn id="35" idx="3"/>
              <a:endCxn id="21" idx="0"/>
            </p:cNvCxnSpPr>
            <p:nvPr/>
          </p:nvCxnSpPr>
          <p:spPr bwMode="auto">
            <a:xfrm flipH="1">
              <a:off x="11068223" y="4784390"/>
              <a:ext cx="63612" cy="570376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Rectangle 20"/>
            <p:cNvSpPr/>
            <p:nvPr/>
          </p:nvSpPr>
          <p:spPr>
            <a:xfrm>
              <a:off x="10847243" y="5354766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22" name="Straight Connector 14"/>
            <p:cNvCxnSpPr>
              <a:cxnSpLocks noChangeShapeType="1"/>
              <a:stCxn id="35" idx="5"/>
              <a:endCxn id="23" idx="0"/>
            </p:cNvCxnSpPr>
            <p:nvPr/>
          </p:nvCxnSpPr>
          <p:spPr bwMode="auto">
            <a:xfrm>
              <a:off x="11480556" y="4784390"/>
              <a:ext cx="336085" cy="547784"/>
            </a:xfrm>
            <a:prstGeom prst="line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Rectangle 22"/>
            <p:cNvSpPr/>
            <p:nvPr/>
          </p:nvSpPr>
          <p:spPr>
            <a:xfrm>
              <a:off x="11595661" y="5332174"/>
              <a:ext cx="441960" cy="487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475496" y="1831247"/>
            <a:ext cx="3466106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(x) </a:t>
            </a:r>
          </a:p>
          <a:p>
            <a:r>
              <a:rPr lang="en-US" sz="2800" dirty="0" smtClean="0"/>
              <a:t>= 1+min ( s(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L</a:t>
            </a:r>
            <a:r>
              <a:rPr lang="en-US" sz="2800" dirty="0" smtClean="0"/>
              <a:t>), s(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R</a:t>
            </a:r>
            <a:r>
              <a:rPr lang="en-US" sz="2800" dirty="0" smtClean="0"/>
              <a:t>) )</a:t>
            </a:r>
          </a:p>
          <a:p>
            <a:endParaRPr lang="en-US" sz="2800" dirty="0"/>
          </a:p>
          <a:p>
            <a:r>
              <a:rPr lang="en-US" sz="2800" dirty="0" err="1" smtClean="0"/>
              <a:t>x</a:t>
            </a:r>
            <a:r>
              <a:rPr lang="en-US" sz="2800" baseline="-25000" dirty="0" err="1" smtClean="0"/>
              <a:t>L</a:t>
            </a:r>
            <a:r>
              <a:rPr lang="en-US" sz="2800" dirty="0" smtClean="0"/>
              <a:t>: left child</a:t>
            </a:r>
          </a:p>
          <a:p>
            <a:r>
              <a:rPr lang="en-US" sz="2800" dirty="0" err="1" smtClean="0"/>
              <a:t>x</a:t>
            </a:r>
            <a:r>
              <a:rPr lang="en-US" sz="2800" baseline="-25000" dirty="0" err="1" smtClean="0"/>
              <a:t>R</a:t>
            </a:r>
            <a:r>
              <a:rPr lang="en-US" sz="2800" dirty="0" smtClean="0"/>
              <a:t>: right child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97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758</Words>
  <Application>Microsoft Office PowerPoint</Application>
  <PresentationFormat>Widescreen</PresentationFormat>
  <Paragraphs>237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Leftist trees</vt:lpstr>
      <vt:lpstr>Leftist trees</vt:lpstr>
      <vt:lpstr>Extended Binary Trees</vt:lpstr>
      <vt:lpstr>Extended Binary Trees</vt:lpstr>
      <vt:lpstr>Extended Binary Trees</vt:lpstr>
      <vt:lpstr>The Function s()</vt:lpstr>
      <vt:lpstr>The Function s()</vt:lpstr>
      <vt:lpstr>The Function s()</vt:lpstr>
      <vt:lpstr>The Function s()</vt:lpstr>
      <vt:lpstr>The Function s()</vt:lpstr>
      <vt:lpstr>Height Biased Leftist Trees</vt:lpstr>
      <vt:lpstr>Leftist Trees--Property 1</vt:lpstr>
      <vt:lpstr>Leftist Trees—Property 2</vt:lpstr>
      <vt:lpstr>Leftist Trees—Property 3</vt:lpstr>
      <vt:lpstr>Leftist Trees As Priority Queues</vt:lpstr>
      <vt:lpstr>Merging height biased leftist trees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79</cp:revision>
  <dcterms:created xsi:type="dcterms:W3CDTF">2020-04-17T00:18:31Z</dcterms:created>
  <dcterms:modified xsi:type="dcterms:W3CDTF">2020-04-19T07:30:18Z</dcterms:modified>
</cp:coreProperties>
</file>