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84" r:id="rId3"/>
    <p:sldId id="327" r:id="rId4"/>
    <p:sldId id="379" r:id="rId5"/>
    <p:sldId id="385" r:id="rId6"/>
    <p:sldId id="381" r:id="rId7"/>
    <p:sldId id="407" r:id="rId8"/>
    <p:sldId id="332" r:id="rId9"/>
    <p:sldId id="333" r:id="rId10"/>
    <p:sldId id="392" r:id="rId11"/>
    <p:sldId id="393" r:id="rId12"/>
    <p:sldId id="394" r:id="rId13"/>
    <p:sldId id="395" r:id="rId14"/>
    <p:sldId id="396" r:id="rId15"/>
    <p:sldId id="335" r:id="rId16"/>
    <p:sldId id="39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353" r:id="rId50"/>
    <p:sldId id="421" r:id="rId51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6F"/>
    <a:srgbClr val="FF9933"/>
    <a:srgbClr val="FFCC00"/>
    <a:srgbClr val="33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0929"/>
  </p:normalViewPr>
  <p:slideViewPr>
    <p:cSldViewPr>
      <p:cViewPr varScale="1">
        <p:scale>
          <a:sx n="64" d="100"/>
          <a:sy n="64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notesViewPr>
    <p:cSldViewPr>
      <p:cViewPr varScale="1">
        <p:scale>
          <a:sx n="39" d="100"/>
          <a:sy n="39" d="100"/>
        </p:scale>
        <p:origin x="-1222" y="-95"/>
      </p:cViewPr>
      <p:guideLst>
        <p:guide orient="horz" pos="2203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90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85D8F1-1712-485E-B7F6-01A0DC28D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34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7CE5445-966E-4D92-A9B9-7115F3892A3B}" type="slidenum">
              <a:rPr lang="en-US" altLang="en-US" sz="1000" smtClean="0">
                <a:solidFill>
                  <a:schemeClr val="tx1"/>
                </a:solidFill>
              </a:rPr>
              <a:pPr/>
              <a:t>1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778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2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114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3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468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4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112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5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281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6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2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7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767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4FF71AD-E853-48BD-8B8C-8C97A1973ED8}" type="slidenum">
              <a:rPr lang="en-US" altLang="en-US" sz="1000" smtClean="0">
                <a:solidFill>
                  <a:schemeClr val="tx1"/>
                </a:solidFill>
              </a:rPr>
              <a:pPr/>
              <a:t>15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703263"/>
            <a:ext cx="4622800" cy="3467100"/>
          </a:xfrm>
          <a:solidFill>
            <a:srgbClr val="FFFFFF"/>
          </a:solidFill>
          <a:ln/>
        </p:spPr>
      </p:sp>
      <p:sp>
        <p:nvSpPr>
          <p:cNvPr id="143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114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B5F30-E13B-4F38-BD4E-F32868FFB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EA5D-14CB-4B15-98FE-AB8DF226E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A48F3-64BD-4058-841F-5F0867263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9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DB09-7606-4AB1-931F-3A18B19E0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8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FDD4-3DFF-426C-813A-10B36D08F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29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F79D-836E-4139-A631-F01E0DAE1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1090-FD42-4B96-BD75-200602A1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3DFF-FBC5-468A-9D2F-B2368CD4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6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2351B-1C0B-4297-A142-40139B9C2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CA7BD-BEAC-4A44-BFE8-AEE4AE0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1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D3BE-9637-4ECB-BB44-DA147013E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AAC404-6EF4-49D3-8C76-C6A3DA669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/>
              <a:t>Red Black Trees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</a:t>
            </a:r>
            <a:br>
              <a:rPr lang="en-US" altLang="en-US" dirty="0" smtClean="0"/>
            </a:br>
            <a:r>
              <a:rPr lang="en-US" altLang="en-US" dirty="0" smtClean="0"/>
              <a:t>Collapsed Trees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00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</a:t>
            </a:r>
            <a:br>
              <a:rPr lang="en-US" altLang="en-US" dirty="0" smtClean="0"/>
            </a:br>
            <a:r>
              <a:rPr lang="en-US" altLang="en-US" dirty="0" smtClean="0"/>
              <a:t>Collapsed Trees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13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</a:t>
            </a:r>
            <a:br>
              <a:rPr lang="en-US" altLang="en-US" dirty="0" smtClean="0"/>
            </a:br>
            <a:r>
              <a:rPr lang="en-US" altLang="en-US" dirty="0" smtClean="0"/>
              <a:t>Collapsed Trees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89515" y="5513308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353418" y="5501441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44280" y="549962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98799" cy="518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19" idx="3"/>
            <a:endCxn id="39" idx="0"/>
          </p:cNvCxnSpPr>
          <p:nvPr/>
        </p:nvCxnSpPr>
        <p:spPr bwMode="auto">
          <a:xfrm flipH="1">
            <a:off x="1474589" y="4995027"/>
            <a:ext cx="293687" cy="5064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19" idx="4"/>
            <a:endCxn id="40" idx="0"/>
          </p:cNvCxnSpPr>
          <p:nvPr/>
        </p:nvCxnSpPr>
        <p:spPr bwMode="auto">
          <a:xfrm flipH="1">
            <a:off x="1965451" y="5070901"/>
            <a:ext cx="24631" cy="4287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12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</a:t>
            </a:r>
            <a:br>
              <a:rPr lang="en-US" altLang="en-US" dirty="0" smtClean="0"/>
            </a:br>
            <a:r>
              <a:rPr lang="en-US" altLang="en-US" dirty="0" smtClean="0"/>
              <a:t>Collapsed Trees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1"/>
            <a:ext cx="8229600" cy="3107049"/>
            <a:chOff x="2340811" y="3259418"/>
            <a:chExt cx="4981997" cy="17231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89515" y="5513308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353418" y="5501441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44280" y="549962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14335" y="4631154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28666" y="4638524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15782" y="549962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72982" y="5499567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235296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41303" y="467476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3"/>
            <a:endCxn id="38" idx="0"/>
          </p:cNvCxnSpPr>
          <p:nvPr/>
        </p:nvCxnSpPr>
        <p:spPr bwMode="auto">
          <a:xfrm flipH="1">
            <a:off x="2816159" y="4124080"/>
            <a:ext cx="237564" cy="4971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98799" cy="518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19" idx="3"/>
            <a:endCxn id="39" idx="0"/>
          </p:cNvCxnSpPr>
          <p:nvPr/>
        </p:nvCxnSpPr>
        <p:spPr bwMode="auto">
          <a:xfrm flipH="1">
            <a:off x="1474589" y="4995027"/>
            <a:ext cx="293687" cy="5064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19" idx="4"/>
            <a:endCxn id="40" idx="0"/>
          </p:cNvCxnSpPr>
          <p:nvPr/>
        </p:nvCxnSpPr>
        <p:spPr bwMode="auto">
          <a:xfrm flipH="1">
            <a:off x="1965451" y="5070901"/>
            <a:ext cx="24631" cy="4287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5" idx="4"/>
            <a:endCxn id="41" idx="0"/>
          </p:cNvCxnSpPr>
          <p:nvPr/>
        </p:nvCxnSpPr>
        <p:spPr bwMode="auto">
          <a:xfrm>
            <a:off x="3275420" y="4199882"/>
            <a:ext cx="60086" cy="4312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5" idx="5"/>
            <a:endCxn id="42" idx="0"/>
          </p:cNvCxnSpPr>
          <p:nvPr/>
        </p:nvCxnSpPr>
        <p:spPr bwMode="auto">
          <a:xfrm>
            <a:off x="3497116" y="4124080"/>
            <a:ext cx="352721" cy="5144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1" idx="4"/>
            <a:endCxn id="48" idx="0"/>
          </p:cNvCxnSpPr>
          <p:nvPr/>
        </p:nvCxnSpPr>
        <p:spPr bwMode="auto">
          <a:xfrm flipH="1">
            <a:off x="5356467" y="4170767"/>
            <a:ext cx="62614" cy="490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1" idx="5"/>
            <a:endCxn id="49" idx="0"/>
          </p:cNvCxnSpPr>
          <p:nvPr/>
        </p:nvCxnSpPr>
        <p:spPr bwMode="auto">
          <a:xfrm>
            <a:off x="5640886" y="4094893"/>
            <a:ext cx="221588" cy="5798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26" idx="4"/>
            <a:endCxn id="44" idx="0"/>
          </p:cNvCxnSpPr>
          <p:nvPr/>
        </p:nvCxnSpPr>
        <p:spPr bwMode="auto">
          <a:xfrm>
            <a:off x="8373275" y="5088250"/>
            <a:ext cx="20878" cy="411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26" idx="3"/>
            <a:endCxn id="43" idx="0"/>
          </p:cNvCxnSpPr>
          <p:nvPr/>
        </p:nvCxnSpPr>
        <p:spPr bwMode="auto">
          <a:xfrm flipH="1">
            <a:off x="7936953" y="5012155"/>
            <a:ext cx="214625" cy="487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62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</a:t>
            </a:r>
            <a:br>
              <a:rPr lang="en-US" altLang="en-US" dirty="0" smtClean="0"/>
            </a:br>
            <a:r>
              <a:rPr lang="en-US" altLang="en-US" dirty="0" smtClean="0"/>
              <a:t>Collapsed Trees</a:t>
            </a:r>
            <a:endParaRPr lang="en-US" altLang="en-US" dirty="0" smtClean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159498" y="1981201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040026" y="2715126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56712" y="2778024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78494" y="3621462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2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2575512" y="2423426"/>
            <a:ext cx="1675861" cy="367573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4"/>
          <p:cNvCxnSpPr>
            <a:cxnSpLocks noChangeShapeType="1"/>
            <a:stCxn id="7" idx="3"/>
            <a:endCxn id="10" idx="0"/>
          </p:cNvCxnSpPr>
          <p:nvPr/>
        </p:nvCxnSpPr>
        <p:spPr bwMode="auto">
          <a:xfrm flipH="1">
            <a:off x="592175" y="3157353"/>
            <a:ext cx="1539726" cy="46410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5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4694984" y="2423426"/>
            <a:ext cx="1753603" cy="43047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961894" y="3682273"/>
            <a:ext cx="627051" cy="51761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6"/>
          <p:cNvCxnSpPr>
            <a:cxnSpLocks noChangeShapeType="1"/>
            <a:stCxn id="7" idx="5"/>
            <a:endCxn id="15" idx="1"/>
          </p:cNvCxnSpPr>
          <p:nvPr/>
        </p:nvCxnSpPr>
        <p:spPr bwMode="auto">
          <a:xfrm>
            <a:off x="2575514" y="3157353"/>
            <a:ext cx="478209" cy="600723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1497695" y="3672839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6"/>
          <p:cNvCxnSpPr>
            <a:cxnSpLocks noChangeShapeType="1"/>
            <a:stCxn id="7" idx="4"/>
            <a:endCxn id="19" idx="0"/>
          </p:cNvCxnSpPr>
          <p:nvPr/>
        </p:nvCxnSpPr>
        <p:spPr bwMode="auto">
          <a:xfrm flipH="1">
            <a:off x="1811376" y="3233227"/>
            <a:ext cx="542331" cy="43961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5105400" y="3652666"/>
            <a:ext cx="627361" cy="51810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3"/>
          <p:cNvCxnSpPr>
            <a:cxnSpLocks noChangeShapeType="1"/>
            <a:stCxn id="8" idx="3"/>
            <a:endCxn id="21" idx="7"/>
          </p:cNvCxnSpPr>
          <p:nvPr/>
        </p:nvCxnSpPr>
        <p:spPr bwMode="auto">
          <a:xfrm flipH="1">
            <a:off x="5640886" y="3220250"/>
            <a:ext cx="807701" cy="50829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6705804" y="3728540"/>
            <a:ext cx="627051" cy="51761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7925004" y="3765002"/>
            <a:ext cx="627051" cy="51960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16"/>
          <p:cNvCxnSpPr>
            <a:cxnSpLocks noChangeShapeType="1"/>
            <a:stCxn id="8" idx="5"/>
            <a:endCxn id="26" idx="0"/>
          </p:cNvCxnSpPr>
          <p:nvPr/>
        </p:nvCxnSpPr>
        <p:spPr bwMode="auto">
          <a:xfrm>
            <a:off x="6892198" y="3220251"/>
            <a:ext cx="1346332" cy="5447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14"/>
          <p:cNvCxnSpPr>
            <a:cxnSpLocks noChangeShapeType="1"/>
            <a:stCxn id="8" idx="4"/>
            <a:endCxn id="25" idx="0"/>
          </p:cNvCxnSpPr>
          <p:nvPr/>
        </p:nvCxnSpPr>
        <p:spPr bwMode="auto">
          <a:xfrm>
            <a:off x="6670393" y="3296125"/>
            <a:ext cx="348937" cy="432415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-26306" y="4606437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0868" y="4606437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10809" y="463334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174712" y="4621478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665574" y="4619657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14335" y="4631154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28666" y="4638524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681037" y="469598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138237" y="4695927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33314" y="468276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090514" y="468276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235296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41303" y="467476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557064" y="466574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3"/>
            <a:endCxn id="38" idx="0"/>
          </p:cNvCxnSpPr>
          <p:nvPr/>
        </p:nvCxnSpPr>
        <p:spPr bwMode="auto">
          <a:xfrm flipH="1">
            <a:off x="2816159" y="4124080"/>
            <a:ext cx="237564" cy="4971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033181" y="4115064"/>
            <a:ext cx="298799" cy="518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592175" y="4139561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94865" y="4063687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19" idx="3"/>
            <a:endCxn id="39" idx="0"/>
          </p:cNvCxnSpPr>
          <p:nvPr/>
        </p:nvCxnSpPr>
        <p:spPr bwMode="auto">
          <a:xfrm flipH="1">
            <a:off x="1295883" y="4115064"/>
            <a:ext cx="293687" cy="5064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19" idx="4"/>
            <a:endCxn id="40" idx="0"/>
          </p:cNvCxnSpPr>
          <p:nvPr/>
        </p:nvCxnSpPr>
        <p:spPr bwMode="auto">
          <a:xfrm flipH="1">
            <a:off x="1786745" y="4190938"/>
            <a:ext cx="24631" cy="4287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5" idx="4"/>
            <a:endCxn id="41" idx="0"/>
          </p:cNvCxnSpPr>
          <p:nvPr/>
        </p:nvCxnSpPr>
        <p:spPr bwMode="auto">
          <a:xfrm>
            <a:off x="3275420" y="4199882"/>
            <a:ext cx="60086" cy="4312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5" idx="5"/>
            <a:endCxn id="42" idx="0"/>
          </p:cNvCxnSpPr>
          <p:nvPr/>
        </p:nvCxnSpPr>
        <p:spPr bwMode="auto">
          <a:xfrm>
            <a:off x="3497116" y="4124080"/>
            <a:ext cx="352721" cy="5144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1" idx="4"/>
            <a:endCxn id="48" idx="0"/>
          </p:cNvCxnSpPr>
          <p:nvPr/>
        </p:nvCxnSpPr>
        <p:spPr bwMode="auto">
          <a:xfrm flipH="1">
            <a:off x="5356467" y="4170767"/>
            <a:ext cx="62614" cy="490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1" idx="5"/>
            <a:endCxn id="49" idx="0"/>
          </p:cNvCxnSpPr>
          <p:nvPr/>
        </p:nvCxnSpPr>
        <p:spPr bwMode="auto">
          <a:xfrm>
            <a:off x="5640886" y="4094893"/>
            <a:ext cx="221588" cy="5798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754485" y="417034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211685" y="417034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460226" y="420851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26" idx="4"/>
            <a:endCxn id="44" idx="0"/>
          </p:cNvCxnSpPr>
          <p:nvPr/>
        </p:nvCxnSpPr>
        <p:spPr bwMode="auto">
          <a:xfrm>
            <a:off x="8238530" y="4284610"/>
            <a:ext cx="20878" cy="411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26" idx="3"/>
            <a:endCxn id="43" idx="0"/>
          </p:cNvCxnSpPr>
          <p:nvPr/>
        </p:nvCxnSpPr>
        <p:spPr bwMode="auto">
          <a:xfrm flipH="1">
            <a:off x="7802208" y="4208515"/>
            <a:ext cx="214625" cy="487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7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Let h’ ( &gt;= h/2 ) be the height of the collapsed tree.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In worst-case, all internal nodes of collapsed tree have degree 2.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Number of internal nodes in collapsed tree &gt;= 2</a:t>
            </a:r>
            <a:r>
              <a:rPr lang="en-US" altLang="en-US" baseline="30000" dirty="0" smtClean="0"/>
              <a:t>h’</a:t>
            </a:r>
            <a:r>
              <a:rPr lang="en-US" altLang="en-US" dirty="0" smtClean="0"/>
              <a:t>-1.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So, n &gt;= 2</a:t>
            </a:r>
            <a:r>
              <a:rPr lang="en-US" altLang="en-US" baseline="30000" dirty="0" smtClean="0"/>
              <a:t>h’</a:t>
            </a:r>
            <a:r>
              <a:rPr lang="en-US" altLang="en-US" dirty="0" smtClean="0"/>
              <a:t>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So, h &lt;= 2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(n + 1)</a:t>
            </a:r>
          </a:p>
        </p:txBody>
      </p:sp>
    </p:spTree>
    <p:extLst>
      <p:ext uri="{BB962C8B-B14F-4D97-AF65-F5344CB8AC3E}">
        <p14:creationId xmlns:p14="http://schemas.microsoft.com/office/powerpoint/2010/main" val="397984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Operations</a:t>
            </a: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Node insertion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Node deletion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Need to maintain the properties of red-black trees.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7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9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(1)</a:t>
            </a:r>
            <a:br>
              <a:rPr lang="en-US" altLang="en-US" dirty="0" smtClean="0"/>
            </a:br>
            <a:r>
              <a:rPr lang="en-US" altLang="en-US" dirty="0" smtClean="0"/>
              <a:t>Delete 14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76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(2)</a:t>
            </a:r>
            <a:br>
              <a:rPr lang="en-US" altLang="en-US" dirty="0" smtClean="0"/>
            </a:br>
            <a:r>
              <a:rPr lang="en-US" altLang="en-US" dirty="0" smtClean="0"/>
              <a:t>Delete 14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71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/>
              <a:t>Properties</a:t>
            </a:r>
            <a:endParaRPr lang="en-US" altLang="en-US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159239"/>
            <a:ext cx="8839200" cy="5867400"/>
          </a:xfrm>
          <a:noFill/>
        </p:spPr>
        <p:txBody>
          <a:bodyPr/>
          <a:lstStyle/>
          <a:p>
            <a:pPr algn="l"/>
            <a:r>
              <a:rPr lang="en-US" altLang="en-US" sz="2800" dirty="0"/>
              <a:t>Colored Edges </a:t>
            </a:r>
            <a:r>
              <a:rPr lang="en-US" altLang="en-US" sz="2800" dirty="0" smtClean="0"/>
              <a:t>Definition</a:t>
            </a:r>
          </a:p>
          <a:p>
            <a:pPr algn="l"/>
            <a:endParaRPr lang="en-US" alt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Binary search 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Child pointers are colored red or black.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Pointer to an external node is black.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No root to external node path has two consecutive red pointers.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Every root to external node path has the same number of black pointers.</a:t>
            </a:r>
          </a:p>
        </p:txBody>
      </p:sp>
    </p:spTree>
    <p:extLst>
      <p:ext uri="{BB962C8B-B14F-4D97-AF65-F5344CB8AC3E}">
        <p14:creationId xmlns:p14="http://schemas.microsoft.com/office/powerpoint/2010/main" val="36498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14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6"/>
            <p:cNvCxnSpPr>
              <a:cxnSpLocks noChangeShapeType="1"/>
              <a:stCxn id="15" idx="5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917157" y="4520162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6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(1)</a:t>
            </a:r>
            <a:br>
              <a:rPr lang="en-US" altLang="en-US" dirty="0" smtClean="0"/>
            </a:br>
            <a:r>
              <a:rPr lang="en-US" altLang="en-US" dirty="0" smtClean="0"/>
              <a:t>Delete 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07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(2)</a:t>
            </a:r>
            <a:br>
              <a:rPr lang="en-US" altLang="en-US" dirty="0" smtClean="0"/>
            </a:br>
            <a:r>
              <a:rPr lang="en-US" altLang="en-US" dirty="0" smtClean="0"/>
              <a:t>Delete 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05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36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(4)</a:t>
            </a:r>
            <a:br>
              <a:rPr lang="en-US" altLang="en-US" dirty="0" smtClean="0"/>
            </a:br>
            <a:r>
              <a:rPr lang="en-US" altLang="en-US" dirty="0" smtClean="0"/>
              <a:t>Delete 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95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(5)</a:t>
            </a:r>
            <a:br>
              <a:rPr lang="en-US" altLang="en-US" dirty="0" smtClean="0"/>
            </a:br>
            <a:r>
              <a:rPr lang="en-US" altLang="en-US" dirty="0" smtClean="0"/>
              <a:t>Delete 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38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(1)</a:t>
            </a:r>
            <a:br>
              <a:rPr lang="en-US" altLang="en-US" dirty="0" smtClean="0"/>
            </a:br>
            <a:r>
              <a:rPr lang="en-US" altLang="en-US" dirty="0" smtClean="0"/>
              <a:t>Delete 21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39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(2)</a:t>
            </a:r>
            <a:br>
              <a:rPr lang="en-US" altLang="en-US" dirty="0" smtClean="0"/>
            </a:br>
            <a:r>
              <a:rPr lang="en-US" altLang="en-US" dirty="0" smtClean="0"/>
              <a:t>Delete 21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22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21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9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21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51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/>
              <a:t>Properties</a:t>
            </a:r>
            <a:endParaRPr lang="en-US" altLang="en-US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159239"/>
            <a:ext cx="8839200" cy="5867400"/>
          </a:xfrm>
          <a:noFill/>
        </p:spPr>
        <p:txBody>
          <a:bodyPr/>
          <a:lstStyle/>
          <a:p>
            <a:pPr algn="l"/>
            <a:r>
              <a:rPr lang="en-US" altLang="en-US" sz="2800" dirty="0"/>
              <a:t>Colored </a:t>
            </a:r>
            <a:r>
              <a:rPr lang="en-US" altLang="en-US" sz="2800" dirty="0" smtClean="0"/>
              <a:t>Nodes Definition</a:t>
            </a:r>
            <a:endParaRPr lang="en-US" altLang="en-US" sz="2800" dirty="0"/>
          </a:p>
          <a:p>
            <a:pPr algn="l"/>
            <a:endParaRPr lang="en-US" altLang="en-US" sz="28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Binary </a:t>
            </a:r>
            <a:r>
              <a:rPr lang="en-US" altLang="en-US" sz="2800" dirty="0"/>
              <a:t>search 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Each node is colored red or black.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b="1" dirty="0"/>
              <a:t>Root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all external nodes </a:t>
            </a:r>
            <a:r>
              <a:rPr lang="en-US" altLang="en-US" sz="2800" dirty="0"/>
              <a:t>are </a:t>
            </a:r>
            <a:r>
              <a:rPr lang="en-US" altLang="en-US" sz="2800" b="1" dirty="0"/>
              <a:t>black</a:t>
            </a:r>
            <a:r>
              <a:rPr lang="en-US" altLang="en-US" sz="2800" dirty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Two </a:t>
            </a:r>
            <a:r>
              <a:rPr lang="en-US" altLang="en-US" sz="2800" dirty="0"/>
              <a:t>consecutive red </a:t>
            </a:r>
            <a:r>
              <a:rPr lang="en-US" altLang="en-US" sz="2800" dirty="0" smtClean="0"/>
              <a:t>nodes are not allowed along a path from the root to an external node.</a:t>
            </a:r>
            <a:endParaRPr lang="en-US" alt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All root-to-external-node paths have the same number of black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21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3" name="Straight Connector 16"/>
          <p:cNvCxnSpPr>
            <a:cxnSpLocks noChangeShapeType="1"/>
            <a:stCxn id="19" idx="3"/>
            <a:endCxn id="39" idx="0"/>
          </p:cNvCxnSpPr>
          <p:nvPr/>
        </p:nvCxnSpPr>
        <p:spPr bwMode="auto">
          <a:xfrm flipH="1">
            <a:off x="1621168" y="4995027"/>
            <a:ext cx="147108" cy="4913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4845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499997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61696" y="5456471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57734" cy="491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44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(1)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34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(2)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2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(3)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46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(4)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7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(5)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1"/>
            <a:ext cx="8229600" cy="3107049"/>
            <a:chOff x="2340811" y="3259418"/>
            <a:chExt cx="4981997" cy="17231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5105400" y="3652665"/>
            <a:ext cx="627361" cy="5181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(6)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1"/>
            <a:ext cx="8229600" cy="3107049"/>
            <a:chOff x="2340811" y="3259418"/>
            <a:chExt cx="4981997" cy="172319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871508" y="4548761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5105400" y="3652665"/>
            <a:ext cx="627361" cy="5181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Delete a node? (7)</a:t>
            </a:r>
            <a:br>
              <a:rPr lang="en-US" altLang="en-US" dirty="0" smtClean="0"/>
            </a:br>
            <a:r>
              <a:rPr lang="en-US" altLang="en-US" dirty="0" smtClean="0"/>
              <a:t>Delete 15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1"/>
            <a:ext cx="8229600" cy="3107049"/>
            <a:chOff x="2340811" y="3259418"/>
            <a:chExt cx="4981997" cy="1723196"/>
          </a:xfrm>
          <a:solidFill>
            <a:schemeClr val="tx1"/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3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871508" y="4548761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5105400" y="3652665"/>
            <a:ext cx="627361" cy="5181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Please read the book for details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36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Search Trees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" y="2057400"/>
            <a:ext cx="8229600" cy="3276599"/>
            <a:chOff x="2340811" y="3166789"/>
            <a:chExt cx="4981997" cy="18172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59429" y="316678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412052"/>
              <a:ext cx="991863" cy="2964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883599" y="3412052"/>
              <a:ext cx="1084250" cy="33137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2995474" y="46856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6"/>
            <p:cNvCxnSpPr>
              <a:cxnSpLocks noChangeShapeType="1"/>
              <a:stCxn id="9" idx="5"/>
              <a:endCxn id="21" idx="0"/>
            </p:cNvCxnSpPr>
            <p:nvPr/>
          </p:nvCxnSpPr>
          <p:spPr bwMode="auto">
            <a:xfrm>
              <a:off x="3094222" y="4405799"/>
              <a:ext cx="91147" cy="27985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368459" y="4171562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13"/>
            <p:cNvCxnSpPr>
              <a:cxnSpLocks noChangeShapeType="1"/>
              <a:endCxn id="23" idx="7"/>
            </p:cNvCxnSpPr>
            <p:nvPr/>
          </p:nvCxnSpPr>
          <p:spPr bwMode="auto">
            <a:xfrm flipH="1">
              <a:off x="5692629" y="3960430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16"/>
            <p:cNvCxnSpPr>
              <a:cxnSpLocks noChangeShapeType="1"/>
              <a:endCxn id="27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6075897" y="467421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16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14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6265697" y="4458905"/>
              <a:ext cx="245392" cy="21530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593881" y="469667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16"/>
            <p:cNvCxnSpPr>
              <a:cxnSpLocks noChangeShapeType="1"/>
              <a:stCxn id="23" idx="5"/>
              <a:endCxn id="33" idx="0"/>
            </p:cNvCxnSpPr>
            <p:nvPr/>
          </p:nvCxnSpPr>
          <p:spPr bwMode="auto">
            <a:xfrm>
              <a:off x="5692629" y="4416825"/>
              <a:ext cx="91147" cy="279851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7593325" y="5688146"/>
            <a:ext cx="627051" cy="519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302974" y="5732170"/>
            <a:ext cx="627361" cy="5181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16"/>
          <p:cNvCxnSpPr>
            <a:cxnSpLocks noChangeShapeType="1"/>
            <a:stCxn id="21" idx="4"/>
            <a:endCxn id="36" idx="0"/>
          </p:cNvCxnSpPr>
          <p:nvPr/>
        </p:nvCxnSpPr>
        <p:spPr bwMode="auto">
          <a:xfrm flipH="1">
            <a:off x="1616655" y="5314119"/>
            <a:ext cx="464243" cy="41805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14"/>
          <p:cNvCxnSpPr>
            <a:cxnSpLocks noChangeShapeType="1"/>
          </p:cNvCxnSpPr>
          <p:nvPr/>
        </p:nvCxnSpPr>
        <p:spPr bwMode="auto">
          <a:xfrm flipH="1">
            <a:off x="8017939" y="5334907"/>
            <a:ext cx="405355" cy="38821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2" name="TextBox 7171"/>
          <p:cNvSpPr txBox="1"/>
          <p:nvPr/>
        </p:nvSpPr>
        <p:spPr>
          <a:xfrm>
            <a:off x="4997" y="1366392"/>
            <a:ext cx="4762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Value(left child) </a:t>
            </a:r>
            <a:r>
              <a:rPr lang="en-US" dirty="0" smtClean="0">
                <a:solidFill>
                  <a:schemeClr val="tx1"/>
                </a:solidFill>
              </a:rPr>
              <a:t>&lt;= root &lt; </a:t>
            </a:r>
            <a:r>
              <a:rPr lang="en-US" dirty="0">
                <a:solidFill>
                  <a:schemeClr val="tx1"/>
                </a:solidFill>
              </a:rPr>
              <a:t>Value(right child)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Value(left child) &lt; Value(right child)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36 (1)</a:t>
            </a:r>
            <a:endParaRPr lang="en-US" alt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6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6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3"/>
            <p:cNvCxnSpPr>
              <a:cxnSpLocks noChangeShapeType="1"/>
              <a:stCxn id="8" idx="3"/>
              <a:endCxn id="21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16"/>
            <p:cNvCxnSpPr>
              <a:cxnSpLocks noChangeShapeType="1"/>
              <a:endCxn id="23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16"/>
            <p:cNvCxnSpPr>
              <a:cxnSpLocks noChangeShapeType="1"/>
              <a:stCxn id="23" idx="5"/>
              <a:endCxn id="26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16"/>
            <p:cNvCxnSpPr>
              <a:cxnSpLocks noChangeShapeType="1"/>
              <a:stCxn id="21" idx="5"/>
              <a:endCxn id="29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16"/>
          <p:cNvCxnSpPr>
            <a:cxnSpLocks noChangeShapeType="1"/>
            <a:stCxn id="19" idx="3"/>
            <a:endCxn id="32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14"/>
          <p:cNvCxnSpPr>
            <a:cxnSpLocks noChangeShapeType="1"/>
            <a:stCxn id="26" idx="3"/>
            <a:endCxn id="31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15" idx="4"/>
            <a:endCxn id="38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19" idx="5"/>
            <a:endCxn id="37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0" idx="4"/>
            <a:endCxn id="36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10" idx="3"/>
            <a:endCxn id="35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2" idx="3"/>
            <a:endCxn id="39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2" idx="5"/>
            <a:endCxn id="40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17" idx="3"/>
            <a:endCxn id="41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17" idx="5"/>
            <a:endCxn id="42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21" idx="3"/>
            <a:endCxn id="47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9" idx="3"/>
            <a:endCxn id="48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29" idx="5"/>
            <a:endCxn id="49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25" idx="3"/>
            <a:endCxn id="45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25" idx="5"/>
            <a:endCxn id="46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26" idx="5"/>
            <a:endCxn id="50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1" idx="5"/>
            <a:endCxn id="44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31" idx="3"/>
            <a:endCxn id="43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44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36 (2)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648200"/>
            <a:chOff x="152400" y="1981200"/>
            <a:chExt cx="8534400" cy="46482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651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7" idx="3"/>
              <a:endCxn id="41" idx="0"/>
            </p:cNvCxnSpPr>
            <p:nvPr/>
          </p:nvCxnSpPr>
          <p:spPr bwMode="auto">
            <a:xfrm flipH="1">
              <a:off x="3772230" y="4992273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272138" y="6319951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183909" y="5862719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8757436" y="6353679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stCxn id="67" idx="5"/>
            <a:endCxn id="71" idx="0"/>
          </p:cNvCxnSpPr>
          <p:nvPr/>
        </p:nvCxnSpPr>
        <p:spPr bwMode="auto">
          <a:xfrm>
            <a:off x="8424934" y="5777513"/>
            <a:ext cx="442900" cy="5761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63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36 (3)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648200"/>
            <a:chOff x="152400" y="1981200"/>
            <a:chExt cx="8534400" cy="46482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651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7" idx="3"/>
              <a:endCxn id="41" idx="0"/>
            </p:cNvCxnSpPr>
            <p:nvPr/>
          </p:nvCxnSpPr>
          <p:spPr bwMode="auto">
            <a:xfrm flipH="1">
              <a:off x="3772230" y="4992273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002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(1)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648200"/>
            <a:chOff x="152400" y="1981200"/>
            <a:chExt cx="8534400" cy="46482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651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7" idx="3"/>
              <a:endCxn id="41" idx="0"/>
            </p:cNvCxnSpPr>
            <p:nvPr/>
          </p:nvCxnSpPr>
          <p:spPr bwMode="auto">
            <a:xfrm flipH="1">
              <a:off x="3772230" y="4992273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6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(2)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702633"/>
            <a:chOff x="152400" y="1981200"/>
            <a:chExt cx="8534400" cy="470263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320423" y="6302833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endCxn id="41" idx="0"/>
            </p:cNvCxnSpPr>
            <p:nvPr/>
          </p:nvCxnSpPr>
          <p:spPr bwMode="auto">
            <a:xfrm flipH="1">
              <a:off x="3441595" y="5808706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2929415" y="5354038"/>
            <a:ext cx="627051" cy="519608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37265" y="6297924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3" idx="5"/>
            <a:endCxn id="74" idx="0"/>
          </p:cNvCxnSpPr>
          <p:nvPr/>
        </p:nvCxnSpPr>
        <p:spPr bwMode="auto">
          <a:xfrm>
            <a:off x="3464637" y="5797551"/>
            <a:ext cx="183026" cy="500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17" idx="3"/>
            <a:endCxn id="73" idx="0"/>
          </p:cNvCxnSpPr>
          <p:nvPr/>
        </p:nvCxnSpPr>
        <p:spPr bwMode="auto">
          <a:xfrm flipH="1">
            <a:off x="3242941" y="4992273"/>
            <a:ext cx="286842" cy="3617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7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(3)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702633"/>
            <a:chOff x="152400" y="1981200"/>
            <a:chExt cx="8534400" cy="470263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320423" y="6302833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endCxn id="41" idx="0"/>
            </p:cNvCxnSpPr>
            <p:nvPr/>
          </p:nvCxnSpPr>
          <p:spPr bwMode="auto">
            <a:xfrm flipH="1">
              <a:off x="3441595" y="5808706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2929415" y="5354038"/>
            <a:ext cx="627051" cy="51960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37265" y="6297924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3" idx="5"/>
            <a:endCxn id="74" idx="0"/>
          </p:cNvCxnSpPr>
          <p:nvPr/>
        </p:nvCxnSpPr>
        <p:spPr bwMode="auto">
          <a:xfrm>
            <a:off x="3464637" y="5797551"/>
            <a:ext cx="183026" cy="500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17" idx="3"/>
            <a:endCxn id="73" idx="0"/>
          </p:cNvCxnSpPr>
          <p:nvPr/>
        </p:nvCxnSpPr>
        <p:spPr bwMode="auto">
          <a:xfrm flipH="1">
            <a:off x="3242941" y="4992273"/>
            <a:ext cx="286842" cy="3617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loud 2"/>
          <p:cNvSpPr/>
          <p:nvPr/>
        </p:nvSpPr>
        <p:spPr bwMode="auto">
          <a:xfrm>
            <a:off x="6063728" y="898626"/>
            <a:ext cx="3009334" cy="2276172"/>
          </a:xfrm>
          <a:prstGeom prst="cloud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Node 13 is black.  The property is not satisfied.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0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(4)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702633"/>
            <a:chOff x="152400" y="1981200"/>
            <a:chExt cx="8534400" cy="470263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94988" y="4621195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320423" y="6302833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15" idx="4"/>
              <a:endCxn id="38" idx="0"/>
            </p:cNvCxnSpPr>
            <p:nvPr/>
          </p:nvCxnSpPr>
          <p:spPr bwMode="auto">
            <a:xfrm flipH="1">
              <a:off x="2816159" y="4199882"/>
              <a:ext cx="459261" cy="421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endCxn id="41" idx="0"/>
            </p:cNvCxnSpPr>
            <p:nvPr/>
          </p:nvCxnSpPr>
          <p:spPr bwMode="auto">
            <a:xfrm flipH="1">
              <a:off x="3441595" y="5808706"/>
              <a:ext cx="87124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2929415" y="5354038"/>
            <a:ext cx="627051" cy="51960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37265" y="6297924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3" idx="5"/>
            <a:endCxn id="74" idx="0"/>
          </p:cNvCxnSpPr>
          <p:nvPr/>
        </p:nvCxnSpPr>
        <p:spPr bwMode="auto">
          <a:xfrm>
            <a:off x="3464637" y="5797551"/>
            <a:ext cx="183026" cy="5003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17" idx="3"/>
            <a:endCxn id="73" idx="0"/>
          </p:cNvCxnSpPr>
          <p:nvPr/>
        </p:nvCxnSpPr>
        <p:spPr bwMode="auto">
          <a:xfrm flipH="1">
            <a:off x="3242941" y="4992273"/>
            <a:ext cx="286842" cy="3617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loud 2"/>
          <p:cNvSpPr/>
          <p:nvPr/>
        </p:nvSpPr>
        <p:spPr bwMode="auto">
          <a:xfrm>
            <a:off x="6063728" y="898626"/>
            <a:ext cx="3009334" cy="2276172"/>
          </a:xfrm>
          <a:prstGeom prst="cloud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Node 13 is black.  The property is not satisfied.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Arc 3"/>
          <p:cNvSpPr/>
          <p:nvPr/>
        </p:nvSpPr>
        <p:spPr bwMode="auto">
          <a:xfrm rot="1704526">
            <a:off x="2797032" y="4536739"/>
            <a:ext cx="571632" cy="752084"/>
          </a:xfrm>
          <a:prstGeom prst="arc">
            <a:avLst>
              <a:gd name="adj1" fmla="val 6749186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(5)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648200"/>
            <a:chOff x="152400" y="1981200"/>
            <a:chExt cx="8534400" cy="46482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09027" y="5302796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51203" y="5423992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endCxn id="38" idx="0"/>
            </p:cNvCxnSpPr>
            <p:nvPr/>
          </p:nvCxnSpPr>
          <p:spPr bwMode="auto">
            <a:xfrm flipH="1">
              <a:off x="2930198" y="4724802"/>
              <a:ext cx="133460" cy="5779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5" idx="4"/>
            </p:cNvCxnSpPr>
            <p:nvPr/>
          </p:nvCxnSpPr>
          <p:spPr bwMode="auto">
            <a:xfrm flipH="1">
              <a:off x="3012501" y="4199882"/>
              <a:ext cx="262918" cy="348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2478412" y="4491112"/>
            <a:ext cx="627051" cy="51960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stCxn id="17" idx="3"/>
            <a:endCxn id="41" idx="0"/>
          </p:cNvCxnSpPr>
          <p:nvPr/>
        </p:nvCxnSpPr>
        <p:spPr bwMode="auto">
          <a:xfrm flipH="1">
            <a:off x="3359427" y="4992273"/>
            <a:ext cx="170356" cy="4317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90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Node Insertion</a:t>
            </a:r>
            <a:br>
              <a:rPr lang="en-US" altLang="en-US" dirty="0" smtClean="0"/>
            </a:br>
            <a:r>
              <a:rPr lang="en-US" altLang="en-US" dirty="0" smtClean="0"/>
              <a:t>Insert 13 (6)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7775641" cy="4648200"/>
            <a:chOff x="152400" y="1981200"/>
            <a:chExt cx="8534400" cy="46482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981200"/>
              <a:ext cx="8229600" cy="3109582"/>
              <a:chOff x="2340811" y="3259418"/>
              <a:chExt cx="4981997" cy="1724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4582091" y="3259418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3299015" y="3666459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912230" y="3701343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2770052" y="416053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340811" y="4657156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2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3623185" y="3504680"/>
                <a:ext cx="1014525" cy="203859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3"/>
              <p:cNvCxnSpPr>
                <a:cxnSpLocks noChangeShapeType="1"/>
                <a:endCxn id="9" idx="7"/>
              </p:cNvCxnSpPr>
              <p:nvPr/>
            </p:nvCxnSpPr>
            <p:spPr bwMode="auto">
              <a:xfrm flipH="1">
                <a:off x="3094222" y="3949404"/>
                <a:ext cx="299218" cy="25321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4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2530706" y="4405799"/>
                <a:ext cx="294965" cy="25135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5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4906261" y="3504680"/>
                <a:ext cx="1061588" cy="238743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857091" y="4202847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6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3623186" y="3911722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344800" y="4683409"/>
                <a:ext cx="379601" cy="288179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181100" y="4447879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078885" y="4685650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Connector 16"/>
              <p:cNvCxnSpPr>
                <a:cxnSpLocks noChangeShapeType="1"/>
                <a:stCxn id="9" idx="5"/>
                <a:endCxn id="19" idx="0"/>
              </p:cNvCxnSpPr>
              <p:nvPr/>
            </p:nvCxnSpPr>
            <p:spPr bwMode="auto">
              <a:xfrm>
                <a:off x="3094222" y="4405798"/>
                <a:ext cx="174558" cy="27985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5154717" y="4186427"/>
                <a:ext cx="379789" cy="287343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13"/>
              <p:cNvCxnSpPr>
                <a:cxnSpLocks noChangeShapeType="1"/>
                <a:stCxn id="8" idx="3"/>
                <a:endCxn id="21" idx="7"/>
              </p:cNvCxnSpPr>
              <p:nvPr/>
            </p:nvCxnSpPr>
            <p:spPr bwMode="auto">
              <a:xfrm flipH="1">
                <a:off x="5478887" y="3946605"/>
                <a:ext cx="488962" cy="281902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6455498" y="4213873"/>
                <a:ext cx="379601" cy="287071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Connector 16"/>
              <p:cNvCxnSpPr>
                <a:cxnSpLocks noChangeShapeType="1"/>
                <a:endCxn id="23" idx="1"/>
              </p:cNvCxnSpPr>
              <p:nvPr/>
            </p:nvCxnSpPr>
            <p:spPr bwMode="auto">
              <a:xfrm>
                <a:off x="6221593" y="3922748"/>
                <a:ext cx="289496" cy="333166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6205133" y="4674213"/>
                <a:ext cx="379601" cy="287071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6943207" y="4694435"/>
                <a:ext cx="379601" cy="288179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16"/>
              <p:cNvCxnSpPr>
                <a:cxnSpLocks noChangeShapeType="1"/>
                <a:stCxn id="23" idx="5"/>
                <a:endCxn id="26" idx="0"/>
              </p:cNvCxnSpPr>
              <p:nvPr/>
            </p:nvCxnSpPr>
            <p:spPr bwMode="auto">
              <a:xfrm>
                <a:off x="6779507" y="4458905"/>
                <a:ext cx="353501" cy="2355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14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6394934" y="4458903"/>
                <a:ext cx="116155" cy="21531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5477624" y="4696676"/>
                <a:ext cx="379789" cy="287343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en-US" sz="1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Connector 16"/>
              <p:cNvCxnSpPr>
                <a:cxnSpLocks noChangeShapeType="1"/>
                <a:stCxn id="21" idx="5"/>
                <a:endCxn id="29" idx="0"/>
              </p:cNvCxnSpPr>
              <p:nvPr/>
            </p:nvCxnSpPr>
            <p:spPr bwMode="auto">
              <a:xfrm>
                <a:off x="5478887" y="4431689"/>
                <a:ext cx="188632" cy="264987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678749" y="5423992"/>
              <a:ext cx="627051" cy="51960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295400" y="5334000"/>
              <a:ext cx="627361" cy="51810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16"/>
            <p:cNvCxnSpPr>
              <a:cxnSpLocks noChangeShapeType="1"/>
              <a:stCxn id="19" idx="3"/>
              <a:endCxn id="32" idx="0"/>
            </p:cNvCxnSpPr>
            <p:nvPr/>
          </p:nvCxnSpPr>
          <p:spPr bwMode="auto">
            <a:xfrm flipH="1">
              <a:off x="1609081" y="4995027"/>
              <a:ext cx="159195" cy="338973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26" idx="3"/>
              <a:endCxn id="31" idx="0"/>
            </p:cNvCxnSpPr>
            <p:nvPr/>
          </p:nvCxnSpPr>
          <p:spPr bwMode="auto">
            <a:xfrm flipH="1">
              <a:off x="7992275" y="5012154"/>
              <a:ext cx="159303" cy="4118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 bwMode="auto">
            <a:xfrm>
              <a:off x="1524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9574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362200" y="5410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09027" y="5302796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92806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15059" y="61722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51203" y="5423992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68233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530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92059" y="6248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7680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2252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800600" y="4661589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48859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2200" y="5486400"/>
              <a:ext cx="242341" cy="381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endCxn id="38" idx="0"/>
            </p:cNvCxnSpPr>
            <p:nvPr/>
          </p:nvCxnSpPr>
          <p:spPr bwMode="auto">
            <a:xfrm flipH="1">
              <a:off x="2930198" y="4724802"/>
              <a:ext cx="133460" cy="5779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19" idx="5"/>
              <a:endCxn id="37" idx="0"/>
            </p:cNvCxnSpPr>
            <p:nvPr/>
          </p:nvCxnSpPr>
          <p:spPr bwMode="auto">
            <a:xfrm>
              <a:off x="2211887" y="4995027"/>
              <a:ext cx="271484" cy="415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10" idx="4"/>
              <a:endCxn id="36" idx="0"/>
            </p:cNvCxnSpPr>
            <p:nvPr/>
          </p:nvCxnSpPr>
          <p:spPr bwMode="auto">
            <a:xfrm>
              <a:off x="770881" y="5019524"/>
              <a:ext cx="119864" cy="4668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0" idx="3"/>
              <a:endCxn id="35" idx="0"/>
            </p:cNvCxnSpPr>
            <p:nvPr/>
          </p:nvCxnSpPr>
          <p:spPr bwMode="auto">
            <a:xfrm flipH="1">
              <a:off x="273571" y="4943650"/>
              <a:ext cx="275504" cy="542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32" idx="3"/>
              <a:endCxn id="39" idx="0"/>
            </p:cNvCxnSpPr>
            <p:nvPr/>
          </p:nvCxnSpPr>
          <p:spPr bwMode="auto">
            <a:xfrm flipH="1">
              <a:off x="1113977" y="5776227"/>
              <a:ext cx="273298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stCxn id="32" idx="5"/>
              <a:endCxn id="40" idx="0"/>
            </p:cNvCxnSpPr>
            <p:nvPr/>
          </p:nvCxnSpPr>
          <p:spPr bwMode="auto">
            <a:xfrm>
              <a:off x="1830886" y="5776227"/>
              <a:ext cx="105344" cy="3959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5" idx="4"/>
            </p:cNvCxnSpPr>
            <p:nvPr/>
          </p:nvCxnSpPr>
          <p:spPr bwMode="auto">
            <a:xfrm flipH="1">
              <a:off x="3012501" y="4199882"/>
              <a:ext cx="262918" cy="348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42" idx="0"/>
            </p:cNvCxnSpPr>
            <p:nvPr/>
          </p:nvCxnSpPr>
          <p:spPr bwMode="auto">
            <a:xfrm>
              <a:off x="4302747" y="4992273"/>
              <a:ext cx="86657" cy="494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21" idx="3"/>
              <a:endCxn id="47" idx="0"/>
            </p:cNvCxnSpPr>
            <p:nvPr/>
          </p:nvCxnSpPr>
          <p:spPr bwMode="auto">
            <a:xfrm flipH="1">
              <a:off x="4921771" y="4094891"/>
              <a:ext cx="275504" cy="5666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29" idx="3"/>
              <a:endCxn id="48" idx="0"/>
            </p:cNvCxnSpPr>
            <p:nvPr/>
          </p:nvCxnSpPr>
          <p:spPr bwMode="auto">
            <a:xfrm flipH="1">
              <a:off x="5670030" y="5014908"/>
              <a:ext cx="6064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29" idx="5"/>
              <a:endCxn id="49" idx="0"/>
            </p:cNvCxnSpPr>
            <p:nvPr/>
          </p:nvCxnSpPr>
          <p:spPr bwMode="auto">
            <a:xfrm>
              <a:off x="6174286" y="5014908"/>
              <a:ext cx="119085" cy="4714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25" idx="3"/>
              <a:endCxn id="45" idx="0"/>
            </p:cNvCxnSpPr>
            <p:nvPr/>
          </p:nvCxnSpPr>
          <p:spPr bwMode="auto">
            <a:xfrm flipH="1">
              <a:off x="6889230" y="4973987"/>
              <a:ext cx="43148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25" idx="5"/>
              <a:endCxn id="46" idx="0"/>
            </p:cNvCxnSpPr>
            <p:nvPr/>
          </p:nvCxnSpPr>
          <p:spPr bwMode="auto">
            <a:xfrm flipH="1">
              <a:off x="7346430" y="4973987"/>
              <a:ext cx="29341" cy="5124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31" idx="5"/>
              <a:endCxn id="44" idx="0"/>
            </p:cNvCxnSpPr>
            <p:nvPr/>
          </p:nvCxnSpPr>
          <p:spPr bwMode="auto">
            <a:xfrm>
              <a:off x="8213971" y="5867505"/>
              <a:ext cx="199259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31" idx="3"/>
              <a:endCxn id="43" idx="0"/>
            </p:cNvCxnSpPr>
            <p:nvPr/>
          </p:nvCxnSpPr>
          <p:spPr bwMode="auto">
            <a:xfrm flipH="1">
              <a:off x="7651230" y="5867505"/>
              <a:ext cx="119348" cy="3808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889712" y="5334000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58200" y="626593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 bwMode="auto">
          <a:xfrm>
            <a:off x="8369971" y="5808706"/>
            <a:ext cx="198627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67" idx="1"/>
          </p:cNvCxnSpPr>
          <p:nvPr/>
        </p:nvCxnSpPr>
        <p:spPr bwMode="auto">
          <a:xfrm>
            <a:off x="7856956" y="5010720"/>
            <a:ext cx="124585" cy="3993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7925388" y="6248848"/>
            <a:ext cx="220795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 bwMode="auto">
          <a:xfrm flipH="1">
            <a:off x="8035786" y="5867953"/>
            <a:ext cx="108737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2478412" y="449111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stCxn id="17" idx="3"/>
            <a:endCxn id="41" idx="0"/>
          </p:cNvCxnSpPr>
          <p:nvPr/>
        </p:nvCxnSpPr>
        <p:spPr bwMode="auto">
          <a:xfrm flipH="1">
            <a:off x="3359427" y="4992273"/>
            <a:ext cx="170356" cy="4317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1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Node Insertion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New pair is placed in a new </a:t>
            </a:r>
            <a:r>
              <a:rPr lang="en-US" altLang="en-US" dirty="0" smtClean="0"/>
              <a:t>node. Insert it into </a:t>
            </a:r>
            <a:r>
              <a:rPr lang="en-US" altLang="en-US" dirty="0" smtClean="0"/>
              <a:t>the red-black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New node color options.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Black </a:t>
            </a:r>
            <a:r>
              <a:rPr lang="en-US" altLang="en-US" dirty="0" smtClean="0"/>
              <a:t>node: one </a:t>
            </a:r>
            <a:r>
              <a:rPr lang="en-US" altLang="en-US" dirty="0" smtClean="0"/>
              <a:t>root-to-external-node path has an extra black node (black pointer).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 smtClean="0"/>
              <a:t>Difficult to remedy</a:t>
            </a:r>
            <a:endParaRPr lang="en-US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Red </a:t>
            </a:r>
            <a:r>
              <a:rPr lang="en-US" altLang="en-US" dirty="0" smtClean="0"/>
              <a:t>node: one </a:t>
            </a:r>
            <a:r>
              <a:rPr lang="en-US" altLang="en-US" dirty="0" smtClean="0"/>
              <a:t>root-to-external-node path may have two consecutive red nodes (pointers).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 smtClean="0"/>
              <a:t>Two ways: 1) perform color flips; 2) perform a </a:t>
            </a:r>
            <a:r>
              <a:rPr lang="en-US" altLang="en-US" dirty="0" smtClean="0"/>
              <a:t>rotation.</a:t>
            </a:r>
          </a:p>
        </p:txBody>
      </p:sp>
    </p:spTree>
    <p:extLst>
      <p:ext uri="{BB962C8B-B14F-4D97-AF65-F5344CB8AC3E}">
        <p14:creationId xmlns:p14="http://schemas.microsoft.com/office/powerpoint/2010/main" val="29940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Extended</a:t>
            </a:r>
            <a:br>
              <a:rPr lang="en-US" altLang="en-US" sz="4400" dirty="0" smtClean="0">
                <a:solidFill>
                  <a:schemeClr val="tx1"/>
                </a:solidFill>
              </a:rPr>
            </a:br>
            <a:r>
              <a:rPr lang="en-US" altLang="en-US" sz="4400" dirty="0" smtClean="0">
                <a:solidFill>
                  <a:schemeClr val="tx1"/>
                </a:solidFill>
              </a:rPr>
              <a:t>Search Trees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6"/>
            <p:cNvCxnSpPr>
              <a:cxnSpLocks noChangeShapeType="1"/>
              <a:stCxn id="9" idx="5"/>
              <a:endCxn id="21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13"/>
            <p:cNvCxnSpPr>
              <a:cxnSpLocks noChangeShapeType="1"/>
              <a:stCxn id="8" idx="3"/>
              <a:endCxn id="23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16"/>
            <p:cNvCxnSpPr>
              <a:cxnSpLocks noChangeShapeType="1"/>
              <a:endCxn id="27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16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14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16"/>
            <p:cNvCxnSpPr>
              <a:cxnSpLocks noChangeShapeType="1"/>
              <a:stCxn id="23" idx="5"/>
              <a:endCxn id="33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16"/>
          <p:cNvCxnSpPr>
            <a:cxnSpLocks noChangeShapeType="1"/>
            <a:stCxn id="21" idx="3"/>
            <a:endCxn id="36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14"/>
          <p:cNvCxnSpPr>
            <a:cxnSpLocks noChangeShapeType="1"/>
            <a:stCxn id="30" idx="3"/>
            <a:endCxn id="35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168" name="Straight Connector 7167"/>
          <p:cNvCxnSpPr>
            <a:stCxn id="15" idx="4"/>
            <a:endCxn id="41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21" idx="5"/>
            <a:endCxn id="39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10" idx="4"/>
            <a:endCxn id="38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10" idx="3"/>
            <a:endCxn id="2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6" idx="3"/>
            <a:endCxn id="42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36" idx="5"/>
            <a:endCxn id="43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18" idx="3"/>
            <a:endCxn id="44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18" idx="5"/>
            <a:endCxn id="45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23" idx="3"/>
            <a:endCxn id="50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33" idx="3"/>
            <a:endCxn id="51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33" idx="5"/>
            <a:endCxn id="52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29" idx="3"/>
            <a:endCxn id="48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29" idx="5"/>
            <a:endCxn id="49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>
            <a:stCxn id="30" idx="5"/>
            <a:endCxn id="53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>
            <a:stCxn id="35" idx="5"/>
            <a:endCxn id="47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35" idx="3"/>
            <a:endCxn id="46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69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Node Insertion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r>
              <a:rPr lang="en-US" altLang="en-US" dirty="0" smtClean="0"/>
              <a:t>We can classify the cases into several types.</a:t>
            </a:r>
          </a:p>
          <a:p>
            <a:r>
              <a:rPr lang="en-US" altLang="en-US" dirty="0" smtClean="0"/>
              <a:t>Based on </a:t>
            </a:r>
            <a:r>
              <a:rPr lang="en-US" altLang="en-US" smtClean="0"/>
              <a:t>each type, </a:t>
            </a:r>
            <a:r>
              <a:rPr lang="en-US" altLang="en-US" dirty="0" smtClean="0"/>
              <a:t>certain rules are applied.</a:t>
            </a:r>
          </a:p>
          <a:p>
            <a:r>
              <a:rPr lang="en-US" altLang="en-US" dirty="0" smtClean="0"/>
              <a:t>Main idea: Maintain the tree properties at the end of the insertion process.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8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Red </a:t>
            </a:r>
            <a:r>
              <a:rPr lang="en-US" altLang="en-US" sz="4400" dirty="0">
                <a:solidFill>
                  <a:schemeClr val="tx1"/>
                </a:solidFill>
              </a:rPr>
              <a:t>B</a:t>
            </a:r>
            <a:r>
              <a:rPr lang="en-US" altLang="en-US" sz="4400" dirty="0" smtClean="0">
                <a:solidFill>
                  <a:schemeClr val="tx1"/>
                </a:solidFill>
              </a:rPr>
              <a:t>lack Trees</a:t>
            </a:r>
            <a:br>
              <a:rPr lang="en-US" altLang="en-US" sz="4400" dirty="0" smtClean="0">
                <a:solidFill>
                  <a:schemeClr val="tx1"/>
                </a:solidFill>
              </a:rPr>
            </a:br>
            <a:r>
              <a:rPr lang="en-US" altLang="en-US" sz="4400" dirty="0" smtClean="0">
                <a:solidFill>
                  <a:schemeClr val="tx1"/>
                </a:solidFill>
              </a:rPr>
              <a:t>Search Trees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6"/>
            <p:cNvCxnSpPr>
              <a:cxnSpLocks noChangeShapeType="1"/>
              <a:stCxn id="9" idx="5"/>
              <a:endCxn id="21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13"/>
            <p:cNvCxnSpPr>
              <a:cxnSpLocks noChangeShapeType="1"/>
              <a:stCxn id="8" idx="3"/>
              <a:endCxn id="23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16"/>
            <p:cNvCxnSpPr>
              <a:cxnSpLocks noChangeShapeType="1"/>
              <a:endCxn id="27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16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14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16"/>
            <p:cNvCxnSpPr>
              <a:cxnSpLocks noChangeShapeType="1"/>
              <a:stCxn id="23" idx="5"/>
              <a:endCxn id="33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16"/>
          <p:cNvCxnSpPr>
            <a:cxnSpLocks noChangeShapeType="1"/>
            <a:stCxn id="21" idx="3"/>
            <a:endCxn id="36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14"/>
          <p:cNvCxnSpPr>
            <a:cxnSpLocks noChangeShapeType="1"/>
            <a:stCxn id="30" idx="3"/>
            <a:endCxn id="35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168" name="Straight Connector 7167"/>
          <p:cNvCxnSpPr>
            <a:stCxn id="15" idx="4"/>
            <a:endCxn id="41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21" idx="5"/>
            <a:endCxn id="39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10" idx="4"/>
            <a:endCxn id="38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10" idx="3"/>
            <a:endCxn id="2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6" idx="3"/>
            <a:endCxn id="42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36" idx="5"/>
            <a:endCxn id="43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18" idx="3"/>
            <a:endCxn id="44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18" idx="5"/>
            <a:endCxn id="45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23" idx="3"/>
            <a:endCxn id="50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33" idx="3"/>
            <a:endCxn id="51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33" idx="5"/>
            <a:endCxn id="52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29" idx="3"/>
            <a:endCxn id="48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29" idx="5"/>
            <a:endCxn id="49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>
            <a:stCxn id="30" idx="5"/>
            <a:endCxn id="53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>
            <a:stCxn id="35" idx="5"/>
            <a:endCxn id="47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35" idx="3"/>
            <a:endCxn id="46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147348" y="173591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Colored Nodes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Red </a:t>
            </a:r>
            <a:r>
              <a:rPr lang="en-US" altLang="en-US" sz="4400" dirty="0">
                <a:solidFill>
                  <a:schemeClr val="tx1"/>
                </a:solidFill>
              </a:rPr>
              <a:t>B</a:t>
            </a:r>
            <a:r>
              <a:rPr lang="en-US" altLang="en-US" sz="4400" dirty="0" smtClean="0">
                <a:solidFill>
                  <a:schemeClr val="tx1"/>
                </a:solidFill>
              </a:rPr>
              <a:t>lack Trees</a:t>
            </a:r>
            <a:br>
              <a:rPr lang="en-US" altLang="en-US" sz="4400" dirty="0" smtClean="0">
                <a:solidFill>
                  <a:schemeClr val="tx1"/>
                </a:solidFill>
              </a:rPr>
            </a:br>
            <a:r>
              <a:rPr lang="en-US" altLang="en-US" sz="4400" dirty="0" smtClean="0">
                <a:solidFill>
                  <a:schemeClr val="tx1"/>
                </a:solidFill>
              </a:rPr>
              <a:t>Search Trees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981200"/>
            <a:ext cx="8229600" cy="3109582"/>
            <a:chOff x="2340811" y="3259418"/>
            <a:chExt cx="4981997" cy="1724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82091" y="3259418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299015" y="3666459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912230" y="3701343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770052" y="416053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340811" y="4657156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3623185" y="3504680"/>
              <a:ext cx="1014525" cy="203859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3094222" y="3949404"/>
              <a:ext cx="299218" cy="25321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30706" y="4405799"/>
              <a:ext cx="294965" cy="251357"/>
            </a:xfrm>
            <a:prstGeom prst="line">
              <a:avLst/>
            </a:prstGeom>
            <a:grpFill/>
            <a:ln w="762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906261" y="3504680"/>
              <a:ext cx="1061588" cy="23874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57091" y="4202847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3623186" y="3911722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44800" y="4683409"/>
              <a:ext cx="379601" cy="288179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181100" y="4447879"/>
              <a:ext cx="353501" cy="2355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078885" y="4685650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16"/>
            <p:cNvCxnSpPr>
              <a:cxnSpLocks noChangeShapeType="1"/>
              <a:stCxn id="9" idx="5"/>
              <a:endCxn id="21" idx="0"/>
            </p:cNvCxnSpPr>
            <p:nvPr/>
          </p:nvCxnSpPr>
          <p:spPr bwMode="auto">
            <a:xfrm>
              <a:off x="3094222" y="4405798"/>
              <a:ext cx="174558" cy="279852"/>
            </a:xfrm>
            <a:prstGeom prst="line">
              <a:avLst/>
            </a:prstGeom>
            <a:grpFill/>
            <a:ln w="762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154717" y="4186427"/>
              <a:ext cx="379789" cy="28734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13"/>
            <p:cNvCxnSpPr>
              <a:cxnSpLocks noChangeShapeType="1"/>
              <a:stCxn id="8" idx="3"/>
              <a:endCxn id="23" idx="7"/>
            </p:cNvCxnSpPr>
            <p:nvPr/>
          </p:nvCxnSpPr>
          <p:spPr bwMode="auto">
            <a:xfrm flipH="1">
              <a:off x="5478887" y="3946605"/>
              <a:ext cx="488962" cy="281902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6455498" y="4213873"/>
              <a:ext cx="379601" cy="28707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16"/>
            <p:cNvCxnSpPr>
              <a:cxnSpLocks noChangeShapeType="1"/>
              <a:endCxn id="27" idx="1"/>
            </p:cNvCxnSpPr>
            <p:nvPr/>
          </p:nvCxnSpPr>
          <p:spPr bwMode="auto">
            <a:xfrm>
              <a:off x="6221593" y="3922748"/>
              <a:ext cx="289496" cy="333166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6205133" y="4674213"/>
              <a:ext cx="379601" cy="28707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6943207" y="4694435"/>
              <a:ext cx="379601" cy="28817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16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6779507" y="4458905"/>
              <a:ext cx="353501" cy="235530"/>
            </a:xfrm>
            <a:prstGeom prst="line">
              <a:avLst/>
            </a:prstGeom>
            <a:grpFill/>
            <a:ln w="762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14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6394934" y="4458903"/>
              <a:ext cx="116155" cy="215310"/>
            </a:xfrm>
            <a:prstGeom prst="line">
              <a:avLst/>
            </a:prstGeom>
            <a:grpFill/>
            <a:ln w="762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477624" y="4696676"/>
              <a:ext cx="379789" cy="28734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16"/>
            <p:cNvCxnSpPr>
              <a:cxnSpLocks noChangeShapeType="1"/>
              <a:stCxn id="23" idx="5"/>
              <a:endCxn id="33" idx="0"/>
            </p:cNvCxnSpPr>
            <p:nvPr/>
          </p:nvCxnSpPr>
          <p:spPr bwMode="auto">
            <a:xfrm>
              <a:off x="5478887" y="4431689"/>
              <a:ext cx="188632" cy="264987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7678749" y="5423992"/>
            <a:ext cx="627051" cy="519608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295400" y="5334000"/>
            <a:ext cx="627361" cy="518101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16"/>
          <p:cNvCxnSpPr>
            <a:cxnSpLocks noChangeShapeType="1"/>
            <a:stCxn id="21" idx="3"/>
            <a:endCxn id="36" idx="0"/>
          </p:cNvCxnSpPr>
          <p:nvPr/>
        </p:nvCxnSpPr>
        <p:spPr bwMode="auto">
          <a:xfrm flipH="1">
            <a:off x="1609081" y="4995027"/>
            <a:ext cx="159195" cy="3389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14"/>
          <p:cNvCxnSpPr>
            <a:cxnSpLocks noChangeShapeType="1"/>
            <a:stCxn id="30" idx="3"/>
            <a:endCxn id="35" idx="0"/>
          </p:cNvCxnSpPr>
          <p:nvPr/>
        </p:nvCxnSpPr>
        <p:spPr bwMode="auto">
          <a:xfrm flipH="1">
            <a:off x="7992275" y="5012154"/>
            <a:ext cx="159303" cy="41183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1524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9574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62200" y="5410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94988" y="4621195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92806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815059" y="61722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651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68233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530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7680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252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4661589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48859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172200" y="5486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691809" y="5469386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168" name="Straight Connector 7167"/>
          <p:cNvCxnSpPr>
            <a:stCxn id="15" idx="4"/>
            <a:endCxn id="41" idx="0"/>
          </p:cNvCxnSpPr>
          <p:nvPr/>
        </p:nvCxnSpPr>
        <p:spPr bwMode="auto">
          <a:xfrm flipH="1">
            <a:off x="2816159" y="4199882"/>
            <a:ext cx="459261" cy="4213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21" idx="5"/>
            <a:endCxn id="39" idx="0"/>
          </p:cNvCxnSpPr>
          <p:nvPr/>
        </p:nvCxnSpPr>
        <p:spPr bwMode="auto">
          <a:xfrm>
            <a:off x="2211887" y="4995027"/>
            <a:ext cx="271484" cy="4151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10" idx="4"/>
            <a:endCxn id="38" idx="0"/>
          </p:cNvCxnSpPr>
          <p:nvPr/>
        </p:nvCxnSpPr>
        <p:spPr bwMode="auto">
          <a:xfrm>
            <a:off x="770881" y="5019524"/>
            <a:ext cx="119864" cy="4668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10" idx="3"/>
            <a:endCxn id="2" idx="0"/>
          </p:cNvCxnSpPr>
          <p:nvPr/>
        </p:nvCxnSpPr>
        <p:spPr bwMode="auto">
          <a:xfrm flipH="1">
            <a:off x="273571" y="4943650"/>
            <a:ext cx="275504" cy="54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36" idx="3"/>
            <a:endCxn id="42" idx="0"/>
          </p:cNvCxnSpPr>
          <p:nvPr/>
        </p:nvCxnSpPr>
        <p:spPr bwMode="auto">
          <a:xfrm flipH="1">
            <a:off x="1113977" y="5776227"/>
            <a:ext cx="273298" cy="39597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36" idx="5"/>
            <a:endCxn id="43" idx="0"/>
          </p:cNvCxnSpPr>
          <p:nvPr/>
        </p:nvCxnSpPr>
        <p:spPr bwMode="auto">
          <a:xfrm>
            <a:off x="1830886" y="5776227"/>
            <a:ext cx="105344" cy="39597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18" idx="3"/>
            <a:endCxn id="44" idx="0"/>
          </p:cNvCxnSpPr>
          <p:nvPr/>
        </p:nvCxnSpPr>
        <p:spPr bwMode="auto">
          <a:xfrm flipH="1">
            <a:off x="3772230" y="4992273"/>
            <a:ext cx="87124" cy="4941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18" idx="5"/>
            <a:endCxn id="45" idx="0"/>
          </p:cNvCxnSpPr>
          <p:nvPr/>
        </p:nvCxnSpPr>
        <p:spPr bwMode="auto">
          <a:xfrm>
            <a:off x="4302747" y="4992273"/>
            <a:ext cx="86657" cy="4941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23" idx="3"/>
            <a:endCxn id="50" idx="0"/>
          </p:cNvCxnSpPr>
          <p:nvPr/>
        </p:nvCxnSpPr>
        <p:spPr bwMode="auto">
          <a:xfrm flipH="1">
            <a:off x="4921771" y="4094891"/>
            <a:ext cx="275504" cy="5666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33" idx="3"/>
            <a:endCxn id="51" idx="0"/>
          </p:cNvCxnSpPr>
          <p:nvPr/>
        </p:nvCxnSpPr>
        <p:spPr bwMode="auto">
          <a:xfrm flipH="1">
            <a:off x="5670030" y="5014908"/>
            <a:ext cx="60645" cy="47149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33" idx="5"/>
            <a:endCxn id="52" idx="0"/>
          </p:cNvCxnSpPr>
          <p:nvPr/>
        </p:nvCxnSpPr>
        <p:spPr bwMode="auto">
          <a:xfrm>
            <a:off x="6174286" y="5014908"/>
            <a:ext cx="119085" cy="47149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29" idx="3"/>
            <a:endCxn id="48" idx="0"/>
          </p:cNvCxnSpPr>
          <p:nvPr/>
        </p:nvCxnSpPr>
        <p:spPr bwMode="auto">
          <a:xfrm flipH="1">
            <a:off x="6889230" y="4973987"/>
            <a:ext cx="43148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29" idx="5"/>
            <a:endCxn id="49" idx="0"/>
          </p:cNvCxnSpPr>
          <p:nvPr/>
        </p:nvCxnSpPr>
        <p:spPr bwMode="auto">
          <a:xfrm flipH="1">
            <a:off x="7346430" y="4973987"/>
            <a:ext cx="29341" cy="51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>
            <a:stCxn id="30" idx="5"/>
            <a:endCxn id="53" idx="0"/>
          </p:cNvCxnSpPr>
          <p:nvPr/>
        </p:nvCxnSpPr>
        <p:spPr bwMode="auto">
          <a:xfrm>
            <a:off x="8594971" y="5012154"/>
            <a:ext cx="218009" cy="457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>
            <a:stCxn id="35" idx="5"/>
            <a:endCxn id="47" idx="0"/>
          </p:cNvCxnSpPr>
          <p:nvPr/>
        </p:nvCxnSpPr>
        <p:spPr bwMode="auto">
          <a:xfrm>
            <a:off x="8213971" y="5867505"/>
            <a:ext cx="199259" cy="3808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35" idx="3"/>
            <a:endCxn id="46" idx="0"/>
          </p:cNvCxnSpPr>
          <p:nvPr/>
        </p:nvCxnSpPr>
        <p:spPr bwMode="auto">
          <a:xfrm flipH="1">
            <a:off x="7651230" y="5867505"/>
            <a:ext cx="119348" cy="3808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147348" y="1735913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Colored Edges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Let h be the height </a:t>
            </a:r>
            <a:r>
              <a:rPr lang="en-US" altLang="en-US" dirty="0" smtClean="0"/>
              <a:t>of a red black tree that has </a:t>
            </a:r>
            <a:r>
              <a:rPr lang="en-US" altLang="en-US" dirty="0" smtClean="0"/>
              <a:t>n internal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(n+1</a:t>
            </a:r>
            <a:r>
              <a:rPr lang="en-US" altLang="en-US" dirty="0" smtClean="0"/>
              <a:t>) </a:t>
            </a:r>
            <a:r>
              <a:rPr lang="en-US" altLang="en-US" dirty="0" smtClean="0"/>
              <a:t>&lt;= h &lt;= </a:t>
            </a:r>
            <a:r>
              <a:rPr lang="en-US" altLang="en-US" dirty="0" smtClean="0"/>
              <a:t>2log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(n+1</a:t>
            </a:r>
            <a:r>
              <a:rPr lang="en-US" alt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Properties: Collapsed Trees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9154"/>
            <a:ext cx="7848600" cy="5340246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Start with a red black tree whose height is </a:t>
            </a:r>
            <a:r>
              <a:rPr lang="en-US" altLang="en-US" sz="2800" dirty="0" smtClean="0"/>
              <a:t>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Collapse </a:t>
            </a:r>
            <a:r>
              <a:rPr lang="en-US" altLang="en-US" sz="2800" dirty="0" smtClean="0"/>
              <a:t>all red nodes into their parent black nodes to get a tree whose node-degrees are between 2 and </a:t>
            </a:r>
            <a:r>
              <a:rPr lang="en-US" altLang="en-US" sz="2800" dirty="0" smtClean="0"/>
              <a:t>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height of the collapsed tree is h’ </a:t>
            </a:r>
            <a:r>
              <a:rPr lang="en-US" altLang="en-US" sz="2800" dirty="0" smtClean="0"/>
              <a:t>&gt;= </a:t>
            </a:r>
            <a:r>
              <a:rPr lang="en-US" altLang="en-US" sz="2800" dirty="0" smtClean="0"/>
              <a:t>h/2.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There are two extreme cases: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1) all nodes are black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2) Half of the nodes along all root-to-external-node paths are red. (not include the external nodes)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 </a:t>
            </a:r>
            <a:r>
              <a:rPr lang="en-US" altLang="en-US" sz="2800" dirty="0"/>
              <a:t>A</a:t>
            </a:r>
            <a:r>
              <a:rPr lang="en-US" altLang="en-US" sz="2800" dirty="0" smtClean="0"/>
              <a:t>ll </a:t>
            </a:r>
            <a:r>
              <a:rPr lang="en-US" altLang="en-US" sz="2800" dirty="0" smtClean="0"/>
              <a:t>external nodes are at the same level.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924800" y="3962400"/>
            <a:ext cx="304800" cy="3048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541896" y="4319332"/>
            <a:ext cx="304800" cy="3048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0" y="4800308"/>
            <a:ext cx="304800" cy="3048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077200" y="5329003"/>
            <a:ext cx="304800" cy="3048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458200" y="5641298"/>
            <a:ext cx="304800" cy="3048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92059" y="6248400"/>
            <a:ext cx="242341" cy="381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9" idx="0"/>
            <a:endCxn id="8" idx="4"/>
          </p:cNvCxnSpPr>
          <p:nvPr/>
        </p:nvCxnSpPr>
        <p:spPr bwMode="auto">
          <a:xfrm flipV="1">
            <a:off x="8413230" y="5946098"/>
            <a:ext cx="197370" cy="302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8308298" y="3478342"/>
            <a:ext cx="304800" cy="3048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2" idx="7"/>
            <a:endCxn id="13" idx="3"/>
          </p:cNvCxnSpPr>
          <p:nvPr/>
        </p:nvCxnSpPr>
        <p:spPr bwMode="auto">
          <a:xfrm flipV="1">
            <a:off x="8184963" y="3738505"/>
            <a:ext cx="167972" cy="2685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2" idx="5"/>
            <a:endCxn id="5" idx="0"/>
          </p:cNvCxnSpPr>
          <p:nvPr/>
        </p:nvCxnSpPr>
        <p:spPr bwMode="auto">
          <a:xfrm>
            <a:off x="8184963" y="4222563"/>
            <a:ext cx="509333" cy="967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6" idx="7"/>
            <a:endCxn id="5" idx="4"/>
          </p:cNvCxnSpPr>
          <p:nvPr/>
        </p:nvCxnSpPr>
        <p:spPr bwMode="auto">
          <a:xfrm flipV="1">
            <a:off x="8642163" y="4624132"/>
            <a:ext cx="52133" cy="2208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0"/>
            <a:endCxn id="6" idx="4"/>
          </p:cNvCxnSpPr>
          <p:nvPr/>
        </p:nvCxnSpPr>
        <p:spPr bwMode="auto">
          <a:xfrm flipV="1">
            <a:off x="8229600" y="5105108"/>
            <a:ext cx="304800" cy="2238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7" idx="5"/>
            <a:endCxn id="8" idx="0"/>
          </p:cNvCxnSpPr>
          <p:nvPr/>
        </p:nvCxnSpPr>
        <p:spPr bwMode="auto">
          <a:xfrm>
            <a:off x="8337363" y="5589166"/>
            <a:ext cx="273237" cy="521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20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2610</TotalTime>
  <Words>1187</Words>
  <Application>Microsoft Office PowerPoint</Application>
  <PresentationFormat>On-screen Show (4:3)</PresentationFormat>
  <Paragraphs>660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Wingdings</vt:lpstr>
      <vt:lpstr>Blank Presentation</vt:lpstr>
      <vt:lpstr>Red Black Trees</vt:lpstr>
      <vt:lpstr>Properties</vt:lpstr>
      <vt:lpstr>Properties</vt:lpstr>
      <vt:lpstr>Search Trees</vt:lpstr>
      <vt:lpstr>Extended Search Trees</vt:lpstr>
      <vt:lpstr>Red Black Trees Search Trees</vt:lpstr>
      <vt:lpstr>Red Black Trees Search Trees</vt:lpstr>
      <vt:lpstr>Properties</vt:lpstr>
      <vt:lpstr>Properties: Collapsed Trees</vt:lpstr>
      <vt:lpstr>Properties Collapsed Trees</vt:lpstr>
      <vt:lpstr>Properties Collapsed Trees</vt:lpstr>
      <vt:lpstr>Properties Collapsed Trees</vt:lpstr>
      <vt:lpstr>Properties Collapsed Trees</vt:lpstr>
      <vt:lpstr>Properties Collapsed Trees</vt:lpstr>
      <vt:lpstr>Properties</vt:lpstr>
      <vt:lpstr>Operations</vt:lpstr>
      <vt:lpstr>Delete a node?</vt:lpstr>
      <vt:lpstr>Delete a node? (1) Delete 14</vt:lpstr>
      <vt:lpstr>Delete a node? (2) Delete 14</vt:lpstr>
      <vt:lpstr>Delete a node? (3) Delete 14</vt:lpstr>
      <vt:lpstr>Delete a node? (1) Delete 6</vt:lpstr>
      <vt:lpstr>Delete a node? (2) Delete 6</vt:lpstr>
      <vt:lpstr>Delete a node? (3) Delete 6</vt:lpstr>
      <vt:lpstr>Delete a node? (4) Delete 6</vt:lpstr>
      <vt:lpstr>Delete a node? (5) Delete 6</vt:lpstr>
      <vt:lpstr>Delete a node? (1) Delete 21</vt:lpstr>
      <vt:lpstr>Delete a node? (2) Delete 21</vt:lpstr>
      <vt:lpstr>Delete a node? (3) Delete 21</vt:lpstr>
      <vt:lpstr>Delete a node? (3) Delete 21</vt:lpstr>
      <vt:lpstr>Delete a node? (3) Delete 21</vt:lpstr>
      <vt:lpstr>Delete a node? (1) Delete 15</vt:lpstr>
      <vt:lpstr>Delete a node? (2) Delete 15</vt:lpstr>
      <vt:lpstr>Delete a node? (3) Delete 15</vt:lpstr>
      <vt:lpstr>Delete a node? (4) Delete 15</vt:lpstr>
      <vt:lpstr>Delete a node? (5) Delete 15</vt:lpstr>
      <vt:lpstr>Delete a node? (6) Delete 15</vt:lpstr>
      <vt:lpstr>Delete a node? (7) Delete 15</vt:lpstr>
      <vt:lpstr>Node Insertion Please read the book for details</vt:lpstr>
      <vt:lpstr>Node Insertion Insert 36</vt:lpstr>
      <vt:lpstr>Node Insertion Insert 36 (1)</vt:lpstr>
      <vt:lpstr>Node Insertion Insert 36 (2)</vt:lpstr>
      <vt:lpstr>Node Insertion Insert 36 (3)</vt:lpstr>
      <vt:lpstr>Node Insertion Insert 13 (1)</vt:lpstr>
      <vt:lpstr>Node Insertion Insert 13 (2)</vt:lpstr>
      <vt:lpstr>Node Insertion Insert 13 (3)</vt:lpstr>
      <vt:lpstr>Node Insertion Insert 13 (4)</vt:lpstr>
      <vt:lpstr>Node Insertion Insert 13 (5)</vt:lpstr>
      <vt:lpstr>Node Insertion Insert 13 (6)</vt:lpstr>
      <vt:lpstr>Node Insertion</vt:lpstr>
      <vt:lpstr>Node Insertion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Wingo</cp:lastModifiedBy>
  <cp:revision>247</cp:revision>
  <dcterms:created xsi:type="dcterms:W3CDTF">1995-06-17T23:31:02Z</dcterms:created>
  <dcterms:modified xsi:type="dcterms:W3CDTF">2020-04-20T01:53:23Z</dcterms:modified>
</cp:coreProperties>
</file>