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40160" y="-237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 System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640160" y="273924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 and Object Oriented Programming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Sai Keung Wong 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黃世強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National Chiao Tung University, Taiwan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3" descr=""/>
          <p:cNvPicPr/>
          <p:nvPr/>
        </p:nvPicPr>
        <p:blipFill>
          <a:blip r:embed="rId1"/>
          <a:srcRect l="25343" t="0" r="26910" b="8543"/>
          <a:stretch/>
        </p:blipFill>
        <p:spPr>
          <a:xfrm>
            <a:off x="1171440" y="214200"/>
            <a:ext cx="6113880" cy="661104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7890480" y="214200"/>
            <a:ext cx="430020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top bar shows the student information, number of nodes, and number of edges.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createDefaultGraph. Press ‘1’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rcRect l="29931" t="61698" r="60103" b="20015"/>
          <a:stretch/>
        </p:blipFill>
        <p:spPr>
          <a:xfrm>
            <a:off x="4186080" y="2100240"/>
            <a:ext cx="2541960" cy="263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365040"/>
            <a:ext cx="120722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void createNet_Circular( int n, int num_layers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‘2’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711144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createNet_Circular(12, 3);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12 nodes arranged in each circle.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three inner layers and one outer layer.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edges connecting adjacent nodes between the inner layers. And also edges connect adjacent nodes in the same layer.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outer layer, there are no edges connecting the nodes in the outer layer.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void createNet_Square( int n, int num_layers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‘3’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55270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createNet_Square(3, 11)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 is the width of the inner square.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num_layers is the number of layers of the net.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your own design, you can set your own parameters.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rcRect l="29461" t="17534" r="22574" b="20404"/>
          <a:stretch/>
        </p:blipFill>
        <p:spPr>
          <a:xfrm>
            <a:off x="6690960" y="1414800"/>
            <a:ext cx="3834360" cy="371988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7301520" y="5269320"/>
            <a:ext cx="29800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layers = 11.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0272600" y="3756240"/>
            <a:ext cx="13507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latin typeface="Calibri"/>
                <a:ea typeface="DejaVu Sans"/>
              </a:rPr>
              <a:t>} 4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7967160" y="2657520"/>
            <a:ext cx="1139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} 3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void createNet_RadialCircular( int n 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‘4’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createNet_RadialCircular(24)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 the figure and do the same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rcRect l="25010" t="21781" r="25435" b="12766"/>
          <a:stretch/>
        </p:blipFill>
        <p:spPr>
          <a:xfrm>
            <a:off x="6883200" y="2068200"/>
            <a:ext cx="3902760" cy="386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01600" y="365040"/>
            <a:ext cx="11989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void createRandomGraph_DoubleCircles(int n);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‘5’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01600" y="1825560"/>
            <a:ext cx="818208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createRandomGraph_DoubleCircles(24)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two circles.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n nodes in each circle.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each node of the inner circle, it connects to a close node in the outer circle.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node of the outer circle is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close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to a node in the inner circle if the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edge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formed by these two nodes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do not intersect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US" sz="2800" spc="-1" strike="noStrike">
                <a:solidFill>
                  <a:srgbClr val="203864"/>
                </a:solidFill>
                <a:latin typeface="Calibri"/>
                <a:ea typeface="DejaVu Sans"/>
              </a:rPr>
              <a:t>inner circle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Different graphs can be created by pressing ‘5’.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0" name="Picture 4" descr=""/>
          <p:cNvPicPr/>
          <p:nvPr/>
        </p:nvPicPr>
        <p:blipFill>
          <a:blip r:embed="rId1"/>
          <a:srcRect l="21991" t="7151" r="20031" b="14473"/>
          <a:stretch/>
        </p:blipFill>
        <p:spPr>
          <a:xfrm>
            <a:off x="8384760" y="1152000"/>
            <a:ext cx="2525040" cy="255960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rcRect l="22308" t="8214" r="20348" b="14252"/>
          <a:stretch/>
        </p:blipFill>
        <p:spPr>
          <a:xfrm>
            <a:off x="8384760" y="4141440"/>
            <a:ext cx="2678400" cy="271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01600" y="365040"/>
            <a:ext cx="11989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Key usage for createRandomGraph_DoubleCircles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01600" y="1825560"/>
            <a:ext cx="818208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createRandomGraph_DoubleCircles(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mNumPoints_DoubleCircles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Press ‘&lt;’ to decrease the number of nodes.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smallest number of nodes of a circle is 3.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Press ‘&gt;’ to increase the number of nodes.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largest number of nodes of a circle is 36.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rcRect l="11341" t="28558" r="69872" b="35640"/>
          <a:stretch/>
        </p:blipFill>
        <p:spPr>
          <a:xfrm>
            <a:off x="9524160" y="1371600"/>
            <a:ext cx="2284920" cy="2456280"/>
          </a:xfrm>
          <a:prstGeom prst="rect">
            <a:avLst/>
          </a:prstGeom>
          <a:ln>
            <a:noFill/>
          </a:ln>
        </p:spPr>
      </p:pic>
      <p:pic>
        <p:nvPicPr>
          <p:cNvPr id="125" name="Picture 6" descr=""/>
          <p:cNvPicPr/>
          <p:nvPr/>
        </p:nvPicPr>
        <p:blipFill>
          <a:blip r:embed="rId2"/>
          <a:srcRect l="7217" t="27308" r="70931" b="33765"/>
          <a:stretch/>
        </p:blipFill>
        <p:spPr>
          <a:xfrm>
            <a:off x="9142560" y="3828960"/>
            <a:ext cx="2656440" cy="267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mouse to select two nodes and create an edge.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Click the left mouse button to select a node.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same node is selected, the node is unselected.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8" name="Picture 5" descr=""/>
          <p:cNvPicPr/>
          <p:nvPr/>
        </p:nvPicPr>
        <p:blipFill>
          <a:blip r:embed="rId1"/>
          <a:srcRect l="12750" t="36683" r="63869" b="24178"/>
          <a:stretch/>
        </p:blipFill>
        <p:spPr>
          <a:xfrm>
            <a:off x="1042920" y="3404160"/>
            <a:ext cx="3448440" cy="3257640"/>
          </a:xfrm>
          <a:prstGeom prst="rect">
            <a:avLst/>
          </a:prstGeom>
          <a:ln>
            <a:noFill/>
          </a:ln>
        </p:spPr>
      </p:pic>
      <p:pic>
        <p:nvPicPr>
          <p:cNvPr id="129" name="Picture 7" descr=""/>
          <p:cNvPicPr/>
          <p:nvPr/>
        </p:nvPicPr>
        <p:blipFill>
          <a:blip r:embed="rId2"/>
          <a:srcRect l="12400" t="36890" r="65164" b="23765"/>
          <a:stretch/>
        </p:blipFill>
        <p:spPr>
          <a:xfrm>
            <a:off x="6400800" y="3404160"/>
            <a:ext cx="3285000" cy="325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mouse to select a node.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Press DELETE to delete the node and all the edges attached at the node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rcRect l="12400" t="36476" r="64575" b="23971"/>
          <a:stretch/>
        </p:blipFill>
        <p:spPr>
          <a:xfrm>
            <a:off x="1442880" y="3186000"/>
            <a:ext cx="3456360" cy="3350520"/>
          </a:xfrm>
          <a:prstGeom prst="rect">
            <a:avLst/>
          </a:prstGeom>
          <a:ln>
            <a:noFill/>
          </a:ln>
        </p:spPr>
      </p:pic>
      <p:pic>
        <p:nvPicPr>
          <p:cNvPr id="133" name="Picture 4" descr=""/>
          <p:cNvPicPr/>
          <p:nvPr/>
        </p:nvPicPr>
        <p:blipFill>
          <a:blip r:embed="rId2"/>
          <a:srcRect l="12750" t="36471" r="64808" b="23765"/>
          <a:stretch/>
        </p:blipFill>
        <p:spPr>
          <a:xfrm>
            <a:off x="6243480" y="3186000"/>
            <a:ext cx="3399480" cy="339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602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0" y="991800"/>
            <a:ext cx="12191040" cy="56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 getNumOfNodes( ) const;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get the number of nodes 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void getNodeInfo( int nodeIndex, double &amp;r, vector3 &amp;p ) const;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the node position (p)  and radius of the node (r) with nodeindex.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nodeIndex starts from 0 to (N-1).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 getNumOfEdges( ) const;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get the number of edges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vector3 getNodePositionOfEdge( int edgeIndex, int nodeIndex ) const;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return the node position of the node with nodeIndex of an edge with edgeIndex.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nodeIndex  0 for the first node of the edge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nodeIndex  1 for the second node of the edge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Marking Scheme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Use the mouse to create a node to connect two selected nodes.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Use the mouse to select a node. Then press DELETE to delete the node. Also delete all the edges attached at the node.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Press ‘d’ to activate or deactivate the process of node deletion. In the process of node deletion, the nodes are automatically deleted one by one. 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Options ‘1’, ‘2’, ‘3’, ‘4’, and ‘5’ are handled correctly.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The key events ‘&lt;‘ and ‘&gt;’ are handled correctly in option ‘5’.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Press ‘e’ to export the graph to a file. (</a:t>
            </a:r>
            <a:r>
              <a:rPr b="1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TAs, check the file content for correctness</a:t>
            </a:r>
            <a:r>
              <a:rPr b="0" lang="en-US" sz="2800" spc="-1" strike="sng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3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GRAPH_NODE *findNearestNode(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double x, double z, double &amp;cur_distance2 ) const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nearest node to the given position (x, y, z). The y-coordinate is ignored in the parameter list.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Note that we work in x-z plane only. y should be set to 0.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squared distance between the node and the given position should be stored in cur_distance2.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‘d’ to toggle automatic deletion process for nodes. Delay with 250 msec.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Picture 4" descr=""/>
          <p:cNvPicPr/>
          <p:nvPr/>
        </p:nvPicPr>
        <p:blipFill>
          <a:blip r:embed="rId1"/>
          <a:srcRect l="24534" t="12874" r="23050" b="15531"/>
          <a:stretch/>
        </p:blipFill>
        <p:spPr>
          <a:xfrm>
            <a:off x="7795800" y="2606400"/>
            <a:ext cx="3718440" cy="3808800"/>
          </a:xfrm>
          <a:prstGeom prst="rect">
            <a:avLst/>
          </a:prstGeom>
          <a:ln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rcRect l="24058" t="14783" r="22733" b="14887"/>
          <a:stretch/>
        </p:blipFill>
        <p:spPr>
          <a:xfrm>
            <a:off x="1146960" y="2606400"/>
            <a:ext cx="3936240" cy="39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Press ‘e’ to export the graph to a file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Implement exportGraph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7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 the graph as text format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 name is graph.txt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File format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#Nodes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Let n = #Nodes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#Edges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Let m = #Edges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Node_ID  x y z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There are n lines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Each line contains one node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Edge_ID     Node0_ID    Node1_ID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There are m lines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// Each line contains one edge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31280" y="-3769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graph.txt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rcRect l="11102" t="33140" r="74463" b="40640"/>
          <a:stretch/>
        </p:blipFill>
        <p:spPr>
          <a:xfrm>
            <a:off x="9014760" y="0"/>
            <a:ext cx="2766600" cy="2834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431280" y="702000"/>
            <a:ext cx="4580280" cy="584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29.4894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18.8804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27.9924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22.4966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25.6108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25.6024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22.5069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27.9864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18.8919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29.4863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15.0119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11.1312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29.4925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7.5138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27.9983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4.40608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25.6193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2.01959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22.5172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0.516795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18.9034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1.90735e-005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15.0239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0.504436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11.1427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1.99571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7.52415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16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4.3723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4.41454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7.47243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2.02558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11.085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0.51991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14.9642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4.29153e-005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18.8457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0.501369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22.4655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1.98975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25.577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4.36388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23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27.9684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7.4621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29.477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11.0735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665680" y="59760"/>
            <a:ext cx="2374560" cy="6673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-3168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Task: Modify the message if necessary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0" y="1008720"/>
            <a:ext cx="1183968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DejaVu Sans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GRAPH_SYSTEM::askForInput( 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"GRAPH_SYSTEM"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"Key usage:"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"1: create a default graph"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"2: create a graph with 10x10 nodes. Connect the consecutive nodes horizontally"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"3: create a graph with 10x10 nodes. Connect the consecutive nodes vertically"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"4: create a graph with 10x10 nodes. Create 10 randomly generated edges"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"5: create a graph with 10x10 nodes. Create 10 randomly generated edges attached at a random node"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"Delete: delete a node and all the edges attached at it"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"Spacebar: unselect the selected node"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 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"Use the mouse to select nodes and add edges"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"Click the left button to select/unselect or create an edge"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 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cout &lt;&lt; </a:t>
            </a:r>
            <a:r>
              <a:rPr b="0" lang="en-US" sz="1800" spc="-1" strike="noStrike">
                <a:solidFill>
                  <a:srgbClr val="a31515"/>
                </a:solidFill>
                <a:latin typeface="Courier New"/>
                <a:ea typeface="DejaVu Sans"/>
              </a:rPr>
              <a:t>"A selected node is highlighted as red."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&lt;&lt; endl;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Enjoy programming!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graph G = (V, E) consists of a set of nodes (V) and a set of edges (E).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An edge is attached at two nodes.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319280" y="4221000"/>
            <a:ext cx="48362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gray dot is a node.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green line segment is an edge.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1"/>
          <a:srcRect l="29931" t="61698" r="60103" b="20015"/>
          <a:stretch/>
        </p:blipFill>
        <p:spPr>
          <a:xfrm>
            <a:off x="3014640" y="3954960"/>
            <a:ext cx="1136880" cy="117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Assumptions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at most 1000 nodes and 1000 edges.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degree of a node is at most 1000. That is that there are at most 1000 edges attached at a node.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do not handle parallel edges.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Major task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Design a data structure to manipulate a graph. You should use the given data structure GRAPH_NODE and GRAPH_EDGE. The position of a node is on the x-z plane. Keep the y-coordinate of a node as zero.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a node (GRAPH_NODE)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an edge (GRAPH_EDGE)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Delete a node and all the edges attached at it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Modify the GRAPH_NODE and GRAPH_EDGE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 graph_basics.h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extra data members and functions if you want to do so.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-11520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0" y="807120"/>
            <a:ext cx="12191040" cy="60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 addNode( float x, float y, float z, float r = 1.0 );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a node and return the id of the node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 addEdge( int nodeID_0, int nodeID_1 );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Add an edge and return the id of an edge,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where nodeID_0 and nodeID_1 are the node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IDs of the two nodes of the edge.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void createDefaultGraph( 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the default graph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void createNet_Circular( int n, int num_layers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nodes arranged in circles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void createNet_Square( int n, int num_layers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nodes arranged in squares. Some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nodes at the center are removed.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void createNet_RadialCircular( int n 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nodes arranged in a circle and one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node at center.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void createRandomGraph_DoubleCircles(int n);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nodes arranged in two circles. The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edges are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randomly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created for nodes in the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inner and outer circle.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Graphs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There are five options.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104200" y="2387520"/>
            <a:ext cx="2007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createDefaultGraph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25200" y="6339960"/>
            <a:ext cx="192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createNet_Circular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676680" y="6355440"/>
            <a:ext cx="185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createNet_Square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892840" y="6355440"/>
            <a:ext cx="2487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createNet_RadialCircular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8747280" y="6324480"/>
            <a:ext cx="3493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createRandomGraph_DoubleCircles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Picture 16" descr=""/>
          <p:cNvPicPr/>
          <p:nvPr/>
        </p:nvPicPr>
        <p:blipFill>
          <a:blip r:embed="rId1"/>
          <a:srcRect l="29931" t="61698" r="60103" b="20015"/>
          <a:stretch/>
        </p:blipFill>
        <p:spPr>
          <a:xfrm>
            <a:off x="918720" y="2036880"/>
            <a:ext cx="1136880" cy="1177200"/>
          </a:xfrm>
          <a:prstGeom prst="rect">
            <a:avLst/>
          </a:prstGeom>
          <a:ln>
            <a:noFill/>
          </a:ln>
        </p:spPr>
      </p:pic>
      <p:pic>
        <p:nvPicPr>
          <p:cNvPr id="99" name="Picture 4" descr=""/>
          <p:cNvPicPr/>
          <p:nvPr/>
        </p:nvPicPr>
        <p:blipFill>
          <a:blip r:embed="rId2"/>
          <a:srcRect l="26871" t="21890" r="37154" b="14375"/>
          <a:stretch/>
        </p:blipFill>
        <p:spPr>
          <a:xfrm>
            <a:off x="838080" y="3661560"/>
            <a:ext cx="2269440" cy="2269440"/>
          </a:xfrm>
          <a:prstGeom prst="rect">
            <a:avLst/>
          </a:prstGeom>
          <a:ln>
            <a:noFill/>
          </a:ln>
        </p:spPr>
      </p:pic>
      <p:pic>
        <p:nvPicPr>
          <p:cNvPr id="100" name="Picture 5" descr=""/>
          <p:cNvPicPr/>
          <p:nvPr/>
        </p:nvPicPr>
        <p:blipFill>
          <a:blip r:embed="rId3"/>
          <a:srcRect l="27699" t="8962" r="27385" b="12918"/>
          <a:stretch/>
        </p:blipFill>
        <p:spPr>
          <a:xfrm>
            <a:off x="3386160" y="3742200"/>
            <a:ext cx="2270520" cy="222912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4"/>
          <a:srcRect l="34172" t="29390" r="38682" b="22096"/>
          <a:stretch/>
        </p:blipFill>
        <p:spPr>
          <a:xfrm>
            <a:off x="6095880" y="3742200"/>
            <a:ext cx="2170080" cy="2188800"/>
          </a:xfrm>
          <a:prstGeom prst="rect">
            <a:avLst/>
          </a:prstGeom>
          <a:ln>
            <a:noFill/>
          </a:ln>
        </p:spPr>
      </p:pic>
      <p:pic>
        <p:nvPicPr>
          <p:cNvPr id="102" name="Picture 7" descr=""/>
          <p:cNvPicPr/>
          <p:nvPr/>
        </p:nvPicPr>
        <p:blipFill>
          <a:blip r:embed="rId5"/>
          <a:srcRect l="25459" t="14596" r="29739" b="8337"/>
          <a:stretch/>
        </p:blipFill>
        <p:spPr>
          <a:xfrm>
            <a:off x="8941320" y="3561480"/>
            <a:ext cx="2625840" cy="254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Application>LibreOffice/6.3.4.2$Windows_X86_64 LibreOffice_project/60da17e045e08f1793c57c00ba83cdfce946d0aa</Application>
  <Words>1014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2016-04-09T10:52:35Z</dcterms:created>
  <dc:creator>Wingo</dc:creator>
  <dc:description/>
  <dc:language>zh-TW</dc:language>
  <cp:lastModifiedBy/>
  <dcterms:modified xsi:type="dcterms:W3CDTF">2020-08-09T22:11:29Z</dcterms:modified>
  <cp:revision>181</cp:revision>
  <dc:subject/>
  <dc:title>Graph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