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21" r:id="rId3"/>
    <p:sldId id="319" r:id="rId4"/>
    <p:sldId id="320" r:id="rId5"/>
    <p:sldId id="322" r:id="rId6"/>
    <p:sldId id="323" r:id="rId7"/>
    <p:sldId id="257" r:id="rId8"/>
    <p:sldId id="258" r:id="rId9"/>
    <p:sldId id="259" r:id="rId10"/>
    <p:sldId id="330" r:id="rId11"/>
    <p:sldId id="338" r:id="rId12"/>
    <p:sldId id="336" r:id="rId13"/>
    <p:sldId id="337" r:id="rId14"/>
    <p:sldId id="332" r:id="rId15"/>
    <p:sldId id="333" r:id="rId16"/>
    <p:sldId id="334" r:id="rId17"/>
    <p:sldId id="335" r:id="rId18"/>
    <p:sldId id="339" r:id="rId19"/>
    <p:sldId id="261" r:id="rId20"/>
    <p:sldId id="272" r:id="rId21"/>
    <p:sldId id="283" r:id="rId22"/>
    <p:sldId id="284" r:id="rId23"/>
    <p:sldId id="285" r:id="rId24"/>
    <p:sldId id="287" r:id="rId25"/>
    <p:sldId id="288" r:id="rId26"/>
    <p:sldId id="289" r:id="rId27"/>
    <p:sldId id="364" r:id="rId28"/>
    <p:sldId id="290" r:id="rId29"/>
    <p:sldId id="365" r:id="rId30"/>
    <p:sldId id="291" r:id="rId31"/>
    <p:sldId id="292" r:id="rId32"/>
    <p:sldId id="293" r:id="rId33"/>
    <p:sldId id="294" r:id="rId34"/>
    <p:sldId id="344" r:id="rId35"/>
    <p:sldId id="345" r:id="rId36"/>
    <p:sldId id="347" r:id="rId37"/>
    <p:sldId id="348" r:id="rId38"/>
    <p:sldId id="349" r:id="rId39"/>
    <p:sldId id="350" r:id="rId40"/>
    <p:sldId id="296" r:id="rId41"/>
    <p:sldId id="297" r:id="rId42"/>
    <p:sldId id="298" r:id="rId43"/>
    <p:sldId id="299" r:id="rId44"/>
    <p:sldId id="366" r:id="rId45"/>
    <p:sldId id="300" r:id="rId46"/>
    <p:sldId id="303" r:id="rId47"/>
    <p:sldId id="304" r:id="rId48"/>
    <p:sldId id="352" r:id="rId49"/>
    <p:sldId id="351" r:id="rId50"/>
    <p:sldId id="343" r:id="rId51"/>
    <p:sldId id="306" r:id="rId52"/>
    <p:sldId id="340" r:id="rId53"/>
    <p:sldId id="341" r:id="rId54"/>
    <p:sldId id="309" r:id="rId55"/>
    <p:sldId id="354" r:id="rId56"/>
    <p:sldId id="355" r:id="rId57"/>
    <p:sldId id="310" r:id="rId58"/>
    <p:sldId id="311" r:id="rId59"/>
    <p:sldId id="356" r:id="rId60"/>
    <p:sldId id="357" r:id="rId61"/>
    <p:sldId id="358" r:id="rId62"/>
    <p:sldId id="360" r:id="rId63"/>
    <p:sldId id="359" r:id="rId64"/>
    <p:sldId id="361" r:id="rId65"/>
    <p:sldId id="362" r:id="rId66"/>
    <p:sldId id="316" r:id="rId67"/>
    <p:sldId id="326" r:id="rId68"/>
    <p:sldId id="327" r:id="rId69"/>
    <p:sldId id="328" r:id="rId70"/>
    <p:sldId id="329" r:id="rId71"/>
    <p:sldId id="367" r:id="rId72"/>
    <p:sldId id="342" r:id="rId73"/>
    <p:sldId id="36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37AD-AFBC-4AC4-BE2A-CE8E3A303AD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5AEEC-79C4-4002-825A-09767856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6900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013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772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128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023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020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7198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984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3006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474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156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2267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4717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1335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907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6422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1548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928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0008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470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7728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645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4561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2346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4273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6623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6381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05871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1500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0363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4022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3868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593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877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78037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099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0003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67520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5746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22859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1235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76718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58739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187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93156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168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8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50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8586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269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07D-04A0-4BBE-B3FD-37A8F43F0D32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C9CE-7C22-45EA-84F3-960185BEDAC6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91A0-7DE5-47B7-8A5E-C8B304AB1184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3F83-E0AC-4574-93E2-A63407A4276F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0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DC1E-90D0-4047-A8B3-B536E0035BF1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CA3C-FA99-458A-ADA5-4F871670B2C3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1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F69B-52F0-4790-B3D5-78ADF394A1B9}" type="datetime1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C984-F1F3-4EFB-A762-60C9A44A76D2}" type="datetime1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7AD-C084-4BD0-A2FE-EA2445AB2CF8}" type="datetime1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9EA7-9524-4A74-9C7F-D076C26859B8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C494-D2F0-48EA-8151-F95F34ED966E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326D6-05EF-405F-8714-EA746FBC0B3F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C3AF-D95A-4189-9242-33EDF5AF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and Scopes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053" y="757238"/>
            <a:ext cx="6239359" cy="1325563"/>
          </a:xfrm>
        </p:spPr>
        <p:txBody>
          <a:bodyPr/>
          <a:lstStyle/>
          <a:p>
            <a:r>
              <a:rPr lang="en-US" dirty="0" smtClean="0"/>
              <a:t>What happens when functions are invoked?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345536"/>
            <a:ext cx="4028268" cy="6512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g0(</a:t>
            </a:r>
            <a:r>
              <a:rPr lang="en-US" dirty="0" err="1" smtClean="0"/>
              <a:t>int</a:t>
            </a:r>
            <a:r>
              <a:rPr lang="en-US" dirty="0" smtClean="0"/>
              <a:t> k0)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p0;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……</a:t>
            </a:r>
          </a:p>
          <a:p>
            <a:pPr marL="0" indent="0">
              <a:buNone/>
            </a:pPr>
            <a:r>
              <a:rPr lang="en-US" dirty="0" smtClean="0"/>
              <a:t>     return p0+k0;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g1(</a:t>
            </a:r>
            <a:r>
              <a:rPr lang="en-US" dirty="0" err="1" smtClean="0"/>
              <a:t>int</a:t>
            </a:r>
            <a:r>
              <a:rPr lang="en-US" dirty="0" smtClean="0"/>
              <a:t> k1)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p1 = g0(k1+1);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……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g1(k2*k2);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641" y="0"/>
            <a:ext cx="6239359" cy="6858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happens when functions are invoked?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 call stack is used to store the information about the active functions (subroutines).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345536"/>
            <a:ext cx="4028268" cy="6512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g0(</a:t>
            </a:r>
            <a:r>
              <a:rPr lang="en-US" dirty="0" err="1" smtClean="0"/>
              <a:t>int</a:t>
            </a:r>
            <a:r>
              <a:rPr lang="en-US" dirty="0" smtClean="0"/>
              <a:t> k0)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p0;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……</a:t>
            </a:r>
          </a:p>
          <a:p>
            <a:pPr marL="0" indent="0">
              <a:buNone/>
            </a:pPr>
            <a:r>
              <a:rPr lang="en-US" dirty="0" smtClean="0"/>
              <a:t>     return p0+k0;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g1(</a:t>
            </a:r>
            <a:r>
              <a:rPr lang="en-US" dirty="0" err="1" smtClean="0"/>
              <a:t>int</a:t>
            </a:r>
            <a:r>
              <a:rPr lang="en-US" dirty="0" smtClean="0"/>
              <a:t> k1)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p1 = g0(k1+1);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……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g1(k2*k2);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641" y="867905"/>
            <a:ext cx="6239359" cy="20922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happens when functions are invoked?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Assume that main is called now.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345536"/>
            <a:ext cx="4028268" cy="6512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g0(</a:t>
            </a:r>
            <a:r>
              <a:rPr lang="en-US" dirty="0" err="1" smtClean="0"/>
              <a:t>int</a:t>
            </a:r>
            <a:r>
              <a:rPr lang="en-US" dirty="0" smtClean="0"/>
              <a:t> k0)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p0;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……</a:t>
            </a:r>
          </a:p>
          <a:p>
            <a:pPr marL="0" indent="0">
              <a:buNone/>
            </a:pPr>
            <a:r>
              <a:rPr lang="en-US" dirty="0" smtClean="0"/>
              <a:t>     return p0+k0;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g1(</a:t>
            </a:r>
            <a:r>
              <a:rPr lang="en-US" dirty="0" err="1" smtClean="0"/>
              <a:t>int</a:t>
            </a:r>
            <a:r>
              <a:rPr lang="en-US" dirty="0" smtClean="0"/>
              <a:t> k1)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p1 = g0(k1+1);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……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g1(k2*k2);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515" y="-422782"/>
            <a:ext cx="7701366" cy="2092271"/>
          </a:xfrm>
        </p:spPr>
        <p:txBody>
          <a:bodyPr>
            <a:normAutofit/>
          </a:bodyPr>
          <a:lstStyle/>
          <a:p>
            <a:r>
              <a:rPr lang="en-US" b="1" dirty="0" smtClean="0"/>
              <a:t>Assume that main is called now.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345536"/>
            <a:ext cx="4028268" cy="6512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g0(</a:t>
            </a:r>
            <a:r>
              <a:rPr lang="en-US" dirty="0" err="1" smtClean="0"/>
              <a:t>int</a:t>
            </a:r>
            <a:r>
              <a:rPr lang="en-US" dirty="0" smtClean="0"/>
              <a:t> k0)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p0;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……</a:t>
            </a:r>
          </a:p>
          <a:p>
            <a:pPr marL="0" indent="0">
              <a:buNone/>
            </a:pPr>
            <a:r>
              <a:rPr lang="en-US" dirty="0" smtClean="0"/>
              <a:t>     return p0+k0;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g1(</a:t>
            </a:r>
            <a:r>
              <a:rPr lang="en-US" dirty="0" err="1" smtClean="0"/>
              <a:t>int</a:t>
            </a:r>
            <a:r>
              <a:rPr lang="en-US" dirty="0" smtClean="0"/>
              <a:t> k1)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p1 = g0(k1+1);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 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……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g1(k2*k2);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54685" y="4293031"/>
            <a:ext cx="3301139" cy="1100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ain() memory space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4831" y="5393411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.</a:t>
            </a:r>
          </a:p>
          <a:p>
            <a:r>
              <a:rPr lang="en-US" sz="2800" b="1" dirty="0"/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019295" y="2526224"/>
            <a:ext cx="15498" cy="4200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77486" y="809330"/>
            <a:ext cx="286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Memory address decreasing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0356768" y="4650918"/>
            <a:ext cx="2308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Call stack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345536"/>
            <a:ext cx="4028268" cy="6512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g0(</a:t>
            </a:r>
            <a:r>
              <a:rPr lang="en-US" dirty="0" err="1" smtClean="0"/>
              <a:t>int</a:t>
            </a:r>
            <a:r>
              <a:rPr lang="en-US" dirty="0" smtClean="0"/>
              <a:t> k0)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p0;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/>
              <a:t>p0+k0;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g1(</a:t>
            </a:r>
            <a:r>
              <a:rPr lang="en-US" dirty="0" err="1" smtClean="0"/>
              <a:t>int</a:t>
            </a:r>
            <a:r>
              <a:rPr lang="en-US" dirty="0" smtClean="0"/>
              <a:t> k1)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p1 = g0(k1+1);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……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g1(k2*k2);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355742" y="2448732"/>
            <a:ext cx="1031363" cy="3394129"/>
          </a:xfrm>
          <a:custGeom>
            <a:avLst/>
            <a:gdLst>
              <a:gd name="connsiteX0" fmla="*/ 402956 w 1031363"/>
              <a:gd name="connsiteY0" fmla="*/ 3394129 h 3394129"/>
              <a:gd name="connsiteX1" fmla="*/ 1022888 w 1031363"/>
              <a:gd name="connsiteY1" fmla="*/ 1642821 h 3394129"/>
              <a:gd name="connsiteX2" fmla="*/ 0 w 1031363"/>
              <a:gd name="connsiteY2" fmla="*/ 0 h 339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63" h="3394129">
                <a:moveTo>
                  <a:pt x="402956" y="3394129"/>
                </a:moveTo>
                <a:cubicBezTo>
                  <a:pt x="746501" y="2801319"/>
                  <a:pt x="1090047" y="2208509"/>
                  <a:pt x="1022888" y="1642821"/>
                </a:cubicBezTo>
                <a:cubicBezTo>
                  <a:pt x="955729" y="1077133"/>
                  <a:pt x="477864" y="538566"/>
                  <a:pt x="0" y="0"/>
                </a:cubicBezTo>
              </a:path>
            </a:pathLst>
          </a:custGeom>
          <a:noFill/>
          <a:ln w="5715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54685" y="4293031"/>
            <a:ext cx="3301139" cy="1100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ain() memory space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4831" y="5393411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.</a:t>
            </a:r>
          </a:p>
          <a:p>
            <a:r>
              <a:rPr lang="en-US" sz="2800" b="1" dirty="0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034793" y="1487837"/>
            <a:ext cx="0" cy="5238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9098" y="0"/>
            <a:ext cx="286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Memory address decreasing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10356768" y="4650918"/>
            <a:ext cx="2308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Call stack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7454684" y="3192651"/>
            <a:ext cx="3301139" cy="1100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 err="1" smtClean="0">
                <a:solidFill>
                  <a:schemeClr val="tx1"/>
                </a:solidFill>
              </a:rPr>
              <a:t>nt</a:t>
            </a:r>
            <a:r>
              <a:rPr lang="en-US" sz="2800" dirty="0" smtClean="0">
                <a:solidFill>
                  <a:schemeClr val="tx1"/>
                </a:solidFill>
              </a:rPr>
              <a:t> g1(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) memory space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7251" y="-357775"/>
            <a:ext cx="7701366" cy="2092271"/>
          </a:xfrm>
        </p:spPr>
        <p:txBody>
          <a:bodyPr>
            <a:norm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g1(</a:t>
            </a:r>
            <a:r>
              <a:rPr lang="en-US" b="1" dirty="0" err="1" smtClean="0"/>
              <a:t>int</a:t>
            </a:r>
            <a:r>
              <a:rPr lang="en-US" b="1" dirty="0" smtClean="0"/>
              <a:t>) is called now.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345536"/>
            <a:ext cx="4028268" cy="6512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g0(</a:t>
            </a:r>
            <a:r>
              <a:rPr lang="en-US" dirty="0" err="1" smtClean="0"/>
              <a:t>int</a:t>
            </a:r>
            <a:r>
              <a:rPr lang="en-US" dirty="0" smtClean="0"/>
              <a:t> k0)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p0;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p0+k0;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g1(</a:t>
            </a:r>
            <a:r>
              <a:rPr lang="en-US" dirty="0" err="1" smtClean="0"/>
              <a:t>int</a:t>
            </a:r>
            <a:r>
              <a:rPr lang="en-US" dirty="0" smtClean="0"/>
              <a:t> k1)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p1 = g0(k1+1);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……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g1(k2*k2);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03422" y="2409986"/>
            <a:ext cx="1031363" cy="3394129"/>
          </a:xfrm>
          <a:custGeom>
            <a:avLst/>
            <a:gdLst>
              <a:gd name="connsiteX0" fmla="*/ 402956 w 1031363"/>
              <a:gd name="connsiteY0" fmla="*/ 3394129 h 3394129"/>
              <a:gd name="connsiteX1" fmla="*/ 1022888 w 1031363"/>
              <a:gd name="connsiteY1" fmla="*/ 1642821 h 3394129"/>
              <a:gd name="connsiteX2" fmla="*/ 0 w 1031363"/>
              <a:gd name="connsiteY2" fmla="*/ 0 h 339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63" h="3394129">
                <a:moveTo>
                  <a:pt x="402956" y="3394129"/>
                </a:moveTo>
                <a:cubicBezTo>
                  <a:pt x="746501" y="2801319"/>
                  <a:pt x="1090047" y="2208509"/>
                  <a:pt x="1022888" y="1642821"/>
                </a:cubicBezTo>
                <a:cubicBezTo>
                  <a:pt x="955729" y="1077133"/>
                  <a:pt x="477864" y="538566"/>
                  <a:pt x="0" y="0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216903" y="480447"/>
            <a:ext cx="1031363" cy="3130658"/>
          </a:xfrm>
          <a:custGeom>
            <a:avLst/>
            <a:gdLst>
              <a:gd name="connsiteX0" fmla="*/ 402956 w 1031363"/>
              <a:gd name="connsiteY0" fmla="*/ 3394129 h 3394129"/>
              <a:gd name="connsiteX1" fmla="*/ 1022888 w 1031363"/>
              <a:gd name="connsiteY1" fmla="*/ 1642821 h 3394129"/>
              <a:gd name="connsiteX2" fmla="*/ 0 w 1031363"/>
              <a:gd name="connsiteY2" fmla="*/ 0 h 339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63" h="3394129">
                <a:moveTo>
                  <a:pt x="402956" y="3394129"/>
                </a:moveTo>
                <a:cubicBezTo>
                  <a:pt x="746501" y="2801319"/>
                  <a:pt x="1090047" y="2208509"/>
                  <a:pt x="1022888" y="1642821"/>
                </a:cubicBezTo>
                <a:cubicBezTo>
                  <a:pt x="955729" y="1077133"/>
                  <a:pt x="477864" y="538566"/>
                  <a:pt x="0" y="0"/>
                </a:cubicBezTo>
              </a:path>
            </a:pathLst>
          </a:custGeom>
          <a:noFill/>
          <a:ln w="5715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4685" y="4293031"/>
            <a:ext cx="3301139" cy="1100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ain() memory space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4831" y="5393411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.</a:t>
            </a:r>
          </a:p>
          <a:p>
            <a:r>
              <a:rPr lang="en-US" sz="2800" b="1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034793" y="1487837"/>
            <a:ext cx="0" cy="5238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79098" y="0"/>
            <a:ext cx="286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Memory address decreasing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0356768" y="4650918"/>
            <a:ext cx="2308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Call stack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7454684" y="3192651"/>
            <a:ext cx="3301139" cy="1100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 err="1" smtClean="0">
                <a:solidFill>
                  <a:schemeClr val="tx1"/>
                </a:solidFill>
              </a:rPr>
              <a:t>nt</a:t>
            </a:r>
            <a:r>
              <a:rPr lang="en-US" sz="2800" dirty="0" smtClean="0">
                <a:solidFill>
                  <a:schemeClr val="tx1"/>
                </a:solidFill>
              </a:rPr>
              <a:t> g1(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) memory space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54683" y="2092271"/>
            <a:ext cx="3301139" cy="1100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 err="1" smtClean="0">
                <a:solidFill>
                  <a:schemeClr val="tx1"/>
                </a:solidFill>
              </a:rPr>
              <a:t>nt</a:t>
            </a:r>
            <a:r>
              <a:rPr lang="en-US" sz="2800" dirty="0" smtClean="0">
                <a:solidFill>
                  <a:schemeClr val="tx1"/>
                </a:solidFill>
              </a:rPr>
              <a:t> g0(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) memory space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93942" y="-338860"/>
            <a:ext cx="7701366" cy="2092271"/>
          </a:xfrm>
        </p:spPr>
        <p:txBody>
          <a:bodyPr>
            <a:norm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g0(</a:t>
            </a:r>
            <a:r>
              <a:rPr lang="en-US" b="1" dirty="0" err="1" smtClean="0"/>
              <a:t>int</a:t>
            </a:r>
            <a:r>
              <a:rPr lang="en-US" b="1" dirty="0" smtClean="0"/>
              <a:t>) is called now.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345536"/>
            <a:ext cx="4028268" cy="6512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g0(</a:t>
            </a:r>
            <a:r>
              <a:rPr lang="en-US" dirty="0" err="1" smtClean="0"/>
              <a:t>int</a:t>
            </a:r>
            <a:r>
              <a:rPr lang="en-US" dirty="0" smtClean="0"/>
              <a:t> k0)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p0;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p0+k0;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g1(</a:t>
            </a:r>
            <a:r>
              <a:rPr lang="en-US" dirty="0" err="1" smtClean="0"/>
              <a:t>int</a:t>
            </a:r>
            <a:r>
              <a:rPr lang="en-US" dirty="0" smtClean="0"/>
              <a:t> k1)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p1 = g0(k1+1);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……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g1(k2*k2);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293749" y="2386739"/>
            <a:ext cx="1031363" cy="3394129"/>
          </a:xfrm>
          <a:custGeom>
            <a:avLst/>
            <a:gdLst>
              <a:gd name="connsiteX0" fmla="*/ 402956 w 1031363"/>
              <a:gd name="connsiteY0" fmla="*/ 3394129 h 3394129"/>
              <a:gd name="connsiteX1" fmla="*/ 1022888 w 1031363"/>
              <a:gd name="connsiteY1" fmla="*/ 1642821 h 3394129"/>
              <a:gd name="connsiteX2" fmla="*/ 0 w 1031363"/>
              <a:gd name="connsiteY2" fmla="*/ 0 h 339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63" h="3394129">
                <a:moveTo>
                  <a:pt x="402956" y="3394129"/>
                </a:moveTo>
                <a:cubicBezTo>
                  <a:pt x="746501" y="2801319"/>
                  <a:pt x="1090047" y="2208509"/>
                  <a:pt x="1022888" y="1642821"/>
                </a:cubicBezTo>
                <a:cubicBezTo>
                  <a:pt x="955729" y="1077133"/>
                  <a:pt x="477864" y="538566"/>
                  <a:pt x="0" y="0"/>
                </a:cubicBez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flipV="1">
            <a:off x="1956942" y="1648982"/>
            <a:ext cx="1361187" cy="2365080"/>
          </a:xfrm>
          <a:custGeom>
            <a:avLst/>
            <a:gdLst>
              <a:gd name="connsiteX0" fmla="*/ 402956 w 1031363"/>
              <a:gd name="connsiteY0" fmla="*/ 3394129 h 3394129"/>
              <a:gd name="connsiteX1" fmla="*/ 1022888 w 1031363"/>
              <a:gd name="connsiteY1" fmla="*/ 1642821 h 3394129"/>
              <a:gd name="connsiteX2" fmla="*/ 0 w 1031363"/>
              <a:gd name="connsiteY2" fmla="*/ 0 h 3394129"/>
              <a:gd name="connsiteX0" fmla="*/ 0 w 1194384"/>
              <a:gd name="connsiteY0" fmla="*/ 3448872 h 3448872"/>
              <a:gd name="connsiteX1" fmla="*/ 1193369 w 1194384"/>
              <a:gd name="connsiteY1" fmla="*/ 1642821 h 3448872"/>
              <a:gd name="connsiteX2" fmla="*/ 170481 w 1194384"/>
              <a:gd name="connsiteY2" fmla="*/ 0 h 3448872"/>
              <a:gd name="connsiteX0" fmla="*/ 0 w 1194384"/>
              <a:gd name="connsiteY0" fmla="*/ 3448872 h 3448872"/>
              <a:gd name="connsiteX1" fmla="*/ 1193369 w 1194384"/>
              <a:gd name="connsiteY1" fmla="*/ 1642821 h 3448872"/>
              <a:gd name="connsiteX2" fmla="*/ 170481 w 1194384"/>
              <a:gd name="connsiteY2" fmla="*/ 0 h 3448872"/>
              <a:gd name="connsiteX0" fmla="*/ 0 w 839372"/>
              <a:gd name="connsiteY0" fmla="*/ 3448872 h 3448872"/>
              <a:gd name="connsiteX1" fmla="*/ 836908 w 839372"/>
              <a:gd name="connsiteY1" fmla="*/ 1779681 h 3448872"/>
              <a:gd name="connsiteX2" fmla="*/ 170481 w 839372"/>
              <a:gd name="connsiteY2" fmla="*/ 0 h 3448872"/>
              <a:gd name="connsiteX0" fmla="*/ 511445 w 1361187"/>
              <a:gd name="connsiteY0" fmla="*/ 3541708 h 3541708"/>
              <a:gd name="connsiteX1" fmla="*/ 1348353 w 1361187"/>
              <a:gd name="connsiteY1" fmla="*/ 1872517 h 3541708"/>
              <a:gd name="connsiteX2" fmla="*/ 0 w 1361187"/>
              <a:gd name="connsiteY2" fmla="*/ 0 h 3541708"/>
              <a:gd name="connsiteX0" fmla="*/ 511445 w 1361187"/>
              <a:gd name="connsiteY0" fmla="*/ 3541708 h 3541708"/>
              <a:gd name="connsiteX1" fmla="*/ 1348353 w 1361187"/>
              <a:gd name="connsiteY1" fmla="*/ 1872517 h 3541708"/>
              <a:gd name="connsiteX2" fmla="*/ 0 w 1361187"/>
              <a:gd name="connsiteY2" fmla="*/ 0 h 354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1187" h="3541708">
                <a:moveTo>
                  <a:pt x="511445" y="3541708"/>
                </a:moveTo>
                <a:cubicBezTo>
                  <a:pt x="1087464" y="3332106"/>
                  <a:pt x="1433594" y="2462802"/>
                  <a:pt x="1348353" y="1872517"/>
                </a:cubicBezTo>
                <a:cubicBezTo>
                  <a:pt x="1263112" y="1282232"/>
                  <a:pt x="710338" y="376105"/>
                  <a:pt x="0" y="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4685" y="4293031"/>
            <a:ext cx="3301139" cy="1100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ain() memory space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4831" y="5393411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.</a:t>
            </a:r>
          </a:p>
          <a:p>
            <a:r>
              <a:rPr lang="en-US" sz="2800" b="1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034793" y="1487837"/>
            <a:ext cx="0" cy="5238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79098" y="0"/>
            <a:ext cx="286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Memory address decreasing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0356768" y="4650918"/>
            <a:ext cx="2308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Call stack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7454684" y="3192651"/>
            <a:ext cx="3301139" cy="1100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 err="1" smtClean="0">
                <a:solidFill>
                  <a:schemeClr val="tx1"/>
                </a:solidFill>
              </a:rPr>
              <a:t>nt</a:t>
            </a:r>
            <a:r>
              <a:rPr lang="en-US" sz="2800" dirty="0" smtClean="0">
                <a:solidFill>
                  <a:schemeClr val="tx1"/>
                </a:solidFill>
              </a:rPr>
              <a:t> g1(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) memory space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54683" y="2092271"/>
            <a:ext cx="3301139" cy="110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g0(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) memory space 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10033" y="-338860"/>
            <a:ext cx="6691217" cy="209227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g0(</a:t>
            </a:r>
            <a:r>
              <a:rPr lang="en-US" b="1" dirty="0" err="1" smtClean="0"/>
              <a:t>int</a:t>
            </a:r>
            <a:r>
              <a:rPr lang="en-US" b="1" dirty="0" smtClean="0"/>
              <a:t>) is finished. Return to </a:t>
            </a:r>
            <a:r>
              <a:rPr lang="en-US" b="1" dirty="0" err="1" smtClean="0"/>
              <a:t>int</a:t>
            </a:r>
            <a:r>
              <a:rPr lang="en-US" b="1" dirty="0" smtClean="0"/>
              <a:t> g1(</a:t>
            </a:r>
            <a:r>
              <a:rPr lang="en-US" b="1" dirty="0" err="1" smtClean="0"/>
              <a:t>int</a:t>
            </a:r>
            <a:r>
              <a:rPr lang="en-US" b="1" dirty="0" smtClean="0"/>
              <a:t>).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345536"/>
            <a:ext cx="4028268" cy="6512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g0(</a:t>
            </a:r>
            <a:r>
              <a:rPr lang="en-US" dirty="0" err="1" smtClean="0"/>
              <a:t>int</a:t>
            </a:r>
            <a:r>
              <a:rPr lang="en-US" dirty="0" smtClean="0"/>
              <a:t> k0)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p0;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p0+k0;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g1(</a:t>
            </a:r>
            <a:r>
              <a:rPr lang="en-US" dirty="0" err="1" smtClean="0"/>
              <a:t>int</a:t>
            </a:r>
            <a:r>
              <a:rPr lang="en-US" dirty="0" smtClean="0"/>
              <a:t> k1)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p1 = g0(k1+1);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……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g1(k2*k2);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flipV="1">
            <a:off x="2038672" y="3881508"/>
            <a:ext cx="1147974" cy="2482133"/>
          </a:xfrm>
          <a:custGeom>
            <a:avLst/>
            <a:gdLst>
              <a:gd name="connsiteX0" fmla="*/ 402956 w 1031363"/>
              <a:gd name="connsiteY0" fmla="*/ 3394129 h 3394129"/>
              <a:gd name="connsiteX1" fmla="*/ 1022888 w 1031363"/>
              <a:gd name="connsiteY1" fmla="*/ 1642821 h 3394129"/>
              <a:gd name="connsiteX2" fmla="*/ 0 w 1031363"/>
              <a:gd name="connsiteY2" fmla="*/ 0 h 3394129"/>
              <a:gd name="connsiteX0" fmla="*/ 0 w 1194384"/>
              <a:gd name="connsiteY0" fmla="*/ 3448872 h 3448872"/>
              <a:gd name="connsiteX1" fmla="*/ 1193369 w 1194384"/>
              <a:gd name="connsiteY1" fmla="*/ 1642821 h 3448872"/>
              <a:gd name="connsiteX2" fmla="*/ 170481 w 1194384"/>
              <a:gd name="connsiteY2" fmla="*/ 0 h 3448872"/>
              <a:gd name="connsiteX0" fmla="*/ 0 w 1194384"/>
              <a:gd name="connsiteY0" fmla="*/ 3448872 h 3448872"/>
              <a:gd name="connsiteX1" fmla="*/ 1193369 w 1194384"/>
              <a:gd name="connsiteY1" fmla="*/ 1642821 h 3448872"/>
              <a:gd name="connsiteX2" fmla="*/ 170481 w 1194384"/>
              <a:gd name="connsiteY2" fmla="*/ 0 h 3448872"/>
              <a:gd name="connsiteX0" fmla="*/ 0 w 839372"/>
              <a:gd name="connsiteY0" fmla="*/ 3448872 h 3448872"/>
              <a:gd name="connsiteX1" fmla="*/ 836908 w 839372"/>
              <a:gd name="connsiteY1" fmla="*/ 1779681 h 3448872"/>
              <a:gd name="connsiteX2" fmla="*/ 170481 w 839372"/>
              <a:gd name="connsiteY2" fmla="*/ 0 h 3448872"/>
              <a:gd name="connsiteX0" fmla="*/ 0 w 1147974"/>
              <a:gd name="connsiteY0" fmla="*/ 3448872 h 3448872"/>
              <a:gd name="connsiteX1" fmla="*/ 1146874 w 1147974"/>
              <a:gd name="connsiteY1" fmla="*/ 1779681 h 3448872"/>
              <a:gd name="connsiteX2" fmla="*/ 170481 w 1147974"/>
              <a:gd name="connsiteY2" fmla="*/ 0 h 344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974" h="3448872">
                <a:moveTo>
                  <a:pt x="0" y="3448872"/>
                </a:moveTo>
                <a:cubicBezTo>
                  <a:pt x="576019" y="3239270"/>
                  <a:pt x="1118461" y="2354493"/>
                  <a:pt x="1146874" y="1779681"/>
                </a:cubicBezTo>
                <a:cubicBezTo>
                  <a:pt x="1175287" y="1204869"/>
                  <a:pt x="648345" y="538566"/>
                  <a:pt x="170481" y="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4685" y="4293031"/>
            <a:ext cx="3301139" cy="1100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ain() memory space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4831" y="5393411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.</a:t>
            </a:r>
          </a:p>
          <a:p>
            <a:r>
              <a:rPr lang="en-US" sz="2800" b="1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034793" y="1487837"/>
            <a:ext cx="0" cy="5238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79098" y="0"/>
            <a:ext cx="286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Memory address decreasing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0356768" y="4650918"/>
            <a:ext cx="2308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Call stack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7454684" y="3192651"/>
            <a:ext cx="3301139" cy="110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g1(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) memory space 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54683" y="2092271"/>
            <a:ext cx="3301139" cy="110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g0(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) memory space 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10033" y="-338860"/>
            <a:ext cx="6691217" cy="2092271"/>
          </a:xfrm>
        </p:spPr>
        <p:txBody>
          <a:bodyPr>
            <a:norm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g1(</a:t>
            </a:r>
            <a:r>
              <a:rPr lang="en-US" b="1" dirty="0" err="1" smtClean="0"/>
              <a:t>int</a:t>
            </a:r>
            <a:r>
              <a:rPr lang="en-US" b="1" dirty="0" smtClean="0"/>
              <a:t>) is finished. Return to </a:t>
            </a:r>
            <a:r>
              <a:rPr lang="en-US" b="1" dirty="0" err="1" smtClean="0"/>
              <a:t>int</a:t>
            </a:r>
            <a:r>
              <a:rPr lang="en-US" b="1" dirty="0" smtClean="0"/>
              <a:t> main().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345536"/>
            <a:ext cx="4028268" cy="6512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g0(</a:t>
            </a:r>
            <a:r>
              <a:rPr lang="en-US" dirty="0" err="1" smtClean="0"/>
              <a:t>int</a:t>
            </a:r>
            <a:r>
              <a:rPr lang="en-US" dirty="0" smtClean="0"/>
              <a:t> k0)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p0;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p0+k0;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g1(</a:t>
            </a:r>
            <a:r>
              <a:rPr lang="en-US" dirty="0" err="1" smtClean="0"/>
              <a:t>int</a:t>
            </a:r>
            <a:r>
              <a:rPr lang="en-US" dirty="0" smtClean="0"/>
              <a:t> k1)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p1 = g0(k1+1);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……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g1(k2*k2);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p2;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54685" y="4293031"/>
            <a:ext cx="3301139" cy="110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ain() memory space 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4831" y="5393411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.</a:t>
            </a:r>
          </a:p>
          <a:p>
            <a:r>
              <a:rPr lang="en-US" sz="2800" b="1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034793" y="1487837"/>
            <a:ext cx="0" cy="5238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79098" y="0"/>
            <a:ext cx="286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Memory address decreasing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0356768" y="4650918"/>
            <a:ext cx="2308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Call stack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7454684" y="3192651"/>
            <a:ext cx="3301139" cy="110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g1(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) memory space 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54683" y="2092271"/>
            <a:ext cx="3301139" cy="110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g0(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) memory space 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10033" y="-338860"/>
            <a:ext cx="6691217" cy="209227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 is finished. Return to the caller.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A50117-740E-4B2B-BD61-DEE357862CEE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63512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Calling Functions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981450" y="26289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524001" y="2359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303125" y="1741474"/>
            <a:ext cx="5493356" cy="37856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max</a:t>
            </a:r>
            <a:r>
              <a:rPr lang="en-US" altLang="en-US" dirty="0" smtClean="0">
                <a:cs typeface="Times New Roman" panose="02020603050405020304" pitchFamily="18" charset="0"/>
              </a:rPr>
              <a:t>( </a:t>
            </a:r>
            <a:r>
              <a:rPr lang="en-US" altLang="en-US" b="1" dirty="0" err="1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num1, </a:t>
            </a:r>
            <a:r>
              <a:rPr lang="en-US" altLang="en-US" b="1" dirty="0" err="1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num2 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b="1" dirty="0" smtClean="0"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max_value</a:t>
            </a:r>
            <a:r>
              <a:rPr lang="en-US" altLang="en-US" dirty="0" smtClean="0"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cs typeface="Times New Roman" panose="02020603050405020304" pitchFamily="18" charset="0"/>
              </a:rPr>
              <a:t>max_value</a:t>
            </a:r>
            <a:r>
              <a:rPr lang="en-US" altLang="en-US" dirty="0" smtClean="0">
                <a:cs typeface="Times New Roman" panose="02020603050405020304" pitchFamily="18" charset="0"/>
              </a:rPr>
              <a:t> = num1;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if ( num2 &gt; num1 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	{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max_value</a:t>
            </a:r>
            <a:r>
              <a:rPr lang="en-US" altLang="en-US" dirty="0" smtClean="0">
                <a:cs typeface="Times New Roman" panose="02020603050405020304" pitchFamily="18" charset="0"/>
              </a:rPr>
              <a:t> = num2; }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b="1" dirty="0" smtClean="0">
                <a:cs typeface="Times New Roman" panose="02020603050405020304" pitchFamily="18" charset="0"/>
              </a:rPr>
              <a:t>return </a:t>
            </a:r>
            <a:r>
              <a:rPr lang="en-US" altLang="en-US" b="1" dirty="0" err="1" smtClean="0">
                <a:cs typeface="Times New Roman" panose="02020603050405020304" pitchFamily="18" charset="0"/>
              </a:rPr>
              <a:t>max_value</a:t>
            </a:r>
            <a:r>
              <a:rPr lang="en-US" altLang="en-US" dirty="0" smtClean="0">
                <a:cs typeface="Times New Roman" panose="02020603050405020304" pitchFamily="18" charset="0"/>
              </a:rPr>
              <a:t>;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 smtClean="0">
                <a:cs typeface="Times New Roman" panose="02020603050405020304" pitchFamily="18" charset="0"/>
              </a:rPr>
              <a:t>}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764" y="1741474"/>
            <a:ext cx="443903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( ) {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= 15;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= -12;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= max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“maximum between  “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&lt;&lt; a &lt;&lt; “ and “ &lt;&lt; b &lt;&lt; “ is “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&lt;&lt; x &lt;&lt;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5850" y="715462"/>
            <a:ext cx="216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 the value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06489" y="1018356"/>
            <a:ext cx="218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 the value b</a:t>
            </a: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4854361" y="-164627"/>
            <a:ext cx="1060287" cy="5675863"/>
          </a:xfrm>
          <a:prstGeom prst="bentConnector3">
            <a:avLst>
              <a:gd name="adj1" fmla="val 173214"/>
            </a:avLst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2958891" y="2172625"/>
            <a:ext cx="6559969" cy="1011782"/>
          </a:xfrm>
          <a:prstGeom prst="bentConnector4">
            <a:avLst>
              <a:gd name="adj1" fmla="val -492"/>
              <a:gd name="adj2" fmla="val 15413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1471613" y="3629025"/>
            <a:ext cx="5614987" cy="942975"/>
          </a:xfrm>
          <a:custGeom>
            <a:avLst/>
            <a:gdLst>
              <a:gd name="connsiteX0" fmla="*/ 5614987 w 5614987"/>
              <a:gd name="connsiteY0" fmla="*/ 942975 h 942975"/>
              <a:gd name="connsiteX1" fmla="*/ 4529137 w 5614987"/>
              <a:gd name="connsiteY1" fmla="*/ 900113 h 942975"/>
              <a:gd name="connsiteX2" fmla="*/ 4143375 w 5614987"/>
              <a:gd name="connsiteY2" fmla="*/ 685800 h 942975"/>
              <a:gd name="connsiteX3" fmla="*/ 3371850 w 5614987"/>
              <a:gd name="connsiteY3" fmla="*/ 357188 h 942975"/>
              <a:gd name="connsiteX4" fmla="*/ 1643062 w 5614987"/>
              <a:gd name="connsiteY4" fmla="*/ 285750 h 942975"/>
              <a:gd name="connsiteX5" fmla="*/ 385762 w 5614987"/>
              <a:gd name="connsiteY5" fmla="*/ 271463 h 942975"/>
              <a:gd name="connsiteX6" fmla="*/ 0 w 5614987"/>
              <a:gd name="connsiteY6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4987" h="942975">
                <a:moveTo>
                  <a:pt x="5614987" y="942975"/>
                </a:moveTo>
                <a:cubicBezTo>
                  <a:pt x="5194696" y="942975"/>
                  <a:pt x="4774406" y="942975"/>
                  <a:pt x="4529137" y="900113"/>
                </a:cubicBezTo>
                <a:cubicBezTo>
                  <a:pt x="4283868" y="857251"/>
                  <a:pt x="4336256" y="776288"/>
                  <a:pt x="4143375" y="685800"/>
                </a:cubicBezTo>
                <a:cubicBezTo>
                  <a:pt x="3950494" y="595312"/>
                  <a:pt x="3788569" y="423863"/>
                  <a:pt x="3371850" y="357188"/>
                </a:cubicBezTo>
                <a:cubicBezTo>
                  <a:pt x="2955131" y="290513"/>
                  <a:pt x="2140743" y="300037"/>
                  <a:pt x="1643062" y="285750"/>
                </a:cubicBezTo>
                <a:cubicBezTo>
                  <a:pt x="1145381" y="271462"/>
                  <a:pt x="659606" y="319088"/>
                  <a:pt x="385762" y="271463"/>
                </a:cubicBezTo>
                <a:cubicBezTo>
                  <a:pt x="111918" y="223838"/>
                  <a:pt x="55959" y="111919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128837" y="2359969"/>
            <a:ext cx="4174287" cy="1378239"/>
          </a:xfrm>
          <a:custGeom>
            <a:avLst/>
            <a:gdLst>
              <a:gd name="connsiteX0" fmla="*/ 0 w 3986212"/>
              <a:gd name="connsiteY0" fmla="*/ 1328415 h 1451885"/>
              <a:gd name="connsiteX1" fmla="*/ 371475 w 3986212"/>
              <a:gd name="connsiteY1" fmla="*/ 1442715 h 1451885"/>
              <a:gd name="connsiteX2" fmla="*/ 1171575 w 3986212"/>
              <a:gd name="connsiteY2" fmla="*/ 1414140 h 1451885"/>
              <a:gd name="connsiteX3" fmla="*/ 1771650 w 3986212"/>
              <a:gd name="connsiteY3" fmla="*/ 1171252 h 1451885"/>
              <a:gd name="connsiteX4" fmla="*/ 2228850 w 3986212"/>
              <a:gd name="connsiteY4" fmla="*/ 642615 h 1451885"/>
              <a:gd name="connsiteX5" fmla="*/ 3214687 w 3986212"/>
              <a:gd name="connsiteY5" fmla="*/ 71115 h 1451885"/>
              <a:gd name="connsiteX6" fmla="*/ 3986212 w 3986212"/>
              <a:gd name="connsiteY6" fmla="*/ 28252 h 145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6212" h="1451885">
                <a:moveTo>
                  <a:pt x="0" y="1328415"/>
                </a:moveTo>
                <a:cubicBezTo>
                  <a:pt x="88106" y="1378421"/>
                  <a:pt x="176213" y="1428428"/>
                  <a:pt x="371475" y="1442715"/>
                </a:cubicBezTo>
                <a:cubicBezTo>
                  <a:pt x="566738" y="1457003"/>
                  <a:pt x="938213" y="1459384"/>
                  <a:pt x="1171575" y="1414140"/>
                </a:cubicBezTo>
                <a:cubicBezTo>
                  <a:pt x="1404937" y="1368896"/>
                  <a:pt x="1595438" y="1299839"/>
                  <a:pt x="1771650" y="1171252"/>
                </a:cubicBezTo>
                <a:cubicBezTo>
                  <a:pt x="1947862" y="1042665"/>
                  <a:pt x="1988344" y="825971"/>
                  <a:pt x="2228850" y="642615"/>
                </a:cubicBezTo>
                <a:cubicBezTo>
                  <a:pt x="2469356" y="459259"/>
                  <a:pt x="2921794" y="173509"/>
                  <a:pt x="3214687" y="71115"/>
                </a:cubicBezTo>
                <a:cubicBezTo>
                  <a:pt x="3507580" y="-31279"/>
                  <a:pt x="3746896" y="-1514"/>
                  <a:pt x="3986212" y="28252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659588" y="2728764"/>
            <a:ext cx="176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call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17410" y="4502279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</a:t>
            </a:r>
          </a:p>
          <a:p>
            <a:r>
              <a:rPr lang="en-US" sz="2400" dirty="0" smtClean="0"/>
              <a:t>return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84694" y="5604247"/>
            <a:ext cx="309353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main( )  is the caller.</a:t>
            </a:r>
          </a:p>
          <a:p>
            <a:r>
              <a:rPr lang="en-US" sz="2800" dirty="0" smtClean="0"/>
              <a:t>max( ) is the </a:t>
            </a:r>
            <a:r>
              <a:rPr lang="en-US" sz="2800" dirty="0" err="1" smtClean="0"/>
              <a:t>callee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7086600" y="147424"/>
            <a:ext cx="4666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parameter order association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we call a function, what happens?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0, y = 1;</a:t>
            </a:r>
          </a:p>
          <a:p>
            <a:pPr marL="0" indent="0">
              <a:buNone/>
            </a:pPr>
            <a:r>
              <a:rPr lang="en-US" dirty="0" smtClean="0"/>
              <a:t>void foo(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&amp;b ) // b is pass-by-reference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a = 5;</a:t>
            </a:r>
          </a:p>
          <a:p>
            <a:pPr marL="0" indent="0">
              <a:buNone/>
            </a:pPr>
            <a:r>
              <a:rPr lang="en-US" dirty="0" smtClean="0"/>
              <a:t>  b =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foo(y, 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30F61C-1FDC-43D8-ADFB-228DE6CE943C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456300" y="43775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 Stacks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379788" y="1703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3379788" y="1703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1524000" y="2025007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9028" y="47999"/>
            <a:ext cx="5065486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main()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6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3366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6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j = </a:t>
            </a:r>
            <a:r>
              <a:rPr lang="en-US" dirty="0" smtClean="0">
                <a:solidFill>
                  <a:srgbClr val="3366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9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6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k =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max(</a:t>
            </a: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, j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6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&lt;&lt; </a:t>
            </a:r>
            <a:r>
              <a:rPr lang="en-US" dirty="0">
                <a:solidFill>
                  <a:srgbClr val="3366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"The </a:t>
            </a:r>
            <a:r>
              <a:rPr lang="en-US" dirty="0" smtClean="0">
                <a:solidFill>
                  <a:srgbClr val="3366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maximum value is: "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&lt;&lt; k &lt;&lt; </a:t>
            </a: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6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return 0;</a:t>
            </a:r>
            <a:endParaRPr lang="en-US" sz="6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9921" y="2422979"/>
            <a:ext cx="2287666" cy="2865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336" y="5480734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Invoke the </a:t>
            </a:r>
          </a:p>
          <a:p>
            <a:r>
              <a:rPr lang="en-US" dirty="0"/>
              <a:t> </a:t>
            </a:r>
            <a:r>
              <a:rPr lang="en-US" dirty="0" smtClean="0"/>
              <a:t>     main function.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1794" y="4322991"/>
            <a:ext cx="2287666" cy="9651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38662" y="4322990"/>
            <a:ext cx="111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:???</a:t>
            </a:r>
          </a:p>
          <a:p>
            <a:r>
              <a:rPr lang="en-US" dirty="0" smtClean="0"/>
              <a:t>j: 9</a:t>
            </a:r>
          </a:p>
          <a:p>
            <a:r>
              <a:rPr lang="en-US" dirty="0" smtClean="0"/>
              <a:t>i: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26723" y="2421584"/>
            <a:ext cx="2287666" cy="2894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92138" y="5509181"/>
            <a:ext cx="3163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  Invoke the </a:t>
            </a:r>
          </a:p>
          <a:p>
            <a:r>
              <a:rPr lang="en-US" dirty="0"/>
              <a:t> </a:t>
            </a:r>
            <a:r>
              <a:rPr lang="en-US" dirty="0" smtClean="0"/>
              <a:t>     max function and execute it.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28596" y="4351438"/>
            <a:ext cx="2287666" cy="9651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4665464" y="4351437"/>
            <a:ext cx="111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:???</a:t>
            </a:r>
          </a:p>
          <a:p>
            <a:r>
              <a:rPr lang="en-US" dirty="0" smtClean="0"/>
              <a:t>j: 9</a:t>
            </a:r>
          </a:p>
          <a:p>
            <a:r>
              <a:rPr lang="en-US" dirty="0" smtClean="0"/>
              <a:t>i: 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27660" y="3381485"/>
            <a:ext cx="2287666" cy="9651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3927679" y="3379349"/>
            <a:ext cx="174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cs typeface="Times New Roman" panose="02020603050405020304" pitchFamily="18" charset="0"/>
              </a:rPr>
              <a:t>max_value</a:t>
            </a:r>
            <a:r>
              <a:rPr lang="en-US" altLang="en-US" dirty="0" smtClean="0">
                <a:cs typeface="Times New Roman" panose="02020603050405020304" pitchFamily="18" charset="0"/>
              </a:rPr>
              <a:t>: 9</a:t>
            </a:r>
            <a:endParaRPr lang="en-US" dirty="0" smtClean="0"/>
          </a:p>
          <a:p>
            <a:r>
              <a:rPr lang="en-US" dirty="0" smtClean="0"/>
              <a:t>num2: 9</a:t>
            </a:r>
          </a:p>
          <a:p>
            <a:r>
              <a:rPr lang="en-US" dirty="0" smtClean="0"/>
              <a:t>num1: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23102" y="38221"/>
            <a:ext cx="4202259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C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max</a:t>
            </a:r>
            <a:r>
              <a:rPr lang="en-US" altLang="en-US" dirty="0">
                <a:cs typeface="Times New Roman" panose="02020603050405020304" pitchFamily="18" charset="0"/>
              </a:rPr>
              <a:t>( </a:t>
            </a:r>
            <a:r>
              <a:rPr lang="en-US" altLang="en-US" b="1" dirty="0" err="1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num1, </a:t>
            </a:r>
            <a:r>
              <a:rPr lang="en-US" altLang="en-US" b="1" dirty="0" err="1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num2 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max_value</a:t>
            </a:r>
            <a:r>
              <a:rPr lang="en-US" altLang="en-US" dirty="0"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cs typeface="Times New Roman" panose="02020603050405020304" pitchFamily="18" charset="0"/>
              </a:rPr>
              <a:t>max_value</a:t>
            </a:r>
            <a:r>
              <a:rPr lang="en-US" altLang="en-US" dirty="0">
                <a:cs typeface="Times New Roman" panose="02020603050405020304" pitchFamily="18" charset="0"/>
              </a:rPr>
              <a:t> = num1;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if ( num2 &gt; num1 )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	{ </a:t>
            </a:r>
            <a:r>
              <a:rPr lang="en-US" altLang="en-US" dirty="0" err="1">
                <a:cs typeface="Times New Roman" panose="02020603050405020304" pitchFamily="18" charset="0"/>
              </a:rPr>
              <a:t>max_value</a:t>
            </a:r>
            <a:r>
              <a:rPr lang="en-US" altLang="en-US" dirty="0">
                <a:cs typeface="Times New Roman" panose="02020603050405020304" pitchFamily="18" charset="0"/>
              </a:rPr>
              <a:t> = num2; }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cs typeface="Times New Roman" panose="02020603050405020304" pitchFamily="18" charset="0"/>
              </a:rPr>
              <a:t>return </a:t>
            </a:r>
            <a:r>
              <a:rPr lang="en-US" altLang="en-US" b="1" dirty="0" err="1">
                <a:cs typeface="Times New Roman" panose="02020603050405020304" pitchFamily="18" charset="0"/>
              </a:rPr>
              <a:t>max_value</a:t>
            </a:r>
            <a:r>
              <a:rPr lang="en-US" altLang="en-US" dirty="0"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}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Freeform 11"/>
          <p:cNvSpPr/>
          <p:nvPr/>
        </p:nvSpPr>
        <p:spPr>
          <a:xfrm>
            <a:off x="5265739" y="4171090"/>
            <a:ext cx="416440" cy="957732"/>
          </a:xfrm>
          <a:custGeom>
            <a:avLst/>
            <a:gdLst>
              <a:gd name="connsiteX0" fmla="*/ 0 w 300709"/>
              <a:gd name="connsiteY0" fmla="*/ 1004341 h 1004341"/>
              <a:gd name="connsiteX1" fmla="*/ 299803 w 300709"/>
              <a:gd name="connsiteY1" fmla="*/ 524656 h 1004341"/>
              <a:gd name="connsiteX2" fmla="*/ 74951 w 300709"/>
              <a:gd name="connsiteY2" fmla="*/ 0 h 100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709" h="1004341">
                <a:moveTo>
                  <a:pt x="0" y="1004341"/>
                </a:moveTo>
                <a:cubicBezTo>
                  <a:pt x="143655" y="848193"/>
                  <a:pt x="287311" y="692046"/>
                  <a:pt x="299803" y="524656"/>
                </a:cubicBezTo>
                <a:cubicBezTo>
                  <a:pt x="312295" y="357266"/>
                  <a:pt x="193623" y="178633"/>
                  <a:pt x="74951" y="0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375778" y="3849472"/>
            <a:ext cx="355682" cy="938283"/>
          </a:xfrm>
          <a:custGeom>
            <a:avLst/>
            <a:gdLst>
              <a:gd name="connsiteX0" fmla="*/ 0 w 300709"/>
              <a:gd name="connsiteY0" fmla="*/ 1004341 h 1004341"/>
              <a:gd name="connsiteX1" fmla="*/ 299803 w 300709"/>
              <a:gd name="connsiteY1" fmla="*/ 524656 h 1004341"/>
              <a:gd name="connsiteX2" fmla="*/ 74951 w 300709"/>
              <a:gd name="connsiteY2" fmla="*/ 0 h 100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709" h="1004341">
                <a:moveTo>
                  <a:pt x="0" y="1004341"/>
                </a:moveTo>
                <a:cubicBezTo>
                  <a:pt x="143655" y="848193"/>
                  <a:pt x="287311" y="692046"/>
                  <a:pt x="299803" y="524656"/>
                </a:cubicBezTo>
                <a:cubicBezTo>
                  <a:pt x="312295" y="357266"/>
                  <a:pt x="193623" y="178633"/>
                  <a:pt x="74951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83758" y="2421584"/>
            <a:ext cx="2287666" cy="2894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49173" y="5509181"/>
            <a:ext cx="2849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/>
              <a:t>Function max is finished.</a:t>
            </a:r>
          </a:p>
          <a:p>
            <a:r>
              <a:rPr lang="en-US" dirty="0"/>
              <a:t> </a:t>
            </a:r>
            <a:r>
              <a:rPr lang="en-US" dirty="0" smtClean="0"/>
              <a:t>     The value of </a:t>
            </a:r>
            <a:r>
              <a:rPr lang="en-US" dirty="0" err="1" smtClean="0"/>
              <a:t>max_value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is passed to k.</a:t>
            </a:r>
          </a:p>
          <a:p>
            <a:r>
              <a:rPr lang="en-US" dirty="0"/>
              <a:t> </a:t>
            </a:r>
            <a:r>
              <a:rPr lang="en-US" dirty="0" smtClean="0"/>
              <a:t>     Return to main.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85631" y="4351438"/>
            <a:ext cx="2287666" cy="9651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8208445" y="4366227"/>
            <a:ext cx="111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:9</a:t>
            </a:r>
          </a:p>
          <a:p>
            <a:r>
              <a:rPr lang="en-US" dirty="0" smtClean="0"/>
              <a:t>j: 9</a:t>
            </a:r>
          </a:p>
          <a:p>
            <a:r>
              <a:rPr lang="en-US" dirty="0" smtClean="0"/>
              <a:t>i: 6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722409" y="2421584"/>
            <a:ext cx="2287666" cy="28665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 stack is empty for this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87824" y="548073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main is finished.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5442857" y="3540579"/>
            <a:ext cx="3513738" cy="1001485"/>
          </a:xfrm>
          <a:custGeom>
            <a:avLst/>
            <a:gdLst>
              <a:gd name="connsiteX0" fmla="*/ 0 w 3517800"/>
              <a:gd name="connsiteY0" fmla="*/ 0 h 1001485"/>
              <a:gd name="connsiteX1" fmla="*/ 1088572 w 3517800"/>
              <a:gd name="connsiteY1" fmla="*/ 87085 h 1001485"/>
              <a:gd name="connsiteX2" fmla="*/ 3178629 w 3517800"/>
              <a:gd name="connsiteY2" fmla="*/ 333828 h 1001485"/>
              <a:gd name="connsiteX3" fmla="*/ 3512457 w 3517800"/>
              <a:gd name="connsiteY3" fmla="*/ 653142 h 1001485"/>
              <a:gd name="connsiteX4" fmla="*/ 3352800 w 3517800"/>
              <a:gd name="connsiteY4" fmla="*/ 1001485 h 1001485"/>
              <a:gd name="connsiteX0" fmla="*/ 0 w 3513738"/>
              <a:gd name="connsiteY0" fmla="*/ 0 h 1001485"/>
              <a:gd name="connsiteX1" fmla="*/ 1088572 w 3513738"/>
              <a:gd name="connsiteY1" fmla="*/ 87085 h 1001485"/>
              <a:gd name="connsiteX2" fmla="*/ 3178629 w 3513738"/>
              <a:gd name="connsiteY2" fmla="*/ 333828 h 1001485"/>
              <a:gd name="connsiteX3" fmla="*/ 3512457 w 3513738"/>
              <a:gd name="connsiteY3" fmla="*/ 653142 h 1001485"/>
              <a:gd name="connsiteX4" fmla="*/ 3280228 w 3513738"/>
              <a:gd name="connsiteY4" fmla="*/ 1001485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3738" h="1001485">
                <a:moveTo>
                  <a:pt x="0" y="0"/>
                </a:moveTo>
                <a:cubicBezTo>
                  <a:pt x="279400" y="15723"/>
                  <a:pt x="558801" y="31447"/>
                  <a:pt x="1088572" y="87085"/>
                </a:cubicBezTo>
                <a:cubicBezTo>
                  <a:pt x="1618343" y="142723"/>
                  <a:pt x="2774648" y="239485"/>
                  <a:pt x="3178629" y="333828"/>
                </a:cubicBezTo>
                <a:cubicBezTo>
                  <a:pt x="3582610" y="428171"/>
                  <a:pt x="3495524" y="541866"/>
                  <a:pt x="3512457" y="653142"/>
                </a:cubicBezTo>
                <a:cubicBezTo>
                  <a:pt x="3529390" y="764418"/>
                  <a:pt x="3374571" y="882951"/>
                  <a:pt x="3280228" y="1001485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65FE89-1685-437B-BD17-57586B3C4F07}" type="slidenum">
              <a:rPr lang="en-US" altLang="en-US" sz="1400"/>
              <a:pPr/>
              <a:t>21</a:t>
            </a:fld>
            <a:endParaRPr lang="en-US" altLang="en-US" sz="14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0828"/>
            <a:ext cx="12192000" cy="6540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order association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943" y="1239839"/>
            <a:ext cx="11176000" cy="5146675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When calling a function, we need to provide arguments.</a:t>
            </a:r>
          </a:p>
          <a:p>
            <a:pPr marL="0" indent="0">
              <a:buNone/>
            </a:pPr>
            <a:r>
              <a:rPr lang="en-US" altLang="en-US" dirty="0" smtClean="0"/>
              <a:t>The arguments must be ordered in the same order as their respective parameters in the function signature. 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</a:t>
            </a:r>
            <a:r>
              <a:rPr lang="en-US" altLang="en-US" dirty="0" smtClean="0"/>
              <a:t>ouble foo(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a,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&amp;b, double c, … 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</a:t>
            </a:r>
            <a:r>
              <a:rPr lang="en-US" altLang="en-US" dirty="0" smtClean="0"/>
              <a:t>ouble w = foo( x, y, z, 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88772" y="5120285"/>
            <a:ext cx="161924" cy="669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79322" y="5163545"/>
            <a:ext cx="433387" cy="669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12709" y="5163546"/>
            <a:ext cx="1458912" cy="669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766F9A-BE1F-46FB-9410-DAD4D8F30F56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60" y="172500"/>
            <a:ext cx="7772400" cy="654050"/>
          </a:xfrm>
        </p:spPr>
        <p:txBody>
          <a:bodyPr/>
          <a:lstStyle/>
          <a:p>
            <a:r>
              <a:rPr lang="en-US" altLang="en-US" sz="4000" dirty="0" smtClean="0"/>
              <a:t>Modular code</a:t>
            </a:r>
            <a:endParaRPr lang="en-US" altLang="en-US" sz="4000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960" y="1239838"/>
            <a:ext cx="11499742" cy="4943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smtClean="0"/>
              <a:t>Code is separated into independent modules.</a:t>
            </a:r>
          </a:p>
          <a:p>
            <a:pPr marL="0" indent="0">
              <a:buNone/>
            </a:pPr>
            <a:r>
              <a:rPr lang="en-US" altLang="en-US" dirty="0" smtClean="0"/>
              <a:t>Internal details of individual modules are hidden.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Example: Monte Carlo Simulation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v</a:t>
            </a:r>
            <a:r>
              <a:rPr lang="en-US" altLang="en-US" dirty="0" smtClean="0"/>
              <a:t>ector3 </a:t>
            </a:r>
            <a:r>
              <a:rPr lang="en-US" altLang="en-US" dirty="0" err="1" smtClean="0"/>
              <a:t>computeOneSamplePoint</a:t>
            </a:r>
            <a:r>
              <a:rPr lang="en-US" altLang="en-US" dirty="0" smtClean="0"/>
              <a:t>( ……)</a:t>
            </a:r>
          </a:p>
          <a:p>
            <a:pPr marL="0" indent="0">
              <a:buNone/>
            </a:pPr>
            <a:r>
              <a:rPr lang="en-US" altLang="en-US" dirty="0" smtClean="0"/>
              <a:t>vector&lt;vector3&gt; </a:t>
            </a:r>
            <a:r>
              <a:rPr lang="en-US" altLang="en-US" dirty="0" err="1" smtClean="0"/>
              <a:t>computeSamplePoints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numSamples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r>
              <a:rPr lang="en-US" altLang="en-US" dirty="0" smtClean="0"/>
              <a:t>void </a:t>
            </a:r>
            <a:r>
              <a:rPr lang="en-US" altLang="en-US" dirty="0" err="1" smtClean="0"/>
              <a:t>displaySamplePoints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const</a:t>
            </a:r>
            <a:r>
              <a:rPr lang="en-US" altLang="en-US" dirty="0" smtClean="0"/>
              <a:t> vector&lt;vector3&gt; &amp;</a:t>
            </a:r>
            <a:r>
              <a:rPr lang="en-US" altLang="en-US" dirty="0" err="1" smtClean="0"/>
              <a:t>samplePoints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13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D0BF72-F51C-48AC-8A7F-5EC3E638F340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0011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Functions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444" y="1371601"/>
            <a:ext cx="11406753" cy="4378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We can define functions with the same name but they have parameters of different types.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b="1" dirty="0" err="1" smtClean="0"/>
              <a:t>int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min</a:t>
            </a:r>
            <a:r>
              <a:rPr lang="en-US" altLang="en-US" b="1" dirty="0" smtClean="0"/>
              <a:t>(</a:t>
            </a:r>
            <a:r>
              <a:rPr lang="en-US" altLang="en-US" b="1" dirty="0" err="1" smtClean="0"/>
              <a:t>int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int</a:t>
            </a:r>
            <a:r>
              <a:rPr lang="en-US" altLang="en-US" b="1" dirty="0" smtClean="0"/>
              <a:t>)                       double </a:t>
            </a:r>
            <a:r>
              <a:rPr lang="en-US" altLang="en-US" b="1" dirty="0" smtClean="0">
                <a:solidFill>
                  <a:srgbClr val="C00000"/>
                </a:solidFill>
              </a:rPr>
              <a:t>min</a:t>
            </a:r>
            <a:r>
              <a:rPr lang="en-US" altLang="en-US" b="1" dirty="0" smtClean="0"/>
              <a:t>(double, double)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23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657D92-838E-4178-9302-EB358318D398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Ambiguous Invocation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298" y="3714428"/>
            <a:ext cx="5197099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2"/>
                </a:solidFill>
              </a:rPr>
              <a:t>#include</a:t>
            </a:r>
            <a:r>
              <a:rPr lang="en-US" altLang="en-US" sz="2000" dirty="0" smtClean="0">
                <a:solidFill>
                  <a:schemeClr val="tx2"/>
                </a:solidFill>
              </a:rPr>
              <a:t> &lt;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iostream</a:t>
            </a:r>
            <a:r>
              <a:rPr lang="en-US" altLang="en-US" sz="2000" dirty="0" smtClean="0">
                <a:solidFill>
                  <a:schemeClr val="tx2"/>
                </a:solidFill>
              </a:rPr>
              <a:t>&gt;</a:t>
            </a:r>
            <a:endParaRPr lang="en-US" altLang="en-US" sz="20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2"/>
                </a:solidFill>
              </a:rPr>
              <a:t>using namespace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std</a:t>
            </a:r>
            <a:r>
              <a:rPr lang="en-US" altLang="en-US" sz="2000" dirty="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2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main</a:t>
            </a:r>
            <a:r>
              <a:rPr lang="en-US" altLang="en-US" sz="2000" dirty="0" smtClean="0">
                <a:solidFill>
                  <a:schemeClr val="tx2"/>
                </a:solidFill>
              </a:rPr>
              <a:t>()  {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</a:rPr>
              <a:t>cout</a:t>
            </a:r>
            <a:r>
              <a:rPr lang="en-US" altLang="en-US" sz="2000" dirty="0">
                <a:solidFill>
                  <a:schemeClr val="tx2"/>
                </a:solidFill>
              </a:rPr>
              <a:t> &lt;&lt; </a:t>
            </a:r>
            <a:r>
              <a:rPr lang="en-US" altLang="en-US" sz="2000" dirty="0" err="1">
                <a:solidFill>
                  <a:schemeClr val="tx2"/>
                </a:solidFill>
              </a:rPr>
              <a:t>maxNumber</a:t>
            </a:r>
            <a:r>
              <a:rPr lang="en-US" altLang="en-US" sz="2000" dirty="0">
                <a:solidFill>
                  <a:schemeClr val="tx2"/>
                </a:solidFill>
              </a:rPr>
              <a:t>(1, 2) &lt;&lt; </a:t>
            </a:r>
            <a:r>
              <a:rPr lang="en-US" altLang="en-US" sz="2000" dirty="0" err="1">
                <a:solidFill>
                  <a:schemeClr val="tx2"/>
                </a:solidFill>
              </a:rPr>
              <a:t>endl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</a:t>
            </a:r>
            <a:r>
              <a:rPr lang="en-US" altLang="en-US" sz="2000" b="1" dirty="0">
                <a:solidFill>
                  <a:schemeClr val="tx2"/>
                </a:solidFill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</a:rPr>
              <a:t> 0;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0355" y="813795"/>
            <a:ext cx="5935851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chemeClr val="tx2"/>
                </a:solidFill>
              </a:rPr>
              <a:t>double</a:t>
            </a:r>
            <a:r>
              <a:rPr lang="en-US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maxNumber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double</a:t>
            </a:r>
            <a:r>
              <a:rPr lang="en-US" altLang="en-US" sz="2400" dirty="0" smtClean="0">
                <a:solidFill>
                  <a:schemeClr val="tx2"/>
                </a:solidFill>
              </a:rPr>
              <a:t> num1, </a:t>
            </a:r>
            <a:r>
              <a:rPr lang="en-US" altLang="en-US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400" dirty="0" smtClean="0">
                <a:solidFill>
                  <a:schemeClr val="tx2"/>
                </a:solidFill>
              </a:rPr>
              <a:t> num2)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 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if</a:t>
            </a:r>
            <a:r>
              <a:rPr lang="en-US" altLang="en-US" sz="2400" dirty="0" smtClean="0">
                <a:solidFill>
                  <a:schemeClr val="tx2"/>
                </a:solidFill>
              </a:rPr>
              <a:t> (num1 &gt; num2)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    return num1;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 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else</a:t>
            </a:r>
            <a:endParaRPr lang="en-US" altLang="en-US" sz="2400" dirty="0" smtClean="0">
              <a:solidFill>
                <a:schemeClr val="tx2"/>
              </a:solidFill>
            </a:endParaRP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    return num2;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796" y="782799"/>
            <a:ext cx="5352081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maxNumber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en-US" sz="2400" dirty="0" smtClean="0">
                <a:solidFill>
                  <a:schemeClr val="tx2"/>
                </a:solidFill>
              </a:rPr>
              <a:t> num1,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double</a:t>
            </a:r>
            <a:r>
              <a:rPr lang="en-US" altLang="en-US" sz="2400" dirty="0" smtClean="0">
                <a:solidFill>
                  <a:schemeClr val="tx2"/>
                </a:solidFill>
              </a:rPr>
              <a:t> num2)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 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if</a:t>
            </a:r>
            <a:r>
              <a:rPr lang="en-US" altLang="en-US" sz="2400" dirty="0" smtClean="0">
                <a:solidFill>
                  <a:schemeClr val="tx2"/>
                </a:solidFill>
              </a:rPr>
              <a:t> (num1 &gt; num2)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return</a:t>
            </a:r>
            <a:r>
              <a:rPr lang="en-US" altLang="en-US" sz="2400" dirty="0" smtClean="0">
                <a:solidFill>
                  <a:schemeClr val="tx2"/>
                </a:solidFill>
              </a:rPr>
              <a:t> num1;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 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else</a:t>
            </a:r>
            <a:endParaRPr lang="en-US" altLang="en-US" sz="2400" dirty="0" smtClean="0">
              <a:solidFill>
                <a:schemeClr val="tx2"/>
              </a:solidFill>
            </a:endParaRP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return</a:t>
            </a:r>
            <a:r>
              <a:rPr lang="en-US" altLang="en-US" sz="2400" dirty="0" smtClean="0">
                <a:solidFill>
                  <a:schemeClr val="tx2"/>
                </a:solidFill>
              </a:rPr>
              <a:t> num2;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20354" y="3683432"/>
            <a:ext cx="5935851" cy="308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It is a compilation error.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Sometimes there may be </a:t>
            </a:r>
            <a:r>
              <a:rPr lang="en-US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two or more possible matches</a:t>
            </a:r>
            <a:r>
              <a:rPr lang="en-US" altLang="en-US" dirty="0" smtClean="0">
                <a:cs typeface="Times New Roman" panose="02020603050405020304" pitchFamily="18" charset="0"/>
              </a:rPr>
              <a:t> for an invocation of a function.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</a:t>
            </a:r>
            <a:r>
              <a:rPr lang="en-US" altLang="en-US" dirty="0" smtClean="0">
                <a:cs typeface="Times New Roman" panose="02020603050405020304" pitchFamily="18" charset="0"/>
              </a:rPr>
              <a:t>he compiler cannot determine the most specific match.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688096-1BE3-49E5-9F3F-50C38CD0E467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2250"/>
            <a:ext cx="12192000" cy="7683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Prototypes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68" y="1163639"/>
            <a:ext cx="11608231" cy="3748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A function must be declared before it is called. </a:t>
            </a:r>
          </a:p>
          <a:p>
            <a:pPr marL="0" indent="0">
              <a:buNone/>
            </a:pPr>
            <a:r>
              <a:rPr lang="en-US" altLang="en-US" sz="2400" dirty="0" smtClean="0"/>
              <a:t>Two proper ways: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smtClean="0"/>
              <a:t>1. Place the declaration before all function calls. 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smtClean="0"/>
              <a:t>2. Declare a function prototype before the function is called. </a:t>
            </a:r>
          </a:p>
          <a:p>
            <a:pPr marL="0" indent="0">
              <a:buNone/>
            </a:pPr>
            <a:r>
              <a:rPr lang="en-US" altLang="en-US" sz="2400" dirty="0" smtClean="0"/>
              <a:t>A function prototype is a function declaration without implementation (no body).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v</a:t>
            </a:r>
            <a:r>
              <a:rPr lang="en-US" altLang="en-US" sz="2400" dirty="0" smtClean="0"/>
              <a:t>oid foo(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); // forward declaration</a:t>
            </a:r>
          </a:p>
          <a:p>
            <a:pPr marL="0" indent="0">
              <a:buNone/>
            </a:pPr>
            <a:r>
              <a:rPr lang="en-US" altLang="en-US" sz="2400" dirty="0"/>
              <a:t>v</a:t>
            </a:r>
            <a:r>
              <a:rPr lang="en-US" altLang="en-US" sz="2400" dirty="0" smtClean="0"/>
              <a:t>oid g( ) {</a:t>
            </a:r>
          </a:p>
          <a:p>
            <a:pPr marL="0" indent="0"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x = foo(10, 12);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……</a:t>
            </a:r>
          </a:p>
          <a:p>
            <a:pPr marL="0" indent="0">
              <a:buNone/>
            </a:pPr>
            <a:r>
              <a:rPr lang="en-US" alt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7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65ED33-2E2A-4755-8607-3E611E07A06C}" type="slidenum">
              <a:rPr lang="en-US" altLang="en-US" sz="1400"/>
              <a:pPr/>
              <a:t>26</a:t>
            </a:fld>
            <a:endParaRPr lang="en-US" altLang="en-US" sz="14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0653"/>
            <a:ext cx="12191999" cy="7683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Default Arguments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860" y="889003"/>
            <a:ext cx="11174278" cy="5192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A function with default argument values has one or more assignment expressions. </a:t>
            </a:r>
          </a:p>
          <a:p>
            <a:pPr marL="0" indent="0">
              <a:buNone/>
            </a:pPr>
            <a:r>
              <a:rPr lang="en-US" altLang="en-US" dirty="0" smtClean="0"/>
              <a:t>The default values are passed to the parameters when the function is invoked without the arguments. 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v</a:t>
            </a:r>
            <a:r>
              <a:rPr lang="en-US" altLang="en-US" dirty="0" smtClean="0"/>
              <a:t>oid k(char </a:t>
            </a:r>
            <a:r>
              <a:rPr lang="en-US" altLang="en-US" dirty="0" err="1" smtClean="0"/>
              <a:t>ch</a:t>
            </a:r>
            <a:r>
              <a:rPr lang="en-US" altLang="en-US" dirty="0" smtClean="0"/>
              <a:t> = ‘a’) {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&lt;&lt; “k():” &lt;&lt; </a:t>
            </a:r>
            <a:r>
              <a:rPr lang="en-US" altLang="en-US" dirty="0" err="1" smtClean="0"/>
              <a:t>ch</a:t>
            </a:r>
            <a:r>
              <a:rPr lang="en-US" altLang="en-US" dirty="0" smtClean="0"/>
              <a:t>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/>
              <a:t>}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class A {</a:t>
            </a:r>
          </a:p>
          <a:p>
            <a:pPr marL="0" indent="0">
              <a:buNone/>
            </a:pPr>
            <a:r>
              <a:rPr lang="en-US" altLang="en-US" dirty="0"/>
              <a:t>	public:</a:t>
            </a:r>
          </a:p>
          <a:p>
            <a:pPr marL="0" indent="0">
              <a:buNone/>
            </a:pPr>
            <a:r>
              <a:rPr lang="en-US" altLang="en-US" dirty="0"/>
              <a:t>	void f(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smtClean="0"/>
              <a:t>y </a:t>
            </a:r>
            <a:r>
              <a:rPr lang="en-US" altLang="en-US" dirty="0"/>
              <a:t>= 10) { 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 smtClean="0"/>
              <a:t>y </a:t>
            </a:r>
            <a:r>
              <a:rPr lang="en-US" altLang="en-US" dirty="0"/>
              <a:t>&lt;&lt; </a:t>
            </a:r>
            <a:r>
              <a:rPr lang="en-US" altLang="en-US" dirty="0" err="1"/>
              <a:t>endl</a:t>
            </a:r>
            <a:r>
              <a:rPr lang="en-US" altLang="en-US" dirty="0"/>
              <a:t>;}</a:t>
            </a:r>
          </a:p>
          <a:p>
            <a:pPr marL="0" indent="0">
              <a:buNone/>
            </a:pPr>
            <a:r>
              <a:rPr lang="en-US" altLang="en-US" dirty="0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94057" y="2817701"/>
            <a:ext cx="2389821" cy="25545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oid main( ) {</a:t>
            </a:r>
          </a:p>
          <a:p>
            <a:r>
              <a:rPr lang="en-US" sz="3200" dirty="0" smtClean="0"/>
              <a:t>	k( );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A x;</a:t>
            </a:r>
          </a:p>
          <a:p>
            <a:r>
              <a:rPr lang="en-US" sz="3200" dirty="0"/>
              <a:t>	</a:t>
            </a:r>
            <a:r>
              <a:rPr lang="en-US" sz="3200" dirty="0" err="1" smtClean="0"/>
              <a:t>x.f</a:t>
            </a:r>
            <a:r>
              <a:rPr lang="en-US" sz="3200" dirty="0" smtClean="0"/>
              <a:t>( );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64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65ED33-2E2A-4755-8607-3E611E07A06C}" type="slidenum">
              <a:rPr lang="en-US" altLang="en-US" sz="1400"/>
              <a:pPr/>
              <a:t>27</a:t>
            </a:fld>
            <a:endParaRPr lang="en-US" altLang="en-US" sz="14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0653"/>
            <a:ext cx="12191999" cy="7683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Default Arguments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71" y="889003"/>
            <a:ext cx="11829143" cy="5192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A function with default argument values has one or more assignment expressions.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The default values are passed to the parameters when the function is invoked without the arguments. </a:t>
            </a:r>
          </a:p>
          <a:p>
            <a:pPr marL="0" indent="0">
              <a:buNone/>
            </a:pPr>
            <a:r>
              <a:rPr lang="en-US" altLang="en-US" dirty="0" smtClean="0"/>
              <a:t>The default parameters must be defined after all the non-default parameters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k(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char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‘a’, string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“good”) {// ok</a:t>
            </a:r>
          </a:p>
          <a:p>
            <a:pPr marL="0" indent="0">
              <a:buNone/>
            </a:pP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“k():” &lt;&lt;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a’,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“good”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{// not good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“f():”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75F9E2-0603-4585-9578-0E7AF20BE2ED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8907"/>
            <a:ext cx="12191999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Inline Functions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181475" y="21145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514027" y="762000"/>
            <a:ext cx="815848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F</a:t>
            </a:r>
            <a:r>
              <a:rPr lang="en-US" altLang="en-US" sz="2800" dirty="0" smtClean="0"/>
              <a:t>unction </a:t>
            </a:r>
            <a:r>
              <a:rPr lang="en-US" altLang="en-US" sz="2800" dirty="0"/>
              <a:t>calls involve runtime </a:t>
            </a:r>
            <a:r>
              <a:rPr lang="en-US" altLang="en-US" sz="2800" dirty="0" smtClean="0"/>
              <a:t>overhead:</a:t>
            </a:r>
          </a:p>
          <a:p>
            <a:r>
              <a:rPr lang="en-US" altLang="en-US" sz="2800" dirty="0" smtClean="0"/>
              <a:t>1) pushing </a:t>
            </a:r>
            <a:r>
              <a:rPr lang="en-US" altLang="en-US" sz="2800" dirty="0"/>
              <a:t>arguments and CPU registers into the </a:t>
            </a:r>
            <a:r>
              <a:rPr lang="en-US" altLang="en-US" sz="2800" dirty="0" smtClean="0"/>
              <a:t>stack </a:t>
            </a:r>
          </a:p>
          <a:p>
            <a:r>
              <a:rPr lang="en-US" altLang="en-US" sz="2800" dirty="0" smtClean="0"/>
              <a:t>2) transferring </a:t>
            </a:r>
            <a:r>
              <a:rPr lang="en-US" altLang="en-US" sz="2800" dirty="0"/>
              <a:t>control to and from a </a:t>
            </a:r>
            <a:r>
              <a:rPr lang="en-US" altLang="en-US" sz="2800" dirty="0" smtClean="0"/>
              <a:t>function </a:t>
            </a:r>
          </a:p>
          <a:p>
            <a:endParaRPr lang="en-US" alt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C</a:t>
            </a:r>
            <a:r>
              <a:rPr lang="en-US" altLang="en-US" sz="2800" dirty="0"/>
              <a:t>++ provides inline functions to </a:t>
            </a:r>
            <a:r>
              <a:rPr lang="en-US" altLang="en-US" sz="2800" b="1" dirty="0"/>
              <a:t>avoid function calls</a:t>
            </a:r>
            <a:r>
              <a:rPr lang="en-US" altLang="en-US" sz="2800" dirty="0"/>
              <a:t>. </a:t>
            </a:r>
            <a:endParaRPr lang="en-US" alt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compiler copies the function code in line at the point of each invocation. </a:t>
            </a:r>
            <a:endParaRPr lang="en-US" alt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Inline functions are not called.</a:t>
            </a:r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r>
              <a:rPr lang="en-US" altLang="en-US" sz="2800" dirty="0"/>
              <a:t>i</a:t>
            </a:r>
            <a:r>
              <a:rPr lang="en-US" altLang="en-US" sz="2800" dirty="0" smtClean="0"/>
              <a:t>nline void foo( )  { //body }</a:t>
            </a:r>
            <a:endParaRPr lang="en-US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33183" y="1825625"/>
            <a:ext cx="2544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May not be faster than non-inline functions.</a:t>
            </a:r>
          </a:p>
        </p:txBody>
      </p:sp>
    </p:spTree>
    <p:extLst>
      <p:ext uri="{BB962C8B-B14F-4D97-AF65-F5344CB8AC3E}">
        <p14:creationId xmlns:p14="http://schemas.microsoft.com/office/powerpoint/2010/main" val="16226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75F9E2-0603-4585-9578-0E7AF20BE2ED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8907"/>
            <a:ext cx="12191999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Inline Functions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181475" y="21145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514027" y="762000"/>
            <a:ext cx="8158486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 dirty="0" smtClean="0"/>
          </a:p>
          <a:p>
            <a:r>
              <a:rPr lang="en-US" altLang="en-US" sz="2800" dirty="0" smtClean="0"/>
              <a:t>C</a:t>
            </a:r>
            <a:r>
              <a:rPr lang="en-US" altLang="en-US" sz="2800" dirty="0"/>
              <a:t>++ provides inline functions to </a:t>
            </a:r>
            <a:r>
              <a:rPr lang="en-US" altLang="en-US" sz="2800" b="1" dirty="0"/>
              <a:t>avoid function calls</a:t>
            </a:r>
            <a:r>
              <a:rPr lang="en-US" altLang="en-US" sz="2800" dirty="0"/>
              <a:t>. </a:t>
            </a:r>
            <a:endParaRPr lang="en-US" alt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compiler copies the function code in line at the point of each invocation. </a:t>
            </a:r>
            <a:endParaRPr lang="en-US" alt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Inline functions are not called.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r>
              <a:rPr lang="en-US" altLang="en-US" sz="2800" dirty="0"/>
              <a:t>i</a:t>
            </a:r>
            <a:r>
              <a:rPr lang="en-US" altLang="en-US" sz="2800" dirty="0" smtClean="0"/>
              <a:t>nline void foo( )  { </a:t>
            </a:r>
          </a:p>
          <a:p>
            <a:r>
              <a:rPr lang="en-US" altLang="en-US" sz="2800" dirty="0"/>
              <a:t>	</a:t>
            </a:r>
            <a:r>
              <a:rPr lang="en-US" altLang="en-US" sz="2800" dirty="0" err="1" smtClean="0"/>
              <a:t>cout</a:t>
            </a:r>
            <a:r>
              <a:rPr lang="en-US" altLang="en-US" sz="2800" dirty="0" smtClean="0"/>
              <a:t> &lt;&lt; “here” &lt;&lt; </a:t>
            </a:r>
            <a:r>
              <a:rPr lang="en-US" altLang="en-US" sz="2800" dirty="0" err="1" smtClean="0"/>
              <a:t>endl</a:t>
            </a:r>
            <a:r>
              <a:rPr lang="en-US" altLang="en-US" sz="2800" dirty="0" smtClean="0"/>
              <a:t>; </a:t>
            </a:r>
          </a:p>
          <a:p>
            <a:r>
              <a:rPr lang="en-US" altLang="en-US" sz="2800" dirty="0" smtClean="0"/>
              <a:t>}</a:t>
            </a:r>
            <a:endParaRPr lang="en-US" altLang="en-US" sz="2800" dirty="0"/>
          </a:p>
          <a:p>
            <a:r>
              <a:rPr lang="en-US" altLang="en-US" sz="2800" dirty="0"/>
              <a:t>v</a:t>
            </a:r>
            <a:r>
              <a:rPr lang="en-US" altLang="en-US" sz="2800" dirty="0" smtClean="0"/>
              <a:t>oid g( ) {</a:t>
            </a:r>
          </a:p>
          <a:p>
            <a:r>
              <a:rPr lang="en-US" altLang="en-US" sz="2800" dirty="0" smtClean="0"/>
              <a:t>	foo( );</a:t>
            </a:r>
          </a:p>
          <a:p>
            <a:r>
              <a:rPr lang="en-US" altLang="en-US" sz="2800" dirty="0"/>
              <a:t>	</a:t>
            </a:r>
            <a:r>
              <a:rPr lang="en-US" altLang="en-US" sz="2800" dirty="0" smtClean="0"/>
              <a:t>foo( );</a:t>
            </a:r>
          </a:p>
          <a:p>
            <a:r>
              <a:rPr lang="en-US" altLang="en-US" sz="2800" dirty="0" smtClean="0"/>
              <a:t>}</a:t>
            </a:r>
            <a:endParaRPr lang="en-US" alt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6548405" y="3320527"/>
            <a:ext cx="5079998" cy="18158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dirty="0"/>
              <a:t>void g( ) {</a:t>
            </a:r>
          </a:p>
          <a:p>
            <a:r>
              <a:rPr lang="en-US" altLang="en-US" sz="2800" dirty="0"/>
              <a:t>	 </a:t>
            </a:r>
            <a:r>
              <a:rPr lang="en-US" altLang="en-US" sz="2800" dirty="0" err="1"/>
              <a:t>cout</a:t>
            </a:r>
            <a:r>
              <a:rPr lang="en-US" altLang="en-US" sz="2800" dirty="0"/>
              <a:t> &lt;&lt; “here” &lt;&lt; </a:t>
            </a:r>
            <a:r>
              <a:rPr lang="en-US" altLang="en-US" sz="2800" dirty="0" err="1"/>
              <a:t>endl</a:t>
            </a:r>
            <a:r>
              <a:rPr lang="en-US" altLang="en-US" sz="2800" dirty="0"/>
              <a:t>; </a:t>
            </a:r>
            <a:endParaRPr lang="en-US" altLang="en-US" sz="2800" dirty="0" smtClean="0"/>
          </a:p>
          <a:p>
            <a:r>
              <a:rPr lang="en-US" altLang="en-US" sz="2800" dirty="0"/>
              <a:t>	 </a:t>
            </a:r>
            <a:r>
              <a:rPr lang="en-US" altLang="en-US" sz="2800" dirty="0" err="1"/>
              <a:t>cout</a:t>
            </a:r>
            <a:r>
              <a:rPr lang="en-US" altLang="en-US" sz="2800" dirty="0"/>
              <a:t> &lt;&lt; “here” &lt;&lt; </a:t>
            </a:r>
            <a:r>
              <a:rPr lang="en-US" altLang="en-US" sz="2800" dirty="0" err="1"/>
              <a:t>endl</a:t>
            </a:r>
            <a:r>
              <a:rPr lang="en-US" altLang="en-US" sz="2800" dirty="0"/>
              <a:t>; </a:t>
            </a:r>
          </a:p>
          <a:p>
            <a:r>
              <a:rPr lang="en-US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2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20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 the followings…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4451" y="1146876"/>
            <a:ext cx="5189349" cy="523842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Scopes</a:t>
            </a:r>
          </a:p>
          <a:p>
            <a:r>
              <a:rPr lang="en-US" dirty="0"/>
              <a:t>Static local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altLang="en-US" dirty="0"/>
              <a:t>Unary </a:t>
            </a:r>
            <a:r>
              <a:rPr lang="en-US" altLang="en-US" dirty="0" smtClean="0"/>
              <a:t>scope resolution ::</a:t>
            </a:r>
          </a:p>
          <a:p>
            <a:r>
              <a:rPr lang="en-US" dirty="0" smtClean="0"/>
              <a:t>Constant reference parameters</a:t>
            </a:r>
            <a:endParaRPr lang="en-US" dirty="0"/>
          </a:p>
          <a:p>
            <a:r>
              <a:rPr lang="en-US" dirty="0" smtClean="0"/>
              <a:t>System design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stepwise refinement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1183" y="1115873"/>
            <a:ext cx="5668505" cy="56078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declaration</a:t>
            </a:r>
          </a:p>
          <a:p>
            <a:r>
              <a:rPr lang="en-US" dirty="0" smtClean="0"/>
              <a:t>Formal parameters</a:t>
            </a:r>
          </a:p>
          <a:p>
            <a:r>
              <a:rPr lang="en-US" dirty="0" smtClean="0"/>
              <a:t>Actual parameters (or arguments)</a:t>
            </a:r>
          </a:p>
          <a:p>
            <a:r>
              <a:rPr lang="en-US" dirty="0" smtClean="0"/>
              <a:t>Function invocation</a:t>
            </a:r>
          </a:p>
          <a:p>
            <a:r>
              <a:rPr lang="en-US" dirty="0" smtClean="0"/>
              <a:t>Pass-by-value</a:t>
            </a:r>
          </a:p>
          <a:p>
            <a:r>
              <a:rPr lang="en-US" dirty="0" smtClean="0"/>
              <a:t>Pass-by-reference</a:t>
            </a:r>
          </a:p>
          <a:p>
            <a:r>
              <a:rPr lang="en-US" dirty="0" smtClean="0"/>
              <a:t>Stack content when a function is invoked    (Call stack)</a:t>
            </a:r>
          </a:p>
          <a:p>
            <a:r>
              <a:rPr lang="en-US" dirty="0" smtClean="0"/>
              <a:t>Overloading functions</a:t>
            </a:r>
          </a:p>
          <a:p>
            <a:r>
              <a:rPr lang="en-US" dirty="0" smtClean="0"/>
              <a:t>Ambiguous invocation</a:t>
            </a:r>
          </a:p>
          <a:p>
            <a:r>
              <a:rPr lang="en-US" dirty="0" smtClean="0"/>
              <a:t>Function prototypes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702FCD-FA42-4D8D-AF60-89C60E469672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75281" y="228601"/>
            <a:ext cx="11241438" cy="2009775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Short Functions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Compiler Decision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743" y="1840139"/>
            <a:ext cx="10515600" cy="4351338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695700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181475" y="21145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475281" y="2430463"/>
            <a:ext cx="112414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/>
              <a:t>Inline functions are desirable for short </a:t>
            </a:r>
            <a:r>
              <a:rPr lang="en-US" altLang="en-US" sz="2800" dirty="0" smtClean="0"/>
              <a:t>functions.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Not </a:t>
            </a:r>
            <a:r>
              <a:rPr lang="en-US" altLang="en-US" sz="2800" dirty="0"/>
              <a:t>suitable for long functions that are called in </a:t>
            </a:r>
            <a:r>
              <a:rPr lang="en-US" altLang="en-US" sz="2800" dirty="0" smtClean="0"/>
              <a:t>multiple.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This is because long </a:t>
            </a:r>
            <a:r>
              <a:rPr lang="en-US" altLang="en-US" sz="2800" dirty="0"/>
              <a:t>inline functions will dramatically increase the executable code </a:t>
            </a:r>
            <a:r>
              <a:rPr lang="en-US" altLang="en-US" sz="2800" dirty="0" smtClean="0"/>
              <a:t>size. </a:t>
            </a:r>
            <a:endParaRPr lang="en-US" alt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same code  appears in multiple </a:t>
            </a:r>
            <a:r>
              <a:rPr lang="en-US" altLang="en-US" sz="2800" dirty="0"/>
              <a:t>places. </a:t>
            </a:r>
            <a:endParaRPr lang="en-US" alt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compilers </a:t>
            </a:r>
            <a:r>
              <a:rPr lang="en-US" altLang="en-US" sz="2800" dirty="0" smtClean="0"/>
              <a:t>ignores </a:t>
            </a:r>
            <a:r>
              <a:rPr lang="en-US" altLang="en-US" sz="2800" dirty="0"/>
              <a:t>the inline keyword if the function is too long. </a:t>
            </a:r>
          </a:p>
        </p:txBody>
      </p:sp>
    </p:spTree>
    <p:extLst>
      <p:ext uri="{BB962C8B-B14F-4D97-AF65-F5344CB8AC3E}">
        <p14:creationId xmlns:p14="http://schemas.microsoft.com/office/powerpoint/2010/main" val="38765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580C9F-F4DD-46BA-ABEB-9A90207F53F1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468" y="1371600"/>
            <a:ext cx="11406752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local variable: a variable defined inside a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Scope: the part of the program where the variable can be referenced.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scope of a variable starts from its declaration and continues to the end of the block that contains the variable.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b; // the block enclosing b and nearest to b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5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7DC6B3-FA3D-42FB-9672-E09EF6FF2685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Local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971" y="1371600"/>
            <a:ext cx="11350172" cy="5029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cs typeface="Times New Roman" panose="02020603050405020304" pitchFamily="18" charset="0"/>
              </a:rPr>
              <a:t>We can declare a local </a:t>
            </a:r>
            <a:r>
              <a:rPr lang="en-US" altLang="en-US" sz="3600" dirty="0">
                <a:cs typeface="Times New Roman" panose="02020603050405020304" pitchFamily="18" charset="0"/>
              </a:rPr>
              <a:t>variable with the same name in different blocks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  <a:endParaRPr lang="en-US" altLang="en-US" sz="36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cs typeface="Times New Roman" panose="02020603050405020304" pitchFamily="18" charset="0"/>
              </a:rPr>
              <a:t>These variables are not the same.</a:t>
            </a:r>
          </a:p>
          <a:p>
            <a:pPr marL="0" indent="0">
              <a:buNone/>
            </a:pPr>
            <a:endParaRPr lang="en-US" altLang="en-US" sz="36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600" dirty="0" smtClean="0">
                <a:cs typeface="Times New Roman" panose="02020603050405020304" pitchFamily="18" charset="0"/>
              </a:rPr>
              <a:t>void f( ) {</a:t>
            </a:r>
          </a:p>
          <a:p>
            <a:pPr marL="0" indent="0">
              <a:buNone/>
            </a:pPr>
            <a:r>
              <a:rPr lang="en-US" altLang="en-US" sz="3600" dirty="0" smtClean="0">
                <a:cs typeface="Times New Roman" panose="02020603050405020304" pitchFamily="18" charset="0"/>
              </a:rPr>
              <a:t>  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int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a;			// L1</a:t>
            </a:r>
          </a:p>
          <a:p>
            <a:pPr marL="0" indent="0">
              <a:buNone/>
            </a:pPr>
            <a:r>
              <a:rPr lang="en-US" altLang="en-US" sz="3600" dirty="0" smtClean="0">
                <a:cs typeface="Times New Roman" panose="02020603050405020304" pitchFamily="18" charset="0"/>
              </a:rPr>
              <a:t>}</a:t>
            </a:r>
            <a:endParaRPr lang="en-US" alt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v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oid g( ) {</a:t>
            </a:r>
          </a:p>
          <a:p>
            <a:pPr marL="0" indent="0"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int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a;			// L2</a:t>
            </a:r>
          </a:p>
          <a:p>
            <a:pPr marL="0" indent="0"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 { </a:t>
            </a:r>
          </a:p>
          <a:p>
            <a:pPr marL="0" indent="0"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     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int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a;		// L3</a:t>
            </a:r>
          </a:p>
          <a:p>
            <a:pPr marL="0" indent="0"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}</a:t>
            </a:r>
            <a:endParaRPr lang="en-US" altLang="en-US" sz="36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CC871-C19F-4073-AFB7-698820876225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884"/>
            <a:ext cx="12192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Local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83" y="838200"/>
            <a:ext cx="12037017" cy="19002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What is the scope of each variable?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324350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32028" y="2166283"/>
            <a:ext cx="813235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 )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90;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0; j &lt; 10; ++j) {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10;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……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8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CC871-C19F-4073-AFB7-698820876225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68" y="217884"/>
            <a:ext cx="12166832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Local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83" y="838200"/>
            <a:ext cx="12037017" cy="19002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cs typeface="Times New Roman" panose="02020603050405020304" pitchFamily="18" charset="0"/>
              </a:rPr>
              <a:t>A variable </a:t>
            </a:r>
            <a:r>
              <a:rPr lang="en-US" altLang="en-US" dirty="0" smtClean="0"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cs typeface="Times New Roman" panose="02020603050405020304" pitchFamily="18" charset="0"/>
              </a:rPr>
              <a:t>the initial action part of a </a:t>
            </a:r>
            <a:r>
              <a:rPr lang="en-US" altLang="en-US" u="sng" dirty="0"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cs typeface="Times New Roman" panose="02020603050405020304" pitchFamily="18" charset="0"/>
              </a:rPr>
              <a:t> loop </a:t>
            </a:r>
            <a:r>
              <a:rPr lang="en-US" altLang="en-US" dirty="0" smtClean="0">
                <a:cs typeface="Times New Roman" panose="02020603050405020304" pitchFamily="18" charset="0"/>
              </a:rPr>
              <a:t>header: its scope is in the </a:t>
            </a:r>
            <a:r>
              <a:rPr lang="en-US" altLang="en-US" dirty="0">
                <a:cs typeface="Times New Roman" panose="02020603050405020304" pitchFamily="18" charset="0"/>
              </a:rPr>
              <a:t>entire loop.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cs typeface="Times New Roman" panose="02020603050405020304" pitchFamily="18" charset="0"/>
              </a:rPr>
              <a:t>variable declared inside a </a:t>
            </a:r>
            <a:r>
              <a:rPr lang="en-US" altLang="en-US" u="sng" dirty="0"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cs typeface="Times New Roman" panose="02020603050405020304" pitchFamily="18" charset="0"/>
              </a:rPr>
              <a:t> loop </a:t>
            </a:r>
            <a:r>
              <a:rPr lang="en-US" altLang="en-US" dirty="0" smtClean="0">
                <a:cs typeface="Times New Roman" panose="02020603050405020304" pitchFamily="18" charset="0"/>
              </a:rPr>
              <a:t>body: its scope is in </a:t>
            </a:r>
            <a:r>
              <a:rPr lang="en-US" altLang="en-US" dirty="0">
                <a:cs typeface="Times New Roman" panose="02020603050405020304" pitchFamily="18" charset="0"/>
              </a:rPr>
              <a:t>the loop </a:t>
            </a:r>
            <a:r>
              <a:rPr lang="en-US" altLang="en-US" dirty="0" smtClean="0">
                <a:cs typeface="Times New Roman" panose="02020603050405020304" pitchFamily="18" charset="0"/>
              </a:rPr>
              <a:t>body.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324350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32028" y="2166283"/>
            <a:ext cx="813235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 )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90;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0; j &lt; 10; ++j) {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10;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……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785814" y="2925961"/>
            <a:ext cx="1534568" cy="334208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2014538" y="3671887"/>
            <a:ext cx="849318" cy="22419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3027769" y="4114403"/>
            <a:ext cx="629831" cy="13291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68" y="3774815"/>
            <a:ext cx="865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Scope </a:t>
            </a:r>
          </a:p>
          <a:p>
            <a:r>
              <a:rPr lang="en-US" sz="2000" dirty="0" smtClean="0"/>
              <a:t>of b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7151" y="4333876"/>
            <a:ext cx="865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Scope </a:t>
            </a:r>
          </a:p>
          <a:p>
            <a:r>
              <a:rPr lang="en-US" sz="2000" dirty="0" smtClean="0"/>
              <a:t>of </a:t>
            </a:r>
            <a:r>
              <a:rPr lang="en-US" sz="2000" dirty="0" err="1" smtClean="0"/>
              <a:t>i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39946" y="4299020"/>
            <a:ext cx="865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Scope </a:t>
            </a:r>
          </a:p>
          <a:p>
            <a:r>
              <a:rPr lang="en-US" sz="2000" dirty="0" smtClean="0"/>
              <a:t>of </a:t>
            </a:r>
            <a:r>
              <a:rPr lang="en-US" sz="2000" dirty="0"/>
              <a:t>j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4171949" y="4407494"/>
            <a:ext cx="225477" cy="85407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62550" y="4482701"/>
            <a:ext cx="865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Scope </a:t>
            </a:r>
          </a:p>
          <a:p>
            <a:r>
              <a:rPr lang="en-US" sz="2000" dirty="0" smtClean="0"/>
              <a:t>of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9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CC871-C19F-4073-AFB7-698820876225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884"/>
            <a:ext cx="12192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Local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83" y="838200"/>
            <a:ext cx="12037017" cy="19002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Any problem?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324350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32028" y="2166283"/>
            <a:ext cx="813235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 )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90;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(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10;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……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3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CC871-C19F-4073-AFB7-698820876225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884"/>
            <a:ext cx="12192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Local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83" y="838200"/>
            <a:ext cx="12037017" cy="19002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Any problem?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324350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32028" y="2166283"/>
            <a:ext cx="813235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 )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90;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10;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……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785814" y="2925961"/>
            <a:ext cx="1534568" cy="334208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2014538" y="3671887"/>
            <a:ext cx="849318" cy="22419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3027769" y="4114403"/>
            <a:ext cx="629831" cy="13291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68" y="3774815"/>
            <a:ext cx="865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Scope </a:t>
            </a:r>
          </a:p>
          <a:p>
            <a:r>
              <a:rPr lang="en-US" sz="2000" dirty="0" smtClean="0"/>
              <a:t>of b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7151" y="4333876"/>
            <a:ext cx="865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Scope </a:t>
            </a:r>
          </a:p>
          <a:p>
            <a:r>
              <a:rPr lang="en-US" sz="2000" dirty="0" smtClean="0"/>
              <a:t>of </a:t>
            </a:r>
            <a:r>
              <a:rPr lang="en-US" sz="2000" dirty="0" err="1" smtClean="0"/>
              <a:t>i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39946" y="4299020"/>
            <a:ext cx="865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Scope </a:t>
            </a:r>
          </a:p>
          <a:p>
            <a:r>
              <a:rPr lang="en-US" sz="2000" dirty="0" smtClean="0"/>
              <a:t>of i</a:t>
            </a:r>
            <a:endParaRPr lang="en-US" sz="2000" dirty="0"/>
          </a:p>
        </p:txBody>
      </p:sp>
      <p:sp>
        <p:nvSpPr>
          <p:cNvPr id="17" name="Left Bracket 16"/>
          <p:cNvSpPr/>
          <p:nvPr/>
        </p:nvSpPr>
        <p:spPr>
          <a:xfrm>
            <a:off x="4171949" y="4407494"/>
            <a:ext cx="225477" cy="85407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62550" y="4482701"/>
            <a:ext cx="865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Scope </a:t>
            </a:r>
          </a:p>
          <a:p>
            <a:r>
              <a:rPr lang="en-US" sz="2000" dirty="0" smtClean="0"/>
              <a:t>of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0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CC871-C19F-4073-AFB7-698820876225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884"/>
            <a:ext cx="12192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Local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83" y="838200"/>
            <a:ext cx="12037017" cy="19002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Any problem?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324350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996" y="1509058"/>
            <a:ext cx="748794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 )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90;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……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10;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……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0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CC871-C19F-4073-AFB7-698820876225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884"/>
            <a:ext cx="12192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Local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83" y="838200"/>
            <a:ext cx="12037017" cy="19002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4000" b="1" dirty="0" smtClean="0">
                <a:cs typeface="Times New Roman" panose="02020603050405020304" pitchFamily="18" charset="0"/>
              </a:rPr>
              <a:t>Any problem?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324350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74841" y="1955145"/>
            <a:ext cx="813235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 )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90;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(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j &lt; 10;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10;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……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92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CC871-C19F-4073-AFB7-698820876225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884"/>
            <a:ext cx="12192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Local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83" y="838200"/>
            <a:ext cx="12037017" cy="19002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4400" b="1" dirty="0" smtClean="0">
                <a:cs typeface="Times New Roman" panose="02020603050405020304" pitchFamily="18" charset="0"/>
              </a:rPr>
              <a:t>Any problem?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4400" b="1" dirty="0">
              <a:cs typeface="Times New Roman" panose="02020603050405020304" pitchFamily="18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324350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74841" y="1955145"/>
            <a:ext cx="887294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 )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90; ++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(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j &lt; 10; </a:t>
            </a:r>
            <a:r>
              <a:rPr lang="en-US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10;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…… 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loud 3"/>
          <p:cNvSpPr/>
          <p:nvPr/>
        </p:nvSpPr>
        <p:spPr>
          <a:xfrm>
            <a:off x="7924800" y="1042989"/>
            <a:ext cx="2686050" cy="15287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rgbClr val="C00000"/>
                </a:solidFill>
              </a:rPr>
              <a:t>Counter update problem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Requirement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861"/>
            <a:ext cx="10515600" cy="5377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 a toy system.</a:t>
            </a:r>
          </a:p>
          <a:p>
            <a:r>
              <a:rPr lang="en-US" sz="3200" dirty="0" smtClean="0"/>
              <a:t>Show a menu with the following 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Input two numbers x and 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Generate </a:t>
            </a:r>
            <a:r>
              <a:rPr lang="en-US" sz="2800" dirty="0"/>
              <a:t>randomly the two </a:t>
            </a:r>
            <a:r>
              <a:rPr lang="en-US" sz="2800" dirty="0" smtClean="0"/>
              <a:t>numbers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Show them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Show their sum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Swap the two numbers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Show the number of times that each member function is called.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Quit the program</a:t>
            </a:r>
          </a:p>
          <a:p>
            <a:r>
              <a:rPr lang="en-US" sz="3200" dirty="0" smtClean="0"/>
              <a:t>Implement all the options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34774D-BCA4-4ADC-9D8D-6085BD0E19F0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55" y="24905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155" y="1571626"/>
            <a:ext cx="7255702" cy="2286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They are declared outside all functions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They are accessible to all functions in its scope.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Global variables are defaulted to zero.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352925" y="2714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78671" y="117693"/>
            <a:ext cx="3914405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a;	// global variable</a:t>
            </a:r>
          </a:p>
          <a:p>
            <a:endParaRPr lang="en-US" sz="24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protected: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myData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public: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( ) { </a:t>
            </a:r>
            <a:r>
              <a:rPr lang="en-US" sz="2400" dirty="0" err="1" smtClean="0"/>
              <a:t>myData</a:t>
            </a:r>
            <a:r>
              <a:rPr lang="en-US" sz="2400" dirty="0" smtClean="0"/>
              <a:t> = 100; } 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getValue</a:t>
            </a:r>
            <a:r>
              <a:rPr lang="en-US" sz="2400" dirty="0" smtClean="0"/>
              <a:t>( ) </a:t>
            </a:r>
            <a:r>
              <a:rPr lang="en-US" sz="2400" dirty="0" err="1" smtClean="0"/>
              <a:t>const</a:t>
            </a:r>
            <a:r>
              <a:rPr lang="en-US" sz="2400" dirty="0"/>
              <a:t> </a:t>
            </a:r>
            <a:r>
              <a:rPr lang="en-US" sz="2400" dirty="0" smtClean="0"/>
              <a:t>{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myData</a:t>
            </a:r>
            <a:r>
              <a:rPr lang="en-US" sz="2400" dirty="0" smtClean="0"/>
              <a:t> ;</a:t>
            </a:r>
          </a:p>
          <a:p>
            <a:r>
              <a:rPr lang="en-US" sz="2400" dirty="0" smtClean="0"/>
              <a:t>   } </a:t>
            </a:r>
          </a:p>
          <a:p>
            <a:r>
              <a:rPr lang="en-US" sz="2400" dirty="0" smtClean="0"/>
              <a:t>};</a:t>
            </a:r>
          </a:p>
          <a:p>
            <a:endParaRPr lang="en-US" sz="2400" dirty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 )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myClass</a:t>
            </a:r>
            <a:r>
              <a:rPr lang="en-US" sz="2400" dirty="0" smtClean="0"/>
              <a:t> </a:t>
            </a:r>
            <a:r>
              <a:rPr lang="en-US" sz="2400" dirty="0" err="1" smtClean="0"/>
              <a:t>myObj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 = </a:t>
            </a:r>
            <a:r>
              <a:rPr lang="en-US" sz="2400" dirty="0" err="1" smtClean="0"/>
              <a:t>myObj.getValue</a:t>
            </a:r>
            <a:r>
              <a:rPr lang="en-US" sz="2400" dirty="0" smtClean="0"/>
              <a:t>( 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0;</a:t>
            </a:r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3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4D2F7-B2EB-42E3-8A7A-FECD46839971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510"/>
            <a:ext cx="12192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Unary Scope Resolution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8" y="1123950"/>
            <a:ext cx="11871701" cy="15954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Unary scope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 operator:   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352925" y="2714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201478" y="1937614"/>
            <a:ext cx="9794929" cy="44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using namespace </a:t>
            </a:r>
            <a:r>
              <a:rPr lang="en-US" altLang="en-US" dirty="0" err="1">
                <a:latin typeface="Courier New" panose="02070309020205020404" pitchFamily="49" charset="0"/>
              </a:rPr>
              <a:t>std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y </a:t>
            </a:r>
            <a:r>
              <a:rPr lang="en-US" altLang="en-US" dirty="0">
                <a:latin typeface="Courier New" panose="02070309020205020404" pitchFamily="49" charset="0"/>
              </a:rPr>
              <a:t>= </a:t>
            </a:r>
            <a:r>
              <a:rPr lang="en-US" altLang="en-US" dirty="0" smtClean="0">
                <a:latin typeface="Courier New" panose="02070309020205020404" pitchFamily="49" charset="0"/>
              </a:rPr>
              <a:t>15;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main()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y </a:t>
            </a:r>
            <a:r>
              <a:rPr lang="en-US" altLang="en-US" dirty="0">
                <a:latin typeface="Courier New" panose="02070309020205020404" pitchFamily="49" charset="0"/>
              </a:rPr>
              <a:t>= </a:t>
            </a:r>
            <a:r>
              <a:rPr lang="en-US" altLang="en-US" dirty="0" smtClean="0">
                <a:latin typeface="Courier New" panose="02070309020205020404" pitchFamily="49" charset="0"/>
              </a:rPr>
              <a:t>10;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"local variable </a:t>
            </a:r>
            <a:r>
              <a:rPr lang="en-US" altLang="en-US" dirty="0" smtClean="0">
                <a:latin typeface="Courier New" panose="02070309020205020404" pitchFamily="49" charset="0"/>
              </a:rPr>
              <a:t>x1 </a:t>
            </a:r>
            <a:r>
              <a:rPr lang="en-US" altLang="en-US" dirty="0">
                <a:latin typeface="Courier New" panose="02070309020205020404" pitchFamily="49" charset="0"/>
              </a:rPr>
              <a:t>is " &lt;&lt; </a:t>
            </a:r>
            <a:r>
              <a:rPr lang="en-US" altLang="en-US" dirty="0" smtClean="0">
                <a:latin typeface="Courier New" panose="02070309020205020404" pitchFamily="49" charset="0"/>
              </a:rPr>
              <a:t>y </a:t>
            </a:r>
            <a:r>
              <a:rPr lang="en-US" altLang="en-US" dirty="0">
                <a:latin typeface="Courier New" panose="02070309020205020404" pitchFamily="49" charset="0"/>
              </a:rPr>
              <a:t>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"global variable </a:t>
            </a:r>
            <a:r>
              <a:rPr lang="en-US" altLang="en-US" dirty="0" smtClean="0">
                <a:latin typeface="Courier New" panose="02070309020205020404" pitchFamily="49" charset="0"/>
              </a:rPr>
              <a:t>x1 </a:t>
            </a:r>
            <a:r>
              <a:rPr lang="en-US" altLang="en-US" dirty="0">
                <a:latin typeface="Courier New" panose="02070309020205020404" pitchFamily="49" charset="0"/>
              </a:rPr>
              <a:t>is " &lt;&lt; </a:t>
            </a:r>
            <a:r>
              <a:rPr lang="en-US" altLang="en-US" dirty="0" smtClean="0">
                <a:latin typeface="Courier New" panose="02070309020205020404" pitchFamily="49" charset="0"/>
              </a:rPr>
              <a:t>::y </a:t>
            </a:r>
            <a:r>
              <a:rPr lang="en-US" altLang="en-US" dirty="0">
                <a:latin typeface="Courier New" panose="02070309020205020404" pitchFamily="49" charset="0"/>
              </a:rPr>
              <a:t>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return 0;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3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20F217-6046-4BE5-9C68-90DA6E57276F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3026"/>
            <a:ext cx="12192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Local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932" y="846783"/>
            <a:ext cx="11437749" cy="34956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a function is finished, all the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local variables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the function are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destroyed.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do we do so that we can retain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value stored in local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local variables are permanently allocated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entire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lifetime of the program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586214" y="3812064"/>
            <a:ext cx="4677421" cy="25442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void 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fooB</a:t>
            </a:r>
            <a:r>
              <a:rPr lang="en-US" altLang="en-US" sz="2800" dirty="0" smtClean="0">
                <a:solidFill>
                  <a:prstClr val="black"/>
                </a:solidFill>
              </a:rPr>
              <a:t>( </a:t>
            </a:r>
            <a:r>
              <a:rPr lang="en-US" altLang="en-US" sz="2800" dirty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static </a:t>
            </a:r>
            <a:r>
              <a:rPr lang="en-US" altLang="en-US" sz="2800" dirty="0" err="1">
                <a:solidFill>
                  <a:prstClr val="black"/>
                </a:solidFill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</a:rPr>
              <a:t> counter = 0;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++counter;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 err="1">
                <a:solidFill>
                  <a:prstClr val="black"/>
                </a:solidFill>
              </a:rPr>
              <a:t>cout</a:t>
            </a:r>
            <a:r>
              <a:rPr lang="en-US" altLang="en-US" sz="2800" dirty="0">
                <a:solidFill>
                  <a:prstClr val="black"/>
                </a:solidFill>
              </a:rPr>
              <a:t> &lt;&lt; counter &lt;&lt; </a:t>
            </a:r>
            <a:r>
              <a:rPr lang="en-US" altLang="en-US" sz="2800" dirty="0" err="1">
                <a:solidFill>
                  <a:prstClr val="black"/>
                </a:solidFill>
              </a:rPr>
              <a:t>endl</a:t>
            </a:r>
            <a:r>
              <a:rPr lang="en-US" altLang="en-US" sz="2800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932" y="3724107"/>
            <a:ext cx="4803990" cy="25442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void 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fooA</a:t>
            </a:r>
            <a:r>
              <a:rPr lang="en-US" altLang="en-US" sz="2800" dirty="0" smtClean="0">
                <a:solidFill>
                  <a:prstClr val="black"/>
                </a:solidFill>
              </a:rPr>
              <a:t>( </a:t>
            </a:r>
            <a:r>
              <a:rPr lang="en-US" altLang="en-US" sz="2800" dirty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en-US" sz="2800" dirty="0">
                <a:solidFill>
                  <a:prstClr val="black"/>
                </a:solidFill>
              </a:rPr>
              <a:t>counter = 0;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++counter;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 err="1">
                <a:solidFill>
                  <a:prstClr val="black"/>
                </a:solidFill>
              </a:rPr>
              <a:t>cout</a:t>
            </a:r>
            <a:r>
              <a:rPr lang="en-US" altLang="en-US" sz="2800" dirty="0">
                <a:solidFill>
                  <a:prstClr val="black"/>
                </a:solidFill>
              </a:rPr>
              <a:t> &lt;&lt; counter &lt;&lt; </a:t>
            </a:r>
            <a:r>
              <a:rPr lang="en-US" altLang="en-US" sz="2800" dirty="0" err="1">
                <a:solidFill>
                  <a:prstClr val="black"/>
                </a:solidFill>
              </a:rPr>
              <a:t>endl</a:t>
            </a:r>
            <a:r>
              <a:rPr lang="en-US" altLang="en-US" sz="2800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4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48707C-E719-4187-A7F8-F91848E1806D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 by Value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369376" y="966053"/>
            <a:ext cx="11453247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 smtClean="0"/>
              <a:t>Pass the </a:t>
            </a:r>
            <a:r>
              <a:rPr lang="en-US" altLang="en-US" sz="3200" dirty="0"/>
              <a:t>value of the argument </a:t>
            </a:r>
            <a:r>
              <a:rPr lang="en-US" altLang="en-US" sz="3200" dirty="0" smtClean="0"/>
              <a:t>to </a:t>
            </a:r>
            <a:r>
              <a:rPr lang="en-US" altLang="en-US" sz="3200" dirty="0"/>
              <a:t>the </a:t>
            </a:r>
            <a:r>
              <a:rPr lang="en-US" altLang="en-US" sz="3200" dirty="0" smtClean="0"/>
              <a:t>parameter of a function.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v</a:t>
            </a:r>
            <a:r>
              <a:rPr lang="en-US" altLang="en-US" sz="3200" dirty="0" smtClean="0"/>
              <a:t>oid k( </a:t>
            </a:r>
            <a:r>
              <a:rPr lang="en-US" altLang="en-US" sz="3200" dirty="0" err="1" smtClean="0"/>
              <a:t>int</a:t>
            </a:r>
            <a:r>
              <a:rPr lang="en-US" altLang="en-US" sz="3200" dirty="0" smtClean="0"/>
              <a:t> b) {		// pass-by-value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	b = 5;		// the value of the parameter is changed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}</a:t>
            </a:r>
            <a:endParaRPr lang="en-US" altLang="en-US" sz="3200" dirty="0"/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void j( ) {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	</a:t>
            </a:r>
            <a:r>
              <a:rPr lang="en-US" altLang="en-US" sz="3200" dirty="0" err="1" smtClean="0"/>
              <a:t>int</a:t>
            </a:r>
            <a:r>
              <a:rPr lang="en-US" altLang="en-US" sz="3200" dirty="0" smtClean="0"/>
              <a:t> c = 0;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	</a:t>
            </a:r>
            <a:r>
              <a:rPr lang="en-US" altLang="en-US" sz="3200" dirty="0" smtClean="0"/>
              <a:t>k( c );		// c is not affected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57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Actual and formal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6070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Actual parameters: appear in function calls</a:t>
            </a:r>
          </a:p>
          <a:p>
            <a:r>
              <a:rPr lang="en-US" dirty="0" smtClean="0"/>
              <a:t>Formal parameters: appear in function declarations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k(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&amp;b ) {		// a and b are formal parameters</a:t>
            </a:r>
          </a:p>
          <a:p>
            <a:pPr marL="0" indent="0">
              <a:buNone/>
            </a:pPr>
            <a:r>
              <a:rPr lang="en-US" dirty="0" smtClean="0"/>
              <a:t>	……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g( </a:t>
            </a:r>
            <a:r>
              <a:rPr lang="en-US" dirty="0" err="1" smtClean="0"/>
              <a:t>int</a:t>
            </a:r>
            <a:r>
              <a:rPr lang="en-US" dirty="0" smtClean="0"/>
              <a:t> n ) {			// n is a formal parameter</a:t>
            </a:r>
          </a:p>
          <a:p>
            <a:pPr marL="0" indent="0">
              <a:buNone/>
            </a:pPr>
            <a:r>
              <a:rPr lang="en-US" dirty="0" smtClean="0"/>
              <a:t>	k(10, n);			// 10 and n are actual parameters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**</a:t>
            </a:r>
            <a:r>
              <a:rPr lang="en-US" dirty="0" err="1" smtClean="0"/>
              <a:t>argv</a:t>
            </a:r>
            <a:r>
              <a:rPr lang="en-US" dirty="0" smtClean="0"/>
              <a:t> ) {	// </a:t>
            </a:r>
            <a:r>
              <a:rPr lang="en-US" dirty="0" err="1" smtClean="0"/>
              <a:t>argc</a:t>
            </a:r>
            <a:r>
              <a:rPr lang="en-US" dirty="0" smtClean="0"/>
              <a:t> and </a:t>
            </a:r>
            <a:r>
              <a:rPr lang="en-US" dirty="0" err="1" smtClean="0"/>
              <a:t>argv</a:t>
            </a:r>
            <a:r>
              <a:rPr lang="en-US" dirty="0" smtClean="0"/>
              <a:t> are formal parameters</a:t>
            </a:r>
          </a:p>
          <a:p>
            <a:pPr marL="0" indent="0">
              <a:buNone/>
            </a:pPr>
            <a:r>
              <a:rPr lang="en-US" dirty="0" smtClean="0"/>
              <a:t>	g( 5 );				// 5 is an actual parameter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 smtClean="0"/>
              <a:t>}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C7760B-A24F-43E1-AC86-31D4CF98E7F1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5787"/>
            <a:ext cx="12191999" cy="6111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Pass by value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128713" y="1277939"/>
            <a:ext cx="10615611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 smtClean="0"/>
              <a:t>//Write a function to swap the values of two variables.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void swap( 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a, 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b ){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tmp</a:t>
            </a:r>
            <a:r>
              <a:rPr lang="en-US" altLang="en-US" sz="2800" dirty="0" smtClean="0"/>
              <a:t> = a; 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a = b;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b = </a:t>
            </a:r>
            <a:r>
              <a:rPr lang="en-US" altLang="en-US" sz="2800" dirty="0" err="1" smtClean="0"/>
              <a:t>tmp</a:t>
            </a:r>
            <a:r>
              <a:rPr lang="en-US" altLang="en-US" sz="2800" dirty="0" smtClean="0"/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//fail to swap the values of the original variables associated with a and b.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  <a:p>
            <a:pPr>
              <a:spcBef>
                <a:spcPct val="50000"/>
              </a:spcBef>
            </a:pPr>
            <a:endParaRPr lang="en-US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7997530" y="2181226"/>
            <a:ext cx="263713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foo ( ) {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x = 5, y =15;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swap( x, y 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…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69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1D7913-2064-493C-9D2E-91DCA0B79869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0812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Variables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628650" y="1277938"/>
            <a:ext cx="963122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 smtClean="0"/>
              <a:t>Can </a:t>
            </a:r>
            <a:r>
              <a:rPr lang="en-US" altLang="en-US" sz="3200" dirty="0"/>
              <a:t>be used as a function parameter to reference the original variable. </a:t>
            </a:r>
            <a:endParaRPr lang="en-US" altLang="en-US" sz="3200" dirty="0" smtClean="0"/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An </a:t>
            </a:r>
            <a:r>
              <a:rPr lang="en-US" altLang="en-US" sz="3200" dirty="0"/>
              <a:t>alias for </a:t>
            </a:r>
            <a:r>
              <a:rPr lang="en-US" altLang="en-US" sz="3200" dirty="0" smtClean="0"/>
              <a:t>a variable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Any </a:t>
            </a:r>
            <a:r>
              <a:rPr lang="en-US" altLang="en-US" sz="3200" dirty="0"/>
              <a:t>changes made through </a:t>
            </a:r>
            <a:r>
              <a:rPr lang="en-US" altLang="en-US" sz="3200" dirty="0" smtClean="0"/>
              <a:t>a reference </a:t>
            </a:r>
            <a:r>
              <a:rPr lang="en-US" altLang="en-US" sz="3200" dirty="0"/>
              <a:t>variable are </a:t>
            </a:r>
            <a:r>
              <a:rPr lang="en-US" altLang="en-US" sz="3200" dirty="0" smtClean="0"/>
              <a:t>performed </a:t>
            </a:r>
            <a:r>
              <a:rPr lang="en-US" altLang="en-US" sz="3200" dirty="0"/>
              <a:t>on the original variable. </a:t>
            </a:r>
            <a:endParaRPr lang="en-US" altLang="en-US" sz="3200" dirty="0" smtClean="0"/>
          </a:p>
          <a:p>
            <a:pPr>
              <a:spcBef>
                <a:spcPct val="50000"/>
              </a:spcBef>
            </a:pPr>
            <a:r>
              <a:rPr lang="en-US" altLang="en-US" sz="3200" dirty="0" err="1" smtClean="0"/>
              <a:t>int</a:t>
            </a:r>
            <a:r>
              <a:rPr lang="en-US" altLang="en-US" sz="3200" dirty="0" smtClean="0"/>
              <a:t> b = 10; </a:t>
            </a:r>
            <a:r>
              <a:rPr lang="en-US" altLang="en-US" sz="3200" dirty="0" err="1" smtClean="0"/>
              <a:t>int</a:t>
            </a:r>
            <a:r>
              <a:rPr lang="en-US" altLang="en-US" sz="3200" dirty="0" smtClean="0"/>
              <a:t> &amp;a = b; // a is an alias of b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55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C9B27F-4DD4-4288-BE95-458D2AF33A48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Pass By Reference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30982" y="1254776"/>
            <a:ext cx="672703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/>
              <a:t>A reference variable is used to refer to the same memory space of another variable.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We can use a reference variable as a parameter in a function.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The parameter is an alias for the actual parameter.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If the value of a reference variable is changed, the value of the original variable is changed too.</a:t>
            </a:r>
            <a:endParaRPr lang="en-US" altLang="en-US" sz="2800" dirty="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524001" y="2863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0077296" y="3003403"/>
            <a:ext cx="1671638" cy="6429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11555" y="1834969"/>
            <a:ext cx="1840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variable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1310" y="4786148"/>
            <a:ext cx="3523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reference variable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72650" y="2418628"/>
            <a:ext cx="953541" cy="569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</p:cNvCxnSpPr>
          <p:nvPr/>
        </p:nvCxnSpPr>
        <p:spPr>
          <a:xfrm flipV="1">
            <a:off x="9613107" y="3741930"/>
            <a:ext cx="1078803" cy="1044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C9B27F-4DD4-4288-BE95-458D2AF33A48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Pass By Reference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30982" y="1254776"/>
            <a:ext cx="672703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/>
              <a:t>A reference variable is used to refer to the same memory space of another variable.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We can use a reference variable as a parameter in a function.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The parameter is an alias for the actual parameter.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If the value of a reference variable is changed, the value of the original variable is also changed.</a:t>
            </a:r>
            <a:endParaRPr lang="en-US" altLang="en-US" sz="2800" dirty="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524001" y="2863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54476" y="415117"/>
            <a:ext cx="425635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oid foo (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 b) {</a:t>
            </a:r>
          </a:p>
          <a:p>
            <a:r>
              <a:rPr lang="en-US" sz="2400" dirty="0" smtClean="0"/>
              <a:t>   a = 10;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b = 20;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v</a:t>
            </a:r>
            <a:r>
              <a:rPr lang="en-US" sz="2400" dirty="0" smtClean="0"/>
              <a:t>oid main ( ) 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6;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y = 7;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foo( x, y 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x &lt;&lt; “\t” &lt;&lt; y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9196" y="5017145"/>
            <a:ext cx="1671638" cy="6429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54476" y="4786313"/>
            <a:ext cx="142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 variable</a:t>
            </a:r>
          </a:p>
          <a:p>
            <a:pPr algn="ctr"/>
            <a:r>
              <a:rPr lang="en-US" sz="2400" dirty="0" smtClean="0"/>
              <a:t>( x 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58014" y="5686758"/>
            <a:ext cx="26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 reference variable</a:t>
            </a:r>
          </a:p>
          <a:p>
            <a:pPr algn="ctr"/>
            <a:r>
              <a:rPr lang="en-US" sz="2400" dirty="0" smtClean="0"/>
              <a:t>( a 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8880187" y="5201812"/>
            <a:ext cx="1159009" cy="136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</p:cNvCxnSpPr>
          <p:nvPr/>
        </p:nvCxnSpPr>
        <p:spPr>
          <a:xfrm flipV="1">
            <a:off x="9650867" y="5569447"/>
            <a:ext cx="388329" cy="532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C9B27F-4DD4-4288-BE95-458D2AF33A48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Pass By Reference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30982" y="1254776"/>
            <a:ext cx="672703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/>
              <a:t>A reference variable is used to refer to the same memory space of another variable.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We can use a reference variable as a parameter in a function.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The parameter is an </a:t>
            </a:r>
            <a:r>
              <a:rPr lang="en-US" altLang="en-US" sz="2800" b="1" dirty="0" smtClean="0"/>
              <a:t>alias</a:t>
            </a:r>
            <a:r>
              <a:rPr lang="en-US" altLang="en-US" sz="2800" dirty="0" smtClean="0"/>
              <a:t> for the actual parameter.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If the value of a reference variable is changed, the value of the original variable is also changed.</a:t>
            </a:r>
            <a:endParaRPr lang="en-US" altLang="en-US" sz="2800" dirty="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524001" y="2863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54476" y="415117"/>
            <a:ext cx="425635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oid foo (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 b) {</a:t>
            </a:r>
          </a:p>
          <a:p>
            <a:r>
              <a:rPr lang="en-US" sz="2400" dirty="0" smtClean="0"/>
              <a:t>   a = 10;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b = 20;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v</a:t>
            </a:r>
            <a:r>
              <a:rPr lang="en-US" sz="2400" dirty="0" smtClean="0"/>
              <a:t>oid main ( ) 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6;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y = 7;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foo( x, y 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x &lt;&lt; “\t” &lt;&lt; y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4476" y="4351927"/>
            <a:ext cx="42806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main ( ) 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6;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&amp;y = x; // alias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y = 10;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x &lt;&lt; “\t” &lt;&lt; y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9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1. Input </a:t>
            </a:r>
            <a:r>
              <a:rPr lang="en-US" sz="2400" dirty="0"/>
              <a:t>two numbers x and y</a:t>
            </a:r>
          </a:p>
          <a:p>
            <a:pPr marL="0" indent="0">
              <a:buNone/>
            </a:pPr>
            <a:r>
              <a:rPr lang="en-US" sz="2400" dirty="0" smtClean="0"/>
              <a:t>2. Generate </a:t>
            </a:r>
            <a:r>
              <a:rPr lang="en-US" sz="2400" dirty="0"/>
              <a:t>randomly the two </a:t>
            </a:r>
            <a:r>
              <a:rPr lang="en-US" sz="2400" dirty="0" smtClean="0"/>
              <a:t>numbers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void f(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&amp;x,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&amp;y) {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 x &gt;&gt; y;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smtClean="0"/>
              <a:t>g( </a:t>
            </a:r>
            <a:r>
              <a:rPr lang="en-US" sz="2400" dirty="0" err="1"/>
              <a:t>int</a:t>
            </a:r>
            <a:r>
              <a:rPr lang="en-US" sz="2400" dirty="0"/>
              <a:t> &amp;x, </a:t>
            </a:r>
            <a:r>
              <a:rPr lang="en-US" sz="2400" dirty="0" err="1"/>
              <a:t>int</a:t>
            </a:r>
            <a:r>
              <a:rPr lang="en-US" sz="2400" dirty="0"/>
              <a:t> &amp;y) {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 = rand();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y = rand();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C7760B-A24F-43E1-AC86-31D4CF98E7F1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2720"/>
            <a:ext cx="12192000" cy="6111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Pass by Reference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957264" y="1277939"/>
            <a:ext cx="10217014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 smtClean="0"/>
              <a:t>// swap the values of the variables associated with a and b.</a:t>
            </a:r>
            <a:endParaRPr lang="en-US" altLang="en-US" sz="3200" dirty="0"/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void swap(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&amp;a, 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&amp;b){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tmp</a:t>
            </a:r>
            <a:r>
              <a:rPr lang="en-US" altLang="en-US" sz="2800" dirty="0" smtClean="0"/>
              <a:t> = a; 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a = b;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b = </a:t>
            </a:r>
            <a:r>
              <a:rPr lang="en-US" altLang="en-US" sz="2800" dirty="0" err="1" smtClean="0"/>
              <a:t>tmp</a:t>
            </a:r>
            <a:r>
              <a:rPr lang="en-US" altLang="en-US" sz="2800" dirty="0" smtClean="0"/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}</a:t>
            </a:r>
          </a:p>
          <a:p>
            <a:pPr>
              <a:spcBef>
                <a:spcPct val="50000"/>
              </a:spcBef>
            </a:pPr>
            <a:endParaRPr lang="en-US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97480" y="2286001"/>
            <a:ext cx="263713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foo ( ) {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x = 5, y =15;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swap(x, y);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…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66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F17F-97F2-48F8-8CF0-E049F5451C56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1821"/>
            <a:ext cx="12191999" cy="87947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Reference Parameters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766763" y="1677988"/>
            <a:ext cx="81407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</a:rPr>
              <a:t>// Return the max between two numbers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max(</a:t>
            </a:r>
            <a:r>
              <a:rPr lang="en-US" altLang="en-US" b="1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&amp; num1, </a:t>
            </a:r>
            <a:r>
              <a:rPr lang="en-US" altLang="en-US" b="1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&amp; num2) 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result;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>
                <a:latin typeface="Courier New" panose="02070309020205020404" pitchFamily="49" charset="0"/>
              </a:rPr>
              <a:t> (num1 &gt; num2)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result = num1;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else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result = num2;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result;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524001" y="2863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1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F17F-97F2-48F8-8CF0-E049F5451C56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1821"/>
            <a:ext cx="12192000" cy="879475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Reference Parameters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842963" y="1820997"/>
            <a:ext cx="81407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</a:rPr>
              <a:t>// Return the max between two numbers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max(</a:t>
            </a:r>
            <a:r>
              <a:rPr lang="en-US" altLang="en-US" b="1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&amp; </a:t>
            </a:r>
            <a:r>
              <a:rPr lang="en-US" altLang="en-US" dirty="0">
                <a:latin typeface="Courier New" panose="02070309020205020404" pitchFamily="49" charset="0"/>
              </a:rPr>
              <a:t>num1, </a:t>
            </a:r>
            <a:r>
              <a:rPr lang="en-US" altLang="en-US" b="1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&amp; </a:t>
            </a:r>
            <a:r>
              <a:rPr lang="en-US" altLang="en-US" dirty="0">
                <a:latin typeface="Courier New" panose="02070309020205020404" pitchFamily="49" charset="0"/>
              </a:rPr>
              <a:t>num2) 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result;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>
                <a:latin typeface="Courier New" panose="02070309020205020404" pitchFamily="49" charset="0"/>
              </a:rPr>
              <a:t> (num1 &gt; num2)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result = num1;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else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result = num2;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result;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524001" y="2863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6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CF17F-97F2-48F8-8CF0-E049F5451C56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488"/>
            <a:ext cx="12191999" cy="87947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Reference Parameters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823912" y="1961160"/>
            <a:ext cx="110061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Courier New" panose="02070309020205020404" pitchFamily="49" charset="0"/>
              </a:rPr>
              <a:t>If we use pass-by-value, the original variables are not changed in a function too.</a:t>
            </a:r>
          </a:p>
          <a:p>
            <a:r>
              <a:rPr lang="en-US" altLang="en-US" dirty="0" smtClean="0">
                <a:latin typeface="Courier New" panose="02070309020205020404" pitchFamily="49" charset="0"/>
              </a:rPr>
              <a:t>Why do we want to use constant reference parameters?</a:t>
            </a:r>
          </a:p>
          <a:p>
            <a:r>
              <a:rPr lang="en-US" altLang="en-US" dirty="0" smtClean="0">
                <a:latin typeface="Courier New" panose="02070309020205020404" pitchFamily="49" charset="0"/>
              </a:rPr>
              <a:t>// </a:t>
            </a:r>
            <a:r>
              <a:rPr lang="en-US" altLang="en-US" dirty="0">
                <a:latin typeface="Courier New" panose="02070309020205020404" pitchFamily="49" charset="0"/>
              </a:rPr>
              <a:t>Return the max between two numbers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max( </a:t>
            </a:r>
            <a:r>
              <a:rPr lang="en-US" altLang="en-US" b="1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num1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num2) 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 smtClean="0">
                <a:latin typeface="Courier New" panose="02070309020205020404" pitchFamily="49" charset="0"/>
              </a:rPr>
              <a:t>……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result;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524001" y="2863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1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BC7F8C-AECB-4FC7-9BDA-1A7F294F3BAF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509"/>
            <a:ext cx="12192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Abstraction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138864"/>
            <a:ext cx="11715750" cy="160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function body can be treated as a black box that contains the function implementation.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74150" y="2149542"/>
            <a:ext cx="5493356" cy="37856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min</a:t>
            </a:r>
            <a:r>
              <a:rPr lang="en-US" altLang="en-US" dirty="0" smtClean="0">
                <a:cs typeface="Times New Roman" panose="02020603050405020304" pitchFamily="18" charset="0"/>
              </a:rPr>
              <a:t>( </a:t>
            </a:r>
            <a:r>
              <a:rPr lang="en-US" altLang="en-US" b="1" dirty="0" err="1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num1, </a:t>
            </a:r>
            <a:r>
              <a:rPr lang="en-US" altLang="en-US" b="1" dirty="0" err="1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num2 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b="1" dirty="0" smtClean="0"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min_value</a:t>
            </a:r>
            <a:r>
              <a:rPr lang="en-US" altLang="en-US" dirty="0" smtClean="0"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cs typeface="Times New Roman" panose="02020603050405020304" pitchFamily="18" charset="0"/>
              </a:rPr>
              <a:t>min_value</a:t>
            </a:r>
            <a:r>
              <a:rPr lang="en-US" altLang="en-US" dirty="0" smtClean="0">
                <a:cs typeface="Times New Roman" panose="02020603050405020304" pitchFamily="18" charset="0"/>
              </a:rPr>
              <a:t> = num1;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if ( num2 &lt; num1 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	{ </a:t>
            </a:r>
            <a:r>
              <a:rPr lang="en-US" altLang="en-US" dirty="0" err="1" smtClean="0">
                <a:cs typeface="Times New Roman" panose="02020603050405020304" pitchFamily="18" charset="0"/>
              </a:rPr>
              <a:t>min_value</a:t>
            </a:r>
            <a:r>
              <a:rPr lang="en-US" altLang="en-US" dirty="0" smtClean="0">
                <a:cs typeface="Times New Roman" panose="02020603050405020304" pitchFamily="18" charset="0"/>
              </a:rPr>
              <a:t> = num2; }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b="1" dirty="0" smtClean="0">
                <a:cs typeface="Times New Roman" panose="02020603050405020304" pitchFamily="18" charset="0"/>
              </a:rPr>
              <a:t>return </a:t>
            </a:r>
            <a:r>
              <a:rPr lang="en-US" altLang="en-US" b="1" dirty="0" err="1" smtClean="0">
                <a:cs typeface="Times New Roman" panose="02020603050405020304" pitchFamily="18" charset="0"/>
              </a:rPr>
              <a:t>min_value</a:t>
            </a:r>
            <a:r>
              <a:rPr lang="en-US" altLang="en-US" dirty="0" smtClean="0">
                <a:cs typeface="Times New Roman" panose="02020603050405020304" pitchFamily="18" charset="0"/>
              </a:rPr>
              <a:t>;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 smtClean="0">
                <a:cs typeface="Times New Roman" panose="02020603050405020304" pitchFamily="18" charset="0"/>
              </a:rPr>
              <a:t>}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BC7F8C-AECB-4FC7-9BDA-1A7F294F3BAF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3839"/>
            <a:ext cx="12192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Abstraction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4" y="977901"/>
            <a:ext cx="11001375" cy="16002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body can be treated as a black box that contains the function implementation.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4352925" y="2714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74150" y="2518874"/>
            <a:ext cx="5493356" cy="3046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min</a:t>
            </a:r>
            <a:r>
              <a:rPr lang="en-US" altLang="en-US" dirty="0" smtClean="0">
                <a:cs typeface="Times New Roman" panose="02020603050405020304" pitchFamily="18" charset="0"/>
              </a:rPr>
              <a:t>( </a:t>
            </a:r>
            <a:r>
              <a:rPr lang="en-US" altLang="en-US" b="1" dirty="0" err="1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num1, </a:t>
            </a:r>
            <a:r>
              <a:rPr lang="en-US" altLang="en-US" b="1" dirty="0" err="1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num2 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b="1" dirty="0" smtClean="0">
                <a:cs typeface="Times New Roman" panose="02020603050405020304" pitchFamily="18" charset="0"/>
              </a:rPr>
              <a:t>{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altLang="en-US" b="1" dirty="0">
              <a:cs typeface="Times New Roman" panose="02020603050405020304" pitchFamily="18" charset="0"/>
            </a:endParaRPr>
          </a:p>
          <a:p>
            <a:r>
              <a:rPr lang="en-US" altLang="en-US" b="1" dirty="0" smtClean="0">
                <a:cs typeface="Times New Roman" panose="02020603050405020304" pitchFamily="18" charset="0"/>
              </a:rPr>
              <a:t>}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86137" y="3760001"/>
            <a:ext cx="4657725" cy="957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BC7F8C-AECB-4FC7-9BDA-1A7F294F3BAF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509"/>
            <a:ext cx="12192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Abstraction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4" y="977901"/>
            <a:ext cx="10887075" cy="160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 function body can be treated as a black box that contains the function implementation.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4352925" y="2714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406722" y="2216108"/>
            <a:ext cx="5493356" cy="3046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swap</a:t>
            </a:r>
            <a:r>
              <a:rPr lang="en-US" altLang="en-US" dirty="0" smtClean="0">
                <a:cs typeface="Times New Roman" panose="02020603050405020304" pitchFamily="18" charset="0"/>
              </a:rPr>
              <a:t>( </a:t>
            </a:r>
            <a:r>
              <a:rPr lang="en-US" altLang="en-US" b="1" dirty="0" err="1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&amp;num1, </a:t>
            </a:r>
            <a:r>
              <a:rPr lang="en-US" altLang="en-US" b="1" dirty="0" err="1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 smtClean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&amp;num2 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b="1" dirty="0" smtClean="0">
                <a:cs typeface="Times New Roman" panose="02020603050405020304" pitchFamily="18" charset="0"/>
              </a:rPr>
              <a:t>{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altLang="en-US" b="1" dirty="0">
              <a:cs typeface="Times New Roman" panose="02020603050405020304" pitchFamily="18" charset="0"/>
            </a:endParaRPr>
          </a:p>
          <a:p>
            <a:r>
              <a:rPr lang="en-US" altLang="en-US" b="1" dirty="0" smtClean="0">
                <a:cs typeface="Times New Roman" panose="02020603050405020304" pitchFamily="18" charset="0"/>
              </a:rPr>
              <a:t>}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8709" y="3457235"/>
            <a:ext cx="4657725" cy="957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0643" y="2216108"/>
            <a:ext cx="4224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only need to know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Return value data type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The function name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Formal parameters and their data types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19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2DCF41-BFEE-4757-8A97-B8805074B320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of Functions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1000" y="1428750"/>
            <a:ext cx="85344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Write a function once and reuse it </a:t>
            </a:r>
            <a:r>
              <a:rPr lang="en-US" altLang="en-US" sz="3200" dirty="0" smtClean="0"/>
              <a:t>anywhere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 smtClean="0"/>
              <a:t>Hide the information of functions</a:t>
            </a:r>
            <a:endParaRPr lang="en-US" altLang="en-US" sz="3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 smtClean="0"/>
              <a:t>Hide </a:t>
            </a:r>
            <a:r>
              <a:rPr lang="en-US" altLang="en-US" sz="3200" dirty="0"/>
              <a:t>the implementation from </a:t>
            </a:r>
            <a:r>
              <a:rPr lang="en-US" altLang="en-US" sz="3200" dirty="0" smtClean="0"/>
              <a:t>clients.</a:t>
            </a:r>
            <a:endParaRPr lang="en-US" altLang="en-US" sz="3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Reduce </a:t>
            </a:r>
            <a:r>
              <a:rPr lang="en-US" altLang="en-US" sz="3200" dirty="0" smtClean="0"/>
              <a:t>complexity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4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B66AF-4242-40DC-8887-D010479E5900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3864"/>
            <a:ext cx="12192000" cy="5905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Function abstraction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198"/>
            <a:ext cx="12192000" cy="513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cs typeface="Courier New" panose="02070309020205020404" pitchFamily="49" charset="0"/>
              </a:rPr>
              <a:t> *We should adopt it to </a:t>
            </a:r>
            <a:r>
              <a:rPr lang="en-US" altLang="en-US" sz="3600" dirty="0" err="1" smtClean="0">
                <a:cs typeface="Courier New" panose="02070309020205020404" pitchFamily="49" charset="0"/>
              </a:rPr>
              <a:t>develope</a:t>
            </a:r>
            <a:r>
              <a:rPr lang="en-US" altLang="en-US" sz="3600" dirty="0" smtClean="0">
                <a:cs typeface="Courier New" panose="02070309020205020404" pitchFamily="49" charset="0"/>
              </a:rPr>
              <a:t> programs. </a:t>
            </a:r>
          </a:p>
          <a:p>
            <a:pPr marL="0" indent="0">
              <a:buNone/>
            </a:pPr>
            <a:r>
              <a:rPr lang="en-US" altLang="en-US" sz="3600" dirty="0" smtClean="0">
                <a:cs typeface="Courier New" panose="02070309020205020404" pitchFamily="49" charset="0"/>
              </a:rPr>
              <a:t> *When writing a program:</a:t>
            </a:r>
          </a:p>
          <a:p>
            <a:pPr marL="0" indent="0">
              <a:buNone/>
            </a:pPr>
            <a:r>
              <a:rPr lang="en-US" altLang="en-US" sz="3600" dirty="0">
                <a:cs typeface="Courier New" panose="02070309020205020404" pitchFamily="49" charset="0"/>
              </a:rPr>
              <a:t>	</a:t>
            </a:r>
            <a:r>
              <a:rPr lang="en-US" altLang="en-US" sz="3600" dirty="0" smtClean="0">
                <a:cs typeface="Courier New" panose="02070309020205020404" pitchFamily="49" charset="0"/>
              </a:rPr>
              <a:t> - use the divide and conquer strategy</a:t>
            </a:r>
          </a:p>
          <a:p>
            <a:pPr marL="0" indent="0">
              <a:buNone/>
            </a:pPr>
            <a:r>
              <a:rPr lang="en-US" altLang="en-US" sz="3600" dirty="0">
                <a:cs typeface="Courier New" panose="02070309020205020404" pitchFamily="49" charset="0"/>
              </a:rPr>
              <a:t>	</a:t>
            </a:r>
            <a:r>
              <a:rPr lang="en-US" altLang="en-US" sz="3600" dirty="0" smtClean="0">
                <a:cs typeface="Courier New" panose="02070309020205020404" pitchFamily="49" charset="0"/>
              </a:rPr>
              <a:t>- adopt stepwise refinement</a:t>
            </a:r>
            <a:r>
              <a:rPr lang="en-US" altLang="en-US" sz="3600" dirty="0">
                <a:cs typeface="Courier New" panose="02070309020205020404" pitchFamily="49" charset="0"/>
              </a:rPr>
              <a:t> </a:t>
            </a:r>
            <a:r>
              <a:rPr lang="en-US" altLang="en-US" sz="3600" dirty="0" smtClean="0">
                <a:cs typeface="Courier New" panose="02070309020205020404" pitchFamily="49" charset="0"/>
              </a:rPr>
              <a:t>to decompose a 	    	  </a:t>
            </a:r>
          </a:p>
          <a:p>
            <a:pPr marL="0" indent="0">
              <a:buNone/>
            </a:pPr>
            <a:r>
              <a:rPr lang="en-US" altLang="en-US" sz="3600" dirty="0">
                <a:cs typeface="Courier New" panose="02070309020205020404" pitchFamily="49" charset="0"/>
              </a:rPr>
              <a:t>	 </a:t>
            </a:r>
            <a:r>
              <a:rPr lang="en-US" altLang="en-US" sz="3600" dirty="0" smtClean="0">
                <a:cs typeface="Courier New" panose="02070309020205020404" pitchFamily="49" charset="0"/>
              </a:rPr>
              <a:t>  program/function into </a:t>
            </a:r>
            <a:r>
              <a:rPr lang="en-US" altLang="en-US" sz="3600" dirty="0" err="1" smtClean="0">
                <a:cs typeface="Courier New" panose="02070309020205020404" pitchFamily="49" charset="0"/>
              </a:rPr>
              <a:t>subproblems</a:t>
            </a:r>
            <a:r>
              <a:rPr lang="en-US" altLang="en-US" sz="3600" dirty="0" smtClean="0"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en-US" sz="3600" dirty="0" smtClean="0">
                <a:cs typeface="Courier New" panose="02070309020205020404" pitchFamily="49" charset="0"/>
              </a:rPr>
              <a:t>*</a:t>
            </a:r>
            <a:r>
              <a:rPr lang="en-US" altLang="en-US" sz="3600" dirty="0" err="1" smtClean="0">
                <a:cs typeface="Courier New" panose="02070309020205020404" pitchFamily="49" charset="0"/>
              </a:rPr>
              <a:t>Decompse</a:t>
            </a:r>
            <a:r>
              <a:rPr lang="en-US" altLang="en-US" sz="3600" dirty="0" smtClean="0">
                <a:cs typeface="Courier New" panose="02070309020205020404" pitchFamily="49" charset="0"/>
              </a:rPr>
              <a:t> </a:t>
            </a:r>
            <a:r>
              <a:rPr lang="en-US" altLang="en-US" sz="3600" dirty="0" err="1" smtClean="0">
                <a:cs typeface="Courier New" panose="02070309020205020404" pitchFamily="49" charset="0"/>
              </a:rPr>
              <a:t>subproblems</a:t>
            </a:r>
            <a:r>
              <a:rPr lang="en-US" altLang="en-US" sz="3600" dirty="0" smtClean="0">
                <a:cs typeface="Courier New" panose="02070309020205020404" pitchFamily="49" charset="0"/>
              </a:rPr>
              <a:t> smaller when necessary</a:t>
            </a:r>
          </a:p>
          <a:p>
            <a:pPr marL="0" indent="0">
              <a:buNone/>
            </a:pPr>
            <a:r>
              <a:rPr lang="en-US" altLang="en-US" sz="3600" dirty="0" smtClean="0">
                <a:cs typeface="Courier New" panose="02070309020205020404" pitchFamily="49" charset="0"/>
              </a:rPr>
              <a:t>  </a:t>
            </a:r>
            <a:r>
              <a:rPr lang="en-US" altLang="en-US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3600" dirty="0" smtClean="0">
                <a:cs typeface="Courier New" panose="02070309020205020404" pitchFamily="49" charset="0"/>
              </a:rPr>
              <a:t>Increase ability to manage</a:t>
            </a:r>
          </a:p>
          <a:p>
            <a:pPr marL="0" indent="0">
              <a:buNone/>
            </a:pPr>
            <a:r>
              <a:rPr lang="en-US" altLang="en-US" sz="3600" dirty="0" smtClean="0">
                <a:cs typeface="Courier New" panose="02070309020205020404" pitchFamily="49" charset="0"/>
              </a:rPr>
              <a:t>       More flexible 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62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B66AF-4242-40DC-8887-D010479E5900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223864"/>
            <a:ext cx="11634789" cy="59055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219199"/>
            <a:ext cx="11472864" cy="4918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>
                <a:cs typeface="Courier New" panose="02070309020205020404" pitchFamily="49" charset="0"/>
              </a:rPr>
              <a:t>System Specification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cs typeface="Courier New" panose="02070309020205020404" pitchFamily="49" charset="0"/>
              </a:rPr>
              <a:t>Implementation a program to ask to input the number of students.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cs typeface="Courier New" panose="02070309020205020404" pitchFamily="49" charset="0"/>
              </a:rPr>
              <a:t>Input their scores and then output the average score.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cs typeface="Courier New" panose="02070309020205020404" pitchFamily="49" charset="0"/>
              </a:rPr>
              <a:t>Finally, sort their scores in ascending order and out the result.</a:t>
            </a:r>
            <a:endParaRPr lang="en-US" alt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71550" indent="-514350"/>
            <a:r>
              <a:rPr lang="en-US" sz="5400" dirty="0" smtClean="0"/>
              <a:t>	</a:t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Show </a:t>
            </a:r>
            <a:r>
              <a:rPr lang="en-US" dirty="0"/>
              <a:t>them</a:t>
            </a:r>
            <a:br>
              <a:rPr lang="en-US" dirty="0"/>
            </a:br>
            <a:r>
              <a:rPr lang="en-US" dirty="0"/>
              <a:t>Show their sum</a:t>
            </a:r>
            <a:br>
              <a:rPr lang="en-US" dirty="0"/>
            </a:br>
            <a:r>
              <a:rPr lang="en-US" dirty="0"/>
              <a:t>Swap the two </a:t>
            </a:r>
            <a:r>
              <a:rPr lang="en-US" dirty="0" smtClean="0"/>
              <a:t>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showValues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 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x &lt;&lt; “\t” &lt;&lt;y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swap( </a:t>
            </a:r>
            <a:r>
              <a:rPr lang="en-US" dirty="0" err="1" smtClean="0"/>
              <a:t>int</a:t>
            </a:r>
            <a:r>
              <a:rPr lang="en-US" dirty="0" smtClean="0"/>
              <a:t> &amp;x, </a:t>
            </a:r>
            <a:r>
              <a:rPr lang="en-US" dirty="0" err="1" smtClean="0"/>
              <a:t>int</a:t>
            </a:r>
            <a:r>
              <a:rPr lang="en-US" dirty="0" smtClean="0"/>
              <a:t> &amp;y)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= x; x = y; y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7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B66AF-4242-40DC-8887-D010479E5900}" type="slidenum">
              <a:rPr lang="en-US" altLang="en-US" sz="1400"/>
              <a:pPr/>
              <a:t>60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3864"/>
            <a:ext cx="12192000" cy="59055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199"/>
            <a:ext cx="11863388" cy="49181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600" dirty="0">
                <a:cs typeface="Courier New" panose="02070309020205020404" pitchFamily="49" charset="0"/>
              </a:rPr>
              <a:t>System Specification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Implementation a program to ask to input the number of students.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Input their scores and then output the average score.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Finally, sort their scores in ascending order and out the result.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processStudentScore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B66AF-4242-40DC-8887-D010479E5900}" type="slidenum">
              <a:rPr lang="en-US" altLang="en-US" sz="1400"/>
              <a:pPr/>
              <a:t>61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12191999" cy="638228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Stepwise refinement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1438220"/>
            <a:ext cx="11615738" cy="491813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Implementation a program to ask to input the number of students.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Input their scores and then output the average score.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Finally, sort their scores in ascending order and out the result.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processStudentScore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askForInput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omputeAverageScore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9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B66AF-4242-40DC-8887-D010479E5900}" type="slidenum">
              <a:rPr lang="en-US" altLang="en-US" sz="1400"/>
              <a:pPr/>
              <a:t>62</a:t>
            </a:fld>
            <a:endParaRPr lang="en-US" altLang="en-US" sz="140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199"/>
            <a:ext cx="11487150" cy="491813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Implementation a program to ask to input the number of students.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Input their scores and then output the average score.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Finally, sort their scores in ascending order and out the result.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processStudentScore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askForInput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 	// number of students? Scores?</a:t>
            </a:r>
          </a:p>
          <a:p>
            <a:pPr marL="0" indent="0"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omputeAverageScore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 	// output?</a:t>
            </a:r>
          </a:p>
          <a:p>
            <a:pPr marL="0" indent="0"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sortScore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alt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ooutput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12191999" cy="638228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Stepwise refinement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B66AF-4242-40DC-8887-D010479E5900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2" y="1438220"/>
            <a:ext cx="11458575" cy="491813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Implementation a program to ask to input the number of students.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Input their scores and then output the average score.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Finally, sort their scores in ascending order and out the result.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processStudentScore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askForNumberofStudents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askForScoreInput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omputeAverageScore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outputAverageScore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12191999" cy="638228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Stepwise refinement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B66AF-4242-40DC-8887-D010479E5900}" type="slidenum">
              <a:rPr lang="en-US" altLang="en-US" sz="1400"/>
              <a:pPr/>
              <a:t>64</a:t>
            </a:fld>
            <a:endParaRPr lang="en-US" altLang="en-US" sz="140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00131"/>
            <a:ext cx="11544300" cy="49181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Implementation a program to ask to input the number of students.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Input their scores and then output the average score.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Finally, sort their scores in ascending order and out the result.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computeAverageScore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12191999" cy="638228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Stepwise refinement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B66AF-4242-40DC-8887-D010479E5900}" type="slidenum">
              <a:rPr lang="en-US" altLang="en-US" sz="1400"/>
              <a:pPr/>
              <a:t>65</a:t>
            </a:fld>
            <a:endParaRPr lang="en-US" altLang="en-US" sz="140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199"/>
            <a:ext cx="11430000" cy="491813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Implementation a program to ask to input the number of students.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Input their scores and then output the average score.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cs typeface="Courier New" panose="02070309020205020404" pitchFamily="49" charset="0"/>
              </a:rPr>
              <a:t>Finally, sort their scores in ascending order and out the result.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computeAverageScore</a:t>
            </a:r>
            <a:r>
              <a:rPr lang="en-US" alt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>
              <a:buNone/>
            </a:pPr>
            <a:r>
              <a:rPr lang="en-US" alt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total = </a:t>
            </a:r>
            <a:r>
              <a:rPr lang="en-US" altLang="en-U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computeTotalOfAllScores</a:t>
            </a:r>
            <a:r>
              <a:rPr lang="en-US" alt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mAverage</a:t>
            </a:r>
            <a:r>
              <a:rPr lang="en-US" alt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 / </a:t>
            </a:r>
            <a:r>
              <a:rPr lang="en-US" altLang="en-U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mNumberOfStudents</a:t>
            </a:r>
            <a:r>
              <a:rPr lang="en-US" alt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1950"/>
            <a:ext cx="12191999" cy="638228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Stepwise refinement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EF1152-6545-489F-90FD-80E7593EE219}" type="slidenum">
              <a:rPr lang="en-US" altLang="en-US" sz="1400"/>
              <a:pPr/>
              <a:t>66</a:t>
            </a:fld>
            <a:endParaRPr lang="en-US" altLang="en-US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3218"/>
            <a:ext cx="12192000" cy="8953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of Stepwise Refinement 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3695700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4181475" y="21145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838200" y="1825625"/>
            <a:ext cx="8534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Simpler Program</a:t>
            </a:r>
          </a:p>
          <a:p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Reusing Functions</a:t>
            </a:r>
          </a:p>
          <a:p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Easier Developing, Debugging, and Testing</a:t>
            </a:r>
          </a:p>
          <a:p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Better Facilitating Teamwork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0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 sum = 	(1*1+1*2+..1*100)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+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(2*1+2*2+…+2*100)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+ …….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(100*1+100*2+…+100*100)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67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353218"/>
            <a:ext cx="121920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225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271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Compute sum = 		(1*1+1*2+..1*100) 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			+ 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			(2*1+2*2+…+2*100)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			+ …….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			(100*1+100*2+…+100*100)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48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j = 0;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 = 0;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++</a:t>
            </a:r>
            <a:r>
              <a:rPr lang="en-US" dirty="0" err="1" smtClean="0"/>
              <a:t>i</a:t>
            </a:r>
            <a:r>
              <a:rPr lang="en-US" dirty="0" smtClean="0"/>
              <a:t> ) {</a:t>
            </a:r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++</a:t>
            </a:r>
            <a:r>
              <a:rPr lang="en-US" sz="4400" dirty="0">
                <a:solidFill>
                  <a:srgbClr val="FF0000"/>
                </a:solidFill>
              </a:rPr>
              <a:t>j</a:t>
            </a:r>
            <a:r>
              <a:rPr lang="en-US" dirty="0" smtClean="0"/>
              <a:t> 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sum += </a:t>
            </a:r>
            <a:r>
              <a:rPr lang="en-US" dirty="0" err="1" smtClean="0"/>
              <a:t>i</a:t>
            </a:r>
            <a:r>
              <a:rPr lang="en-US" dirty="0" smtClean="0"/>
              <a:t>*j;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353218"/>
            <a:ext cx="121920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26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10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 sum = 	(1*1+1*2+..1*100)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+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(2*1+2*2+…+2*100)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+ …….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(100*1+100*2+…+100*100)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607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int</a:t>
            </a:r>
            <a:r>
              <a:rPr lang="en-US" dirty="0" smtClean="0"/>
              <a:t> sum = 0;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100;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 ) {</a:t>
            </a:r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= 0; </a:t>
            </a:r>
            <a:r>
              <a:rPr lang="en-US" dirty="0"/>
              <a:t>j</a:t>
            </a:r>
            <a:r>
              <a:rPr lang="en-US" dirty="0" smtClean="0"/>
              <a:t> &lt;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; ++j 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sum += </a:t>
            </a:r>
            <a:r>
              <a:rPr lang="en-US" dirty="0" err="1" smtClean="0"/>
              <a:t>i</a:t>
            </a:r>
            <a:r>
              <a:rPr lang="en-US" dirty="0" smtClean="0"/>
              <a:t>*j;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0346E0-2E49-42C8-964C-8A3C16AD5871}" type="slidenum">
              <a:rPr lang="en-US" altLang="en-US" sz="1400"/>
              <a:pPr/>
              <a:t>7</a:t>
            </a:fld>
            <a:endParaRPr lang="en-US" altLang="en-US" sz="14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definition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9049" y="871539"/>
            <a:ext cx="12192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A function is a collection of statements that are grouped together to perform an operation.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610100" y="23145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295775" y="24574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3609975" y="2571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3609975" y="24860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8922" y="1436919"/>
            <a:ext cx="10838810" cy="4352100"/>
            <a:chOff x="292038" y="1450538"/>
            <a:chExt cx="10838810" cy="4352100"/>
          </a:xfrm>
        </p:grpSpPr>
        <p:sp>
          <p:nvSpPr>
            <p:cNvPr id="10" name="TextBox 9"/>
            <p:cNvSpPr txBox="1"/>
            <p:nvPr/>
          </p:nvSpPr>
          <p:spPr>
            <a:xfrm>
              <a:off x="2002647" y="2270472"/>
              <a:ext cx="373218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dirty="0" smtClean="0">
                  <a:latin typeface="Aldhabi" panose="01000000000000000000" pitchFamily="2" charset="-78"/>
                  <a:cs typeface="Aldhabi" panose="01000000000000000000" pitchFamily="2" charset="-78"/>
                </a:rPr>
                <a:t>{</a:t>
              </a:r>
              <a:endParaRPr lang="en-US" sz="19900" dirty="0">
                <a:latin typeface="Aldhabi" panose="01000000000000000000" pitchFamily="2" charset="-78"/>
                <a:cs typeface="Aldhabi" panose="01000000000000000000" pitchFamily="2" charset="-78"/>
              </a:endParaRPr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1986848" y="2263208"/>
              <a:ext cx="9144000" cy="353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2800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min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altLang="en-US" sz="2800" b="1" dirty="0" err="1" smtClean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num1, </a:t>
              </a:r>
              <a:r>
                <a:rPr lang="en-US" altLang="en-US" sz="2800" b="1" dirty="0" err="1" smtClean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num2 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alt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2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2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min_value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alt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2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min_value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num1;</a:t>
              </a:r>
            </a:p>
            <a:p>
              <a:r>
                <a:rPr lang="en-US" alt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 num2 &lt; num1 </a:t>
              </a:r>
              <a:r>
                <a:rPr lang="en-US" alt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endPara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{ </a:t>
              </a:r>
              <a:r>
                <a:rPr lang="en-US" altLang="en-US" sz="2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min_value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num2; }</a:t>
              </a:r>
            </a:p>
            <a:p>
              <a:r>
                <a:rPr lang="en-US" alt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altLang="en-US" sz="28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min_value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alt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1718870" y="2207569"/>
              <a:ext cx="9144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30825" y="1450538"/>
              <a:ext cx="2076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Return value type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83215" y="1456821"/>
              <a:ext cx="1699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Method name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06107" y="2922689"/>
              <a:ext cx="1668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4">
                      <a:lumMod val="75000"/>
                    </a:schemeClr>
                  </a:solidFill>
                </a:rPr>
                <a:t>Parameter list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5052" y="1471206"/>
              <a:ext cx="22020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Formal parameters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33832" y="2328834"/>
              <a:ext cx="21623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Function signature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1445" y="3952752"/>
              <a:ext cx="11112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Function</a:t>
              </a:r>
            </a:p>
            <a:p>
              <a:r>
                <a:rPr lang="en-US" sz="2000" b="1" dirty="0" smtClean="0"/>
                <a:t>body</a:t>
              </a:r>
              <a:endParaRPr 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3855" y="4901759"/>
              <a:ext cx="1541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Return value</a:t>
              </a:r>
              <a:endParaRPr lang="en-US" sz="20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84017" y="2321517"/>
              <a:ext cx="5457879" cy="4994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2038" y="2229369"/>
              <a:ext cx="11112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Function</a:t>
              </a:r>
            </a:p>
            <a:p>
              <a:r>
                <a:rPr lang="en-US" sz="2000" b="1" dirty="0" smtClean="0"/>
                <a:t>header</a:t>
              </a:r>
              <a:endParaRPr lang="en-US" sz="2000" b="1" dirty="0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499199" y="2451832"/>
              <a:ext cx="416280" cy="2308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 flipH="1">
              <a:off x="6816362" y="4957477"/>
              <a:ext cx="661706" cy="308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7994104" y="3024223"/>
              <a:ext cx="834139" cy="949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448855" y="1914154"/>
              <a:ext cx="667705" cy="4052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" idx="2"/>
            </p:cNvCxnSpPr>
            <p:nvPr/>
          </p:nvCxnSpPr>
          <p:spPr>
            <a:xfrm>
              <a:off x="1769091" y="1850648"/>
              <a:ext cx="606774" cy="4534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346893" y="2545408"/>
              <a:ext cx="572354" cy="2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862693" y="2095279"/>
              <a:ext cx="4098736" cy="938137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167099" y="3587583"/>
            <a:ext cx="262924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= 15;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= min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14616" y="4593148"/>
            <a:ext cx="2139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actual parameters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(arguments)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06069" y="1820112"/>
            <a:ext cx="196752" cy="54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198384" y="1839185"/>
            <a:ext cx="411591" cy="412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3248" y="6166729"/>
            <a:ext cx="82086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Function Body: the part enclosed by the outer most braces { and }.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110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4574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instruction carefully.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While you implement your programs, you gradually forget about the instruction.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check it after a while.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4574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to read a and b.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–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After a while: you might print a –b and then a + b.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Parameter order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f(</a:t>
            </a:r>
            <a:r>
              <a:rPr lang="en-US" dirty="0" err="1" smtClean="0"/>
              <a:t>int</a:t>
            </a:r>
            <a:r>
              <a:rPr lang="en-US" dirty="0" smtClean="0"/>
              <a:t> &amp;a, </a:t>
            </a:r>
            <a:r>
              <a:rPr lang="en-US" dirty="0" err="1" smtClean="0"/>
              <a:t>int</a:t>
            </a:r>
            <a:r>
              <a:rPr lang="en-US" dirty="0" smtClean="0"/>
              <a:t> &amp;b, </a:t>
            </a:r>
            <a:r>
              <a:rPr lang="en-US" dirty="0" err="1" smtClean="0"/>
              <a:t>int</a:t>
            </a:r>
            <a:r>
              <a:rPr lang="en-US" dirty="0" smtClean="0"/>
              <a:t> &amp;c); // forward declaration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foo( 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1;</a:t>
            </a:r>
          </a:p>
          <a:p>
            <a:pPr marL="0" indent="0">
              <a:buNone/>
            </a:pPr>
            <a:r>
              <a:rPr lang="en-US" dirty="0" smtClean="0"/>
              <a:t>	f(c, b, a);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what’re the mappings between the actual parameters and formal parameters?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Parameter order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&amp;b,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&amp;c,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&amp;d)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= 5; b = 6; c = 7; d = 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 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=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f(d, c, b, 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\t” &lt;&lt;b &lt;&lt; “\t” &lt;&lt; c &lt;&lt; “\t” &lt;&lt; 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 after foo is finished.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C3AF-D95A-4189-9242-33EDF5AF75E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37F312-7BE6-4704-BDF9-17075BE06282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14316" y="1295401"/>
            <a:ext cx="115300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Function signature is the combination of the function name and the parameter list.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 smtClean="0"/>
              <a:t>A formal parameter: A variable is </a:t>
            </a:r>
            <a:r>
              <a:rPr lang="en-US" altLang="en-US" sz="3200" dirty="0"/>
              <a:t>defined in the function </a:t>
            </a:r>
            <a:r>
              <a:rPr lang="en-US" altLang="en-US" sz="3200" dirty="0" smtClean="0"/>
              <a:t>header. </a:t>
            </a:r>
            <a:endParaRPr lang="en-US" altLang="en-US" sz="3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 smtClean="0">
                <a:cs typeface="Courier New" panose="02070309020205020404" pitchFamily="49" charset="0"/>
              </a:rPr>
              <a:t>An actual parameter or an argument: The value that is passed to a formal parameter when a </a:t>
            </a:r>
            <a:r>
              <a:rPr lang="en-US" altLang="en-US" sz="3200" dirty="0">
                <a:cs typeface="Courier New" panose="02070309020205020404" pitchFamily="49" charset="0"/>
              </a:rPr>
              <a:t>function is </a:t>
            </a:r>
            <a:r>
              <a:rPr lang="en-US" altLang="en-US" sz="3200" dirty="0" smtClean="0">
                <a:cs typeface="Courier New" panose="02070309020205020404" pitchFamily="49" charset="0"/>
              </a:rPr>
              <a:t>invoked.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02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CC9262-3658-4F2D-95E9-C1C96240C1BE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4427"/>
            <a:ext cx="12191999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definition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64695" y="1009340"/>
            <a:ext cx="622782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A function may return a value.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The </a:t>
            </a:r>
            <a:r>
              <a:rPr lang="en-US" altLang="en-US" sz="3200" dirty="0" err="1"/>
              <a:t>returnValueType</a:t>
            </a:r>
            <a:r>
              <a:rPr lang="en-US" altLang="en-US" sz="3200" dirty="0"/>
              <a:t> is the data type of the value the function returns.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If the function does not return a value, the </a:t>
            </a:r>
            <a:r>
              <a:rPr lang="en-US" altLang="en-US" sz="3200" dirty="0" err="1"/>
              <a:t>returnValueType</a:t>
            </a:r>
            <a:r>
              <a:rPr lang="en-US" altLang="en-US" sz="3200" dirty="0"/>
              <a:t> is </a:t>
            </a:r>
            <a:r>
              <a:rPr lang="en-US" altLang="en-US" sz="3200" i="1" dirty="0"/>
              <a:t>void</a:t>
            </a:r>
            <a:r>
              <a:rPr lang="en-US" altLang="en-US" sz="3200" dirty="0" smtClean="0"/>
              <a:t>.</a:t>
            </a:r>
            <a:endParaRPr lang="en-US" altLang="en-US" sz="3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i="1" dirty="0"/>
              <a:t>void</a:t>
            </a:r>
            <a:r>
              <a:rPr lang="en-US" altLang="en-US" sz="3200" dirty="0"/>
              <a:t> is a keyword.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7394" y="2055780"/>
            <a:ext cx="491794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foo( ) {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15;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k( 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“nothing” &lt;&lt;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5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4103</Words>
  <Application>Microsoft Office PowerPoint</Application>
  <PresentationFormat>Widescreen</PresentationFormat>
  <Paragraphs>1073</Paragraphs>
  <Slides>73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Monotype Sorts</vt:lpstr>
      <vt:lpstr>SimSun</vt:lpstr>
      <vt:lpstr>Aldhabi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Functions and Scopes</vt:lpstr>
      <vt:lpstr>When we call a function, what happens?</vt:lpstr>
      <vt:lpstr>Learn the followings…</vt:lpstr>
      <vt:lpstr>Example System Requirement</vt:lpstr>
      <vt:lpstr>Example</vt:lpstr>
      <vt:lpstr>  </vt:lpstr>
      <vt:lpstr>Function definition</vt:lpstr>
      <vt:lpstr>Function definition</vt:lpstr>
      <vt:lpstr>Function definition</vt:lpstr>
      <vt:lpstr>What happens when functions are invoked?</vt:lpstr>
      <vt:lpstr>What happens when functions are invoked?  A call stack is used to store the information about the active functions (subroutines).  </vt:lpstr>
      <vt:lpstr>What happens when functions are invoked?  Assume that main is called now. </vt:lpstr>
      <vt:lpstr>Assume that main is called now. </vt:lpstr>
      <vt:lpstr>int g1(int) is called now. </vt:lpstr>
      <vt:lpstr>int g0(int) is called now. </vt:lpstr>
      <vt:lpstr>int g0(int) is finished. Return to int g1(int).</vt:lpstr>
      <vt:lpstr>int g1(int) is finished. Return to int main().</vt:lpstr>
      <vt:lpstr>int main() is finished. Return to the caller. </vt:lpstr>
      <vt:lpstr>Calling Functions</vt:lpstr>
      <vt:lpstr>Call Stacks </vt:lpstr>
      <vt:lpstr>Parameter order association</vt:lpstr>
      <vt:lpstr>Modular code</vt:lpstr>
      <vt:lpstr>Overloading Functions</vt:lpstr>
      <vt:lpstr>Ambiguous Invocation</vt:lpstr>
      <vt:lpstr>Function Prototypes </vt:lpstr>
      <vt:lpstr>Default Arguments </vt:lpstr>
      <vt:lpstr>Default Arguments </vt:lpstr>
      <vt:lpstr>Inline Functions </vt:lpstr>
      <vt:lpstr>Inline Functions </vt:lpstr>
      <vt:lpstr>Short Functions  Compiler Decision</vt:lpstr>
      <vt:lpstr>Scope of Variables</vt:lpstr>
      <vt:lpstr>Scope of Local Variables</vt:lpstr>
      <vt:lpstr>Scope of Local Variables</vt:lpstr>
      <vt:lpstr>Scope of Local Variables</vt:lpstr>
      <vt:lpstr>Scope of Local Variables</vt:lpstr>
      <vt:lpstr>Scope of Local Variables</vt:lpstr>
      <vt:lpstr>Scope of Local Variables</vt:lpstr>
      <vt:lpstr>Scope of Local Variables</vt:lpstr>
      <vt:lpstr>Scope of Local Variables</vt:lpstr>
      <vt:lpstr>Global Variables</vt:lpstr>
      <vt:lpstr>Unary Scope Resolution</vt:lpstr>
      <vt:lpstr>Static Local Variables</vt:lpstr>
      <vt:lpstr>Pass by Value</vt:lpstr>
      <vt:lpstr>Actual and formal parameters</vt:lpstr>
      <vt:lpstr>Pass by value</vt:lpstr>
      <vt:lpstr>Reference Variables</vt:lpstr>
      <vt:lpstr> Pass By Reference</vt:lpstr>
      <vt:lpstr> Pass By Reference</vt:lpstr>
      <vt:lpstr> Pass By Reference</vt:lpstr>
      <vt:lpstr>Pass by Reference</vt:lpstr>
      <vt:lpstr>Constant Reference Parameters </vt:lpstr>
      <vt:lpstr>Constant Reference Parameters </vt:lpstr>
      <vt:lpstr>Constant Reference Parameters </vt:lpstr>
      <vt:lpstr>Function Abstraction</vt:lpstr>
      <vt:lpstr>Function Abstraction</vt:lpstr>
      <vt:lpstr>Function Abstraction</vt:lpstr>
      <vt:lpstr>Benefits of Functions</vt:lpstr>
      <vt:lpstr>Function abstraction</vt:lpstr>
      <vt:lpstr>Example</vt:lpstr>
      <vt:lpstr>Example</vt:lpstr>
      <vt:lpstr>Function abstraction Stepwise refinement</vt:lpstr>
      <vt:lpstr>Function abstraction Stepwise refinement</vt:lpstr>
      <vt:lpstr>Function abstraction Stepwise refinement</vt:lpstr>
      <vt:lpstr>Function abstraction Stepwise refinement</vt:lpstr>
      <vt:lpstr>Function abstraction Stepwise refinement</vt:lpstr>
      <vt:lpstr>Benefits of Stepwise Refinement </vt:lpstr>
      <vt:lpstr>Compute sum =  (1*1+1*2+..1*100)      +      (2*1+2*2+…+2*100)     + …….     (100*1+100*2+…+100*100)</vt:lpstr>
      <vt:lpstr>Compute sum =   (1*1+1*2+..1*100)      +      (2*1+2*2+…+2*100)     + …….     (100*1+100*2+…+100*100)</vt:lpstr>
      <vt:lpstr>Compute sum =  (1*1+1*2+..1*100)      +      (2*1+2*2+…+2*100)     + …….     (100*1+100*2+…+100*100)</vt:lpstr>
      <vt:lpstr>Remarks  Read the instruction carefully. While you implement your programs, you gradually forget about the instruction. Always check it after a while.</vt:lpstr>
      <vt:lpstr>Remarks  Write a program to read a and b. Display:</vt:lpstr>
      <vt:lpstr>Exercise Parameter order association</vt:lpstr>
      <vt:lpstr>Exercise Parameter order association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Wingo</dc:creator>
  <cp:lastModifiedBy>Wingo</cp:lastModifiedBy>
  <cp:revision>316</cp:revision>
  <dcterms:created xsi:type="dcterms:W3CDTF">2016-03-01T11:50:37Z</dcterms:created>
  <dcterms:modified xsi:type="dcterms:W3CDTF">2020-03-10T01:42:05Z</dcterms:modified>
</cp:coreProperties>
</file>