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8" r:id="rId3"/>
    <p:sldId id="314" r:id="rId4"/>
    <p:sldId id="294" r:id="rId5"/>
    <p:sldId id="296" r:id="rId6"/>
    <p:sldId id="299" r:id="rId7"/>
    <p:sldId id="298" r:id="rId8"/>
    <p:sldId id="297" r:id="rId9"/>
    <p:sldId id="295" r:id="rId10"/>
    <p:sldId id="261" r:id="rId11"/>
    <p:sldId id="316" r:id="rId12"/>
    <p:sldId id="317" r:id="rId13"/>
    <p:sldId id="318" r:id="rId14"/>
    <p:sldId id="319" r:id="rId15"/>
    <p:sldId id="262" r:id="rId16"/>
    <p:sldId id="263" r:id="rId17"/>
    <p:sldId id="320" r:id="rId18"/>
    <p:sldId id="307" r:id="rId19"/>
    <p:sldId id="324" r:id="rId20"/>
    <p:sldId id="264" r:id="rId21"/>
    <p:sldId id="325" r:id="rId22"/>
    <p:sldId id="327" r:id="rId23"/>
    <p:sldId id="328" r:id="rId24"/>
    <p:sldId id="330" r:id="rId25"/>
    <p:sldId id="301" r:id="rId26"/>
    <p:sldId id="300" r:id="rId27"/>
    <p:sldId id="323" r:id="rId28"/>
    <p:sldId id="308" r:id="rId29"/>
    <p:sldId id="310" r:id="rId30"/>
    <p:sldId id="302" r:id="rId31"/>
    <p:sldId id="331" r:id="rId32"/>
    <p:sldId id="265" r:id="rId33"/>
    <p:sldId id="266" r:id="rId34"/>
    <p:sldId id="267" r:id="rId35"/>
    <p:sldId id="268" r:id="rId36"/>
    <p:sldId id="332" r:id="rId37"/>
    <p:sldId id="270" r:id="rId38"/>
    <p:sldId id="271" r:id="rId39"/>
    <p:sldId id="273" r:id="rId40"/>
    <p:sldId id="274" r:id="rId41"/>
    <p:sldId id="275" r:id="rId42"/>
    <p:sldId id="333" r:id="rId43"/>
    <p:sldId id="276" r:id="rId44"/>
    <p:sldId id="279" r:id="rId45"/>
    <p:sldId id="280" r:id="rId46"/>
    <p:sldId id="282" r:id="rId47"/>
    <p:sldId id="334" r:id="rId48"/>
    <p:sldId id="283" r:id="rId49"/>
    <p:sldId id="284" r:id="rId50"/>
    <p:sldId id="303" r:id="rId51"/>
    <p:sldId id="305" r:id="rId52"/>
    <p:sldId id="285" r:id="rId53"/>
    <p:sldId id="286" r:id="rId54"/>
    <p:sldId id="287" r:id="rId55"/>
    <p:sldId id="335" r:id="rId56"/>
    <p:sldId id="306" r:id="rId57"/>
    <p:sldId id="289" r:id="rId58"/>
    <p:sldId id="291" r:id="rId59"/>
    <p:sldId id="304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11" r:id="rId69"/>
    <p:sldId id="344" r:id="rId70"/>
    <p:sldId id="312" r:id="rId71"/>
    <p:sldId id="313" r:id="rId72"/>
    <p:sldId id="346" r:id="rId73"/>
    <p:sldId id="345" r:id="rId74"/>
    <p:sldId id="293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2" autoAdjust="0"/>
  </p:normalViewPr>
  <p:slideViewPr>
    <p:cSldViewPr snapToGrid="0">
      <p:cViewPr varScale="1">
        <p:scale>
          <a:sx n="59" d="100"/>
          <a:sy n="59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44A17-AB17-42BC-9CF9-3A1423864DF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04DCC-C9F9-4097-BE21-1D093D2E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ble_(programming)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Member_variable" TargetMode="External"/><Relationship Id="rId4" Type="http://schemas.openxmlformats.org/officeDocument/2006/relationships/hyperlink" Target="https://en.wikipedia.org/wiki/Class_(computer_science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to specify that the operators</a:t>
            </a:r>
            <a:r>
              <a:rPr lang="en-US" baseline="0" dirty="0" smtClean="0"/>
              <a:t> are applied on variables of specific data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04DCC-C9F9-4097-BE21-1D093D2E0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According to this principle, member </a:t>
            </a:r>
            <a:r>
              <a:rPr lang="en-US" sz="1200" dirty="0" smtClean="0">
                <a:hlinkClick r:id="rId3" tooltip="Variable (programming)"/>
              </a:rPr>
              <a:t>variables</a:t>
            </a:r>
            <a:r>
              <a:rPr lang="en-US" sz="1200" dirty="0" smtClean="0"/>
              <a:t> of a </a:t>
            </a:r>
            <a:r>
              <a:rPr lang="en-US" sz="1200" dirty="0" smtClean="0">
                <a:hlinkClick r:id="rId4" tooltip="Class (computer science)"/>
              </a:rPr>
              <a:t>class</a:t>
            </a:r>
            <a:r>
              <a:rPr lang="en-US" sz="1200" dirty="0" smtClean="0"/>
              <a:t> are made private to hide and protect them from other code, and can only be modified by a public member function (the </a:t>
            </a:r>
            <a:r>
              <a:rPr lang="en-US" sz="1200" dirty="0" err="1" smtClean="0"/>
              <a:t>mutator</a:t>
            </a:r>
            <a:r>
              <a:rPr lang="en-US" sz="1200" dirty="0" smtClean="0"/>
              <a:t> method), which takes the desired new value as a parameter, optionally validates it, and modifies the private </a:t>
            </a:r>
            <a:r>
              <a:rPr lang="en-US" sz="1200" dirty="0" smtClean="0">
                <a:hlinkClick r:id="rId5" tooltip="Member variable"/>
              </a:rPr>
              <a:t>member variable</a:t>
            </a:r>
            <a:r>
              <a:rPr lang="en-US" sz="1200" dirty="0" smtClean="0"/>
              <a:t>. wiki</a:t>
            </a:r>
            <a:endParaRPr lang="en-US" alt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04DCC-C9F9-4097-BE21-1D093D2E08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3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04DCC-C9F9-4097-BE21-1D093D2E08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04DCC-C9F9-4097-BE21-1D093D2E08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385715-D125-4518-A89C-9D80B43BA08B}" type="slidenum">
              <a:rPr lang="en-US" altLang="en-US" sz="1000"/>
              <a:pPr/>
              <a:t>74</a:t>
            </a:fld>
            <a:endParaRPr lang="en-US" altLang="en-US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758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3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4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3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8E72-D728-4370-9E69-D4F699B7383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3286-2A27-4862-BB7D-EAF84914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gramm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xpression_(mathematics)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rator_(programming)" TargetMode="External"/><Relationship Id="rId2" Type="http://schemas.openxmlformats.org/officeDocument/2006/relationships/hyperlink" Target="https://en.wikipedia.org/wiki/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racket_(mathematics)" TargetMode="External"/><Relationship Id="rId4" Type="http://schemas.openxmlformats.org/officeDocument/2006/relationships/hyperlink" Target="https://en.wikipedia.org/wiki/Order_of_operation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rator_(programming)" TargetMode="External"/><Relationship Id="rId2" Type="http://schemas.openxmlformats.org/officeDocument/2006/relationships/hyperlink" Target="https://en.wikipedia.org/wiki/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racket_(mathematics)" TargetMode="External"/><Relationship Id="rId4" Type="http://schemas.openxmlformats.org/officeDocument/2006/relationships/hyperlink" Target="https://en.wikipedia.org/wiki/Order_of_operation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366936-E9CB-44B3-8F27-C785555BFDE3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992958"/>
            <a:ext cx="12192000" cy="1268412"/>
          </a:xfrm>
        </p:spPr>
        <p:txBody>
          <a:bodyPr>
            <a:noAutofit/>
          </a:bodyPr>
          <a:lstStyle/>
          <a:p>
            <a:pPr algn="ctr"/>
            <a:r>
              <a:rPr lang="en-US" alt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Operator Overloading</a:t>
            </a:r>
            <a:br>
              <a:rPr lang="en-US" alt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br>
              <a:rPr lang="en-US" alt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 Conversion</a:t>
            </a:r>
            <a:br>
              <a:rPr lang="en-US" alt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黃世強 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 Sai-Keung Wong)</a:t>
            </a: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3614738" y="21955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3614738" y="17621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3614738" y="17621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57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1301"/>
            <a:ext cx="12192000" cy="6524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Operator Functions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1163639"/>
            <a:ext cx="1176321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bool Rational::operator&gt;(</a:t>
            </a:r>
            <a:r>
              <a:rPr lang="en-US" sz="2800" dirty="0" err="1"/>
              <a:t>const</a:t>
            </a:r>
            <a:r>
              <a:rPr lang="en-US" sz="2800" dirty="0"/>
              <a:t> Rational &amp;second) </a:t>
            </a:r>
            <a:r>
              <a:rPr lang="en-US" sz="2800" dirty="0" err="1"/>
              <a:t>const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bool </a:t>
            </a:r>
            <a:r>
              <a:rPr lang="en-US" sz="2800" dirty="0" err="1"/>
              <a:t>flg</a:t>
            </a:r>
            <a:r>
              <a:rPr lang="en-US" sz="2800" dirty="0"/>
              <a:t> = false;</a:t>
            </a:r>
          </a:p>
          <a:p>
            <a:r>
              <a:rPr lang="en-US" sz="2800" dirty="0"/>
              <a:t>    long n = numerator*</a:t>
            </a:r>
            <a:r>
              <a:rPr lang="en-US" sz="2800" dirty="0" err="1"/>
              <a:t>second.denominator</a:t>
            </a:r>
            <a:r>
              <a:rPr lang="en-US" sz="2800" dirty="0"/>
              <a:t> - denominator*</a:t>
            </a:r>
            <a:r>
              <a:rPr lang="en-US" sz="2800" dirty="0" err="1"/>
              <a:t>second.numerator</a:t>
            </a:r>
            <a:r>
              <a:rPr lang="en-US" sz="2800" dirty="0"/>
              <a:t>;</a:t>
            </a:r>
          </a:p>
          <a:p>
            <a:r>
              <a:rPr lang="en-US" sz="2800" dirty="0"/>
              <a:t>    long d = denominator*</a:t>
            </a:r>
            <a:r>
              <a:rPr lang="en-US" sz="2800" dirty="0" err="1"/>
              <a:t>second.denominator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    if ( </a:t>
            </a:r>
          </a:p>
          <a:p>
            <a:r>
              <a:rPr lang="en-US" sz="2800" dirty="0"/>
              <a:t>        (n &gt; 0 &amp;&amp; d &gt; 0)</a:t>
            </a:r>
          </a:p>
          <a:p>
            <a:r>
              <a:rPr lang="en-US" sz="2800" dirty="0"/>
              <a:t>        ||</a:t>
            </a:r>
          </a:p>
          <a:p>
            <a:r>
              <a:rPr lang="en-US" sz="2800" dirty="0"/>
              <a:t>        (n &lt; 0 &amp;&amp; d &lt; 0)</a:t>
            </a:r>
          </a:p>
          <a:p>
            <a:r>
              <a:rPr lang="en-US" sz="2800" dirty="0"/>
              <a:t>        ) </a:t>
            </a:r>
            <a:r>
              <a:rPr lang="en-US" sz="2800" dirty="0" err="1"/>
              <a:t>flg</a:t>
            </a:r>
            <a:r>
              <a:rPr lang="en-US" sz="2800" dirty="0"/>
              <a:t> = true;    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flg</a:t>
            </a:r>
            <a:r>
              <a:rPr lang="en-US" sz="2800" dirty="0" smtClean="0"/>
              <a:t>;}</a:t>
            </a:r>
            <a:endParaRPr lang="en-US" sz="2800" dirty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4197570"/>
            <a:ext cx="1489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  _</a:t>
            </a:r>
          </a:p>
          <a:p>
            <a:r>
              <a:rPr lang="en-US" sz="3200" dirty="0" smtClean="0"/>
              <a:t>   d1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407878" y="4074350"/>
            <a:ext cx="869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n1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42910" y="4197570"/>
            <a:ext cx="1098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</a:t>
            </a:r>
          </a:p>
          <a:p>
            <a:r>
              <a:rPr lang="en-US" sz="3200" dirty="0" smtClean="0"/>
              <a:t>   d2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9897388" y="4074350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n2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649" y="5454009"/>
            <a:ext cx="3560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________________ </a:t>
            </a:r>
          </a:p>
          <a:p>
            <a:r>
              <a:rPr lang="en-US" sz="3200" dirty="0" smtClean="0"/>
              <a:t>           d1*d2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8433127" y="5330789"/>
            <a:ext cx="3193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1*d2 – d1*n2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2963" y="5521703"/>
            <a:ext cx="542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54425" y="3240131"/>
            <a:ext cx="2058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    &gt;    b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4338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1301"/>
            <a:ext cx="12192000" cy="6524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Operator Functions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1163639"/>
            <a:ext cx="1176321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bool Rational::operator&gt;(</a:t>
            </a:r>
            <a:r>
              <a:rPr lang="en-US" sz="2800" dirty="0" err="1"/>
              <a:t>const</a:t>
            </a:r>
            <a:r>
              <a:rPr lang="en-US" sz="2800" dirty="0"/>
              <a:t> Rational &amp;second) </a:t>
            </a:r>
            <a:r>
              <a:rPr lang="en-US" sz="2800" dirty="0" err="1"/>
              <a:t>const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bool </a:t>
            </a:r>
            <a:r>
              <a:rPr lang="en-US" sz="2800" dirty="0" err="1"/>
              <a:t>flg</a:t>
            </a:r>
            <a:r>
              <a:rPr lang="en-US" sz="2800" dirty="0"/>
              <a:t> = false;</a:t>
            </a:r>
          </a:p>
          <a:p>
            <a:r>
              <a:rPr lang="en-US" sz="2800" dirty="0"/>
              <a:t>    long n = numerator*</a:t>
            </a:r>
            <a:r>
              <a:rPr lang="en-US" sz="2800" dirty="0" err="1"/>
              <a:t>second.denominator</a:t>
            </a:r>
            <a:r>
              <a:rPr lang="en-US" sz="2800" dirty="0"/>
              <a:t> - denominator*</a:t>
            </a:r>
            <a:r>
              <a:rPr lang="en-US" sz="2800" dirty="0" err="1"/>
              <a:t>second.numerator</a:t>
            </a:r>
            <a:r>
              <a:rPr lang="en-US" sz="2800" dirty="0"/>
              <a:t>;</a:t>
            </a:r>
          </a:p>
          <a:p>
            <a:r>
              <a:rPr lang="en-US" sz="2800" dirty="0"/>
              <a:t>    long d = denominator*</a:t>
            </a:r>
            <a:r>
              <a:rPr lang="en-US" sz="2800" dirty="0" err="1"/>
              <a:t>second.denominator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    if ( </a:t>
            </a:r>
          </a:p>
          <a:p>
            <a:r>
              <a:rPr lang="en-US" sz="2800" dirty="0"/>
              <a:t>        (n &gt; 0 &amp;&amp; d &gt; 0)</a:t>
            </a:r>
          </a:p>
          <a:p>
            <a:r>
              <a:rPr lang="en-US" sz="2800" dirty="0"/>
              <a:t>        ||</a:t>
            </a:r>
          </a:p>
          <a:p>
            <a:r>
              <a:rPr lang="en-US" sz="2800" dirty="0"/>
              <a:t>        (n &lt; 0 &amp;&amp; d &lt; 0)</a:t>
            </a:r>
          </a:p>
          <a:p>
            <a:r>
              <a:rPr lang="en-US" sz="2800" dirty="0"/>
              <a:t>        ) </a:t>
            </a:r>
            <a:r>
              <a:rPr lang="en-US" sz="2800" dirty="0" err="1"/>
              <a:t>flg</a:t>
            </a:r>
            <a:r>
              <a:rPr lang="en-US" sz="2800" dirty="0"/>
              <a:t> = true;    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flg</a:t>
            </a:r>
            <a:r>
              <a:rPr lang="en-US" sz="2800" dirty="0" smtClean="0"/>
              <a:t>;}</a:t>
            </a:r>
            <a:endParaRPr lang="en-US" sz="2800" dirty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4197570"/>
            <a:ext cx="1489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  _</a:t>
            </a:r>
          </a:p>
          <a:p>
            <a:r>
              <a:rPr lang="en-US" sz="3200" dirty="0" smtClean="0"/>
              <a:t>   d1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407878" y="4074350"/>
            <a:ext cx="869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n1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42910" y="4197570"/>
            <a:ext cx="1098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</a:t>
            </a:r>
          </a:p>
          <a:p>
            <a:r>
              <a:rPr lang="en-US" sz="3200" dirty="0" smtClean="0"/>
              <a:t>   d2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9897388" y="4074350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n2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649" y="5454009"/>
            <a:ext cx="3560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________________ </a:t>
            </a:r>
          </a:p>
          <a:p>
            <a:r>
              <a:rPr lang="en-US" sz="3200" dirty="0" smtClean="0"/>
              <a:t>           d1*d2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8433127" y="5330789"/>
            <a:ext cx="3193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1*d2 – d1*n2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2963" y="5521703"/>
            <a:ext cx="542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54425" y="3240131"/>
            <a:ext cx="2058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    &gt;    b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0798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1301"/>
            <a:ext cx="12192000" cy="6524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Operator Functions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1163639"/>
            <a:ext cx="1176321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bool Rational::operator&gt;(</a:t>
            </a:r>
            <a:r>
              <a:rPr lang="en-US" sz="2800" dirty="0" err="1"/>
              <a:t>const</a:t>
            </a:r>
            <a:r>
              <a:rPr lang="en-US" sz="2800" dirty="0"/>
              <a:t> Rational &amp;second) </a:t>
            </a:r>
            <a:r>
              <a:rPr lang="en-US" sz="2800" dirty="0" err="1"/>
              <a:t>const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bool </a:t>
            </a:r>
            <a:r>
              <a:rPr lang="en-US" sz="2800" dirty="0" err="1"/>
              <a:t>flg</a:t>
            </a:r>
            <a:r>
              <a:rPr lang="en-US" sz="2800" dirty="0"/>
              <a:t> = false;</a:t>
            </a:r>
          </a:p>
          <a:p>
            <a:r>
              <a:rPr lang="en-US" sz="2800" dirty="0"/>
              <a:t>    long n = numerator*</a:t>
            </a:r>
            <a:r>
              <a:rPr lang="en-US" sz="2800" dirty="0" err="1"/>
              <a:t>second.denominator</a:t>
            </a:r>
            <a:r>
              <a:rPr lang="en-US" sz="2800" dirty="0"/>
              <a:t> - denominator*</a:t>
            </a:r>
            <a:r>
              <a:rPr lang="en-US" sz="2800" dirty="0" err="1"/>
              <a:t>second.numerator</a:t>
            </a:r>
            <a:r>
              <a:rPr lang="en-US" sz="2800" dirty="0"/>
              <a:t>;</a:t>
            </a:r>
          </a:p>
          <a:p>
            <a:r>
              <a:rPr lang="en-US" sz="2800" dirty="0"/>
              <a:t>    long d = denominator*</a:t>
            </a:r>
            <a:r>
              <a:rPr lang="en-US" sz="2800" dirty="0" err="1"/>
              <a:t>second.denominator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    if ( </a:t>
            </a:r>
          </a:p>
          <a:p>
            <a:r>
              <a:rPr lang="en-US" sz="2800" dirty="0"/>
              <a:t>        (n &gt; 0 &amp;&amp; d &gt; 0)</a:t>
            </a:r>
          </a:p>
          <a:p>
            <a:r>
              <a:rPr lang="en-US" sz="2800" dirty="0"/>
              <a:t>        ||</a:t>
            </a:r>
          </a:p>
          <a:p>
            <a:r>
              <a:rPr lang="en-US" sz="2800" dirty="0"/>
              <a:t>        (n &lt; 0 &amp;&amp; d &lt; 0)</a:t>
            </a:r>
          </a:p>
          <a:p>
            <a:r>
              <a:rPr lang="en-US" sz="2800" dirty="0"/>
              <a:t>        ) </a:t>
            </a:r>
            <a:r>
              <a:rPr lang="en-US" sz="2800" dirty="0" err="1"/>
              <a:t>flg</a:t>
            </a:r>
            <a:r>
              <a:rPr lang="en-US" sz="2800" dirty="0"/>
              <a:t> = true;    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flg</a:t>
            </a:r>
            <a:r>
              <a:rPr lang="en-US" sz="2800" dirty="0" smtClean="0"/>
              <a:t>;}</a:t>
            </a:r>
            <a:endParaRPr lang="en-US" sz="2800" dirty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4197570"/>
            <a:ext cx="1489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  _</a:t>
            </a:r>
          </a:p>
          <a:p>
            <a:r>
              <a:rPr lang="en-US" sz="3200" dirty="0" smtClean="0"/>
              <a:t>   d1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407878" y="4074350"/>
            <a:ext cx="869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n1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42910" y="4197570"/>
            <a:ext cx="1098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</a:t>
            </a:r>
          </a:p>
          <a:p>
            <a:r>
              <a:rPr lang="en-US" sz="3200" dirty="0" smtClean="0"/>
              <a:t>   d2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9897388" y="4074350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n2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649" y="5454009"/>
            <a:ext cx="3560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________________ </a:t>
            </a:r>
          </a:p>
          <a:p>
            <a:r>
              <a:rPr lang="en-US" sz="3200" dirty="0" smtClean="0"/>
              <a:t>           d1*d2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8433127" y="5330789"/>
            <a:ext cx="3193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1*d2 – d1*n2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2963" y="5521703"/>
            <a:ext cx="542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54425" y="3240131"/>
            <a:ext cx="2058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    &gt;    b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7172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1301"/>
            <a:ext cx="12192000" cy="6524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Operator Functions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1163639"/>
            <a:ext cx="1176321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bool Rational::operator&gt;(</a:t>
            </a:r>
            <a:r>
              <a:rPr lang="en-US" sz="2800" dirty="0" err="1"/>
              <a:t>const</a:t>
            </a:r>
            <a:r>
              <a:rPr lang="en-US" sz="2800" dirty="0"/>
              <a:t> Rational &amp;second) </a:t>
            </a:r>
            <a:r>
              <a:rPr lang="en-US" sz="2800" dirty="0" err="1"/>
              <a:t>const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bool </a:t>
            </a:r>
            <a:r>
              <a:rPr lang="en-US" sz="2800" dirty="0" err="1"/>
              <a:t>flg</a:t>
            </a:r>
            <a:r>
              <a:rPr lang="en-US" sz="2800" dirty="0"/>
              <a:t> = false;</a:t>
            </a:r>
          </a:p>
          <a:p>
            <a:r>
              <a:rPr lang="en-US" sz="2800" dirty="0"/>
              <a:t>    long n = numerator*</a:t>
            </a:r>
            <a:r>
              <a:rPr lang="en-US" sz="2800" dirty="0" err="1"/>
              <a:t>second.denominator</a:t>
            </a:r>
            <a:r>
              <a:rPr lang="en-US" sz="2800" dirty="0"/>
              <a:t> - denominator*</a:t>
            </a:r>
            <a:r>
              <a:rPr lang="en-US" sz="2800" dirty="0" err="1"/>
              <a:t>second.numerator</a:t>
            </a:r>
            <a:r>
              <a:rPr lang="en-US" sz="2800" dirty="0"/>
              <a:t>;</a:t>
            </a:r>
          </a:p>
          <a:p>
            <a:r>
              <a:rPr lang="en-US" sz="2800" dirty="0"/>
              <a:t>    long d = denominator*</a:t>
            </a:r>
            <a:r>
              <a:rPr lang="en-US" sz="2800" dirty="0" err="1"/>
              <a:t>second.denominator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    if ( </a:t>
            </a:r>
          </a:p>
          <a:p>
            <a:r>
              <a:rPr lang="en-US" sz="2800" dirty="0"/>
              <a:t>        (n &gt; 0 &amp;&amp; d &gt; 0)</a:t>
            </a:r>
          </a:p>
          <a:p>
            <a:r>
              <a:rPr lang="en-US" sz="2800" dirty="0"/>
              <a:t>        ||</a:t>
            </a:r>
          </a:p>
          <a:p>
            <a:r>
              <a:rPr lang="en-US" sz="2800" dirty="0"/>
              <a:t>        (n &lt; 0 &amp;&amp; d &lt; 0)</a:t>
            </a:r>
          </a:p>
          <a:p>
            <a:r>
              <a:rPr lang="en-US" sz="2800" dirty="0"/>
              <a:t>        ) </a:t>
            </a:r>
            <a:r>
              <a:rPr lang="en-US" sz="2800" dirty="0" err="1"/>
              <a:t>flg</a:t>
            </a:r>
            <a:r>
              <a:rPr lang="en-US" sz="2800" dirty="0"/>
              <a:t> = true;    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flg</a:t>
            </a:r>
            <a:r>
              <a:rPr lang="en-US" sz="2800" dirty="0" smtClean="0"/>
              <a:t>;}</a:t>
            </a:r>
            <a:endParaRPr lang="en-US" sz="2800" dirty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4197570"/>
            <a:ext cx="1489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  _</a:t>
            </a:r>
          </a:p>
          <a:p>
            <a:r>
              <a:rPr lang="en-US" sz="3200" dirty="0" smtClean="0"/>
              <a:t>   d1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407878" y="4074350"/>
            <a:ext cx="869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n1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42910" y="4197570"/>
            <a:ext cx="1098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</a:t>
            </a:r>
          </a:p>
          <a:p>
            <a:r>
              <a:rPr lang="en-US" sz="3200" dirty="0" smtClean="0"/>
              <a:t>   d2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9897388" y="4074350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n2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649" y="5454009"/>
            <a:ext cx="3560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________________ </a:t>
            </a:r>
          </a:p>
          <a:p>
            <a:r>
              <a:rPr lang="en-US" sz="3200" dirty="0" smtClean="0"/>
              <a:t>           d1*d2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8433127" y="5330789"/>
            <a:ext cx="3193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1*d2 – d1*n2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2963" y="5521703"/>
            <a:ext cx="542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54425" y="3240131"/>
            <a:ext cx="2058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    &gt;    b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57222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E172A-1A2B-448E-8BC9-C09C699BF78F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1301"/>
            <a:ext cx="12192000" cy="6524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Operator Functions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8969" y="1163639"/>
            <a:ext cx="1176321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bool Rational::operator&gt;(</a:t>
            </a:r>
            <a:r>
              <a:rPr lang="en-US" sz="2800" dirty="0" err="1"/>
              <a:t>const</a:t>
            </a:r>
            <a:r>
              <a:rPr lang="en-US" sz="2800" dirty="0"/>
              <a:t> Rational &amp;second) </a:t>
            </a:r>
            <a:r>
              <a:rPr lang="en-US" sz="2800" dirty="0" err="1"/>
              <a:t>const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bool </a:t>
            </a:r>
            <a:r>
              <a:rPr lang="en-US" sz="2800" dirty="0" err="1"/>
              <a:t>flg</a:t>
            </a:r>
            <a:r>
              <a:rPr lang="en-US" sz="2800" dirty="0"/>
              <a:t> = false;</a:t>
            </a:r>
          </a:p>
          <a:p>
            <a:r>
              <a:rPr lang="en-US" sz="2800" dirty="0"/>
              <a:t>    long n = numerator*</a:t>
            </a:r>
            <a:r>
              <a:rPr lang="en-US" sz="2800" dirty="0" err="1"/>
              <a:t>second.denominator</a:t>
            </a:r>
            <a:r>
              <a:rPr lang="en-US" sz="2800" dirty="0"/>
              <a:t> - denominator*</a:t>
            </a:r>
            <a:r>
              <a:rPr lang="en-US" sz="2800" dirty="0" err="1"/>
              <a:t>second.numerator</a:t>
            </a:r>
            <a:r>
              <a:rPr lang="en-US" sz="2800" dirty="0"/>
              <a:t>;</a:t>
            </a:r>
          </a:p>
          <a:p>
            <a:r>
              <a:rPr lang="en-US" sz="2800" dirty="0"/>
              <a:t>    long d = denominator*</a:t>
            </a:r>
            <a:r>
              <a:rPr lang="en-US" sz="2800" dirty="0" err="1"/>
              <a:t>second.denominator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    if ( </a:t>
            </a:r>
          </a:p>
          <a:p>
            <a:r>
              <a:rPr lang="en-US" sz="2800" dirty="0"/>
              <a:t>        (n &gt; 0 &amp;&amp; d &gt; 0)</a:t>
            </a:r>
          </a:p>
          <a:p>
            <a:r>
              <a:rPr lang="en-US" sz="2800" dirty="0"/>
              <a:t>        ||</a:t>
            </a:r>
          </a:p>
          <a:p>
            <a:r>
              <a:rPr lang="en-US" sz="2800" dirty="0"/>
              <a:t>        (n &lt; 0 &amp;&amp; d &lt; 0)</a:t>
            </a:r>
          </a:p>
          <a:p>
            <a:r>
              <a:rPr lang="en-US" sz="2800" dirty="0"/>
              <a:t>        ) </a:t>
            </a:r>
            <a:r>
              <a:rPr lang="en-US" sz="2800" dirty="0" err="1"/>
              <a:t>flg</a:t>
            </a:r>
            <a:r>
              <a:rPr lang="en-US" sz="2800" dirty="0"/>
              <a:t> = true;    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flg</a:t>
            </a:r>
            <a:r>
              <a:rPr lang="en-US" sz="2800" dirty="0" smtClean="0"/>
              <a:t>;}</a:t>
            </a:r>
            <a:endParaRPr lang="en-US" sz="2800" dirty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4197570"/>
            <a:ext cx="1489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  _</a:t>
            </a:r>
          </a:p>
          <a:p>
            <a:r>
              <a:rPr lang="en-US" sz="3200" dirty="0" smtClean="0"/>
              <a:t>   d1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407878" y="4074350"/>
            <a:ext cx="869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n1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42910" y="4197570"/>
            <a:ext cx="1098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</a:t>
            </a:r>
          </a:p>
          <a:p>
            <a:r>
              <a:rPr lang="en-US" sz="3200" dirty="0" smtClean="0"/>
              <a:t>   d2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9897388" y="4074350"/>
            <a:ext cx="764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n2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8649" y="5454009"/>
            <a:ext cx="3560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________________ </a:t>
            </a:r>
          </a:p>
          <a:p>
            <a:r>
              <a:rPr lang="en-US" sz="3200" dirty="0" smtClean="0"/>
              <a:t>           d1*d2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8433127" y="5330789"/>
            <a:ext cx="3193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1*d2 – d1*n2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2963" y="5521703"/>
            <a:ext cx="542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=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54425" y="3240131"/>
            <a:ext cx="2058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    &gt;    b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2734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B8E45A-D7C6-4F26-9792-374EF7A2DDF3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050" y="241301"/>
            <a:ext cx="7772400" cy="6524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Overloadable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Operators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524001" y="2752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86823"/>
              </p:ext>
            </p:extLst>
          </p:nvPr>
        </p:nvGraphicFramePr>
        <p:xfrm>
          <a:off x="609602" y="1684974"/>
          <a:ext cx="11087100" cy="448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1900"/>
                <a:gridCol w="1231900"/>
                <a:gridCol w="1231900"/>
                <a:gridCol w="1231900"/>
                <a:gridCol w="1231900"/>
                <a:gridCol w="1231900"/>
                <a:gridCol w="1231900"/>
                <a:gridCol w="1231900"/>
                <a:gridCol w="1231900"/>
              </a:tblGrid>
              <a:tr h="5131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*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/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^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&amp;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|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~</a:t>
                      </a:r>
                      <a:endParaRPr lang="en-US" sz="3600" dirty="0"/>
                    </a:p>
                  </a:txBody>
                  <a:tcPr/>
                </a:tc>
              </a:tr>
              <a:tr h="5131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!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&lt;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&gt;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*=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/=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^=</a:t>
                      </a:r>
                      <a:endParaRPr lang="en-US" sz="3600" dirty="0"/>
                    </a:p>
                  </a:txBody>
                  <a:tcPr/>
                </a:tc>
              </a:tr>
              <a:tr h="5131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&amp;=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|=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&lt;&lt;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&gt;&gt;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&gt;&gt;=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&lt;&lt;=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==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!=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&lt;=</a:t>
                      </a:r>
                      <a:endParaRPr lang="en-US" sz="3600" dirty="0"/>
                    </a:p>
                  </a:txBody>
                  <a:tcPr/>
                </a:tc>
              </a:tr>
              <a:tr h="5131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&gt;=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&amp;&amp;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||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++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--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-&gt;*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,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-&gt;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[ ]</a:t>
                      </a:r>
                      <a:endParaRPr lang="en-US" sz="3600" dirty="0"/>
                    </a:p>
                  </a:txBody>
                  <a:tcPr/>
                </a:tc>
              </a:tr>
              <a:tr h="5131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()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new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delete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</a:tr>
              <a:tr h="513125"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</a:tr>
              <a:tr h="513125"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0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FB02B3-32CC-443C-9A7E-BE1A52C23D1F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31801"/>
            <a:ext cx="11430000" cy="130651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Operators That Cannot Be Overloaded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1" y="24472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524001" y="27520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524001" y="30537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1985964" y="2238376"/>
          <a:ext cx="8027987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Picture" r:id="rId3" imgW="1587966" imgH="291164" progId="Word.Picture.8">
                  <p:embed/>
                </p:oleObj>
              </mc:Choice>
              <mc:Fallback>
                <p:oleObj name="Picture" r:id="rId3" imgW="1587966" imgH="2911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4" y="2238376"/>
                        <a:ext cx="8027987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42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 ‘owns’ the operator?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1736" y="1047977"/>
            <a:ext cx="11763213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 dirty="0"/>
              <a:t>bool Rational::operator&gt;(</a:t>
            </a:r>
            <a:r>
              <a:rPr lang="en-US" sz="2800" dirty="0" err="1"/>
              <a:t>const</a:t>
            </a:r>
            <a:r>
              <a:rPr lang="en-US" sz="2800" dirty="0"/>
              <a:t> Rational &amp;second) </a:t>
            </a:r>
            <a:r>
              <a:rPr lang="en-US" sz="2800" dirty="0" err="1"/>
              <a:t>const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bool </a:t>
            </a:r>
            <a:r>
              <a:rPr lang="en-US" sz="2800" dirty="0" err="1"/>
              <a:t>flg</a:t>
            </a:r>
            <a:r>
              <a:rPr lang="en-US" sz="2800" dirty="0"/>
              <a:t> = false;</a:t>
            </a:r>
          </a:p>
          <a:p>
            <a:r>
              <a:rPr lang="en-US" sz="2800" dirty="0"/>
              <a:t>    long n = numerator*</a:t>
            </a:r>
            <a:r>
              <a:rPr lang="en-US" sz="2800" dirty="0" err="1"/>
              <a:t>second.denominator</a:t>
            </a:r>
            <a:r>
              <a:rPr lang="en-US" sz="2800" dirty="0"/>
              <a:t> - denominator*</a:t>
            </a:r>
            <a:r>
              <a:rPr lang="en-US" sz="2800" dirty="0" err="1"/>
              <a:t>second.numerator</a:t>
            </a:r>
            <a:r>
              <a:rPr lang="en-US" sz="2800" dirty="0"/>
              <a:t>;</a:t>
            </a:r>
          </a:p>
          <a:p>
            <a:r>
              <a:rPr lang="en-US" sz="2800" dirty="0"/>
              <a:t>    long d = denominator*</a:t>
            </a:r>
            <a:r>
              <a:rPr lang="en-US" sz="2800" dirty="0" err="1"/>
              <a:t>second.denominator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    if ( </a:t>
            </a:r>
          </a:p>
          <a:p>
            <a:r>
              <a:rPr lang="en-US" sz="2800" dirty="0"/>
              <a:t>        (n &gt; 0 &amp;&amp; d &gt; 0)</a:t>
            </a:r>
          </a:p>
          <a:p>
            <a:r>
              <a:rPr lang="en-US" sz="2800" dirty="0"/>
              <a:t>        ||</a:t>
            </a:r>
          </a:p>
          <a:p>
            <a:r>
              <a:rPr lang="en-US" sz="2800" dirty="0"/>
              <a:t>        (n &lt; 0 &amp;&amp; d &lt; 0)</a:t>
            </a:r>
          </a:p>
          <a:p>
            <a:r>
              <a:rPr lang="en-US" sz="2800" dirty="0"/>
              <a:t>        ) </a:t>
            </a:r>
            <a:r>
              <a:rPr lang="en-US" sz="2800" dirty="0" err="1"/>
              <a:t>flg</a:t>
            </a:r>
            <a:r>
              <a:rPr lang="en-US" sz="2800" dirty="0"/>
              <a:t> = true;    </a:t>
            </a:r>
          </a:p>
          <a:p>
            <a:r>
              <a:rPr lang="en-US" sz="2800" dirty="0"/>
              <a:t>    return </a:t>
            </a:r>
            <a:r>
              <a:rPr lang="en-US" sz="2800" dirty="0" err="1"/>
              <a:t>flg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12428" y="4033157"/>
            <a:ext cx="3798860" cy="156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Rational a(3,4), b(4,9)</a:t>
            </a:r>
          </a:p>
          <a:p>
            <a:endParaRPr lang="en-US" sz="3200" dirty="0"/>
          </a:p>
          <a:p>
            <a:r>
              <a:rPr lang="en-US" sz="3200" dirty="0" smtClean="0"/>
              <a:t>bool result = a &gt; b;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292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 ‘owns’ the operator?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7" y="1825625"/>
            <a:ext cx="116237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Class A; Class B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 x; B y;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A z = x + y;		// </a:t>
            </a:r>
            <a:r>
              <a:rPr lang="en-US" sz="3600" dirty="0" err="1" smtClean="0"/>
              <a:t>x.operator</a:t>
            </a:r>
            <a:r>
              <a:rPr lang="en-US" sz="3600" dirty="0" smtClean="0"/>
              <a:t>+ y or  </a:t>
            </a:r>
            <a:r>
              <a:rPr lang="en-US" sz="3600" dirty="0" err="1" smtClean="0"/>
              <a:t>y.operator</a:t>
            </a:r>
            <a:r>
              <a:rPr lang="en-US" sz="3600" dirty="0" smtClean="0"/>
              <a:t>+ x ?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95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 ‘owns’ the operator?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7" y="1825625"/>
            <a:ext cx="116237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Class A; Class B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 x; B y;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A z = x + y;		// </a:t>
            </a:r>
            <a:r>
              <a:rPr lang="en-US" sz="3600" dirty="0" err="1" smtClean="0"/>
              <a:t>x.operator</a:t>
            </a:r>
            <a:r>
              <a:rPr lang="en-US" sz="3600" dirty="0" smtClean="0"/>
              <a:t>+ y or  </a:t>
            </a:r>
            <a:r>
              <a:rPr lang="en-US" sz="3600" dirty="0" err="1" smtClean="0"/>
              <a:t>y.operator</a:t>
            </a:r>
            <a:r>
              <a:rPr lang="en-US" sz="3600" dirty="0" smtClean="0"/>
              <a:t>+ x ?</a:t>
            </a:r>
          </a:p>
          <a:p>
            <a:pPr marL="0" indent="0">
              <a:buNone/>
            </a:pPr>
            <a:r>
              <a:rPr lang="en-US" sz="3600" dirty="0"/>
              <a:t>				</a:t>
            </a:r>
            <a:r>
              <a:rPr lang="en-US" sz="3600" dirty="0" smtClean="0"/>
              <a:t>// ^ Bitwise XOR operator</a:t>
            </a:r>
          </a:p>
          <a:p>
            <a:pPr marL="0" indent="0">
              <a:buNone/>
            </a:pPr>
            <a:r>
              <a:rPr lang="en-US" sz="3600" dirty="0" smtClean="0"/>
              <a:t>A w = </a:t>
            </a:r>
            <a:r>
              <a:rPr lang="en-US" sz="3600" dirty="0" err="1" smtClean="0"/>
              <a:t>x^y</a:t>
            </a:r>
            <a:r>
              <a:rPr lang="en-US" sz="3600" dirty="0" smtClean="0"/>
              <a:t>?		// </a:t>
            </a:r>
            <a:r>
              <a:rPr lang="en-US" sz="3600" dirty="0" err="1" smtClean="0"/>
              <a:t>x.operator</a:t>
            </a:r>
            <a:r>
              <a:rPr lang="en-US" sz="3600" dirty="0" smtClean="0"/>
              <a:t>^ y </a:t>
            </a:r>
            <a:r>
              <a:rPr lang="en-US" sz="3600" dirty="0"/>
              <a:t>or  </a:t>
            </a:r>
            <a:r>
              <a:rPr lang="en-US" sz="3600" dirty="0" err="1" smtClean="0"/>
              <a:t>y.operator</a:t>
            </a:r>
            <a:r>
              <a:rPr lang="en-US" sz="3600" dirty="0" smtClean="0"/>
              <a:t>^ x ?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632086" y="1825625"/>
            <a:ext cx="7102714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bool Rational::operator&gt;(</a:t>
            </a:r>
            <a:r>
              <a:rPr lang="en-US" sz="2400" dirty="0" err="1"/>
              <a:t>const</a:t>
            </a:r>
            <a:r>
              <a:rPr lang="en-US" sz="2400" dirty="0"/>
              <a:t> Rational &amp;second) </a:t>
            </a:r>
            <a:r>
              <a:rPr lang="en-US" sz="2400" dirty="0" err="1"/>
              <a:t>const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30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83299F-0432-4061-87A4-DB3653F88AC3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7675" y="279401"/>
            <a:ext cx="8794750" cy="703263"/>
          </a:xfrm>
        </p:spPr>
        <p:txBody>
          <a:bodyPr>
            <a:normAutofit fontScale="90000"/>
          </a:bodyPr>
          <a:lstStyle/>
          <a:p>
            <a:r>
              <a:rPr lang="en-US" altLang="en-US" sz="4200" dirty="0">
                <a:latin typeface="Arial" panose="020B0604020202020204" pitchFamily="34" charset="0"/>
                <a:cs typeface="Arial" panose="020B0604020202020204" pitchFamily="34" charset="0"/>
              </a:rPr>
              <a:t>Function operators in string and vector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80447" y="1393825"/>
            <a:ext cx="1125177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(“Good morning!");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s2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 are doing well.");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first character in 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" &lt;&lt; 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s2[0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" &lt;&lt; (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s1)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"s1 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s2? " &lt;&lt; (s1 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s2) &lt;&lt;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first element in v is " &lt;&lt; v[0]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612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9CB02-57CC-4219-8532-4FA0CE6E72BC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Precedence and Associativity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32476" y="1239839"/>
            <a:ext cx="1157723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 smtClean="0"/>
              <a:t>We must know the operator </a:t>
            </a:r>
            <a:r>
              <a:rPr lang="en-US" altLang="en-US" sz="3200" b="1" dirty="0"/>
              <a:t>precedence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and </a:t>
            </a:r>
            <a:r>
              <a:rPr lang="en-US" altLang="en-US" sz="3200" b="1" dirty="0" smtClean="0"/>
              <a:t>associativity.</a:t>
            </a:r>
          </a:p>
          <a:p>
            <a:endParaRPr lang="en-US" altLang="en-US" sz="3200" dirty="0"/>
          </a:p>
          <a:p>
            <a:r>
              <a:rPr lang="en-US" altLang="en-US" sz="3200" dirty="0" smtClean="0"/>
              <a:t>We cannot change the </a:t>
            </a:r>
            <a:r>
              <a:rPr lang="en-US" altLang="en-US" sz="3200" dirty="0"/>
              <a:t>operator precedence and associativity by </a:t>
            </a:r>
            <a:r>
              <a:rPr lang="en-US" altLang="en-US" sz="3200" dirty="0" smtClean="0"/>
              <a:t>overloading. </a:t>
            </a: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32476" y="4533680"/>
            <a:ext cx="11577232" cy="1273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int</a:t>
            </a:r>
            <a:r>
              <a:rPr lang="en-US" sz="3600" dirty="0" smtClean="0"/>
              <a:t> </a:t>
            </a:r>
            <a:r>
              <a:rPr lang="en-US" sz="3600" dirty="0"/>
              <a:t>z = 1^2^3^4</a:t>
            </a:r>
            <a:r>
              <a:rPr lang="en-US" sz="3600" dirty="0" smtClean="0"/>
              <a:t>;			// bitwise XOR operator</a:t>
            </a:r>
            <a:endParaRPr lang="en-US" sz="3600" dirty="0"/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prstClr val="black"/>
                </a:solidFill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78552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9CB02-57CC-4219-8532-4FA0CE6E72BC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Precedence and Associativity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32476" y="1239839"/>
            <a:ext cx="1157723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 smtClean="0"/>
              <a:t>We must know the operator </a:t>
            </a:r>
            <a:r>
              <a:rPr lang="en-US" altLang="en-US" sz="3200" b="1" dirty="0"/>
              <a:t>precedence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and </a:t>
            </a:r>
            <a:r>
              <a:rPr lang="en-US" altLang="en-US" sz="3200" b="1" dirty="0" smtClean="0"/>
              <a:t>associativity.</a:t>
            </a:r>
          </a:p>
          <a:p>
            <a:endParaRPr lang="en-US" altLang="en-US" sz="3200" dirty="0"/>
          </a:p>
          <a:p>
            <a:r>
              <a:rPr lang="en-US" altLang="en-US" sz="3200" dirty="0" smtClean="0"/>
              <a:t>We cannot change the </a:t>
            </a:r>
            <a:r>
              <a:rPr lang="en-US" altLang="en-US" sz="3200" dirty="0"/>
              <a:t>operator precedence and associativity by </a:t>
            </a:r>
            <a:r>
              <a:rPr lang="en-US" altLang="en-US" sz="3200" dirty="0" smtClean="0"/>
              <a:t>overloading. </a:t>
            </a: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32476" y="3879142"/>
            <a:ext cx="11311824" cy="252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a = b -= c + d -= e </a:t>
            </a:r>
            <a:r>
              <a:rPr lang="pt-BR" sz="3600" dirty="0" smtClean="0"/>
              <a:t>;	// assume that the expression is valid</a:t>
            </a:r>
            <a:endParaRPr lang="pt-BR" sz="36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6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 smtClean="0">
                <a:solidFill>
                  <a:prstClr val="black"/>
                </a:solidFill>
              </a:rPr>
              <a:t>+ precedence is higher than -=, which is higher than =</a:t>
            </a:r>
            <a:r>
              <a:rPr lang="en-US" sz="3600" dirty="0">
                <a:solidFill>
                  <a:prstClr val="black"/>
                </a:solidFill>
              </a:rPr>
              <a:t>	</a:t>
            </a:r>
            <a:endParaRPr lang="en-US" sz="36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 smtClean="0">
                <a:solidFill>
                  <a:prstClr val="black"/>
                </a:solidFill>
              </a:rPr>
              <a:t>-= right associative; + left associate; = right associative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9CB02-57CC-4219-8532-4FA0CE6E72BC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Precedence and Associativity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32476" y="1239839"/>
            <a:ext cx="1157723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 smtClean="0"/>
              <a:t>We must know the operator </a:t>
            </a:r>
            <a:r>
              <a:rPr lang="en-US" altLang="en-US" sz="3200" b="1" dirty="0"/>
              <a:t>precedence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and </a:t>
            </a:r>
            <a:r>
              <a:rPr lang="en-US" altLang="en-US" sz="3200" b="1" dirty="0" smtClean="0"/>
              <a:t>associativity.</a:t>
            </a:r>
          </a:p>
          <a:p>
            <a:endParaRPr lang="en-US" altLang="en-US" sz="3200" dirty="0"/>
          </a:p>
          <a:p>
            <a:r>
              <a:rPr lang="en-US" altLang="en-US" sz="3200" dirty="0" smtClean="0"/>
              <a:t>We cannot change the </a:t>
            </a:r>
            <a:r>
              <a:rPr lang="en-US" altLang="en-US" sz="3200" dirty="0"/>
              <a:t>operator precedence and associativity by </a:t>
            </a:r>
            <a:r>
              <a:rPr lang="en-US" altLang="en-US" sz="3200" dirty="0" smtClean="0"/>
              <a:t>overloading. </a:t>
            </a: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32476" y="3879142"/>
            <a:ext cx="11311824" cy="252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a = b -= c + d -= e </a:t>
            </a:r>
            <a:r>
              <a:rPr lang="pt-BR" sz="3600" dirty="0" smtClean="0"/>
              <a:t>;	// assume that the expression is valid</a:t>
            </a:r>
            <a:endParaRPr lang="pt-BR" sz="36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 smtClean="0">
                <a:solidFill>
                  <a:prstClr val="black"/>
                </a:solidFill>
              </a:rPr>
              <a:t>a = (b -= 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600" dirty="0" smtClean="0">
                <a:solidFill>
                  <a:srgbClr val="C00000"/>
                </a:solidFill>
              </a:rPr>
              <a:t>(</a:t>
            </a:r>
            <a:r>
              <a:rPr lang="en-US" sz="3600" dirty="0" err="1" smtClean="0">
                <a:solidFill>
                  <a:srgbClr val="C00000"/>
                </a:solidFill>
              </a:rPr>
              <a:t>c+d</a:t>
            </a:r>
            <a:r>
              <a:rPr lang="en-US" sz="3600" dirty="0" smtClean="0">
                <a:solidFill>
                  <a:srgbClr val="C00000"/>
                </a:solidFill>
              </a:rPr>
              <a:t>)</a:t>
            </a:r>
            <a:r>
              <a:rPr lang="en-US" sz="3600" dirty="0" smtClean="0">
                <a:solidFill>
                  <a:prstClr val="black"/>
                </a:solidFill>
              </a:rPr>
              <a:t> -= e</a:t>
            </a:r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3600" dirty="0" smtClean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 smtClean="0">
                <a:solidFill>
                  <a:prstClr val="black"/>
                </a:solidFill>
              </a:rPr>
              <a:t>+ precedence is higher than -=, which is higher than =</a:t>
            </a:r>
            <a:r>
              <a:rPr lang="en-US" sz="3600" dirty="0">
                <a:solidFill>
                  <a:prstClr val="black"/>
                </a:solidFill>
              </a:rPr>
              <a:t>	</a:t>
            </a:r>
            <a:endParaRPr lang="en-US" sz="3600" dirty="0" smtClean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 smtClean="0">
                <a:solidFill>
                  <a:prstClr val="black"/>
                </a:solidFill>
              </a:rPr>
              <a:t>-= right associative; + left associate; = right associative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9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9CB02-57CC-4219-8532-4FA0CE6E72BC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Precedence and Associativity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6400800" y="4237955"/>
            <a:ext cx="563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X a(1), b(2), c(5), d(8), e(14);</a:t>
            </a:r>
          </a:p>
          <a:p>
            <a:endParaRPr lang="pt-BR" sz="3600" dirty="0" smtClean="0"/>
          </a:p>
          <a:p>
            <a:r>
              <a:rPr lang="pt-BR" sz="3600" dirty="0" smtClean="0"/>
              <a:t>a </a:t>
            </a:r>
            <a:r>
              <a:rPr lang="pt-BR" sz="3600" dirty="0"/>
              <a:t>= b -= c + d -= e </a:t>
            </a:r>
            <a:r>
              <a:rPr lang="pt-BR" sz="3600" dirty="0" smtClean="0"/>
              <a:t>;	</a:t>
            </a:r>
          </a:p>
        </p:txBody>
      </p:sp>
      <p:sp>
        <p:nvSpPr>
          <p:cNvPr id="3" name="Rectangle 2"/>
          <p:cNvSpPr/>
          <p:nvPr/>
        </p:nvSpPr>
        <p:spPr>
          <a:xfrm>
            <a:off x="171450" y="1011565"/>
            <a:ext cx="5981700" cy="48013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v;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~X()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"D"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 &amp;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=(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X &amp;b)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"= a:"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"= b:"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 &amp;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-=(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X &amp;b)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"-= a:"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"-= b:"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v -=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1011565"/>
            <a:ext cx="5638800" cy="2862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+(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X &amp;b)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"+ a:"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"+ b:"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X p;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p.v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= v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p;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9CB02-57CC-4219-8532-4FA0CE6E72BC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Precedence and Associativity 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6400800" y="4237955"/>
            <a:ext cx="563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X a(1), b(2), c(5), d(8), e(14);</a:t>
            </a:r>
          </a:p>
          <a:p>
            <a:endParaRPr lang="pt-BR" sz="3600" dirty="0" smtClean="0"/>
          </a:p>
          <a:p>
            <a:r>
              <a:rPr lang="pt-BR" sz="3600" dirty="0" smtClean="0"/>
              <a:t>a </a:t>
            </a:r>
            <a:r>
              <a:rPr lang="pt-BR" sz="3600" dirty="0"/>
              <a:t>= b -= c + d -= e </a:t>
            </a:r>
            <a:r>
              <a:rPr lang="pt-BR" sz="3600" dirty="0" smtClean="0"/>
              <a:t>;	</a:t>
            </a:r>
          </a:p>
        </p:txBody>
      </p:sp>
      <p:sp>
        <p:nvSpPr>
          <p:cNvPr id="3" name="Rectangle 2"/>
          <p:cNvSpPr/>
          <p:nvPr/>
        </p:nvSpPr>
        <p:spPr>
          <a:xfrm>
            <a:off x="171450" y="1011565"/>
            <a:ext cx="5981700" cy="48013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v;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~X()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"D"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;}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 &amp;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=(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X &amp;b)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"= a:"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"= b:"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 &amp;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-=(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X &amp;b)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"-= a:"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"-= b:"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v -=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1011565"/>
            <a:ext cx="5638800" cy="28623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+(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X &amp;b)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"+ a:"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v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"+ b:"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X p;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p.v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= v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p;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6019800"/>
            <a:ext cx="334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are the output?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382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3" y="7291"/>
            <a:ext cx="10515600" cy="1325563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Operator Precedence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854"/>
            <a:ext cx="10515600" cy="511444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In </a:t>
            </a:r>
            <a:r>
              <a:rPr lang="en-US" sz="3600" dirty="0">
                <a:hlinkClick r:id="rId2" tooltip="Mathematics"/>
              </a:rPr>
              <a:t>mathematics</a:t>
            </a:r>
            <a:r>
              <a:rPr lang="en-US" sz="3600" dirty="0"/>
              <a:t> and </a:t>
            </a:r>
            <a:r>
              <a:rPr lang="en-US" sz="3600" dirty="0">
                <a:hlinkClick r:id="rId3" tooltip="Computer programming"/>
              </a:rPr>
              <a:t>computer programming</a:t>
            </a:r>
            <a:r>
              <a:rPr lang="en-US" sz="3600" dirty="0"/>
              <a:t>, the </a:t>
            </a:r>
            <a:r>
              <a:rPr lang="en-US" sz="3600" b="1" dirty="0"/>
              <a:t>order of operations</a:t>
            </a:r>
            <a:r>
              <a:rPr lang="en-US" sz="3600" dirty="0"/>
              <a:t> (</a:t>
            </a:r>
            <a:r>
              <a:rPr lang="en-US" sz="3600" dirty="0" smtClean="0"/>
              <a:t>or </a:t>
            </a:r>
            <a:r>
              <a:rPr lang="en-US" sz="3600" b="1" dirty="0" smtClean="0"/>
              <a:t>operator </a:t>
            </a:r>
            <a:r>
              <a:rPr lang="en-US" sz="3600" b="1" dirty="0"/>
              <a:t>precedence</a:t>
            </a:r>
            <a:r>
              <a:rPr lang="en-US" sz="3600" dirty="0"/>
              <a:t>) is a collection of rules that define which procedures to perform first in order to evaluate a given </a:t>
            </a:r>
            <a:r>
              <a:rPr lang="en-US" sz="3600" dirty="0">
                <a:hlinkClick r:id="rId4" tooltip="Expression (mathematics)"/>
              </a:rPr>
              <a:t>mathematical expression</a:t>
            </a:r>
            <a:r>
              <a:rPr lang="en-US" sz="3600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* 4 - 5 / 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* 4 + 5 - 6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8"/>
            <a:ext cx="10515600" cy="1325563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Operator associativity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854"/>
            <a:ext cx="10515600" cy="511444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In </a:t>
            </a:r>
            <a:r>
              <a:rPr lang="en-US" sz="3600" dirty="0">
                <a:hlinkClick r:id="rId2" tooltip="Programming languages"/>
              </a:rPr>
              <a:t>programming languages</a:t>
            </a:r>
            <a:r>
              <a:rPr lang="en-US" sz="3600" dirty="0"/>
              <a:t>, the </a:t>
            </a:r>
            <a:r>
              <a:rPr lang="en-US" sz="3600" b="1" dirty="0"/>
              <a:t>associativity</a:t>
            </a:r>
            <a:r>
              <a:rPr lang="en-US" sz="3600" dirty="0"/>
              <a:t> (or </a:t>
            </a:r>
            <a:r>
              <a:rPr lang="en-US" sz="3600" b="1" dirty="0"/>
              <a:t>fixity</a:t>
            </a:r>
            <a:r>
              <a:rPr lang="en-US" sz="3600" dirty="0"/>
              <a:t>) of an </a:t>
            </a:r>
            <a:r>
              <a:rPr lang="en-US" sz="3600" dirty="0">
                <a:hlinkClick r:id="rId3" tooltip="Operator (programming)"/>
              </a:rPr>
              <a:t>operator</a:t>
            </a:r>
            <a:r>
              <a:rPr lang="en-US" sz="3600" dirty="0"/>
              <a:t> is a property that determines how operators of the same </a:t>
            </a:r>
            <a:r>
              <a:rPr lang="en-US" sz="3600" dirty="0">
                <a:hlinkClick r:id="rId4" tooltip="Order of operations"/>
              </a:rPr>
              <a:t>precedence</a:t>
            </a:r>
            <a:r>
              <a:rPr lang="en-US" sz="3600" dirty="0"/>
              <a:t> are grouped in the absence of </a:t>
            </a:r>
            <a:r>
              <a:rPr lang="en-US" sz="3600" dirty="0">
                <a:hlinkClick r:id="rId5" tooltip="Bracket (mathematics)"/>
              </a:rPr>
              <a:t>parentheses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1 – 4 - 5 – 6		// left associative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/ 4 / 5 / 6		// left associative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9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8"/>
            <a:ext cx="10515600" cy="1325563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Operator associativity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854"/>
            <a:ext cx="10515600" cy="5114441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In </a:t>
            </a:r>
            <a:r>
              <a:rPr lang="en-US" sz="3600" dirty="0">
                <a:hlinkClick r:id="rId2" tooltip="Programming languages"/>
              </a:rPr>
              <a:t>programming languages</a:t>
            </a:r>
            <a:r>
              <a:rPr lang="en-US" sz="3600" dirty="0"/>
              <a:t>, the </a:t>
            </a:r>
            <a:r>
              <a:rPr lang="en-US" sz="3600" b="1" dirty="0"/>
              <a:t>associativity</a:t>
            </a:r>
            <a:r>
              <a:rPr lang="en-US" sz="3600" dirty="0"/>
              <a:t> (or </a:t>
            </a:r>
            <a:r>
              <a:rPr lang="en-US" sz="3600" b="1" dirty="0"/>
              <a:t>fixity</a:t>
            </a:r>
            <a:r>
              <a:rPr lang="en-US" sz="3600" dirty="0"/>
              <a:t>) of an </a:t>
            </a:r>
            <a:r>
              <a:rPr lang="en-US" sz="3600" dirty="0">
                <a:hlinkClick r:id="rId3" tooltip="Operator (programming)"/>
              </a:rPr>
              <a:t>operator</a:t>
            </a:r>
            <a:r>
              <a:rPr lang="en-US" sz="3600" dirty="0"/>
              <a:t> is a property that determines how operators of the same </a:t>
            </a:r>
            <a:r>
              <a:rPr lang="en-US" sz="3600" dirty="0">
                <a:hlinkClick r:id="rId4" tooltip="Order of operations"/>
              </a:rPr>
              <a:t>precedence</a:t>
            </a:r>
            <a:r>
              <a:rPr lang="en-US" sz="3600" dirty="0"/>
              <a:t> are grouped in the absence of </a:t>
            </a:r>
            <a:r>
              <a:rPr lang="en-US" sz="3600" dirty="0">
                <a:hlinkClick r:id="rId5" tooltip="Bracket (mathematics)"/>
              </a:rPr>
              <a:t>parentheses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– 4 - 5 – 6		// left associative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2 / 4 / 5 / </a:t>
            </a:r>
            <a:r>
              <a:rPr lang="en-US" dirty="0" smtClean="0"/>
              <a:t>6		// left associative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dirty="0" smtClean="0"/>
              <a:t>-= </a:t>
            </a:r>
            <a:r>
              <a:rPr lang="pt-BR" dirty="0"/>
              <a:t>b -= </a:t>
            </a:r>
            <a:r>
              <a:rPr lang="pt-BR" dirty="0" smtClean="0"/>
              <a:t>d </a:t>
            </a:r>
            <a:r>
              <a:rPr lang="pt-BR" dirty="0"/>
              <a:t>-= e ;	</a:t>
            </a:r>
            <a:r>
              <a:rPr lang="pt-BR" dirty="0" smtClean="0"/>
              <a:t>// right associative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From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3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 ‘owns’ the operator?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7" y="1825625"/>
            <a:ext cx="116237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Class A; Class B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A x; B y;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A z = x + y;			// </a:t>
            </a:r>
            <a:r>
              <a:rPr lang="en-US" sz="3600" dirty="0" err="1" smtClean="0"/>
              <a:t>x.operator</a:t>
            </a:r>
            <a:r>
              <a:rPr lang="en-US" sz="3600" dirty="0" smtClean="0"/>
              <a:t>+ y.	+ left associative</a:t>
            </a:r>
          </a:p>
          <a:p>
            <a:pPr marL="0" indent="0">
              <a:buNone/>
            </a:pPr>
            <a:r>
              <a:rPr lang="en-US" sz="3600" dirty="0" smtClean="0"/>
              <a:t>A </a:t>
            </a:r>
            <a:r>
              <a:rPr lang="pt-BR" sz="3600" dirty="0"/>
              <a:t>a = b -= c + d -= </a:t>
            </a:r>
            <a:r>
              <a:rPr lang="pt-BR" sz="3600" dirty="0" smtClean="0"/>
              <a:t>e;</a:t>
            </a:r>
            <a:r>
              <a:rPr lang="en-US" sz="3600" dirty="0" smtClean="0"/>
              <a:t>		//  -= right associative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388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 ‘owns’ the operator?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7" y="2035175"/>
            <a:ext cx="5519333" cy="4351338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class A {</a:t>
            </a:r>
          </a:p>
          <a:p>
            <a:pPr marL="0" indent="0">
              <a:buNone/>
            </a:pPr>
            <a:r>
              <a:rPr lang="en-US" sz="3600" dirty="0"/>
              <a:t>p</a:t>
            </a:r>
            <a:r>
              <a:rPr lang="en-US" sz="3600" dirty="0" smtClean="0"/>
              <a:t>ublic:</a:t>
            </a:r>
          </a:p>
          <a:p>
            <a:pPr marL="0" indent="0">
              <a:buNone/>
            </a:pPr>
            <a:r>
              <a:rPr lang="en-US" sz="3600" dirty="0" smtClean="0"/>
              <a:t>   A operator-(</a:t>
            </a:r>
            <a:r>
              <a:rPr lang="en-US" sz="3600" dirty="0" err="1" smtClean="0"/>
              <a:t>const</a:t>
            </a:r>
            <a:r>
              <a:rPr lang="en-US" sz="3600" dirty="0" smtClean="0"/>
              <a:t> A &amp;</a:t>
            </a:r>
            <a:r>
              <a:rPr lang="en-US" sz="3600" dirty="0" err="1" smtClean="0"/>
              <a:t>firstObj</a:t>
            </a:r>
            <a:r>
              <a:rPr lang="en-US" sz="3600" dirty="0" smtClean="0"/>
              <a:t>) {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A n;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</a:t>
            </a:r>
            <a:r>
              <a:rPr lang="en-US" sz="3600" dirty="0" err="1" smtClean="0"/>
              <a:t>n.v</a:t>
            </a:r>
            <a:r>
              <a:rPr lang="en-US" sz="3600" dirty="0" smtClean="0"/>
              <a:t> = </a:t>
            </a:r>
            <a:r>
              <a:rPr lang="en-US" sz="3600" dirty="0" err="1" smtClean="0"/>
              <a:t>firstObj.v</a:t>
            </a:r>
            <a:r>
              <a:rPr lang="en-US" sz="3600" dirty="0" smtClean="0"/>
              <a:t> – v;</a:t>
            </a:r>
          </a:p>
          <a:p>
            <a:pPr marL="0" indent="0">
              <a:buNone/>
            </a:pPr>
            <a:r>
              <a:rPr lang="en-US" sz="3600" dirty="0" smtClean="0"/>
              <a:t>      return n;</a:t>
            </a:r>
          </a:p>
          <a:p>
            <a:pPr marL="0" indent="0">
              <a:buNone/>
            </a:pPr>
            <a:r>
              <a:rPr lang="en-US" sz="3600" dirty="0" smtClean="0"/>
              <a:t>   }</a:t>
            </a:r>
          </a:p>
          <a:p>
            <a:pPr marL="0" indent="0">
              <a:buNone/>
            </a:pPr>
            <a:r>
              <a:rPr lang="en-US" sz="3600" dirty="0" smtClean="0"/>
              <a:t>};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A z = x - y; // y owns the operator?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2035175"/>
            <a:ext cx="5810250" cy="43513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   A operator-(</a:t>
            </a:r>
            <a:r>
              <a:rPr lang="en-US" sz="3600" dirty="0" err="1" smtClean="0"/>
              <a:t>const</a:t>
            </a:r>
            <a:r>
              <a:rPr lang="en-US" sz="3600" dirty="0" smtClean="0"/>
              <a:t> A &amp;</a:t>
            </a:r>
            <a:r>
              <a:rPr lang="en-US" sz="3600" dirty="0" err="1" smtClean="0"/>
              <a:t>secondObj</a:t>
            </a:r>
            <a:r>
              <a:rPr lang="en-US" sz="3600" dirty="0" smtClean="0"/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       A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       </a:t>
            </a:r>
            <a:r>
              <a:rPr lang="en-US" sz="3600" dirty="0" err="1" smtClean="0"/>
              <a:t>n.v</a:t>
            </a:r>
            <a:r>
              <a:rPr lang="en-US" sz="3600" dirty="0" smtClean="0"/>
              <a:t> = v – </a:t>
            </a:r>
            <a:r>
              <a:rPr lang="en-US" sz="3600" dirty="0" err="1" smtClean="0"/>
              <a:t>secondObj.v</a:t>
            </a:r>
            <a:r>
              <a:rPr lang="en-US" sz="36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      return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/>
              <a:t>A z = x - y; // x owns the operator?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7" name="Cross 6"/>
          <p:cNvSpPr/>
          <p:nvPr/>
        </p:nvSpPr>
        <p:spPr>
          <a:xfrm rot="2675363">
            <a:off x="3902529" y="3886200"/>
            <a:ext cx="914400" cy="914400"/>
          </a:xfrm>
          <a:prstGeom prst="plus">
            <a:avLst>
              <a:gd name="adj" fmla="val 40782"/>
            </a:avLst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71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83299F-0432-4061-87A4-DB3653F88AC3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7675" y="279401"/>
            <a:ext cx="8794750" cy="703263"/>
          </a:xfrm>
        </p:spPr>
        <p:txBody>
          <a:bodyPr>
            <a:normAutofit fontScale="90000"/>
          </a:bodyPr>
          <a:lstStyle/>
          <a:p>
            <a:r>
              <a:rPr lang="en-US" altLang="en-US" sz="4200" dirty="0">
                <a:latin typeface="Arial" panose="020B0604020202020204" pitchFamily="34" charset="0"/>
                <a:cs typeface="Arial" panose="020B0604020202020204" pitchFamily="34" charset="0"/>
              </a:rPr>
              <a:t>Function operators in string and vector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80447" y="1393825"/>
            <a:ext cx="1125177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(“Good morning!");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s2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(“We are doing well.");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first character in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" &lt;&lt;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s2[0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" &lt;&lt; (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s1)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"s1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s2? " &lt;&lt; (s1 </a:t>
            </a:r>
            <a:r>
              <a:rPr lang="en-US" altLang="en-US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s2) &lt;&lt;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r>
              <a:rPr lang="en-US" alt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alt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(7);</a:t>
            </a:r>
            <a:endParaRPr lang="en-US" alt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"The first element in v is " &lt;&lt; v[0] &lt;&lt;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697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Operator associativity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Left-associative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operations are grouped from the </a:t>
            </a:r>
            <a:r>
              <a:rPr lang="en-US" dirty="0" smtClean="0"/>
              <a:t>left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2 / 3 / 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R</a:t>
            </a:r>
            <a:r>
              <a:rPr lang="en-US" b="1" dirty="0" smtClean="0"/>
              <a:t>ight-associative</a:t>
            </a:r>
            <a:r>
              <a:rPr lang="en-US" dirty="0" smtClean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The operations are grouped from the right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= b = c = d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5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Operator associativity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Left-associative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operations are grouped from the </a:t>
            </a:r>
            <a:r>
              <a:rPr lang="en-US" dirty="0" smtClean="0"/>
              <a:t>left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2 / 3 / 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R</a:t>
            </a:r>
            <a:r>
              <a:rPr lang="en-US" b="1" dirty="0" smtClean="0"/>
              <a:t>ight-associative</a:t>
            </a:r>
            <a:r>
              <a:rPr lang="en-US" dirty="0" smtClean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The operations are grouped from the right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= b = c = d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3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E0A1BE-2926-4A83-8028-7A839A37A604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 Function Operator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57201" y="1085851"/>
            <a:ext cx="105537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Rational::operator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Rational &amp;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secondRational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......</a:t>
            </a:r>
          </a:p>
          <a:p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457201" y="4311650"/>
            <a:ext cx="105537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Rational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r1(5, 7);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Rational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r2(9, 6);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"r1 &lt; r2 is " &lt;&lt; (r1.operator&lt;(r2) ?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“F") &lt;&lt;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"r1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 r2 is " &lt;&lt; ((r1 &lt; r2) ?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“F") &lt;&lt;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"r2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 r1 is " &lt;&lt; (r2.operator&lt;(r1) ?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“T"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“F") &lt;&lt;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38BE3F-EFA3-42CB-B112-E936FCA38307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Function Operator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774825" y="1341022"/>
            <a:ext cx="87566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Rational Rational::</a:t>
            </a:r>
            <a:r>
              <a:rPr lang="en-US" altLang="en-US" b="1" dirty="0"/>
              <a:t>operator</a:t>
            </a:r>
            <a:r>
              <a:rPr lang="en-US" altLang="en-US" dirty="0"/>
              <a:t>+(</a:t>
            </a:r>
            <a:r>
              <a:rPr lang="en-US" altLang="en-US" b="1" dirty="0" err="1"/>
              <a:t>const</a:t>
            </a:r>
            <a:r>
              <a:rPr lang="en-US" altLang="en-US" dirty="0"/>
              <a:t> Rational &amp;</a:t>
            </a:r>
            <a:r>
              <a:rPr lang="en-US" altLang="en-US" dirty="0" err="1"/>
              <a:t>secondRational</a:t>
            </a:r>
            <a:r>
              <a:rPr lang="en-US" altLang="en-US" dirty="0"/>
              <a:t>) </a:t>
            </a:r>
            <a:r>
              <a:rPr lang="en-US" altLang="en-US" b="1" dirty="0" err="1"/>
              <a:t>const</a:t>
            </a:r>
            <a:endParaRPr lang="en-US" altLang="en-US" dirty="0"/>
          </a:p>
          <a:p>
            <a:r>
              <a:rPr lang="en-US" altLang="en-US" dirty="0"/>
              <a:t>{</a:t>
            </a:r>
          </a:p>
          <a:p>
            <a:r>
              <a:rPr lang="en-US" altLang="en-US" b="1" dirty="0" smtClean="0"/>
              <a:t>	return</a:t>
            </a:r>
            <a:r>
              <a:rPr lang="en-US" altLang="en-US" dirty="0" smtClean="0"/>
              <a:t> </a:t>
            </a:r>
            <a:r>
              <a:rPr lang="en-US" altLang="en-US" dirty="0"/>
              <a:t>add(</a:t>
            </a:r>
            <a:r>
              <a:rPr lang="en-US" altLang="en-US" dirty="0" err="1"/>
              <a:t>secondRational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755775" y="3659188"/>
            <a:ext cx="8756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Rational </a:t>
            </a:r>
            <a:r>
              <a:rPr lang="en-US" altLang="en-US" dirty="0" smtClean="0"/>
              <a:t>r1(5, 6);</a:t>
            </a:r>
            <a:endParaRPr lang="en-US" altLang="en-US" dirty="0"/>
          </a:p>
          <a:p>
            <a:r>
              <a:rPr lang="en-US" altLang="en-US" dirty="0"/>
              <a:t>Rational </a:t>
            </a:r>
            <a:r>
              <a:rPr lang="en-US" altLang="en-US" dirty="0" smtClean="0"/>
              <a:t>r2(3, 8);</a:t>
            </a:r>
            <a:endParaRPr lang="en-US" altLang="en-US" dirty="0"/>
          </a:p>
          <a:p>
            <a:r>
              <a:rPr lang="en-US" altLang="en-US" dirty="0" err="1"/>
              <a:t>cout</a:t>
            </a:r>
            <a:r>
              <a:rPr lang="en-US" altLang="en-US" dirty="0"/>
              <a:t> &lt;&lt; "r1 + r2 is " &lt;&lt; (r1 + r2).</a:t>
            </a:r>
            <a:r>
              <a:rPr lang="en-US" altLang="en-US" dirty="0" err="1"/>
              <a:t>toString</a:t>
            </a:r>
            <a:r>
              <a:rPr lang="en-US" altLang="en-US" dirty="0"/>
              <a:t>()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4260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7A5464-341F-4B0A-A3DE-87CC9DECD114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[] Operators 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717675" y="1566863"/>
            <a:ext cx="87566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 err="1">
                <a:solidFill>
                  <a:schemeClr val="tx2"/>
                </a:solidFill>
              </a:rPr>
              <a:t>int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Rational::</a:t>
            </a:r>
            <a:r>
              <a:rPr lang="en-US" altLang="en-US" b="1" dirty="0">
                <a:solidFill>
                  <a:schemeClr val="tx2"/>
                </a:solidFill>
              </a:rPr>
              <a:t>operator</a:t>
            </a:r>
            <a:r>
              <a:rPr lang="en-US" altLang="en-US" dirty="0" smtClean="0">
                <a:solidFill>
                  <a:schemeClr val="tx2"/>
                </a:solidFill>
              </a:rPr>
              <a:t>[ ](</a:t>
            </a:r>
            <a:r>
              <a:rPr lang="en-US" altLang="en-US" b="1" dirty="0" err="1">
                <a:solidFill>
                  <a:schemeClr val="tx2"/>
                </a:solidFill>
              </a:rPr>
              <a:t>int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index)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b="1" dirty="0">
                <a:solidFill>
                  <a:schemeClr val="tx2"/>
                </a:solidFill>
              </a:rPr>
              <a:t>if</a:t>
            </a:r>
            <a:r>
              <a:rPr lang="en-US" altLang="en-US" dirty="0">
                <a:solidFill>
                  <a:schemeClr val="tx2"/>
                </a:solidFill>
              </a:rPr>
              <a:t> (index == 0)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  </a:t>
            </a:r>
            <a:r>
              <a:rPr lang="en-US" altLang="en-US" b="1" dirty="0">
                <a:solidFill>
                  <a:schemeClr val="tx2"/>
                </a:solidFill>
              </a:rPr>
              <a:t>return</a:t>
            </a:r>
            <a:r>
              <a:rPr lang="en-US" altLang="en-US" dirty="0">
                <a:solidFill>
                  <a:schemeClr val="tx2"/>
                </a:solidFill>
              </a:rPr>
              <a:t> numerator;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b="1" dirty="0">
                <a:solidFill>
                  <a:schemeClr val="tx2"/>
                </a:solidFill>
              </a:rPr>
              <a:t>else if</a:t>
            </a:r>
            <a:r>
              <a:rPr lang="en-US" altLang="en-US" dirty="0">
                <a:solidFill>
                  <a:schemeClr val="tx2"/>
                </a:solidFill>
              </a:rPr>
              <a:t> (index == 1)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  </a:t>
            </a:r>
            <a:r>
              <a:rPr lang="en-US" altLang="en-US" b="1" dirty="0">
                <a:solidFill>
                  <a:schemeClr val="tx2"/>
                </a:solidFill>
              </a:rPr>
              <a:t>return</a:t>
            </a:r>
            <a:r>
              <a:rPr lang="en-US" altLang="en-US" dirty="0">
                <a:solidFill>
                  <a:schemeClr val="tx2"/>
                </a:solidFill>
              </a:rPr>
              <a:t> denominator;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b="1" dirty="0">
                <a:solidFill>
                  <a:schemeClr val="tx2"/>
                </a:solidFill>
              </a:rPr>
              <a:t>else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  {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  </a:t>
            </a:r>
            <a:r>
              <a:rPr lang="en-US" altLang="en-US" b="1" dirty="0">
                <a:solidFill>
                  <a:schemeClr val="tx2"/>
                </a:solidFill>
              </a:rPr>
              <a:t>throw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runtime_error</a:t>
            </a:r>
            <a:r>
              <a:rPr lang="en-US" altLang="en-US" dirty="0">
                <a:solidFill>
                  <a:schemeClr val="tx2"/>
                </a:solidFill>
              </a:rPr>
              <a:t>("subscript </a:t>
            </a:r>
            <a:r>
              <a:rPr lang="en-US" altLang="en-US" dirty="0" smtClean="0">
                <a:solidFill>
                  <a:schemeClr val="tx2"/>
                </a:solidFill>
              </a:rPr>
              <a:t>incorrect"); // throw an exception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  }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// Must have to catch the exception event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6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52AE01-F75A-4003-A66D-2336945E9937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30187"/>
            <a:ext cx="7772400" cy="70326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 ] accessor and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mutator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84135" y="933450"/>
            <a:ext cx="1162372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 smtClean="0"/>
              <a:t>We can use the [ ] </a:t>
            </a:r>
            <a:r>
              <a:rPr lang="en-US" altLang="en-US" sz="3200" dirty="0"/>
              <a:t>operator functions as both accessor and </a:t>
            </a:r>
            <a:r>
              <a:rPr lang="en-US" altLang="en-US" sz="3200" dirty="0" err="1"/>
              <a:t>mutator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long a = r1[0] + r2[1];		// accessor; retrieve a value</a:t>
            </a:r>
          </a:p>
          <a:p>
            <a:r>
              <a:rPr lang="en-US" altLang="en-US" sz="3200" dirty="0"/>
              <a:t>r</a:t>
            </a:r>
            <a:r>
              <a:rPr lang="en-US" altLang="en-US" sz="3200" dirty="0" smtClean="0"/>
              <a:t>2[0] = 120;			// </a:t>
            </a:r>
            <a:r>
              <a:rPr lang="en-US" altLang="en-US" sz="3200" dirty="0" err="1" smtClean="0"/>
              <a:t>mutator</a:t>
            </a:r>
            <a:r>
              <a:rPr lang="en-US" altLang="en-US" sz="3200" dirty="0" smtClean="0"/>
              <a:t>; modify the object content</a:t>
            </a:r>
            <a:endParaRPr lang="en-US" altLang="en-US" sz="3200" dirty="0"/>
          </a:p>
          <a:p>
            <a:endParaRPr lang="en-US" altLang="en-US" sz="3200" dirty="0" smtClean="0"/>
          </a:p>
          <a:p>
            <a:endParaRPr lang="en-US" altLang="en-US" sz="3200" dirty="0"/>
          </a:p>
          <a:p>
            <a:r>
              <a:rPr lang="en-US" altLang="en-US" sz="3200" dirty="0" smtClean="0"/>
              <a:t>A mutable class: a class can change its internal state after it is created.</a:t>
            </a:r>
          </a:p>
          <a:p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0770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7A5464-341F-4B0A-A3DE-87CC9DECD114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[] Operators 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717675" y="1566863"/>
            <a:ext cx="87566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chemeClr val="tx2"/>
                </a:solidFill>
              </a:rPr>
              <a:t>l</a:t>
            </a:r>
            <a:r>
              <a:rPr lang="en-US" altLang="en-US" b="1" dirty="0" smtClean="0">
                <a:solidFill>
                  <a:schemeClr val="tx2"/>
                </a:solidFill>
              </a:rPr>
              <a:t>ong </a:t>
            </a:r>
            <a:r>
              <a:rPr lang="en-US" altLang="en-US" b="1" dirty="0" smtClean="0">
                <a:solidFill>
                  <a:srgbClr val="C00000"/>
                </a:solidFill>
              </a:rPr>
              <a:t>&amp;</a:t>
            </a:r>
            <a:r>
              <a:rPr lang="en-US" altLang="en-US" dirty="0" smtClean="0">
                <a:solidFill>
                  <a:schemeClr val="tx2"/>
                </a:solidFill>
              </a:rPr>
              <a:t>Rational</a:t>
            </a:r>
            <a:r>
              <a:rPr lang="en-US" altLang="en-US" dirty="0">
                <a:solidFill>
                  <a:schemeClr val="tx2"/>
                </a:solidFill>
              </a:rPr>
              <a:t>::</a:t>
            </a:r>
            <a:r>
              <a:rPr lang="en-US" altLang="en-US" b="1" dirty="0">
                <a:solidFill>
                  <a:schemeClr val="tx2"/>
                </a:solidFill>
              </a:rPr>
              <a:t>operator</a:t>
            </a:r>
            <a:r>
              <a:rPr lang="en-US" altLang="en-US" dirty="0" smtClean="0">
                <a:solidFill>
                  <a:schemeClr val="tx2"/>
                </a:solidFill>
              </a:rPr>
              <a:t>[ ](</a:t>
            </a:r>
            <a:r>
              <a:rPr lang="en-US" altLang="en-US" b="1" dirty="0" err="1">
                <a:solidFill>
                  <a:schemeClr val="tx2"/>
                </a:solidFill>
              </a:rPr>
              <a:t>int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chemeClr val="tx2"/>
                </a:solidFill>
              </a:rPr>
              <a:t>index)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b="1" dirty="0">
                <a:solidFill>
                  <a:schemeClr val="tx2"/>
                </a:solidFill>
              </a:rPr>
              <a:t>if</a:t>
            </a:r>
            <a:r>
              <a:rPr lang="en-US" altLang="en-US" dirty="0">
                <a:solidFill>
                  <a:schemeClr val="tx2"/>
                </a:solidFill>
              </a:rPr>
              <a:t> (index == 0)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  </a:t>
            </a:r>
            <a:r>
              <a:rPr lang="en-US" altLang="en-US" b="1" dirty="0">
                <a:solidFill>
                  <a:schemeClr val="tx2"/>
                </a:solidFill>
              </a:rPr>
              <a:t>return</a:t>
            </a:r>
            <a:r>
              <a:rPr lang="en-US" altLang="en-US" dirty="0">
                <a:solidFill>
                  <a:schemeClr val="tx2"/>
                </a:solidFill>
              </a:rPr>
              <a:t> numerator;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b="1" dirty="0">
                <a:solidFill>
                  <a:schemeClr val="tx2"/>
                </a:solidFill>
              </a:rPr>
              <a:t>else if</a:t>
            </a:r>
            <a:r>
              <a:rPr lang="en-US" altLang="en-US" dirty="0">
                <a:solidFill>
                  <a:schemeClr val="tx2"/>
                </a:solidFill>
              </a:rPr>
              <a:t> (index == 1)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  </a:t>
            </a:r>
            <a:r>
              <a:rPr lang="en-US" altLang="en-US" b="1" dirty="0">
                <a:solidFill>
                  <a:schemeClr val="tx2"/>
                </a:solidFill>
              </a:rPr>
              <a:t>return</a:t>
            </a:r>
            <a:r>
              <a:rPr lang="en-US" altLang="en-US" dirty="0">
                <a:solidFill>
                  <a:schemeClr val="tx2"/>
                </a:solidFill>
              </a:rPr>
              <a:t> denominator;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b="1" dirty="0">
                <a:solidFill>
                  <a:schemeClr val="tx2"/>
                </a:solidFill>
              </a:rPr>
              <a:t>else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  {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    </a:t>
            </a:r>
            <a:r>
              <a:rPr lang="en-US" altLang="en-US" b="1" dirty="0">
                <a:solidFill>
                  <a:schemeClr val="tx2"/>
                </a:solidFill>
              </a:rPr>
              <a:t>throw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runtime_error</a:t>
            </a:r>
            <a:r>
              <a:rPr lang="en-US" altLang="en-US" dirty="0">
                <a:solidFill>
                  <a:schemeClr val="tx2"/>
                </a:solidFill>
              </a:rPr>
              <a:t>("subscript </a:t>
            </a:r>
            <a:r>
              <a:rPr lang="en-US" altLang="en-US" dirty="0" smtClean="0">
                <a:solidFill>
                  <a:schemeClr val="tx2"/>
                </a:solidFill>
              </a:rPr>
              <a:t>incorrect"); // throw an exception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>
                <a:solidFill>
                  <a:schemeClr val="tx2"/>
                </a:solidFill>
              </a:rPr>
              <a:t>  }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}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// Must have to catch the exception event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20050" y="1703460"/>
            <a:ext cx="2124299" cy="584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en-US" sz="3200" dirty="0"/>
              <a:t>r2[0] = 120;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753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E9E6F6-AB2A-494A-BE20-D49F56DEFB24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1"/>
            <a:ext cx="12192000" cy="139541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Augmented (Compound) Operators 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91885" y="1624014"/>
            <a:ext cx="11608229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solidFill>
                  <a:schemeClr val="tx2"/>
                </a:solidFill>
              </a:rPr>
              <a:t>Rational&amp; Rational::</a:t>
            </a:r>
            <a:r>
              <a:rPr lang="en-US" altLang="en-US" sz="3200" b="1" dirty="0">
                <a:solidFill>
                  <a:schemeClr val="tx2"/>
                </a:solidFill>
              </a:rPr>
              <a:t>operator</a:t>
            </a:r>
            <a:r>
              <a:rPr lang="en-US" altLang="en-US" sz="3200" dirty="0">
                <a:solidFill>
                  <a:schemeClr val="tx2"/>
                </a:solidFill>
              </a:rPr>
              <a:t>+=(</a:t>
            </a:r>
            <a:r>
              <a:rPr lang="en-US" altLang="en-US" sz="3200" b="1" dirty="0" err="1">
                <a:solidFill>
                  <a:schemeClr val="tx2"/>
                </a:solidFill>
              </a:rPr>
              <a:t>const</a:t>
            </a:r>
            <a:r>
              <a:rPr lang="en-US" altLang="en-US" sz="3200" dirty="0">
                <a:solidFill>
                  <a:schemeClr val="tx2"/>
                </a:solidFill>
              </a:rPr>
              <a:t> Rational &amp;</a:t>
            </a:r>
            <a:r>
              <a:rPr lang="en-US" altLang="en-US" sz="3200" dirty="0" err="1">
                <a:solidFill>
                  <a:schemeClr val="tx2"/>
                </a:solidFill>
              </a:rPr>
              <a:t>secondRational</a:t>
            </a:r>
            <a:r>
              <a:rPr lang="en-US" altLang="en-US" sz="3200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  *</a:t>
            </a:r>
            <a:r>
              <a:rPr lang="en-US" altLang="en-US" sz="3200" b="1" dirty="0">
                <a:solidFill>
                  <a:schemeClr val="tx2"/>
                </a:solidFill>
              </a:rPr>
              <a:t>this</a:t>
            </a:r>
            <a:r>
              <a:rPr lang="en-US" altLang="en-US" sz="3200" dirty="0">
                <a:solidFill>
                  <a:schemeClr val="tx2"/>
                </a:solidFill>
              </a:rPr>
              <a:t> = add(</a:t>
            </a:r>
            <a:r>
              <a:rPr lang="en-US" altLang="en-US" sz="3200" dirty="0" err="1">
                <a:solidFill>
                  <a:schemeClr val="tx2"/>
                </a:solidFill>
              </a:rPr>
              <a:t>secondRational</a:t>
            </a:r>
            <a:r>
              <a:rPr lang="en-US" altLang="en-US" sz="3200" dirty="0">
                <a:solidFill>
                  <a:schemeClr val="tx2"/>
                </a:solidFill>
              </a:rPr>
              <a:t>); 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  </a:t>
            </a:r>
            <a:r>
              <a:rPr lang="en-US" altLang="en-US" sz="3200" b="1" dirty="0">
                <a:solidFill>
                  <a:schemeClr val="tx2"/>
                </a:solidFill>
              </a:rPr>
              <a:t>return</a:t>
            </a:r>
            <a:r>
              <a:rPr lang="en-US" altLang="en-US" sz="3200" dirty="0">
                <a:solidFill>
                  <a:schemeClr val="tx2"/>
                </a:solidFill>
              </a:rPr>
              <a:t> *</a:t>
            </a:r>
            <a:r>
              <a:rPr lang="en-US" altLang="en-US" sz="3200" b="1" dirty="0">
                <a:solidFill>
                  <a:schemeClr val="tx2"/>
                </a:solidFill>
              </a:rPr>
              <a:t>this</a:t>
            </a:r>
            <a:r>
              <a:rPr lang="en-US" alt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3200" dirty="0" smtClean="0">
                <a:solidFill>
                  <a:schemeClr val="tx2"/>
                </a:solidFill>
              </a:rPr>
              <a:t>}</a:t>
            </a:r>
          </a:p>
          <a:p>
            <a:endParaRPr lang="en-US" altLang="en-US" sz="3200" dirty="0">
              <a:solidFill>
                <a:schemeClr val="tx2"/>
              </a:solidFill>
            </a:endParaRPr>
          </a:p>
          <a:p>
            <a:r>
              <a:rPr lang="en-US" altLang="en-US" sz="3200" dirty="0" smtClean="0">
                <a:solidFill>
                  <a:schemeClr val="tx2"/>
                </a:solidFill>
              </a:rPr>
              <a:t>(a += r1)++;</a:t>
            </a:r>
          </a:p>
          <a:p>
            <a:r>
              <a:rPr lang="en-US" altLang="en-US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=&gt;</a:t>
            </a:r>
          </a:p>
          <a:p>
            <a:r>
              <a:rPr lang="en-US" altLang="en-US" sz="3200" dirty="0">
                <a:solidFill>
                  <a:schemeClr val="tx2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 += r1;</a:t>
            </a:r>
          </a:p>
          <a:p>
            <a:r>
              <a:rPr lang="en-US" altLang="en-US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a++;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799" y="3439895"/>
            <a:ext cx="5334001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 we want to perform other operations on the return object/element?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01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08F2F6-D966-47CB-8B62-6788A266D561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0963" y="228601"/>
            <a:ext cx="11639227" cy="139541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Shorthand Operators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717675" y="1816100"/>
            <a:ext cx="87566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>
                <a:solidFill>
                  <a:schemeClr val="tx2"/>
                </a:solidFill>
              </a:rPr>
              <a:t>Rational r1(2, </a:t>
            </a:r>
            <a:r>
              <a:rPr lang="en-US" altLang="en-US" sz="2800" dirty="0" smtClean="0">
                <a:solidFill>
                  <a:schemeClr val="tx2"/>
                </a:solidFill>
              </a:rPr>
              <a:t>8);</a:t>
            </a:r>
            <a:endParaRPr lang="en-US" altLang="en-US" sz="2800" dirty="0">
              <a:solidFill>
                <a:schemeClr val="tx2"/>
              </a:solidFill>
            </a:endParaRPr>
          </a:p>
          <a:p>
            <a:r>
              <a:rPr lang="en-US" altLang="en-US" sz="2800" dirty="0">
                <a:solidFill>
                  <a:schemeClr val="tx2"/>
                </a:solidFill>
              </a:rPr>
              <a:t>Rational r2 = r1 += Rational(2, </a:t>
            </a:r>
            <a:r>
              <a:rPr lang="en-US" altLang="en-US" sz="2800" dirty="0" smtClean="0">
                <a:solidFill>
                  <a:schemeClr val="tx2"/>
                </a:solidFill>
              </a:rPr>
              <a:t>5);</a:t>
            </a:r>
            <a:endParaRPr lang="en-US" altLang="en-US" sz="2800" dirty="0">
              <a:solidFill>
                <a:schemeClr val="tx2"/>
              </a:solidFill>
            </a:endParaRPr>
          </a:p>
          <a:p>
            <a:r>
              <a:rPr lang="en-US" altLang="en-US" sz="2800" dirty="0" err="1">
                <a:solidFill>
                  <a:schemeClr val="tx2"/>
                </a:solidFill>
              </a:rPr>
              <a:t>cout</a:t>
            </a:r>
            <a:r>
              <a:rPr lang="en-US" altLang="en-US" sz="2800" dirty="0">
                <a:solidFill>
                  <a:schemeClr val="tx2"/>
                </a:solidFill>
              </a:rPr>
              <a:t> &lt;&lt; "r1 is " &lt;&lt; r1.toString() &lt;&lt; </a:t>
            </a:r>
            <a:r>
              <a:rPr lang="en-US" altLang="en-US" sz="2800" dirty="0" err="1">
                <a:solidFill>
                  <a:schemeClr val="tx2"/>
                </a:solidFill>
              </a:rPr>
              <a:t>endl</a:t>
            </a:r>
            <a:r>
              <a:rPr lang="en-US" alt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800" dirty="0" err="1">
                <a:solidFill>
                  <a:schemeClr val="tx2"/>
                </a:solidFill>
              </a:rPr>
              <a:t>cout</a:t>
            </a:r>
            <a:r>
              <a:rPr lang="en-US" altLang="en-US" sz="2800" dirty="0">
                <a:solidFill>
                  <a:schemeClr val="tx2"/>
                </a:solidFill>
              </a:rPr>
              <a:t> &lt;&lt; "r2 is " &lt;&lt; r2.toString() &lt;&lt; </a:t>
            </a:r>
            <a:r>
              <a:rPr lang="en-US" altLang="en-US" sz="2800" dirty="0" err="1">
                <a:solidFill>
                  <a:schemeClr val="tx2"/>
                </a:solidFill>
              </a:rPr>
              <a:t>endl</a:t>
            </a:r>
            <a:r>
              <a:rPr lang="en-US" altLang="en-US" sz="2800" dirty="0">
                <a:solidFill>
                  <a:schemeClr val="tx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363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5BD551-9F7A-42CB-B891-09E98547E820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7032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Unary Operators 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774914" y="1138417"/>
            <a:ext cx="1123627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/>
              <a:t>The + and - are unary operators. </a:t>
            </a:r>
            <a:endParaRPr lang="en-US" altLang="en-US" sz="3200" dirty="0" smtClean="0"/>
          </a:p>
          <a:p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 smtClean="0"/>
              <a:t>-a, -b, +c </a:t>
            </a:r>
            <a:endParaRPr lang="en-US" altLang="en-US" sz="3200" dirty="0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774914" y="4263470"/>
            <a:ext cx="1069318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>
                <a:solidFill>
                  <a:schemeClr val="tx2"/>
                </a:solidFill>
              </a:rPr>
              <a:t>Rational Rational::</a:t>
            </a:r>
            <a:r>
              <a:rPr lang="en-US" altLang="en-US" sz="3200" b="1" dirty="0">
                <a:solidFill>
                  <a:schemeClr val="tx2"/>
                </a:solidFill>
              </a:rPr>
              <a:t>operator</a:t>
            </a:r>
            <a:r>
              <a:rPr lang="en-US" altLang="en-US" sz="3200" dirty="0">
                <a:solidFill>
                  <a:schemeClr val="tx2"/>
                </a:solidFill>
              </a:rPr>
              <a:t>-</a:t>
            </a:r>
            <a:r>
              <a:rPr lang="en-US" altLang="en-US" sz="3200" dirty="0" smtClean="0">
                <a:solidFill>
                  <a:schemeClr val="tx2"/>
                </a:solidFill>
              </a:rPr>
              <a:t>( )  	// no parameters</a:t>
            </a:r>
            <a:endParaRPr lang="en-US" altLang="en-US" sz="3200" dirty="0">
              <a:solidFill>
                <a:schemeClr val="tx2"/>
              </a:solidFill>
            </a:endParaRPr>
          </a:p>
          <a:p>
            <a:r>
              <a:rPr lang="en-US" alt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  </a:t>
            </a:r>
            <a:r>
              <a:rPr lang="en-US" altLang="en-US" sz="3200" b="1" dirty="0">
                <a:solidFill>
                  <a:schemeClr val="tx2"/>
                </a:solidFill>
              </a:rPr>
              <a:t>return</a:t>
            </a:r>
            <a:r>
              <a:rPr lang="en-US" altLang="en-US" sz="3200" dirty="0">
                <a:solidFill>
                  <a:schemeClr val="tx2"/>
                </a:solidFill>
              </a:rPr>
              <a:t> Rational(-numerator, denominator);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58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214" y="-54703"/>
            <a:ext cx="10515600" cy="1325563"/>
          </a:xfrm>
        </p:spPr>
        <p:txBody>
          <a:bodyPr/>
          <a:lstStyle/>
          <a:p>
            <a:r>
              <a:rPr lang="en-US" dirty="0" smtClean="0"/>
              <a:t>Rational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393"/>
            <a:ext cx="10515600" cy="5625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Rational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Rational</a:t>
            </a:r>
            <a:r>
              <a:rPr lang="en-US" dirty="0"/>
              <a:t>( );</a:t>
            </a:r>
          </a:p>
          <a:p>
            <a:pPr marL="0" indent="0">
              <a:buNone/>
            </a:pPr>
            <a:r>
              <a:rPr lang="en-US" dirty="0"/>
              <a:t>    Rational( long numerator, long denominator);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showInfo</a:t>
            </a:r>
            <a:r>
              <a:rPr lang="en-US" dirty="0"/>
              <a:t>( 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bool operator&gt;(</a:t>
            </a:r>
            <a:r>
              <a:rPr lang="en-US" dirty="0" err="1"/>
              <a:t>const</a:t>
            </a:r>
            <a:r>
              <a:rPr lang="en-US" dirty="0"/>
              <a:t> Rational &amp;second)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private:</a:t>
            </a:r>
          </a:p>
          <a:p>
            <a:pPr marL="0" indent="0">
              <a:buNone/>
            </a:pPr>
            <a:r>
              <a:rPr lang="en-US" dirty="0"/>
              <a:t>    long numerator, denominator;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smtClean="0"/>
              <a:t>How to compare two rational objects?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8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1F9CE3-40E0-49A7-AEAB-43DF3FF17F49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86" y="0"/>
            <a:ext cx="12068014" cy="131921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++ and -- Operators 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95300" y="1110282"/>
            <a:ext cx="112014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/>
              <a:t>The ++ and -- operators may be prefix or postfix. </a:t>
            </a:r>
          </a:p>
          <a:p>
            <a:r>
              <a:rPr lang="en-US" altLang="en-US" sz="3600" dirty="0"/>
              <a:t>r3 = r1++;</a:t>
            </a:r>
          </a:p>
          <a:p>
            <a:endParaRPr lang="en-US" altLang="en-US" sz="3600" dirty="0"/>
          </a:p>
          <a:p>
            <a:r>
              <a:rPr lang="en-US" altLang="en-US" sz="3600" dirty="0"/>
              <a:t>r3 = ++r1;</a:t>
            </a:r>
          </a:p>
          <a:p>
            <a:r>
              <a:rPr lang="en-US" altLang="en-US" sz="3600" dirty="0"/>
              <a:t>r1--;</a:t>
            </a:r>
          </a:p>
          <a:p>
            <a:endParaRPr lang="en-US" altLang="en-US" sz="3600" dirty="0"/>
          </a:p>
          <a:p>
            <a:r>
              <a:rPr lang="en-US" altLang="en-US" sz="3600" dirty="0"/>
              <a:t>++r1</a:t>
            </a:r>
            <a:r>
              <a:rPr lang="en-US" altLang="en-US" sz="3600" dirty="0" smtClean="0"/>
              <a:t>;			// pre-increment</a:t>
            </a:r>
          </a:p>
          <a:p>
            <a:r>
              <a:rPr lang="en-US" altLang="en-US" sz="3600" dirty="0" smtClean="0"/>
              <a:t>r1++;			// post-increment</a:t>
            </a:r>
            <a:endParaRPr lang="en-US" altLang="en-US" sz="3600" dirty="0"/>
          </a:p>
          <a:p>
            <a:r>
              <a:rPr lang="en-US" altLang="en-US" sz="3600" dirty="0"/>
              <a:t>--r1</a:t>
            </a:r>
            <a:r>
              <a:rPr lang="en-US" altLang="en-US" sz="3600" dirty="0" smtClean="0"/>
              <a:t>;</a:t>
            </a:r>
          </a:p>
          <a:p>
            <a:r>
              <a:rPr lang="en-US" altLang="en-US" sz="3600" dirty="0"/>
              <a:t>r</a:t>
            </a:r>
            <a:r>
              <a:rPr lang="en-US" altLang="en-US" sz="3600" dirty="0" smtClean="0"/>
              <a:t>1--;</a:t>
            </a:r>
            <a:endParaRPr lang="en-US" altLang="en-US" sz="3600" dirty="0"/>
          </a:p>
          <a:p>
            <a:endParaRPr lang="en-US" altLang="en-US" sz="3600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524001" y="28330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1524001" y="28060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1524001" y="2634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93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4AEFF9-3A87-42D2-993F-9E605F861960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80" y="84408"/>
            <a:ext cx="11747715" cy="131921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++ and – Operators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85980" y="1320593"/>
            <a:ext cx="1157723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Rational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&amp;Rational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++( )				++a; prefix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numerator += denominator;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Rational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&amp;Rational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::operator++(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dummy)		a++; postfix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Rational temp(numerator, denominator);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numerator += denominator;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524001" y="28330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524001" y="28060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524001" y="2634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16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4AEFF9-3A87-42D2-993F-9E605F861960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80" y="84408"/>
            <a:ext cx="11747715" cy="131921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++ and – Operators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85980" y="1320593"/>
            <a:ext cx="1157723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Rational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&amp;Rational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++( )				++a; prefix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numerator += denominator;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Rational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&amp;Rational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::operator++(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	a++; postfix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Rational temp(numerator, denominator);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numerator += denominator;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dummy is used for determining the two modes. </a:t>
            </a:r>
          </a:p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We do not use </a:t>
            </a:r>
            <a:r>
              <a:rPr lang="en-US" alt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calculation.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524001" y="28330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524001" y="28060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524001" y="2634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86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C2FBCE-9F50-4E91-A623-A9324672C2E3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1"/>
            <a:ext cx="12192000" cy="131921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Friend Functions and Classes 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94468" y="1816100"/>
            <a:ext cx="1159273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We can overload </a:t>
            </a:r>
            <a:r>
              <a:rPr lang="en-US" altLang="en-US" sz="3200" dirty="0"/>
              <a:t>the </a:t>
            </a:r>
            <a:r>
              <a:rPr lang="en-US" altLang="en-US" sz="3200" dirty="0" smtClean="0"/>
              <a:t>stream operators: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 the insertion </a:t>
            </a:r>
            <a:r>
              <a:rPr lang="en-US" altLang="en-US" sz="3200" dirty="0"/>
              <a:t>operator (&lt;&lt;) for outputting to </a:t>
            </a:r>
            <a:r>
              <a:rPr lang="en-US" altLang="en-US" sz="3200" dirty="0" err="1" smtClean="0"/>
              <a:t>cout</a:t>
            </a:r>
            <a:r>
              <a:rPr lang="en-US" altLang="en-US" sz="3200" dirty="0" smtClean="0"/>
              <a:t>.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 </a:t>
            </a:r>
            <a:r>
              <a:rPr lang="en-US" altLang="en-US" sz="3200" dirty="0"/>
              <a:t>the stream extraction operator (&gt;&gt;) for reading values from </a:t>
            </a:r>
            <a:r>
              <a:rPr lang="en-US" altLang="en-US" sz="3200" dirty="0" err="1"/>
              <a:t>cin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We need </a:t>
            </a:r>
            <a:r>
              <a:rPr lang="en-US" altLang="en-US" sz="3200" dirty="0"/>
              <a:t>to use the friend </a:t>
            </a:r>
            <a:r>
              <a:rPr lang="en-US" altLang="en-US" sz="3200" dirty="0" smtClean="0"/>
              <a:t>functions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to </a:t>
            </a:r>
            <a:r>
              <a:rPr lang="en-US" altLang="en-US" sz="3200" dirty="0"/>
              <a:t>overload these two </a:t>
            </a:r>
            <a:r>
              <a:rPr lang="en-US" altLang="en-US" sz="3200" dirty="0" smtClean="0"/>
              <a:t>operators. This is because we want to access the data members of the objects.</a:t>
            </a:r>
          </a:p>
          <a:p>
            <a:endParaRPr lang="en-US" altLang="en-US" sz="3200" dirty="0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1524001" y="28330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524001" y="28060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1524001" y="2634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96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E81A88-952A-48A7-98C3-5F7B3C45FB82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Friend Functions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524001" y="22266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232119" y="1466851"/>
            <a:ext cx="116360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</a:rPr>
              <a:t>friend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ostream</a:t>
            </a:r>
            <a:r>
              <a:rPr lang="en-US" altLang="en-US" sz="3200" dirty="0">
                <a:solidFill>
                  <a:schemeClr val="tx2"/>
                </a:solidFill>
              </a:rPr>
              <a:t>&amp; </a:t>
            </a:r>
            <a:r>
              <a:rPr lang="en-US" altLang="en-US" sz="3200" b="1" dirty="0">
                <a:solidFill>
                  <a:schemeClr val="tx2"/>
                </a:solidFill>
              </a:rPr>
              <a:t>operator</a:t>
            </a:r>
            <a:r>
              <a:rPr lang="en-US" altLang="en-US" sz="3200" dirty="0">
                <a:solidFill>
                  <a:schemeClr val="tx2"/>
                </a:solidFill>
              </a:rPr>
              <a:t>&lt;&lt;(</a:t>
            </a:r>
            <a:r>
              <a:rPr lang="en-US" altLang="en-US" sz="3200" dirty="0" err="1">
                <a:solidFill>
                  <a:schemeClr val="tx2"/>
                </a:solidFill>
              </a:rPr>
              <a:t>ostream</a:t>
            </a:r>
            <a:r>
              <a:rPr lang="en-US" altLang="en-US" sz="3200" dirty="0">
                <a:solidFill>
                  <a:schemeClr val="tx2"/>
                </a:solidFill>
              </a:rPr>
              <a:t>&amp; out, </a:t>
            </a:r>
            <a:r>
              <a:rPr lang="en-US" altLang="en-US" sz="3200" b="1" dirty="0" err="1">
                <a:solidFill>
                  <a:schemeClr val="tx2"/>
                </a:solidFill>
              </a:rPr>
              <a:t>const</a:t>
            </a:r>
            <a:r>
              <a:rPr lang="en-US" altLang="en-US" sz="3200" dirty="0">
                <a:solidFill>
                  <a:schemeClr val="tx2"/>
                </a:solidFill>
              </a:rPr>
              <a:t> Rational </a:t>
            </a:r>
            <a:r>
              <a:rPr lang="en-US" altLang="en-US" sz="3200" dirty="0" smtClean="0">
                <a:solidFill>
                  <a:schemeClr val="tx2"/>
                </a:solidFill>
              </a:rPr>
              <a:t>&amp;r) {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	</a:t>
            </a:r>
            <a:r>
              <a:rPr lang="en-US" altLang="en-US" sz="3200" dirty="0" smtClean="0">
                <a:solidFill>
                  <a:schemeClr val="tx2"/>
                </a:solidFill>
              </a:rPr>
              <a:t>out &lt;&lt; r.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</a:rPr>
              <a:t>n &lt;&lt; “\t/” &lt;&lt; r.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</a:rPr>
              <a:t>d &lt;&lt;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endl</a:t>
            </a:r>
            <a:r>
              <a:rPr lang="en-US" alt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3200" dirty="0" smtClean="0">
                <a:solidFill>
                  <a:schemeClr val="tx2"/>
                </a:solidFill>
              </a:rPr>
              <a:t>	return out;</a:t>
            </a:r>
            <a:endParaRPr lang="en-US" altLang="en-US" sz="3200" dirty="0">
              <a:solidFill>
                <a:schemeClr val="tx2"/>
              </a:solidFill>
            </a:endParaRPr>
          </a:p>
          <a:p>
            <a:r>
              <a:rPr lang="en-US" altLang="en-US" sz="3200" dirty="0" smtClean="0">
                <a:solidFill>
                  <a:schemeClr val="tx2"/>
                </a:solidFill>
              </a:rPr>
              <a:t>}</a:t>
            </a:r>
          </a:p>
          <a:p>
            <a:endParaRPr lang="en-US" altLang="en-US" sz="3200" dirty="0">
              <a:solidFill>
                <a:schemeClr val="tx2"/>
              </a:solidFill>
            </a:endParaRPr>
          </a:p>
          <a:p>
            <a:r>
              <a:rPr lang="en-US" altLang="en-US" sz="3200" dirty="0" smtClean="0">
                <a:solidFill>
                  <a:schemeClr val="tx2"/>
                </a:solidFill>
              </a:rPr>
              <a:t>3/5</a:t>
            </a:r>
          </a:p>
          <a:p>
            <a:endParaRPr lang="en-US" altLang="en-US" sz="3200" dirty="0">
              <a:solidFill>
                <a:schemeClr val="tx2"/>
              </a:solidFill>
            </a:endParaRPr>
          </a:p>
          <a:p>
            <a:r>
              <a:rPr lang="en-US" altLang="en-US" sz="3200" dirty="0" smtClean="0">
                <a:solidFill>
                  <a:schemeClr val="tx2"/>
                </a:solidFill>
              </a:rPr>
              <a:t>Note: without friend, we cannot access the protected and private data members.</a:t>
            </a:r>
          </a:p>
          <a:p>
            <a:endParaRPr lang="en-US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1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948176-AEBA-42E2-A37B-5CC141E31541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88" y="228601"/>
            <a:ext cx="11902698" cy="131921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&lt;&lt; and &gt;&gt; Operators 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08488" y="1467229"/>
            <a:ext cx="1190269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>
                <a:solidFill>
                  <a:schemeClr val="tx2"/>
                </a:solidFill>
              </a:rPr>
              <a:t>friend </a:t>
            </a:r>
            <a:r>
              <a:rPr lang="en-US" altLang="en-US" sz="2800" dirty="0" err="1">
                <a:solidFill>
                  <a:schemeClr val="tx2"/>
                </a:solidFill>
              </a:rPr>
              <a:t>ostream</a:t>
            </a:r>
            <a:r>
              <a:rPr lang="en-US" altLang="en-US" sz="2800" dirty="0">
                <a:solidFill>
                  <a:schemeClr val="tx2"/>
                </a:solidFill>
              </a:rPr>
              <a:t>&amp; </a:t>
            </a:r>
            <a:r>
              <a:rPr lang="en-US" altLang="en-US" sz="2800" b="1" dirty="0">
                <a:solidFill>
                  <a:schemeClr val="tx2"/>
                </a:solidFill>
              </a:rPr>
              <a:t>operator</a:t>
            </a:r>
            <a:r>
              <a:rPr lang="en-US" altLang="en-US" sz="2800" dirty="0">
                <a:solidFill>
                  <a:schemeClr val="tx2"/>
                </a:solidFill>
              </a:rPr>
              <a:t>&lt;&lt;(</a:t>
            </a:r>
            <a:r>
              <a:rPr lang="en-US" altLang="en-US" sz="2800" dirty="0" err="1">
                <a:solidFill>
                  <a:schemeClr val="tx2"/>
                </a:solidFill>
              </a:rPr>
              <a:t>ostream</a:t>
            </a:r>
            <a:r>
              <a:rPr lang="en-US" altLang="en-US" sz="2800" dirty="0">
                <a:solidFill>
                  <a:schemeClr val="tx2"/>
                </a:solidFill>
              </a:rPr>
              <a:t>&amp; out, </a:t>
            </a:r>
            <a:r>
              <a:rPr lang="en-US" altLang="en-US" sz="2800" b="1" dirty="0" err="1">
                <a:solidFill>
                  <a:schemeClr val="tx2"/>
                </a:solidFill>
              </a:rPr>
              <a:t>const</a:t>
            </a:r>
            <a:r>
              <a:rPr lang="en-US" altLang="en-US" sz="2800" dirty="0">
                <a:solidFill>
                  <a:schemeClr val="tx2"/>
                </a:solidFill>
              </a:rPr>
              <a:t> Rational &amp;r) {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	out &lt;&lt; r. n &lt;&lt; “\t/” &lt;&lt; r. d &lt;&lt; </a:t>
            </a:r>
            <a:r>
              <a:rPr lang="en-US" altLang="en-US" sz="2800" dirty="0" err="1">
                <a:solidFill>
                  <a:schemeClr val="tx2"/>
                </a:solidFill>
              </a:rPr>
              <a:t>endl</a:t>
            </a:r>
            <a:r>
              <a:rPr lang="en-US" alt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	return out;</a:t>
            </a:r>
          </a:p>
          <a:p>
            <a:r>
              <a:rPr lang="en-US" alt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524001" y="28330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524001" y="28060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1524001" y="2634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90513" y="3650539"/>
            <a:ext cx="86804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 err="1"/>
              <a:t>cout</a:t>
            </a:r>
            <a:r>
              <a:rPr lang="en-US" altLang="en-US" sz="3200" dirty="0"/>
              <a:t> &lt;&lt; r1 &lt;&lt; " followed by " &lt;&lt; r2</a:t>
            </a:r>
            <a:r>
              <a:rPr lang="en-US" altLang="en-US" sz="3200" dirty="0" smtClean="0"/>
              <a:t>;</a:t>
            </a:r>
          </a:p>
          <a:p>
            <a:endParaRPr lang="en-US" altLang="en-US" sz="3200" dirty="0" smtClean="0"/>
          </a:p>
          <a:p>
            <a:r>
              <a:rPr lang="en-US" altLang="en-US" sz="3200" dirty="0"/>
              <a:t>This is equivalent </a:t>
            </a:r>
            <a:r>
              <a:rPr lang="en-US" altLang="en-US" sz="3200" dirty="0" smtClean="0"/>
              <a:t>to</a:t>
            </a:r>
          </a:p>
          <a:p>
            <a:endParaRPr lang="en-US" altLang="en-US" sz="3200" dirty="0" smtClean="0"/>
          </a:p>
          <a:p>
            <a:r>
              <a:rPr lang="en-US" altLang="en-US" sz="3200" dirty="0"/>
              <a:t>((</a:t>
            </a:r>
            <a:r>
              <a:rPr lang="en-US" altLang="en-US" sz="3200" dirty="0" err="1"/>
              <a:t>cout</a:t>
            </a:r>
            <a:r>
              <a:rPr lang="en-US" altLang="en-US" sz="3200" dirty="0"/>
              <a:t> &lt;&lt; r1) &lt;&lt; " followed by ") &lt;&lt; r2; </a:t>
            </a:r>
          </a:p>
          <a:p>
            <a:r>
              <a:rPr lang="en-US" altLang="en-US" sz="3200" dirty="0" smtClean="0"/>
              <a:t>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624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CAABE1-3FB6-47D0-8874-1C568904F6CF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1"/>
            <a:ext cx="11949193" cy="131921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&lt;&lt; and &gt;&gt; Operators 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16976" y="1522154"/>
            <a:ext cx="1173221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 smtClean="0">
                <a:solidFill>
                  <a:schemeClr val="tx2"/>
                </a:solidFill>
              </a:rPr>
              <a:t>// the stream extraction operator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f</a:t>
            </a:r>
            <a:r>
              <a:rPr lang="en-US" altLang="en-US" sz="3200" dirty="0" smtClean="0">
                <a:solidFill>
                  <a:schemeClr val="tx2"/>
                </a:solidFill>
              </a:rPr>
              <a:t>riend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istream</a:t>
            </a:r>
            <a:r>
              <a:rPr lang="en-US" altLang="en-US" sz="3200" dirty="0">
                <a:solidFill>
                  <a:schemeClr val="tx2"/>
                </a:solidFill>
              </a:rPr>
              <a:t>&amp; </a:t>
            </a:r>
            <a:r>
              <a:rPr lang="en-US" altLang="en-US" sz="3200" b="1" dirty="0">
                <a:solidFill>
                  <a:schemeClr val="tx2"/>
                </a:solidFill>
              </a:rPr>
              <a:t>operator</a:t>
            </a:r>
            <a:r>
              <a:rPr lang="en-US" altLang="en-US" sz="3200" dirty="0">
                <a:solidFill>
                  <a:schemeClr val="tx2"/>
                </a:solidFill>
              </a:rPr>
              <a:t>&gt;&gt;(</a:t>
            </a:r>
            <a:r>
              <a:rPr lang="en-US" altLang="en-US" sz="3200" dirty="0" err="1">
                <a:solidFill>
                  <a:schemeClr val="tx2"/>
                </a:solidFill>
              </a:rPr>
              <a:t>istream</a:t>
            </a:r>
            <a:r>
              <a:rPr lang="en-US" altLang="en-US" sz="3200" dirty="0">
                <a:solidFill>
                  <a:schemeClr val="tx2"/>
                </a:solidFill>
              </a:rPr>
              <a:t>&amp;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inst</a:t>
            </a:r>
            <a:r>
              <a:rPr lang="en-US" altLang="en-US" sz="3200" dirty="0" smtClean="0">
                <a:solidFill>
                  <a:schemeClr val="tx2"/>
                </a:solidFill>
              </a:rPr>
              <a:t>, </a:t>
            </a:r>
            <a:r>
              <a:rPr lang="en-US" altLang="en-US" sz="3200" dirty="0">
                <a:solidFill>
                  <a:schemeClr val="tx2"/>
                </a:solidFill>
              </a:rPr>
              <a:t>Rational&amp; rational)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  </a:t>
            </a:r>
            <a:r>
              <a:rPr lang="en-US" altLang="en-US" sz="3200" dirty="0" err="1">
                <a:solidFill>
                  <a:schemeClr val="tx2"/>
                </a:solidFill>
              </a:rPr>
              <a:t>cout</a:t>
            </a:r>
            <a:r>
              <a:rPr lang="en-US" altLang="en-US" sz="3200" dirty="0">
                <a:solidFill>
                  <a:schemeClr val="tx2"/>
                </a:solidFill>
              </a:rPr>
              <a:t> &lt;&lt; "Enter numerator: ";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inst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dirty="0">
                <a:solidFill>
                  <a:schemeClr val="tx2"/>
                </a:solidFill>
              </a:rPr>
              <a:t>&gt;&gt; </a:t>
            </a:r>
            <a:r>
              <a:rPr lang="en-US" altLang="en-US" sz="3200" dirty="0" err="1">
                <a:solidFill>
                  <a:schemeClr val="tx2"/>
                </a:solidFill>
              </a:rPr>
              <a:t>rational.numerator</a:t>
            </a:r>
            <a:r>
              <a:rPr lang="en-US" altLang="en-US" sz="3200" dirty="0" smtClean="0">
                <a:solidFill>
                  <a:schemeClr val="tx2"/>
                </a:solidFill>
              </a:rPr>
              <a:t>;</a:t>
            </a:r>
          </a:p>
          <a:p>
            <a:endParaRPr lang="en-US" altLang="en-US" sz="3200" dirty="0">
              <a:solidFill>
                <a:schemeClr val="tx2"/>
              </a:solidFill>
            </a:endParaRPr>
          </a:p>
          <a:p>
            <a:r>
              <a:rPr lang="en-US" altLang="en-US" sz="3200" dirty="0">
                <a:solidFill>
                  <a:schemeClr val="tx2"/>
                </a:solidFill>
              </a:rPr>
              <a:t>  </a:t>
            </a:r>
            <a:r>
              <a:rPr lang="en-US" altLang="en-US" sz="3200" dirty="0" err="1">
                <a:solidFill>
                  <a:schemeClr val="tx2"/>
                </a:solidFill>
              </a:rPr>
              <a:t>cout</a:t>
            </a:r>
            <a:r>
              <a:rPr lang="en-US" altLang="en-US" sz="3200" dirty="0">
                <a:solidFill>
                  <a:schemeClr val="tx2"/>
                </a:solidFill>
              </a:rPr>
              <a:t> &lt;&lt; "Enter denominator: ";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inst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dirty="0">
                <a:solidFill>
                  <a:schemeClr val="tx2"/>
                </a:solidFill>
              </a:rPr>
              <a:t>&gt;&gt; </a:t>
            </a:r>
            <a:r>
              <a:rPr lang="en-US" altLang="en-US" sz="3200" dirty="0" err="1">
                <a:solidFill>
                  <a:schemeClr val="tx2"/>
                </a:solidFill>
              </a:rPr>
              <a:t>rational.denominator</a:t>
            </a:r>
            <a:r>
              <a:rPr lang="en-US" alt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  </a:t>
            </a:r>
            <a:r>
              <a:rPr lang="en-US" altLang="en-US" sz="3200" b="1" dirty="0">
                <a:solidFill>
                  <a:schemeClr val="tx2"/>
                </a:solidFill>
              </a:rPr>
              <a:t>return</a:t>
            </a:r>
            <a:r>
              <a:rPr lang="en-US" altLang="en-US" sz="3200" dirty="0">
                <a:solidFill>
                  <a:schemeClr val="tx2"/>
                </a:solidFill>
              </a:rPr>
              <a:t> in;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524001" y="28330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524001" y="28060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1524001" y="2634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72400" y="3355084"/>
            <a:ext cx="3848100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cin</a:t>
            </a:r>
            <a:r>
              <a:rPr lang="en-US" sz="3200" dirty="0" smtClean="0"/>
              <a:t> &gt;&gt; a &gt;&gt; b &gt;&gt; c;</a:t>
            </a:r>
          </a:p>
          <a:p>
            <a:endParaRPr lang="en-US" sz="3200" dirty="0"/>
          </a:p>
          <a:p>
            <a:r>
              <a:rPr lang="en-US" sz="3200" dirty="0" smtClean="0"/>
              <a:t>( (</a:t>
            </a:r>
            <a:r>
              <a:rPr lang="en-US" sz="3200" dirty="0" err="1" smtClean="0"/>
              <a:t>cin</a:t>
            </a:r>
            <a:r>
              <a:rPr lang="en-US" sz="3200" dirty="0" smtClean="0"/>
              <a:t> &gt;&gt; a) &gt;&gt; b ) &gt;&gt; c;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424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CAABE1-3FB6-47D0-8874-1C568904F6CF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1"/>
            <a:ext cx="11949193" cy="1319213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&lt;&lt; and &gt;&gt; Operators 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524001" y="21694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16976" y="1522154"/>
            <a:ext cx="1173221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 smtClean="0">
                <a:solidFill>
                  <a:schemeClr val="tx2"/>
                </a:solidFill>
              </a:rPr>
              <a:t>// the stream extraction operator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f</a:t>
            </a:r>
            <a:r>
              <a:rPr lang="en-US" altLang="en-US" sz="3200" dirty="0" smtClean="0">
                <a:solidFill>
                  <a:schemeClr val="tx2"/>
                </a:solidFill>
              </a:rPr>
              <a:t>riend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istream</a:t>
            </a:r>
            <a:r>
              <a:rPr lang="en-US" altLang="en-US" sz="3200" dirty="0">
                <a:solidFill>
                  <a:schemeClr val="tx2"/>
                </a:solidFill>
              </a:rPr>
              <a:t>&amp; </a:t>
            </a:r>
            <a:r>
              <a:rPr lang="en-US" altLang="en-US" sz="3200" b="1" dirty="0">
                <a:solidFill>
                  <a:schemeClr val="tx2"/>
                </a:solidFill>
              </a:rPr>
              <a:t>operator</a:t>
            </a:r>
            <a:r>
              <a:rPr lang="en-US" altLang="en-US" sz="3200" dirty="0">
                <a:solidFill>
                  <a:schemeClr val="tx2"/>
                </a:solidFill>
              </a:rPr>
              <a:t>&gt;&gt;(</a:t>
            </a:r>
            <a:r>
              <a:rPr lang="en-US" altLang="en-US" sz="3200" dirty="0" err="1">
                <a:solidFill>
                  <a:schemeClr val="tx2"/>
                </a:solidFill>
              </a:rPr>
              <a:t>istream</a:t>
            </a:r>
            <a:r>
              <a:rPr lang="en-US" altLang="en-US" sz="3200" dirty="0">
                <a:solidFill>
                  <a:schemeClr val="tx2"/>
                </a:solidFill>
              </a:rPr>
              <a:t>&amp;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inst</a:t>
            </a:r>
            <a:r>
              <a:rPr lang="en-US" altLang="en-US" sz="3200" dirty="0" smtClean="0">
                <a:solidFill>
                  <a:schemeClr val="tx2"/>
                </a:solidFill>
              </a:rPr>
              <a:t>, </a:t>
            </a:r>
            <a:r>
              <a:rPr lang="en-US" altLang="en-US" sz="3200" b="1" dirty="0" err="1" smtClean="0">
                <a:solidFill>
                  <a:schemeClr val="tx2"/>
                </a:solidFill>
              </a:rPr>
              <a:t>const</a:t>
            </a:r>
            <a:r>
              <a:rPr lang="en-US" altLang="en-US" sz="3200" dirty="0" smtClean="0">
                <a:solidFill>
                  <a:schemeClr val="tx2"/>
                </a:solidFill>
              </a:rPr>
              <a:t> Rational</a:t>
            </a:r>
            <a:r>
              <a:rPr lang="en-US" altLang="en-US" sz="3200" dirty="0">
                <a:solidFill>
                  <a:schemeClr val="tx2"/>
                </a:solidFill>
              </a:rPr>
              <a:t>&amp; rational)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  </a:t>
            </a:r>
            <a:r>
              <a:rPr lang="en-US" altLang="en-US" sz="3200" dirty="0" err="1">
                <a:solidFill>
                  <a:schemeClr val="tx2"/>
                </a:solidFill>
              </a:rPr>
              <a:t>cout</a:t>
            </a:r>
            <a:r>
              <a:rPr lang="en-US" altLang="en-US" sz="3200" dirty="0">
                <a:solidFill>
                  <a:schemeClr val="tx2"/>
                </a:solidFill>
              </a:rPr>
              <a:t> &lt;&lt; "Enter numerator: ";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inst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dirty="0">
                <a:solidFill>
                  <a:schemeClr val="tx2"/>
                </a:solidFill>
              </a:rPr>
              <a:t>&gt;&gt; </a:t>
            </a:r>
            <a:r>
              <a:rPr lang="en-US" altLang="en-US" sz="3200" dirty="0" err="1">
                <a:solidFill>
                  <a:schemeClr val="tx2"/>
                </a:solidFill>
              </a:rPr>
              <a:t>rational.numerator</a:t>
            </a:r>
            <a:r>
              <a:rPr lang="en-US" altLang="en-US" sz="3200" dirty="0" smtClean="0">
                <a:solidFill>
                  <a:schemeClr val="tx2"/>
                </a:solidFill>
              </a:rPr>
              <a:t>;</a:t>
            </a:r>
          </a:p>
          <a:p>
            <a:endParaRPr lang="en-US" altLang="en-US" sz="3200" dirty="0">
              <a:solidFill>
                <a:schemeClr val="tx2"/>
              </a:solidFill>
            </a:endParaRPr>
          </a:p>
          <a:p>
            <a:r>
              <a:rPr lang="en-US" altLang="en-US" sz="3200" dirty="0">
                <a:solidFill>
                  <a:schemeClr val="tx2"/>
                </a:solidFill>
              </a:rPr>
              <a:t>  </a:t>
            </a:r>
            <a:r>
              <a:rPr lang="en-US" altLang="en-US" sz="3200" dirty="0" err="1">
                <a:solidFill>
                  <a:schemeClr val="tx2"/>
                </a:solidFill>
              </a:rPr>
              <a:t>cout</a:t>
            </a:r>
            <a:r>
              <a:rPr lang="en-US" altLang="en-US" sz="3200" dirty="0">
                <a:solidFill>
                  <a:schemeClr val="tx2"/>
                </a:solidFill>
              </a:rPr>
              <a:t> &lt;&lt; "Enter denominator: ";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tx2"/>
                </a:solidFill>
              </a:rPr>
              <a:t>inst</a:t>
            </a:r>
            <a:r>
              <a:rPr lang="en-US" altLang="en-US" sz="3200" dirty="0" smtClean="0">
                <a:solidFill>
                  <a:schemeClr val="tx2"/>
                </a:solidFill>
              </a:rPr>
              <a:t> </a:t>
            </a:r>
            <a:r>
              <a:rPr lang="en-US" altLang="en-US" sz="3200" dirty="0">
                <a:solidFill>
                  <a:schemeClr val="tx2"/>
                </a:solidFill>
              </a:rPr>
              <a:t>&gt;&gt; </a:t>
            </a:r>
            <a:r>
              <a:rPr lang="en-US" altLang="en-US" sz="3200" dirty="0" err="1">
                <a:solidFill>
                  <a:schemeClr val="tx2"/>
                </a:solidFill>
              </a:rPr>
              <a:t>rational.denominator</a:t>
            </a:r>
            <a:r>
              <a:rPr lang="en-US" alt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  </a:t>
            </a:r>
            <a:r>
              <a:rPr lang="en-US" altLang="en-US" sz="3200" b="1" dirty="0">
                <a:solidFill>
                  <a:schemeClr val="tx2"/>
                </a:solidFill>
              </a:rPr>
              <a:t>return</a:t>
            </a:r>
            <a:r>
              <a:rPr lang="en-US" altLang="en-US" sz="3200" dirty="0">
                <a:solidFill>
                  <a:schemeClr val="tx2"/>
                </a:solidFill>
              </a:rPr>
              <a:t> in;</a:t>
            </a:r>
          </a:p>
          <a:p>
            <a:r>
              <a:rPr lang="en-US" alt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524001" y="28330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524001" y="28060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1524001" y="26346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72400" y="3355084"/>
            <a:ext cx="3848100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cin</a:t>
            </a:r>
            <a:r>
              <a:rPr lang="en-US" sz="3200" dirty="0" smtClean="0"/>
              <a:t> &gt;&gt; a &gt;&gt; b &gt;&gt; c;</a:t>
            </a:r>
          </a:p>
          <a:p>
            <a:endParaRPr lang="en-US" sz="3200" dirty="0"/>
          </a:p>
          <a:p>
            <a:r>
              <a:rPr lang="en-US" sz="3200" dirty="0" smtClean="0"/>
              <a:t>( (</a:t>
            </a:r>
            <a:r>
              <a:rPr lang="en-US" sz="3200" dirty="0" err="1" smtClean="0"/>
              <a:t>cin</a:t>
            </a:r>
            <a:r>
              <a:rPr lang="en-US" sz="3200" dirty="0" smtClean="0"/>
              <a:t> &gt;&gt; a) &gt;&gt; b ) &gt;&gt; c;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234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894098-CB6E-4E0A-867A-4F8866F48A5F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5776" y="279401"/>
            <a:ext cx="8602663" cy="690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 Conversion: Rational to double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980" y="1201738"/>
            <a:ext cx="11701220" cy="515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 smtClean="0"/>
              <a:t>We </a:t>
            </a:r>
            <a:r>
              <a:rPr lang="en-US" altLang="en-US" sz="3200" dirty="0"/>
              <a:t>can add an 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 value with a double value such as</a:t>
            </a:r>
          </a:p>
          <a:p>
            <a:pPr marL="0" indent="0">
              <a:buNone/>
            </a:pPr>
            <a:r>
              <a:rPr lang="en-US" altLang="en-US" sz="3200" dirty="0"/>
              <a:t>1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+ </a:t>
            </a:r>
            <a:r>
              <a:rPr lang="en-US" altLang="en-US" sz="3200" dirty="0" smtClean="0"/>
              <a:t>7.8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C</a:t>
            </a:r>
            <a:r>
              <a:rPr lang="en-US" altLang="en-US" sz="3200" dirty="0"/>
              <a:t>++ performs automatic type conversion to convert an 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 value </a:t>
            </a:r>
            <a:r>
              <a:rPr lang="en-US" altLang="en-US" sz="3200" dirty="0" smtClean="0"/>
              <a:t>1 to </a:t>
            </a:r>
            <a:r>
              <a:rPr lang="en-US" altLang="en-US" sz="3200" dirty="0"/>
              <a:t>a double value </a:t>
            </a:r>
            <a:r>
              <a:rPr lang="en-US" altLang="en-US" sz="3200" dirty="0" smtClean="0"/>
              <a:t>1.0</a:t>
            </a:r>
            <a:r>
              <a:rPr lang="en-US" altLang="en-US" sz="3200" dirty="0"/>
              <a:t>. </a:t>
            </a:r>
            <a:endParaRPr lang="en-US" altLang="en-US" sz="3200" dirty="0" smtClean="0"/>
          </a:p>
          <a:p>
            <a:pPr marL="0" indent="0">
              <a:buNone/>
            </a:pPr>
            <a:endParaRPr lang="en-US" altLang="en-US" sz="3200" dirty="0" smtClean="0"/>
          </a:p>
          <a:p>
            <a:pPr marL="0" indent="0">
              <a:buNone/>
            </a:pPr>
            <a:r>
              <a:rPr lang="en-US" altLang="en-US" sz="3200" dirty="0" smtClean="0"/>
              <a:t>We can also add </a:t>
            </a:r>
            <a:r>
              <a:rPr lang="en-US" altLang="en-US" sz="3200" dirty="0"/>
              <a:t>a rational number with an 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 or a double </a:t>
            </a:r>
            <a:r>
              <a:rPr lang="en-US" altLang="en-US" sz="3200" dirty="0" smtClean="0"/>
              <a:t>value.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6146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58DC98-B407-481C-8BAA-221702EC4E78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62703" y="156371"/>
            <a:ext cx="7772400" cy="6905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Rational to double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703" y="1201739"/>
            <a:ext cx="8486775" cy="21113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trike="sngStrike" dirty="0">
                <a:solidFill>
                  <a:schemeClr val="tx2"/>
                </a:solidFill>
              </a:rPr>
              <a:t>Rational::</a:t>
            </a:r>
            <a:r>
              <a:rPr lang="en-US" altLang="en-US" dirty="0">
                <a:solidFill>
                  <a:schemeClr val="tx2"/>
                </a:solidFill>
              </a:rPr>
              <a:t>operator </a:t>
            </a:r>
            <a:r>
              <a:rPr lang="en-US" altLang="en-US" b="1" dirty="0">
                <a:solidFill>
                  <a:schemeClr val="tx2"/>
                </a:solidFill>
              </a:rPr>
              <a:t>double</a:t>
            </a:r>
            <a:r>
              <a:rPr lang="en-US" altLang="en-US" dirty="0">
                <a:solidFill>
                  <a:schemeClr val="tx2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b="1" dirty="0">
                <a:solidFill>
                  <a:schemeClr val="tx2"/>
                </a:solidFill>
              </a:rPr>
              <a:t>return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doubleValue</a:t>
            </a:r>
            <a:r>
              <a:rPr lang="en-US" altLang="en-US" dirty="0">
                <a:solidFill>
                  <a:schemeClr val="tx2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62703" y="3544889"/>
            <a:ext cx="8486775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Rational </a:t>
            </a:r>
            <a:r>
              <a:rPr lang="en-US" altLang="en-US" sz="3200" dirty="0" smtClean="0">
                <a:solidFill>
                  <a:schemeClr val="tx2"/>
                </a:solidFill>
              </a:rPr>
              <a:t>r1(3, 5);</a:t>
            </a:r>
            <a:endParaRPr lang="en-US" altLang="en-US" sz="3200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double d = r1 + </a:t>
            </a:r>
            <a:r>
              <a:rPr lang="en-US" altLang="en-US" sz="3200" dirty="0" smtClean="0">
                <a:solidFill>
                  <a:schemeClr val="tx2"/>
                </a:solidFill>
              </a:rPr>
              <a:t>8.2; </a:t>
            </a:r>
            <a:endParaRPr lang="en-US" altLang="en-US" sz="3200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 dirty="0" err="1">
                <a:solidFill>
                  <a:schemeClr val="tx2"/>
                </a:solidFill>
              </a:rPr>
              <a:t>cout</a:t>
            </a:r>
            <a:r>
              <a:rPr lang="en-US" altLang="en-US" sz="3200" dirty="0">
                <a:solidFill>
                  <a:schemeClr val="tx2"/>
                </a:solidFill>
              </a:rPr>
              <a:t> &lt;&lt; "r1 + </a:t>
            </a:r>
            <a:r>
              <a:rPr lang="en-US" altLang="en-US" sz="3200" dirty="0" smtClean="0">
                <a:solidFill>
                  <a:schemeClr val="tx2"/>
                </a:solidFill>
              </a:rPr>
              <a:t>8.2 </a:t>
            </a:r>
            <a:r>
              <a:rPr lang="en-US" altLang="en-US" sz="3200" dirty="0">
                <a:solidFill>
                  <a:schemeClr val="tx2"/>
                </a:solidFill>
              </a:rPr>
              <a:t>is " &lt;&lt; d &lt;&lt; </a:t>
            </a:r>
            <a:r>
              <a:rPr lang="en-US" altLang="en-US" sz="3200" dirty="0" err="1">
                <a:solidFill>
                  <a:schemeClr val="tx2"/>
                </a:solidFill>
              </a:rPr>
              <a:t>endl</a:t>
            </a:r>
            <a:r>
              <a:rPr lang="en-US" altLang="en-US" sz="3200" dirty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7325533" y="354707"/>
            <a:ext cx="4468678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</a:rPr>
              <a:t>Can you add a rational number with an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</a:rPr>
              <a:t> or a double value? </a:t>
            </a:r>
          </a:p>
          <a:p>
            <a:r>
              <a:rPr lang="en-US" altLang="en-US" sz="3200" dirty="0"/>
              <a:t>Yes. </a:t>
            </a:r>
            <a:endParaRPr lang="en-US" altLang="en-US" sz="3200" dirty="0" smtClean="0"/>
          </a:p>
          <a:p>
            <a:endParaRPr lang="en-US" altLang="en-US" sz="3200" dirty="0"/>
          </a:p>
          <a:p>
            <a:r>
              <a:rPr lang="en-US" altLang="en-US" sz="3200" dirty="0" smtClean="0"/>
              <a:t>The </a:t>
            </a:r>
            <a:r>
              <a:rPr lang="en-US" altLang="en-US" sz="3200" dirty="0"/>
              <a:t>implementation of the function </a:t>
            </a:r>
            <a:r>
              <a:rPr lang="en-US" altLang="en-US" sz="3200" dirty="0" smtClean="0"/>
              <a:t>converts </a:t>
            </a:r>
            <a:r>
              <a:rPr lang="en-US" altLang="en-US" sz="3200" dirty="0"/>
              <a:t>a Rational object to a double value. </a:t>
            </a:r>
          </a:p>
        </p:txBody>
      </p:sp>
    </p:spTree>
    <p:extLst>
      <p:ext uri="{BB962C8B-B14F-4D97-AF65-F5344CB8AC3E}">
        <p14:creationId xmlns:p14="http://schemas.microsoft.com/office/powerpoint/2010/main" val="171606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506662"/>
            <a:ext cx="119198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Rational b(3, 4), c(4, 9), d(-10, 25);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are the values of  the numerator and the denominator in each object?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25563"/>
            <a:ext cx="8684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Rational( long numerator, long denominator);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319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58DC98-B407-481C-8BAA-221702EC4E78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62703" y="132240"/>
            <a:ext cx="7772400" cy="6905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Rational to double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703" y="969964"/>
            <a:ext cx="8486775" cy="31249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class Rational {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</a:rPr>
              <a:t>p</a:t>
            </a:r>
            <a:r>
              <a:rPr lang="en-US" altLang="en-US" dirty="0" smtClean="0">
                <a:solidFill>
                  <a:schemeClr val="tx2"/>
                </a:solidFill>
              </a:rPr>
              <a:t>ublic: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	operator </a:t>
            </a:r>
            <a:r>
              <a:rPr lang="en-US" altLang="en-US" b="1" dirty="0">
                <a:solidFill>
                  <a:schemeClr val="tx2"/>
                </a:solidFill>
              </a:rPr>
              <a:t>double</a:t>
            </a:r>
            <a:r>
              <a:rPr lang="en-US" altLang="en-US" dirty="0">
                <a:solidFill>
                  <a:schemeClr val="tx2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	{</a:t>
            </a:r>
            <a:endParaRPr lang="en-US" alt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</a:rPr>
              <a:t>  </a:t>
            </a:r>
            <a:r>
              <a:rPr lang="en-US" altLang="en-US" dirty="0" smtClean="0">
                <a:solidFill>
                  <a:schemeClr val="tx2"/>
                </a:solidFill>
              </a:rPr>
              <a:t>	</a:t>
            </a:r>
            <a:r>
              <a:rPr lang="en-US" altLang="en-US" b="1" dirty="0" smtClean="0">
                <a:solidFill>
                  <a:schemeClr val="tx2"/>
                </a:solidFill>
              </a:rPr>
              <a:t>return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err="1">
                <a:solidFill>
                  <a:schemeClr val="tx2"/>
                </a:solidFill>
              </a:rPr>
              <a:t>doubleValue</a:t>
            </a:r>
            <a:r>
              <a:rPr lang="en-US" altLang="en-US" dirty="0">
                <a:solidFill>
                  <a:schemeClr val="tx2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2"/>
                </a:solidFill>
              </a:rPr>
              <a:t>};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562703" y="4244975"/>
            <a:ext cx="8486775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Rational r1(1, 4);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double d = r1 + </a:t>
            </a:r>
            <a:r>
              <a:rPr lang="en-US" altLang="en-US" sz="3200" dirty="0" smtClean="0">
                <a:solidFill>
                  <a:schemeClr val="tx2"/>
                </a:solidFill>
              </a:rPr>
              <a:t>8.1</a:t>
            </a:r>
            <a:r>
              <a:rPr lang="en-US" altLang="en-US" sz="3200" dirty="0">
                <a:solidFill>
                  <a:schemeClr val="tx2"/>
                </a:solidFill>
              </a:rPr>
              <a:t>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3200" dirty="0" err="1">
                <a:solidFill>
                  <a:schemeClr val="tx2"/>
                </a:solidFill>
              </a:rPr>
              <a:t>cout</a:t>
            </a:r>
            <a:r>
              <a:rPr lang="en-US" altLang="en-US" sz="3200" dirty="0">
                <a:solidFill>
                  <a:schemeClr val="tx2"/>
                </a:solidFill>
              </a:rPr>
              <a:t> &lt;&lt; "r1 + </a:t>
            </a:r>
            <a:r>
              <a:rPr lang="en-US" altLang="en-US" sz="3200" dirty="0" smtClean="0">
                <a:solidFill>
                  <a:schemeClr val="tx2"/>
                </a:solidFill>
              </a:rPr>
              <a:t>8.1 </a:t>
            </a:r>
            <a:r>
              <a:rPr lang="en-US" altLang="en-US" sz="3200" dirty="0">
                <a:solidFill>
                  <a:schemeClr val="tx2"/>
                </a:solidFill>
              </a:rPr>
              <a:t>is " &lt;&lt; d &lt;&lt; </a:t>
            </a:r>
            <a:r>
              <a:rPr lang="en-US" altLang="en-US" sz="3200" dirty="0" err="1">
                <a:solidFill>
                  <a:schemeClr val="tx2"/>
                </a:solidFill>
              </a:rPr>
              <a:t>endl</a:t>
            </a:r>
            <a:r>
              <a:rPr lang="en-US" altLang="en-US" sz="3200" dirty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7325533" y="354707"/>
            <a:ext cx="4468678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</a:rPr>
              <a:t>Can you add a rational number with an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</a:rPr>
              <a:t> or a double value? </a:t>
            </a:r>
          </a:p>
          <a:p>
            <a:r>
              <a:rPr lang="en-US" altLang="en-US" sz="3200" dirty="0"/>
              <a:t>Yes. </a:t>
            </a:r>
            <a:endParaRPr lang="en-US" altLang="en-US" sz="3200" dirty="0" smtClean="0"/>
          </a:p>
          <a:p>
            <a:endParaRPr lang="en-US" altLang="en-US" sz="3200" dirty="0"/>
          </a:p>
          <a:p>
            <a:r>
              <a:rPr lang="en-US" altLang="en-US" sz="3200" dirty="0"/>
              <a:t>T</a:t>
            </a:r>
            <a:r>
              <a:rPr lang="en-US" altLang="en-US" sz="3200" dirty="0" smtClean="0"/>
              <a:t>he </a:t>
            </a:r>
            <a:r>
              <a:rPr lang="en-US" altLang="en-US" sz="3200" dirty="0"/>
              <a:t>implementation of the function </a:t>
            </a:r>
            <a:r>
              <a:rPr lang="en-US" altLang="en-US" sz="3200" dirty="0" smtClean="0"/>
              <a:t>converts </a:t>
            </a:r>
            <a:r>
              <a:rPr lang="en-US" altLang="en-US" sz="3200" dirty="0"/>
              <a:t>a Rational object to a double value. </a:t>
            </a:r>
          </a:p>
        </p:txBody>
      </p:sp>
    </p:spTree>
    <p:extLst>
      <p:ext uri="{BB962C8B-B14F-4D97-AF65-F5344CB8AC3E}">
        <p14:creationId xmlns:p14="http://schemas.microsoft.com/office/powerpoint/2010/main" val="50560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9971"/>
            <a:ext cx="12001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Rational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private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: l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ong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numerator, denominator; 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Rational( ):numerator(0),denominator(1)  {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Rational(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n,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d ):numerator(n),denominator(d)  {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Rational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+(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a) { </a:t>
            </a:r>
            <a:endParaRPr lang="en-US" sz="2400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Rational(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numerator+a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*denominator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, denominator);} 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getDoubleValue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()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endParaRPr lang="en-US" sz="2400" dirty="0" smtClean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re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turn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numerator/(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)denominator;}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getIntValue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()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numerator/denominator;}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operator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()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getDoubleValue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(); } 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()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getIntValue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(); } 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&amp;out,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Rational &amp;r);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&amp;out,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Rational &amp;r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 {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out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r.numerator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"\t"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r.denominator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out;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38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1F6B70-C50A-4A71-BD13-68ADE17C03F0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4" y="279401"/>
            <a:ext cx="8524875" cy="690563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 Conversion: number to Rational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458" y="1201737"/>
            <a:ext cx="11437749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A Rational object can be </a:t>
            </a:r>
            <a:r>
              <a:rPr lang="en-US" altLang="en-US" dirty="0" smtClean="0"/>
              <a:t>converted </a:t>
            </a:r>
            <a:r>
              <a:rPr lang="en-US" altLang="en-US" dirty="0"/>
              <a:t>to a numeric value. 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We can also covert a </a:t>
            </a:r>
            <a:r>
              <a:rPr lang="en-US" altLang="en-US" dirty="0"/>
              <a:t>numeric value </a:t>
            </a:r>
            <a:r>
              <a:rPr lang="en-US" altLang="en-US" dirty="0" smtClean="0"/>
              <a:t>to </a:t>
            </a:r>
            <a:r>
              <a:rPr lang="en-US" altLang="en-US" dirty="0"/>
              <a:t>a Rational </a:t>
            </a:r>
            <a:r>
              <a:rPr lang="en-US" altLang="en-US" dirty="0" smtClean="0"/>
              <a:t>object. 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3200" dirty="0"/>
              <a:t>To achieve this, define the following constructor in the header file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dirty="0"/>
              <a:t>	Rational(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dirty="0"/>
              <a:t>numerator);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and implement it in the implementation file 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r>
              <a:rPr lang="en-US" altLang="en-US" b="1" dirty="0" smtClean="0"/>
              <a:t>Rational r0(2, 3);</a:t>
            </a:r>
          </a:p>
          <a:p>
            <a:pPr marL="0" indent="0">
              <a:buNone/>
            </a:pPr>
            <a:r>
              <a:rPr lang="en-US" altLang="en-US" b="1" dirty="0" smtClean="0"/>
              <a:t>Rational r1 = (Rational)5 + r0;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72328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17F37C-A930-4E51-8723-EFCACD17D241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4" y="279401"/>
            <a:ext cx="8524875" cy="690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 Conversion: number to Rational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3564" y="1411288"/>
            <a:ext cx="8486775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Rational </a:t>
            </a:r>
            <a:r>
              <a:rPr lang="en-US" altLang="en-US" dirty="0"/>
              <a:t>r1(2, </a:t>
            </a:r>
            <a:r>
              <a:rPr lang="en-US" altLang="en-US" dirty="0" smtClean="0"/>
              <a:t>5);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Rational r = r1 + 4; </a:t>
            </a:r>
            <a:r>
              <a:rPr lang="en-US" altLang="en-US" dirty="0" smtClean="0"/>
              <a:t>convert 4 </a:t>
            </a:r>
            <a:r>
              <a:rPr lang="en-US" altLang="en-US" dirty="0"/>
              <a:t>to Rational</a:t>
            </a:r>
          </a:p>
          <a:p>
            <a:pPr marL="0" indent="0">
              <a:buNone/>
            </a:pPr>
            <a:r>
              <a:rPr lang="en-US" altLang="en-US" dirty="0" err="1"/>
              <a:t>cout</a:t>
            </a:r>
            <a:r>
              <a:rPr lang="en-US" altLang="en-US" dirty="0"/>
              <a:t> &lt;&lt; r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displays</a:t>
            </a:r>
          </a:p>
          <a:p>
            <a:pPr marL="0" indent="0">
              <a:buNone/>
            </a:pPr>
            <a:r>
              <a:rPr lang="en-US" altLang="en-US" dirty="0" smtClean="0"/>
              <a:t>22 </a:t>
            </a:r>
            <a:r>
              <a:rPr lang="en-US" altLang="en-US" dirty="0"/>
              <a:t>/ </a:t>
            </a:r>
            <a:r>
              <a:rPr lang="en-US" altLang="en-US" dirty="0" smtClean="0"/>
              <a:t>5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18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FB8C1D-54E7-4188-86AB-AE2A29464157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4" y="279401"/>
            <a:ext cx="8524875" cy="690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 Conversion: number to Rational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916" y="1201738"/>
            <a:ext cx="1078682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We </a:t>
            </a:r>
            <a:r>
              <a:rPr lang="en-US" altLang="en-US" dirty="0"/>
              <a:t>can add a Rational object with an integer like this: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r1 + </a:t>
            </a:r>
            <a:r>
              <a:rPr lang="en-US" altLang="en-US" b="1" dirty="0" smtClean="0"/>
              <a:t>9  	// (</a:t>
            </a:r>
            <a:r>
              <a:rPr lang="en-US" altLang="en-US" b="1" dirty="0"/>
              <a:t>r1.operator</a:t>
            </a:r>
            <a:r>
              <a:rPr lang="en-US" altLang="en-US" b="1" dirty="0" smtClean="0"/>
              <a:t>+(9))</a:t>
            </a:r>
            <a:endParaRPr lang="en-US" altLang="en-US" b="1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Can </a:t>
            </a:r>
            <a:r>
              <a:rPr lang="en-US" altLang="en-US" dirty="0" smtClean="0"/>
              <a:t>we </a:t>
            </a:r>
            <a:r>
              <a:rPr lang="en-US" altLang="en-US" dirty="0"/>
              <a:t>add an integer with a Rational object like this: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9 </a:t>
            </a:r>
            <a:r>
              <a:rPr lang="en-US" altLang="en-US" dirty="0"/>
              <a:t>+ r1 </a:t>
            </a:r>
            <a:r>
              <a:rPr lang="en-US" altLang="en-US" dirty="0" smtClean="0"/>
              <a:t>		// (8.operator</a:t>
            </a:r>
            <a:r>
              <a:rPr lang="en-US" altLang="en-US" dirty="0"/>
              <a:t>+(r1)???)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We would </a:t>
            </a:r>
            <a:r>
              <a:rPr lang="en-US" altLang="en-US" dirty="0"/>
              <a:t>think </a:t>
            </a:r>
            <a:r>
              <a:rPr lang="en-US" altLang="en-US" dirty="0" smtClean="0"/>
              <a:t>that the </a:t>
            </a:r>
            <a:r>
              <a:rPr lang="en-US" altLang="en-US" dirty="0"/>
              <a:t>+ operator is symmetric. </a:t>
            </a:r>
            <a:r>
              <a:rPr lang="en-US" altLang="en-US" dirty="0" smtClean="0"/>
              <a:t>But not!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725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FB8C1D-54E7-4188-86AB-AE2A29464157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4" y="279401"/>
            <a:ext cx="8524875" cy="690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 Conversion: number to Rational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916" y="1201738"/>
            <a:ext cx="1078682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We </a:t>
            </a:r>
            <a:r>
              <a:rPr lang="en-US" altLang="en-US" dirty="0"/>
              <a:t>can add a Rational object with an integer like this:</a:t>
            </a:r>
          </a:p>
          <a:p>
            <a:pPr marL="0" indent="0">
              <a:buNone/>
            </a:pPr>
            <a:r>
              <a:rPr lang="en-US" altLang="en-US" dirty="0"/>
              <a:t>	r1 + </a:t>
            </a:r>
            <a:r>
              <a:rPr lang="en-US" altLang="en-US" dirty="0" smtClean="0"/>
              <a:t>9  	// (</a:t>
            </a:r>
            <a:r>
              <a:rPr lang="en-US" altLang="en-US" dirty="0"/>
              <a:t>r1.operator</a:t>
            </a:r>
            <a:r>
              <a:rPr lang="en-US" altLang="en-US" dirty="0" smtClean="0"/>
              <a:t>+(9))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Can </a:t>
            </a:r>
            <a:r>
              <a:rPr lang="en-US" altLang="en-US" dirty="0" smtClean="0"/>
              <a:t>we </a:t>
            </a:r>
            <a:r>
              <a:rPr lang="en-US" altLang="en-US" dirty="0"/>
              <a:t>add an integer with a Rational object like this: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b="1" dirty="0" smtClean="0"/>
              <a:t>9 </a:t>
            </a:r>
            <a:r>
              <a:rPr lang="en-US" altLang="en-US" b="1" dirty="0"/>
              <a:t>+ r1 </a:t>
            </a:r>
            <a:r>
              <a:rPr lang="en-US" altLang="en-US" b="1" dirty="0" smtClean="0"/>
              <a:t>		// (8.operator</a:t>
            </a:r>
            <a:r>
              <a:rPr lang="en-US" altLang="en-US" b="1" dirty="0"/>
              <a:t>+(r1)???)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We would </a:t>
            </a:r>
            <a:r>
              <a:rPr lang="en-US" altLang="en-US" dirty="0"/>
              <a:t>think </a:t>
            </a:r>
            <a:r>
              <a:rPr lang="en-US" altLang="en-US" dirty="0" smtClean="0"/>
              <a:t>that the </a:t>
            </a:r>
            <a:r>
              <a:rPr lang="en-US" altLang="en-US" dirty="0"/>
              <a:t>+ operator is symmetric. </a:t>
            </a:r>
            <a:r>
              <a:rPr lang="en-US" altLang="en-US" dirty="0" smtClean="0"/>
              <a:t>But not!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106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FB8C1D-54E7-4188-86AB-AE2A29464157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4" y="279401"/>
            <a:ext cx="8524875" cy="690563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 Conversion: number to Rational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956" y="1201738"/>
            <a:ext cx="11189776" cy="51546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Can we </a:t>
            </a:r>
            <a:r>
              <a:rPr lang="en-US" altLang="en-US" dirty="0"/>
              <a:t>add an integer with a Rational object like this: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9 </a:t>
            </a:r>
            <a:r>
              <a:rPr lang="en-US" altLang="en-US" dirty="0"/>
              <a:t>+ r1 </a:t>
            </a:r>
            <a:r>
              <a:rPr lang="en-US" altLang="en-US" dirty="0" smtClean="0"/>
              <a:t>		// (</a:t>
            </a:r>
            <a:r>
              <a:rPr lang="en-US" altLang="en-US" sz="6000" dirty="0" smtClean="0">
                <a:solidFill>
                  <a:srgbClr val="C00000"/>
                </a:solidFill>
              </a:rPr>
              <a:t>9</a:t>
            </a:r>
            <a:r>
              <a:rPr lang="en-US" altLang="en-US" dirty="0" smtClean="0"/>
              <a:t>.operator</a:t>
            </a:r>
            <a:r>
              <a:rPr lang="en-US" altLang="en-US" dirty="0"/>
              <a:t>+(r1)???)</a:t>
            </a:r>
          </a:p>
          <a:p>
            <a:pPr marL="0" indent="0">
              <a:buNone/>
            </a:pPr>
            <a:r>
              <a:rPr lang="en-US" altLang="en-US" dirty="0" smtClean="0"/>
              <a:t>NO!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Need to convert 4 into a Rational object first.</a:t>
            </a:r>
          </a:p>
          <a:p>
            <a:pPr marL="0" indent="0">
              <a:buNone/>
            </a:pPr>
            <a:r>
              <a:rPr lang="en-US" altLang="en-US" dirty="0" smtClean="0"/>
              <a:t>(Rational)9 + r1</a:t>
            </a:r>
          </a:p>
          <a:p>
            <a:pPr marL="0" indent="0">
              <a:buNone/>
            </a:pPr>
            <a:r>
              <a:rPr lang="en-US" altLang="en-US" dirty="0" smtClean="0"/>
              <a:t>or</a:t>
            </a:r>
          </a:p>
          <a:p>
            <a:pPr marL="0" indent="0">
              <a:buNone/>
            </a:pPr>
            <a:r>
              <a:rPr lang="en-US" altLang="en-US" dirty="0" smtClean="0"/>
              <a:t>Convert r1 into an integer</a:t>
            </a:r>
          </a:p>
          <a:p>
            <a:pPr marL="0" indent="0">
              <a:buNone/>
            </a:pPr>
            <a:r>
              <a:rPr lang="en-US" altLang="en-US" dirty="0" smtClean="0"/>
              <a:t>9 + 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) r1		// in this case, we may lose the ‘correct’ value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90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19B352-0C11-4D65-95AB-1275299223BE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153400" cy="7429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= Operator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693" y="1136651"/>
            <a:ext cx="11266714" cy="2308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By default, the = operator </a:t>
            </a:r>
            <a:r>
              <a:rPr lang="en-US" altLang="en-US" dirty="0" smtClean="0"/>
              <a:t>performs a shallow copy, </a:t>
            </a:r>
          </a:p>
          <a:p>
            <a:pPr marL="0" indent="0">
              <a:buNone/>
            </a:pPr>
            <a:r>
              <a:rPr lang="en-US" altLang="en-US" dirty="0" smtClean="0"/>
              <a:t>i.e., a member-wise </a:t>
            </a:r>
            <a:r>
              <a:rPr lang="en-US" altLang="en-US" dirty="0"/>
              <a:t>copy from one object to the other. 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following code copies r2 to r1. </a:t>
            </a:r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481693" y="3685724"/>
            <a:ext cx="10866664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Rational r1(1, 2);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Rational r2(4, 5);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r1 = r2;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"r1 is " &lt;&lt; r1.toString() &lt;&lt;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"r2 is " &lt;&lt; r2.toString() &lt;&lt;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76442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58</a:t>
            </a:fld>
            <a:endParaRPr lang="en-US" altLang="en-US" sz="1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75" y="462875"/>
            <a:ext cx="8153400" cy="6270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= Operator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5" y="971551"/>
            <a:ext cx="8642350" cy="46543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en-US" sz="4400" dirty="0" smtClean="0"/>
          </a:p>
          <a:p>
            <a:pPr marL="0" indent="0">
              <a:buNone/>
            </a:pPr>
            <a:r>
              <a:rPr lang="en-US" altLang="en-US" sz="4400" dirty="0" smtClean="0"/>
              <a:t>a = b;</a:t>
            </a:r>
          </a:p>
          <a:p>
            <a:pPr marL="0" indent="0">
              <a:buNone/>
            </a:pPr>
            <a:endParaRPr lang="en-US" altLang="en-US" sz="4400" dirty="0"/>
          </a:p>
          <a:p>
            <a:pPr marL="0" indent="0">
              <a:buNone/>
            </a:pPr>
            <a:r>
              <a:rPr lang="en-US" altLang="en-US" sz="4400" dirty="0"/>
              <a:t>a</a:t>
            </a:r>
            <a:r>
              <a:rPr lang="en-US" altLang="en-US" sz="4400" dirty="0" smtClean="0"/>
              <a:t> = b = c;</a:t>
            </a:r>
          </a:p>
          <a:p>
            <a:pPr marL="0" indent="0">
              <a:buNone/>
            </a:pPr>
            <a:endParaRPr lang="en-US" altLang="en-US" sz="4400" dirty="0"/>
          </a:p>
          <a:p>
            <a:pPr marL="0" indent="0">
              <a:buNone/>
            </a:pPr>
            <a:endParaRPr lang="en-US" altLang="en-US" sz="4400" dirty="0" smtClean="0"/>
          </a:p>
          <a:p>
            <a:pPr marL="0" indent="0">
              <a:buNone/>
            </a:pPr>
            <a:r>
              <a:rPr lang="en-US" altLang="en-US" sz="4400" dirty="0" smtClean="0"/>
              <a:t>Associativity? 	right-associative</a:t>
            </a:r>
          </a:p>
        </p:txBody>
      </p:sp>
    </p:spTree>
    <p:extLst>
      <p:ext uri="{BB962C8B-B14F-4D97-AF65-F5344CB8AC3E}">
        <p14:creationId xmlns:p14="http://schemas.microsoft.com/office/powerpoint/2010/main" val="368799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59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-625929" y="332081"/>
            <a:ext cx="8153400" cy="6270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= Operator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932" y="1330580"/>
            <a:ext cx="8642350" cy="4654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600" dirty="0" smtClean="0"/>
              <a:t>a = b;</a:t>
            </a:r>
          </a:p>
          <a:p>
            <a:pPr marL="0" indent="0"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altLang="en-US" sz="3600" dirty="0"/>
              <a:t>a</a:t>
            </a:r>
            <a:r>
              <a:rPr lang="en-US" altLang="en-US" sz="3600" dirty="0" smtClean="0"/>
              <a:t> = b = c;	</a:t>
            </a:r>
          </a:p>
          <a:p>
            <a:pPr marL="0" indent="0">
              <a:buNone/>
            </a:pPr>
            <a:r>
              <a:rPr lang="en-US" altLang="en-US" sz="3600" dirty="0" smtClean="0"/>
              <a:t>equivalent to (a = (b = c));</a:t>
            </a:r>
          </a:p>
          <a:p>
            <a:pPr marL="0" indent="0">
              <a:buNone/>
            </a:pPr>
            <a:endParaRPr lang="en-US" altLang="en-US" sz="3600" dirty="0" smtClean="0"/>
          </a:p>
          <a:p>
            <a:pPr marL="0" indent="0">
              <a:buNone/>
            </a:pPr>
            <a:r>
              <a:rPr lang="en-US" altLang="en-US" sz="3600" dirty="0" smtClean="0"/>
              <a:t>Associativity?</a:t>
            </a:r>
          </a:p>
          <a:p>
            <a:pPr marL="0" indent="0">
              <a:buNone/>
            </a:pPr>
            <a:r>
              <a:rPr lang="en-US" altLang="en-US" sz="3600" dirty="0" smtClean="0">
                <a:solidFill>
                  <a:srgbClr val="C00000"/>
                </a:solidFill>
              </a:rPr>
              <a:t>right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53943" y="109650"/>
            <a:ext cx="4996543" cy="65248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b = a;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6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06662"/>
            <a:ext cx="110967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Rational b(3, 4), c(4, 9), d(-10, 25);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are the values of numerator and denominator in each object?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25563"/>
            <a:ext cx="8684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Rational( long numerator, long denominator);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56458" y="4664990"/>
            <a:ext cx="1205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____ </a:t>
            </a:r>
          </a:p>
          <a:p>
            <a:r>
              <a:rPr lang="en-US" sz="3600" dirty="0" smtClean="0"/>
              <a:t>   4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672928" y="4541770"/>
            <a:ext cx="627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3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611" y="4631408"/>
            <a:ext cx="1205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____ </a:t>
            </a:r>
          </a:p>
          <a:p>
            <a:r>
              <a:rPr lang="en-US" sz="3600" dirty="0" smtClean="0"/>
              <a:t>   9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088081" y="4508188"/>
            <a:ext cx="627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4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8789" y="4628828"/>
            <a:ext cx="1205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____ </a:t>
            </a:r>
          </a:p>
          <a:p>
            <a:r>
              <a:rPr lang="en-US" sz="3600" dirty="0" smtClean="0"/>
              <a:t>   25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5115776" y="4505608"/>
            <a:ext cx="1002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-10  </a:t>
            </a:r>
          </a:p>
        </p:txBody>
      </p:sp>
    </p:spTree>
    <p:extLst>
      <p:ext uri="{BB962C8B-B14F-4D97-AF65-F5344CB8AC3E}">
        <p14:creationId xmlns:p14="http://schemas.microsoft.com/office/powerpoint/2010/main" val="80482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60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438150" y="180737"/>
            <a:ext cx="4996543" cy="65248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b = a;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9850" y="2299048"/>
            <a:ext cx="1181100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</a:t>
            </a:r>
          </a:p>
          <a:p>
            <a:endParaRPr lang="en-US" sz="3600" dirty="0"/>
          </a:p>
          <a:p>
            <a:r>
              <a:rPr lang="en-US" sz="2800" dirty="0" smtClean="0"/>
              <a:t>6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803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61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438150" y="180737"/>
            <a:ext cx="4996543" cy="652486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b = a;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9850" y="2299048"/>
            <a:ext cx="1181100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</a:t>
            </a:r>
          </a:p>
          <a:p>
            <a:endParaRPr lang="en-US" sz="3600" dirty="0"/>
          </a:p>
          <a:p>
            <a:r>
              <a:rPr lang="en-US" sz="2800" dirty="0" smtClean="0"/>
              <a:t>6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934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62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438150" y="180737"/>
            <a:ext cx="6267450" cy="65556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++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(*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), c(4);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 = b = c;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88903" y="2945378"/>
            <a:ext cx="424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are the output?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709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63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438150" y="180737"/>
            <a:ext cx="6267450" cy="65556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++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(*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), c(4);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 = b = c;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6200" y="180737"/>
            <a:ext cx="1181100" cy="28007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</a:p>
          <a:p>
            <a:endParaRPr lang="en-US" sz="3600" dirty="0"/>
          </a:p>
          <a:p>
            <a:r>
              <a:rPr lang="en-US" sz="2800" dirty="0" smtClean="0"/>
              <a:t>4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288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64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247650" y="86707"/>
            <a:ext cx="6267450" cy="65556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++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(*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), c(4);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 = b = c;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6200" y="180737"/>
            <a:ext cx="1181100" cy="28007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</a:p>
          <a:p>
            <a:endParaRPr lang="en-US" sz="3600" dirty="0"/>
          </a:p>
          <a:p>
            <a:r>
              <a:rPr lang="en-US" sz="2800" dirty="0" smtClean="0"/>
              <a:t>4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061955" y="3623747"/>
            <a:ext cx="497764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a =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(b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c)	//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= 4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//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c.v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= 5</a:t>
            </a:r>
          </a:p>
          <a:p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b’s = operation returns b1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= b1		//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= 4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// b1.v = 5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64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65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247650" y="86707"/>
            <a:ext cx="6267450" cy="65556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&amp;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++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(*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), c(4);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 = b = c;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8903" y="2945378"/>
            <a:ext cx="424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are the output?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9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66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247650" y="86707"/>
            <a:ext cx="6267450" cy="65556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&amp;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++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(*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), c(4);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 = b = c;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180737"/>
            <a:ext cx="1181100" cy="28007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</a:p>
          <a:p>
            <a:endParaRPr lang="en-US" sz="3600" dirty="0"/>
          </a:p>
          <a:p>
            <a:r>
              <a:rPr lang="en-US" sz="2800" dirty="0" smtClean="0"/>
              <a:t>5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  <a:endParaRPr lang="en-US" sz="2800" dirty="0" smtClean="0"/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67</a:t>
            </a:fld>
            <a:endParaRPr lang="en-US" altLang="en-US" sz="1400"/>
          </a:p>
        </p:txBody>
      </p:sp>
      <p:sp>
        <p:nvSpPr>
          <p:cNvPr id="2" name="Rectangle 1"/>
          <p:cNvSpPr/>
          <p:nvPr/>
        </p:nvSpPr>
        <p:spPr>
          <a:xfrm>
            <a:off x="247650" y="86707"/>
            <a:ext cx="6267450" cy="65556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&amp;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++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(*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), c(4);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 = b = c;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</a:rPr>
              <a:t>&lt;&lt;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180737"/>
            <a:ext cx="1181100" cy="28007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</a:t>
            </a:r>
          </a:p>
          <a:p>
            <a:endParaRPr lang="en-US" sz="3600" dirty="0"/>
          </a:p>
          <a:p>
            <a:r>
              <a:rPr lang="en-US" sz="2800" dirty="0" smtClean="0"/>
              <a:t>5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061955" y="3623747"/>
            <a:ext cx="497764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a =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(b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c)	//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= 4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//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c.v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= 5</a:t>
            </a:r>
          </a:p>
          <a:p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b’s = operation returns b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a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= b			//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= 4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//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b.v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= 5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999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68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-593272" y="76029"/>
            <a:ext cx="8153400" cy="6270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= Operator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778" y="906601"/>
            <a:ext cx="6591300" cy="56323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1158" y="906601"/>
            <a:ext cx="49203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(b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a).v = 5; // ok?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4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69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-593272" y="76029"/>
            <a:ext cx="8153400" cy="6270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= Operator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778" y="906601"/>
            <a:ext cx="6591300" cy="56323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1158" y="906601"/>
            <a:ext cx="49203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(b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a).v = 5; // ok?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 need l-value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3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06662"/>
            <a:ext cx="62923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Rational b(3, 4), c(4, 9), d(-10, 25);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&gt; 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&gt; 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determine whether a rational number is larger than the second one?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25563"/>
            <a:ext cx="8684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Rational( long numerator, long denominator);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548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70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-593272" y="76029"/>
            <a:ext cx="8153400" cy="6270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= Operator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778" y="906601"/>
            <a:ext cx="6591300" cy="56938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&amp;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9644" y="906601"/>
            <a:ext cx="5061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(b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a).v = 5; // good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//need l-value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6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71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-593272" y="76029"/>
            <a:ext cx="8153400" cy="6270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= Operator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778" y="906601"/>
            <a:ext cx="6591300" cy="60016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~X( ) {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&lt;&lt; “D” &lt;&lt;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;}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1158" y="906601"/>
            <a:ext cx="4920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//what occurs after a=b?</a:t>
            </a:r>
          </a:p>
          <a:p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5587" y="4315451"/>
            <a:ext cx="4241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are the output?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289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72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-593272" y="76029"/>
            <a:ext cx="8153400" cy="6270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= Operator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778" y="906601"/>
            <a:ext cx="6591300" cy="60016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~X( ) {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&lt;&lt; “D” &lt;&lt;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;}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1158" y="906601"/>
            <a:ext cx="4920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//what occurs after a=b?</a:t>
            </a:r>
          </a:p>
          <a:p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1158" y="3907422"/>
            <a:ext cx="38046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are the output?</a:t>
            </a:r>
          </a:p>
          <a:p>
            <a:r>
              <a:rPr lang="en-US" sz="3200" dirty="0" smtClean="0"/>
              <a:t>D</a:t>
            </a:r>
          </a:p>
          <a:p>
            <a:r>
              <a:rPr lang="en-US" sz="3200" dirty="0" smtClean="0"/>
              <a:t>6</a:t>
            </a:r>
          </a:p>
          <a:p>
            <a:endParaRPr lang="en-US" sz="3200" dirty="0"/>
          </a:p>
          <a:p>
            <a:r>
              <a:rPr lang="en-US" sz="3200" dirty="0" smtClean="0"/>
              <a:t>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013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0FA788-AFFC-4283-9F8B-C6F7607E1E6A}" type="slidenum">
              <a:rPr lang="en-US" altLang="en-US" sz="1400"/>
              <a:pPr/>
              <a:t>73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-593272" y="76029"/>
            <a:ext cx="8153400" cy="6270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the = Operator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778" y="906601"/>
            <a:ext cx="6591300" cy="60016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v;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X() {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a) { v = a;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~X( ) {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 &lt;&lt; “D” &lt;&lt;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</a:rPr>
              <a:t>endl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;}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=(X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v =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friend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operator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&lt;&lt;(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ostream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&amp;c,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X &amp;a)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c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a.v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c;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};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1158" y="906601"/>
            <a:ext cx="4920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main () {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X a(6), b(5);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a;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a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 &lt;&lt; b &lt;&lt;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//what occurs after a=b?</a:t>
            </a:r>
          </a:p>
          <a:p>
            <a:endParaRPr lang="en-US" sz="2400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(b=a).v = 7; // not good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077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2A9163-B640-41C8-A8DA-46250374337B}" type="slidenum">
              <a:rPr lang="en-US" altLang="en-US" sz="1400"/>
              <a:pPr/>
              <a:t>74</a:t>
            </a:fld>
            <a:endParaRPr lang="en-US" altLang="en-US" sz="1400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  <a:noFill/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Rule of Three (The Big Three)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386" y="1216473"/>
            <a:ext cx="11639228" cy="5302465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3200" dirty="0" smtClean="0"/>
              <a:t>The </a:t>
            </a:r>
            <a:r>
              <a:rPr lang="en-US" altLang="en-US" sz="3200" b="1" dirty="0" smtClean="0"/>
              <a:t>copy constructor</a:t>
            </a:r>
            <a:r>
              <a:rPr lang="en-US" altLang="en-US" sz="3200" dirty="0" smtClean="0"/>
              <a:t>, </a:t>
            </a:r>
          </a:p>
          <a:p>
            <a:pPr marL="0" indent="0">
              <a:buNone/>
            </a:pPr>
            <a:r>
              <a:rPr lang="en-US" altLang="en-US" sz="3200" dirty="0" smtClean="0"/>
              <a:t>the </a:t>
            </a:r>
            <a:r>
              <a:rPr lang="en-US" altLang="en-US" sz="3200" b="1" dirty="0" smtClean="0"/>
              <a:t>=</a:t>
            </a:r>
            <a:r>
              <a:rPr lang="en-US" altLang="en-US" sz="3200" dirty="0" smtClean="0"/>
              <a:t> </a:t>
            </a:r>
            <a:r>
              <a:rPr lang="en-US" altLang="en-US" sz="3200" b="1" dirty="0" smtClean="0"/>
              <a:t>assignment operator</a:t>
            </a:r>
            <a:r>
              <a:rPr lang="en-US" altLang="en-US" sz="3200" dirty="0" smtClean="0"/>
              <a:t>, </a:t>
            </a:r>
          </a:p>
          <a:p>
            <a:pPr marL="0" indent="0">
              <a:buNone/>
            </a:pPr>
            <a:r>
              <a:rPr lang="en-US" altLang="en-US" sz="3200" dirty="0" smtClean="0"/>
              <a:t>and the </a:t>
            </a:r>
            <a:r>
              <a:rPr lang="en-US" altLang="en-US" sz="3200" b="1" dirty="0" smtClean="0"/>
              <a:t>destructor</a:t>
            </a:r>
            <a:r>
              <a:rPr lang="en-US" altLang="en-US" sz="3200" dirty="0" smtClean="0"/>
              <a:t> </a:t>
            </a:r>
          </a:p>
          <a:p>
            <a:pPr marL="0" indent="0">
              <a:buNone/>
            </a:pPr>
            <a:r>
              <a:rPr lang="en-US" altLang="en-US" sz="3200" dirty="0" smtClean="0"/>
              <a:t>are called the </a:t>
            </a:r>
            <a:r>
              <a:rPr lang="en-US" altLang="en-US" sz="3200" b="1" i="1" dirty="0" smtClean="0">
                <a:solidFill>
                  <a:srgbClr val="C00000"/>
                </a:solidFill>
              </a:rPr>
              <a:t>rule of three</a:t>
            </a:r>
            <a:r>
              <a:rPr lang="en-US" altLang="en-US" sz="3200" dirty="0" smtClean="0"/>
              <a:t>. </a:t>
            </a:r>
          </a:p>
          <a:p>
            <a:pPr marL="0" indent="0">
              <a:buNone/>
            </a:pPr>
            <a:endParaRPr lang="en-US" altLang="en-US" sz="3200" dirty="0" smtClean="0"/>
          </a:p>
          <a:p>
            <a:pPr marL="0" indent="0">
              <a:buNone/>
            </a:pPr>
            <a:r>
              <a:rPr lang="en-US" altLang="en-US" sz="3200" dirty="0" smtClean="0"/>
              <a:t>If they are not defined explicitly, all of them are created by the compiler automatically. </a:t>
            </a:r>
          </a:p>
          <a:p>
            <a:pPr marL="0" indent="0">
              <a:buNone/>
            </a:pPr>
            <a:r>
              <a:rPr lang="en-US" altLang="en-US" sz="3200" b="1" dirty="0">
                <a:solidFill>
                  <a:srgbClr val="C00000"/>
                </a:solidFill>
              </a:rPr>
              <a:t>If we have to customize one of the three rules, we should customize the other two as well. 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 smtClean="0"/>
              <a:t>If there are pointers which point to dynamically allocated memory spaces, </a:t>
            </a:r>
            <a:r>
              <a:rPr lang="en-US" altLang="en-US" sz="3200" dirty="0"/>
              <a:t>s</a:t>
            </a:r>
            <a:r>
              <a:rPr lang="en-US" altLang="en-US" sz="3200" dirty="0" smtClean="0"/>
              <a:t>uch dynamically allocated memory spaces must be released if they are no longer used. Otherwise, we may have memory leak.</a:t>
            </a:r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878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06662"/>
            <a:ext cx="61699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Rational b(3, 4), c(4, 9), d(-10, 25);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 &gt; 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 &gt; 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25563"/>
            <a:ext cx="8684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Rational( long numerator, long denominator);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680484" y="3297457"/>
            <a:ext cx="1489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  _</a:t>
            </a:r>
          </a:p>
          <a:p>
            <a:r>
              <a:rPr lang="en-US" sz="3200" dirty="0" smtClean="0"/>
              <a:t>   4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934962" y="3174237"/>
            <a:ext cx="627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3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9994" y="3297457"/>
            <a:ext cx="1098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____ </a:t>
            </a:r>
          </a:p>
          <a:p>
            <a:r>
              <a:rPr lang="en-US" sz="3200" dirty="0" smtClean="0"/>
              <a:t>   9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424472" y="3174237"/>
            <a:ext cx="627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4  </a:t>
            </a:r>
          </a:p>
        </p:txBody>
      </p:sp>
    </p:spTree>
    <p:extLst>
      <p:ext uri="{BB962C8B-B14F-4D97-AF65-F5344CB8AC3E}">
        <p14:creationId xmlns:p14="http://schemas.microsoft.com/office/powerpoint/2010/main" val="5059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the following operator 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 Rational::operator&gt;(</a:t>
            </a:r>
            <a:r>
              <a:rPr lang="en-US" dirty="0" err="1"/>
              <a:t>const</a:t>
            </a:r>
            <a:r>
              <a:rPr lang="en-US" dirty="0"/>
              <a:t> Rational &amp;second)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4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4274</Words>
  <Application>Microsoft Office PowerPoint</Application>
  <PresentationFormat>Widescreen</PresentationFormat>
  <Paragraphs>1175</Paragraphs>
  <Slides>74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Monotype Sorts</vt:lpstr>
      <vt:lpstr>新細明體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Picture</vt:lpstr>
      <vt:lpstr>Operator Overloading and  Type Conversion  黃世強 ( Sai-Keung Wong)</vt:lpstr>
      <vt:lpstr>Function operators in string and vector </vt:lpstr>
      <vt:lpstr>Function operators in string and vector </vt:lpstr>
      <vt:lpstr>Rational Class</vt:lpstr>
      <vt:lpstr>Examples</vt:lpstr>
      <vt:lpstr>Examples</vt:lpstr>
      <vt:lpstr>Examples</vt:lpstr>
      <vt:lpstr>Examples</vt:lpstr>
      <vt:lpstr>Implement the following operator &gt;</vt:lpstr>
      <vt:lpstr>Operator Functions</vt:lpstr>
      <vt:lpstr>Operator Functions</vt:lpstr>
      <vt:lpstr>Operator Functions</vt:lpstr>
      <vt:lpstr>Operator Functions</vt:lpstr>
      <vt:lpstr>Operator Functions</vt:lpstr>
      <vt:lpstr>Overloadable Operators </vt:lpstr>
      <vt:lpstr>Operators That Cannot Be Overloaded</vt:lpstr>
      <vt:lpstr>Who ‘owns’ the operator?</vt:lpstr>
      <vt:lpstr>Who ‘owns’ the operator?</vt:lpstr>
      <vt:lpstr>Who ‘owns’ the operator?</vt:lpstr>
      <vt:lpstr> Precedence and Associativity </vt:lpstr>
      <vt:lpstr> Precedence and Associativity </vt:lpstr>
      <vt:lpstr> Precedence and Associativity </vt:lpstr>
      <vt:lpstr> Precedence and Associativity </vt:lpstr>
      <vt:lpstr> Precedence and Associativity </vt:lpstr>
      <vt:lpstr>Operator Precedence </vt:lpstr>
      <vt:lpstr>Operator associativity</vt:lpstr>
      <vt:lpstr>Operator associativity</vt:lpstr>
      <vt:lpstr>Who ‘owns’ the operator?</vt:lpstr>
      <vt:lpstr>Who ‘owns’ the operator?</vt:lpstr>
      <vt:lpstr>Operator associativity</vt:lpstr>
      <vt:lpstr>Operator associativity</vt:lpstr>
      <vt:lpstr>&lt; Function Operator</vt:lpstr>
      <vt:lpstr>+ Function Operator</vt:lpstr>
      <vt:lpstr>Overloading the [] Operators </vt:lpstr>
      <vt:lpstr>[ ] accessor and mutator </vt:lpstr>
      <vt:lpstr>Overloading the [] Operators </vt:lpstr>
      <vt:lpstr>Overloading the Augmented (Compound) Operators </vt:lpstr>
      <vt:lpstr>Overloading the Shorthand Operators </vt:lpstr>
      <vt:lpstr>Overloading the Unary Operators </vt:lpstr>
      <vt:lpstr>Overloading the ++ and -- Operators </vt:lpstr>
      <vt:lpstr>Overloading the ++ and – Operators</vt:lpstr>
      <vt:lpstr>Overloading the ++ and – Operators</vt:lpstr>
      <vt:lpstr>Friend Functions and Classes </vt:lpstr>
      <vt:lpstr>Friend Functions</vt:lpstr>
      <vt:lpstr>Overloading the &lt;&lt; and &gt;&gt; Operators </vt:lpstr>
      <vt:lpstr>Overloading the &lt;&lt; and &gt;&gt; Operators </vt:lpstr>
      <vt:lpstr>Overloading the &lt;&lt; and &gt;&gt; Operators </vt:lpstr>
      <vt:lpstr>Type Conversion: Rational to double </vt:lpstr>
      <vt:lpstr>Rational to double</vt:lpstr>
      <vt:lpstr>Rational to double</vt:lpstr>
      <vt:lpstr>PowerPoint Presentation</vt:lpstr>
      <vt:lpstr>Type Conversion: number to Rational</vt:lpstr>
      <vt:lpstr>Type Conversion: number to Rational</vt:lpstr>
      <vt:lpstr>Type Conversion: number to Rational</vt:lpstr>
      <vt:lpstr>Type Conversion: number to Rational</vt:lpstr>
      <vt:lpstr>Type Conversion: number to Rational</vt:lpstr>
      <vt:lpstr>Overloading the = Operator </vt:lpstr>
      <vt:lpstr>Overloading the = Operator</vt:lpstr>
      <vt:lpstr>Overloading the =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Overloading the = Operator</vt:lpstr>
      <vt:lpstr>Overloading the = Operator</vt:lpstr>
      <vt:lpstr>Overloading the = Operator</vt:lpstr>
      <vt:lpstr>Overloading the = Operator</vt:lpstr>
      <vt:lpstr>Overloading the = Operator</vt:lpstr>
      <vt:lpstr>Overloading the = Operator</vt:lpstr>
      <vt:lpstr>Rule of Three (The Big Three)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Operator Overloading</dc:title>
  <dc:creator>Wingo</dc:creator>
  <cp:lastModifiedBy>Wingo</cp:lastModifiedBy>
  <cp:revision>291</cp:revision>
  <dcterms:created xsi:type="dcterms:W3CDTF">2016-03-26T06:11:46Z</dcterms:created>
  <dcterms:modified xsi:type="dcterms:W3CDTF">2020-07-13T11:09:57Z</dcterms:modified>
</cp:coreProperties>
</file>