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78" r:id="rId10"/>
    <p:sldId id="279" r:id="rId11"/>
    <p:sldId id="280" r:id="rId12"/>
    <p:sldId id="266" r:id="rId13"/>
    <p:sldId id="281" r:id="rId14"/>
    <p:sldId id="282" r:id="rId15"/>
    <p:sldId id="283" r:id="rId16"/>
    <p:sldId id="291" r:id="rId17"/>
    <p:sldId id="268" r:id="rId18"/>
    <p:sldId id="285" r:id="rId19"/>
    <p:sldId id="284" r:id="rId20"/>
    <p:sldId id="269" r:id="rId21"/>
    <p:sldId id="270" r:id="rId22"/>
    <p:sldId id="296" r:id="rId23"/>
    <p:sldId id="298" r:id="rId24"/>
    <p:sldId id="299" r:id="rId25"/>
    <p:sldId id="297" r:id="rId26"/>
    <p:sldId id="300" r:id="rId27"/>
    <p:sldId id="271" r:id="rId28"/>
    <p:sldId id="301" r:id="rId29"/>
    <p:sldId id="302" r:id="rId30"/>
    <p:sldId id="303" r:id="rId31"/>
    <p:sldId id="272" r:id="rId32"/>
    <p:sldId id="288" r:id="rId33"/>
    <p:sldId id="273" r:id="rId34"/>
    <p:sldId id="274" r:id="rId35"/>
    <p:sldId id="276" r:id="rId36"/>
    <p:sldId id="290" r:id="rId37"/>
    <p:sldId id="294" r:id="rId38"/>
    <p:sldId id="29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CA411-4828-4D2A-808E-F2CB16B888F7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B90D7-FD19-4D81-BB22-5AC4B93E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EDF48E-AB32-4843-A6A7-85811784B737}" type="slidenum">
              <a:rPr lang="en-US" altLang="en-US" sz="1000"/>
              <a:pPr/>
              <a:t>1</a:t>
            </a:fld>
            <a:endParaRPr lang="en-US" altLang="en-US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39200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4E88-42D8-4A99-8DFA-0456899F01F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BD5B-55FE-4143-B9CA-C36E6859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9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4E88-42D8-4A99-8DFA-0456899F01F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BD5B-55FE-4143-B9CA-C36E6859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8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4E88-42D8-4A99-8DFA-0456899F01F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BD5B-55FE-4143-B9CA-C36E6859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5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4E88-42D8-4A99-8DFA-0456899F01F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BD5B-55FE-4143-B9CA-C36E6859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4E88-42D8-4A99-8DFA-0456899F01F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BD5B-55FE-4143-B9CA-C36E6859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3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4E88-42D8-4A99-8DFA-0456899F01F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BD5B-55FE-4143-B9CA-C36E6859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5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4E88-42D8-4A99-8DFA-0456899F01F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BD5B-55FE-4143-B9CA-C36E6859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4E88-42D8-4A99-8DFA-0456899F01F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BD5B-55FE-4143-B9CA-C36E6859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5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4E88-42D8-4A99-8DFA-0456899F01F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BD5B-55FE-4143-B9CA-C36E6859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7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4E88-42D8-4A99-8DFA-0456899F01F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BD5B-55FE-4143-B9CA-C36E6859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4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4E88-42D8-4A99-8DFA-0456899F01F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BD5B-55FE-4143-B9CA-C36E6859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64E88-42D8-4A99-8DFA-0456899F01F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EBD5B-55FE-4143-B9CA-C36E68591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6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39002DE-1E5D-40AB-8036-E0A4B0769E34}" type="slidenum">
              <a:rPr lang="en-US" altLang="en-US" sz="1400"/>
              <a:pPr/>
              <a:t>1</a:t>
            </a:fld>
            <a:endParaRPr lang="en-US" altLang="en-US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13860"/>
            <a:ext cx="12192000" cy="1879169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Exception Handling</a:t>
            </a:r>
            <a:br>
              <a:rPr lang="en-US" alt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TW" altLang="en-US" sz="3200" dirty="0" smtClean="0">
                <a:solidFill>
                  <a:prstClr val="black"/>
                </a:solidFill>
                <a:latin typeface="Calibri" panose="020F0502020204030204"/>
              </a:rPr>
              <a:t>黃</a:t>
            </a:r>
            <a:r>
              <a:rPr lang="zh-TW" altLang="en-US" sz="3200" dirty="0">
                <a:solidFill>
                  <a:prstClr val="black"/>
                </a:solidFill>
                <a:latin typeface="Calibri" panose="020F0502020204030204"/>
              </a:rPr>
              <a:t>世強  </a:t>
            </a:r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Sai-Keung Wong</a:t>
            </a:r>
            <a:r>
              <a:rPr lang="en-US" altLang="zh-TW" sz="3200" dirty="0" smtClean="0">
                <a:solidFill>
                  <a:prstClr val="black"/>
                </a:solidFill>
                <a:latin typeface="Calibri" panose="020F0502020204030204"/>
              </a:rPr>
              <a:t>)</a:t>
            </a:r>
            <a:br>
              <a:rPr lang="en-US" altLang="zh-TW" sz="3200" dirty="0" smtClean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</a:rPr>
              <a:t/>
            </a:r>
            <a:br>
              <a:rPr lang="en-US" altLang="zh-TW" sz="32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</a:rPr>
              <a:t>College of Computer Science</a:t>
            </a:r>
            <a:br>
              <a:rPr lang="en-US" altLang="zh-TW" sz="32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</a:rPr>
              <a:t>National </a:t>
            </a:r>
            <a:r>
              <a:rPr lang="en-US" altLang="zh-TW" sz="3200" dirty="0" err="1">
                <a:solidFill>
                  <a:prstClr val="black"/>
                </a:solidFill>
                <a:latin typeface="Calibri" panose="020F0502020204030204"/>
              </a:rPr>
              <a:t>Chiao</a:t>
            </a:r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</a:rPr>
              <a:t> Tung University, Taiwan</a:t>
            </a:r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/>
            </a:r>
            <a:br>
              <a:rPr lang="en-US" sz="3200" dirty="0">
                <a:solidFill>
                  <a:prstClr val="black"/>
                </a:solidFill>
                <a:latin typeface="Calibri" panose="020F0502020204030204"/>
              </a:rPr>
            </a:br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7161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Bad cast exception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92177" y="349626"/>
            <a:ext cx="6788257" cy="61863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#include &lt;</a:t>
            </a:r>
            <a:r>
              <a:rPr lang="en-US" sz="2400" dirty="0" err="1" smtClean="0"/>
              <a:t>typeinfo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#include &lt;</a:t>
            </a:r>
            <a:r>
              <a:rPr lang="en-US" sz="2400" dirty="0" err="1" smtClean="0"/>
              <a:t>iostream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using namespace </a:t>
            </a:r>
            <a:r>
              <a:rPr lang="en-US" sz="2400" dirty="0" err="1" smtClean="0"/>
              <a:t>std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……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main() {</a:t>
            </a:r>
          </a:p>
          <a:p>
            <a:r>
              <a:rPr lang="en-US" sz="2400" dirty="0" smtClean="0"/>
              <a:t>  try {</a:t>
            </a:r>
          </a:p>
          <a:p>
            <a:r>
              <a:rPr lang="en-US" sz="2400" dirty="0" smtClean="0"/>
              <a:t>    Rectangle r(2, 7);</a:t>
            </a:r>
          </a:p>
          <a:p>
            <a:r>
              <a:rPr lang="en-US" sz="2400" dirty="0" smtClean="0"/>
              <a:t>    Circle&amp; c = </a:t>
            </a:r>
            <a:r>
              <a:rPr lang="en-US" sz="2400" b="1" dirty="0" err="1" smtClean="0">
                <a:solidFill>
                  <a:srgbClr val="C00000"/>
                </a:solidFill>
              </a:rPr>
              <a:t>dynamic_cast</a:t>
            </a:r>
            <a:r>
              <a:rPr lang="en-US" sz="2400" dirty="0" smtClean="0"/>
              <a:t>&lt;Circle&amp;&gt;(r);</a:t>
            </a:r>
          </a:p>
          <a:p>
            <a:r>
              <a:rPr lang="en-US" sz="2400" dirty="0" smtClean="0"/>
              <a:t>  }</a:t>
            </a:r>
          </a:p>
          <a:p>
            <a:r>
              <a:rPr lang="en-US" sz="2400" dirty="0" smtClean="0"/>
              <a:t>  catch (</a:t>
            </a:r>
            <a:r>
              <a:rPr lang="en-US" sz="2400" b="1" dirty="0" err="1" smtClean="0">
                <a:solidFill>
                  <a:srgbClr val="C00000"/>
                </a:solidFill>
              </a:rPr>
              <a:t>bad_cas</a:t>
            </a:r>
            <a:r>
              <a:rPr lang="en-US" sz="2400" dirty="0" err="1" smtClean="0"/>
              <a:t>t</a:t>
            </a:r>
            <a:r>
              <a:rPr lang="en-US" sz="2400" dirty="0" smtClean="0"/>
              <a:t>&amp; ex)</a:t>
            </a:r>
          </a:p>
          <a:p>
            <a:r>
              <a:rPr lang="en-US" sz="2400" dirty="0" smtClean="0"/>
              <a:t>  {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"Exception: " &lt;&lt; </a:t>
            </a:r>
            <a:r>
              <a:rPr lang="en-US" sz="2400" dirty="0" err="1" smtClean="0"/>
              <a:t>ex.</a:t>
            </a:r>
            <a:r>
              <a:rPr lang="en-US" sz="3600" b="1" dirty="0" err="1" smtClean="0">
                <a:solidFill>
                  <a:schemeClr val="accent5">
                    <a:lumMod val="50000"/>
                  </a:schemeClr>
                </a:solidFill>
              </a:rPr>
              <a:t>what</a:t>
            </a:r>
            <a:r>
              <a:rPr lang="en-US" sz="2400" dirty="0" smtClean="0"/>
              <a:t>()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}</a:t>
            </a:r>
          </a:p>
          <a:p>
            <a:endParaRPr lang="en-US" sz="2400" dirty="0" smtClean="0"/>
          </a:p>
          <a:p>
            <a:r>
              <a:rPr lang="en-US" sz="2400" dirty="0" smtClean="0"/>
              <a:t>  return 0;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06007" y="1873121"/>
            <a:ext cx="38642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Arial" panose="020B0604020202020204" pitchFamily="34" charset="0"/>
              </a:rPr>
              <a:t>&lt;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typeinfo</a:t>
            </a:r>
            <a:r>
              <a:rPr lang="en-US" altLang="en-US" sz="2400" dirty="0" smtClean="0">
                <a:latin typeface="Arial" panose="020B0604020202020204" pitchFamily="34" charset="0"/>
              </a:rPr>
              <a:t>&gt; </a:t>
            </a:r>
            <a:r>
              <a:rPr lang="en-US" altLang="en-US" sz="2400" dirty="0">
                <a:latin typeface="Arial" panose="020B0604020202020204" pitchFamily="34" charset="0"/>
              </a:rPr>
              <a:t>defines </a:t>
            </a:r>
            <a:r>
              <a:rPr lang="en-US" altLang="en-US" sz="2400" dirty="0" smtClean="0">
                <a:latin typeface="Arial" panose="020B0604020202020204" pitchFamily="34" charset="0"/>
              </a:rPr>
              <a:t>types that are related </a:t>
            </a:r>
            <a:r>
              <a:rPr lang="en-US" altLang="en-US" sz="2400" dirty="0">
                <a:latin typeface="Arial" panose="020B0604020202020204" pitchFamily="34" charset="0"/>
              </a:rPr>
              <a:t>to operators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typeid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dynamic_cast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661" y="4484199"/>
            <a:ext cx="41729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DejaVuSans"/>
              </a:rPr>
              <a:t>what( </a:t>
            </a:r>
            <a:r>
              <a:rPr lang="en-US" altLang="zh-TW" sz="2400" dirty="0" smtClean="0">
                <a:solidFill>
                  <a:srgbClr val="000000"/>
                </a:solidFill>
                <a:latin typeface="DejaVuSans"/>
              </a:rPr>
              <a:t>) :</a:t>
            </a:r>
          </a:p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DejaVuSans"/>
              </a:rPr>
              <a:t>returns an explanatory string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801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37" y="0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Invalid argument </a:t>
            </a:r>
            <a:b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02514" y="0"/>
            <a:ext cx="6589486" cy="67403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#include &lt;</a:t>
            </a:r>
            <a:r>
              <a:rPr lang="en-US" sz="2400" dirty="0" err="1" smtClean="0"/>
              <a:t>stdexcept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using namespace </a:t>
            </a:r>
            <a:r>
              <a:rPr lang="en-US" sz="2400" dirty="0" err="1" smtClean="0"/>
              <a:t>std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double </a:t>
            </a:r>
            <a:r>
              <a:rPr lang="en-US" sz="2400" dirty="0" err="1" smtClean="0"/>
              <a:t>getArea</a:t>
            </a:r>
            <a:r>
              <a:rPr lang="en-US" sz="2400" dirty="0" smtClean="0"/>
              <a:t>(double radius) {</a:t>
            </a:r>
          </a:p>
          <a:p>
            <a:r>
              <a:rPr lang="en-US" sz="2400" dirty="0" smtClean="0"/>
              <a:t>  if (radius &lt; 0)</a:t>
            </a:r>
          </a:p>
          <a:p>
            <a:r>
              <a:rPr lang="en-US" sz="2400" dirty="0" smtClean="0"/>
              <a:t>    </a:t>
            </a:r>
            <a:r>
              <a:rPr lang="en-US" sz="2400" b="1" dirty="0" smtClean="0">
                <a:solidFill>
                  <a:srgbClr val="C00000"/>
                </a:solidFill>
              </a:rPr>
              <a:t>throw </a:t>
            </a:r>
            <a:r>
              <a:rPr lang="en-US" sz="2400" b="1" dirty="0" err="1" smtClean="0">
                <a:solidFill>
                  <a:srgbClr val="C00000"/>
                </a:solidFill>
              </a:rPr>
              <a:t>invalid_argument</a:t>
            </a:r>
            <a:r>
              <a:rPr lang="en-US" sz="2400" dirty="0" smtClean="0"/>
              <a:t>("Radius is negative");</a:t>
            </a:r>
          </a:p>
          <a:p>
            <a:r>
              <a:rPr lang="en-US" sz="2400" dirty="0" smtClean="0"/>
              <a:t>  return radius * radius * 3.14159;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main() { double radius;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"Enter radius: "; 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cin</a:t>
            </a:r>
            <a:r>
              <a:rPr lang="en-US" sz="2400" dirty="0" smtClean="0"/>
              <a:t> &gt;&gt; radius;</a:t>
            </a:r>
          </a:p>
          <a:p>
            <a:r>
              <a:rPr lang="en-US" sz="2400" dirty="0" smtClean="0"/>
              <a:t>  try  {</a:t>
            </a:r>
          </a:p>
          <a:p>
            <a:r>
              <a:rPr lang="en-US" sz="2400" dirty="0" smtClean="0"/>
              <a:t>    double result = </a:t>
            </a:r>
            <a:r>
              <a:rPr lang="en-US" sz="2400" dirty="0" err="1" smtClean="0"/>
              <a:t>getArea</a:t>
            </a:r>
            <a:r>
              <a:rPr lang="en-US" sz="2400" dirty="0" smtClean="0"/>
              <a:t>(radius);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"The area is " &lt;&lt; result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} catch (</a:t>
            </a:r>
            <a:r>
              <a:rPr lang="en-US" sz="2400" b="1" dirty="0" smtClean="0">
                <a:solidFill>
                  <a:srgbClr val="C00000"/>
                </a:solidFill>
              </a:rPr>
              <a:t>exception&amp; ex</a:t>
            </a:r>
            <a:r>
              <a:rPr lang="en-US" sz="2400" dirty="0" smtClean="0"/>
              <a:t>) {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ex.what</a:t>
            </a:r>
            <a:r>
              <a:rPr lang="en-US" sz="2400" dirty="0" smtClean="0"/>
              <a:t>()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}</a:t>
            </a:r>
          </a:p>
          <a:p>
            <a:r>
              <a:rPr lang="en-US" sz="2400" dirty="0" smtClean="0"/>
              <a:t>  return 0;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108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108FAC8-4D98-477A-A725-5967B03574DA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428750"/>
          </a:xfrm>
        </p:spPr>
        <p:txBody>
          <a:bodyPr/>
          <a:lstStyle/>
          <a:p>
            <a:pPr algn="ctr"/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Exception Classes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28750"/>
            <a:ext cx="12192000" cy="506095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We can </a:t>
            </a:r>
            <a:r>
              <a:rPr lang="en-US" altLang="en-US" sz="3200" b="1" dirty="0" smtClean="0">
                <a:solidFill>
                  <a:schemeClr val="accent5">
                    <a:lumMod val="50000"/>
                  </a:schemeClr>
                </a:solidFill>
              </a:rPr>
              <a:t>create our own exception class</a:t>
            </a:r>
            <a:r>
              <a:rPr lang="en-US" altLang="en-US" sz="3200" dirty="0" smtClean="0"/>
              <a:t>. </a:t>
            </a:r>
            <a:endParaRPr lang="en-US" altLang="en-US" sz="3200" dirty="0"/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en-US" altLang="en-US" sz="3200" dirty="0" smtClean="0"/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It is better for us to </a:t>
            </a:r>
            <a:r>
              <a:rPr lang="en-US" altLang="en-US" sz="3200" b="1" dirty="0" smtClean="0">
                <a:solidFill>
                  <a:srgbClr val="C00000"/>
                </a:solidFill>
              </a:rPr>
              <a:t>derive our exception class from the exception classes in the standard library so that we can </a:t>
            </a:r>
            <a:r>
              <a:rPr lang="en-US" altLang="en-US" sz="3200" dirty="0" smtClean="0"/>
              <a:t>utilize the common features, e.g., what( ).</a:t>
            </a:r>
          </a:p>
        </p:txBody>
      </p:sp>
    </p:spTree>
    <p:extLst>
      <p:ext uri="{BB962C8B-B14F-4D97-AF65-F5344CB8AC3E}">
        <p14:creationId xmlns:p14="http://schemas.microsoft.com/office/powerpoint/2010/main" val="299331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757980" cy="13255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 example: triangle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33614" y="185980"/>
            <a:ext cx="8167606" cy="60016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#include &lt;</a:t>
            </a:r>
            <a:r>
              <a:rPr lang="en-US" sz="2400" dirty="0" err="1" smtClean="0"/>
              <a:t>stdexcept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using namespace </a:t>
            </a:r>
            <a:r>
              <a:rPr lang="en-US" sz="2400" dirty="0" err="1" smtClean="0"/>
              <a:t>std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class </a:t>
            </a:r>
            <a:r>
              <a:rPr lang="en-US" sz="2400" dirty="0" err="1" smtClean="0"/>
              <a:t>TriangleException</a:t>
            </a:r>
            <a:r>
              <a:rPr lang="en-US" sz="2400" dirty="0" smtClean="0"/>
              <a:t>: public </a:t>
            </a:r>
            <a:r>
              <a:rPr lang="en-US" sz="2400" b="1" dirty="0" err="1" smtClean="0">
                <a:solidFill>
                  <a:srgbClr val="C00000"/>
                </a:solidFill>
              </a:rPr>
              <a:t>logic_error</a:t>
            </a:r>
            <a:r>
              <a:rPr lang="en-US" sz="2400" dirty="0" smtClean="0"/>
              <a:t> {</a:t>
            </a:r>
          </a:p>
          <a:p>
            <a:r>
              <a:rPr lang="en-US" sz="2400" dirty="0" smtClean="0"/>
              <a:t>public: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TriangleException</a:t>
            </a:r>
            <a:r>
              <a:rPr lang="en-US" sz="2400" dirty="0" smtClean="0"/>
              <a:t>(double side1, double side2, double side3)</a:t>
            </a:r>
          </a:p>
          <a:p>
            <a:r>
              <a:rPr lang="en-US" sz="2400" dirty="0" smtClean="0"/>
              <a:t>    : </a:t>
            </a:r>
            <a:r>
              <a:rPr lang="en-US" sz="2400" b="1" dirty="0" err="1" smtClean="0">
                <a:solidFill>
                  <a:srgbClr val="C00000"/>
                </a:solidFill>
              </a:rPr>
              <a:t>logic_error</a:t>
            </a:r>
            <a:r>
              <a:rPr lang="en-US" sz="2400" dirty="0" smtClean="0"/>
              <a:t>("Invalid triangle")  {</a:t>
            </a:r>
          </a:p>
          <a:p>
            <a:r>
              <a:rPr lang="en-US" sz="2400" dirty="0" smtClean="0"/>
              <a:t>    this-&gt;side1 = side1;   this-&gt;side2 = side2;  this-&gt;side3 = side3;</a:t>
            </a:r>
          </a:p>
          <a:p>
            <a:r>
              <a:rPr lang="en-US" sz="2400" dirty="0" smtClean="0"/>
              <a:t>  }</a:t>
            </a:r>
          </a:p>
          <a:p>
            <a:r>
              <a:rPr lang="en-US" sz="2400" dirty="0" smtClean="0"/>
              <a:t>  double getSide1() </a:t>
            </a:r>
            <a:r>
              <a:rPr lang="en-US" sz="2400" dirty="0" err="1" smtClean="0"/>
              <a:t>const</a:t>
            </a:r>
            <a:r>
              <a:rPr lang="en-US" sz="2400" dirty="0" smtClean="0"/>
              <a:t> {</a:t>
            </a:r>
          </a:p>
          <a:p>
            <a:r>
              <a:rPr lang="en-US" sz="2400" dirty="0" smtClean="0"/>
              <a:t>    return side1;</a:t>
            </a:r>
          </a:p>
          <a:p>
            <a:r>
              <a:rPr lang="en-US" sz="2400" dirty="0" smtClean="0"/>
              <a:t>  }</a:t>
            </a:r>
          </a:p>
          <a:p>
            <a:r>
              <a:rPr lang="en-US" sz="2400" dirty="0" smtClean="0"/>
              <a:t>  double getSide2() </a:t>
            </a:r>
            <a:r>
              <a:rPr lang="en-US" sz="2400" dirty="0" err="1" smtClean="0"/>
              <a:t>const</a:t>
            </a:r>
            <a:r>
              <a:rPr lang="en-US" sz="2400" dirty="0" smtClean="0"/>
              <a:t> …</a:t>
            </a:r>
            <a:r>
              <a:rPr lang="en-US" altLang="zh-TW" sz="2400" dirty="0" smtClean="0"/>
              <a:t>…</a:t>
            </a:r>
            <a:endParaRPr lang="en-US" sz="2400" dirty="0" smtClean="0"/>
          </a:p>
          <a:p>
            <a:r>
              <a:rPr lang="en-US" sz="2400" dirty="0" smtClean="0"/>
              <a:t>  double getSide3() </a:t>
            </a:r>
            <a:r>
              <a:rPr lang="en-US" sz="2400" dirty="0" err="1" smtClean="0"/>
              <a:t>const</a:t>
            </a:r>
            <a:r>
              <a:rPr lang="en-US" sz="2400" dirty="0" smtClean="0"/>
              <a:t> </a:t>
            </a:r>
            <a:r>
              <a:rPr lang="en-US" altLang="zh-TW" sz="2400" dirty="0" smtClean="0"/>
              <a:t>……</a:t>
            </a:r>
            <a:endParaRPr lang="en-US" sz="2400" dirty="0" smtClean="0"/>
          </a:p>
          <a:p>
            <a:r>
              <a:rPr lang="en-US" sz="2400" dirty="0" smtClean="0"/>
              <a:t>private:</a:t>
            </a:r>
          </a:p>
          <a:p>
            <a:r>
              <a:rPr lang="en-US" sz="2400" dirty="0" smtClean="0"/>
              <a:t>  double side1, side2, side3;</a:t>
            </a:r>
          </a:p>
          <a:p>
            <a:r>
              <a:rPr lang="en-US" sz="2400" dirty="0" smtClean="0"/>
              <a:t>}; // Semicolon required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0473" y="3859077"/>
            <a:ext cx="31926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Stored in </a:t>
            </a:r>
          </a:p>
          <a:p>
            <a:r>
              <a:rPr lang="en-US" sz="2800" b="1" dirty="0" err="1" smtClean="0"/>
              <a:t>TriangleException.h</a:t>
            </a:r>
            <a:r>
              <a:rPr lang="en-US" sz="2800" b="1" dirty="0" smtClean="0"/>
              <a:t> 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9054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7458" y="0"/>
            <a:ext cx="1137575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#include "</a:t>
            </a:r>
            <a:r>
              <a:rPr lang="en-US" sz="2400" dirty="0" err="1" smtClean="0"/>
              <a:t>TriangleException.h</a:t>
            </a:r>
            <a:r>
              <a:rPr lang="en-US" sz="2400" dirty="0" smtClean="0"/>
              <a:t>"</a:t>
            </a:r>
          </a:p>
          <a:p>
            <a:r>
              <a:rPr lang="en-US" sz="2400" dirty="0" smtClean="0"/>
              <a:t>#include &lt;</a:t>
            </a:r>
            <a:r>
              <a:rPr lang="en-US" sz="2400" dirty="0" err="1" smtClean="0"/>
              <a:t>cmath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class Triangle: public </a:t>
            </a:r>
            <a:r>
              <a:rPr lang="en-US" sz="2400" dirty="0" err="1" smtClean="0"/>
              <a:t>GeometricObject</a:t>
            </a:r>
            <a:r>
              <a:rPr lang="en-US" sz="2400" dirty="0" smtClean="0"/>
              <a:t> {</a:t>
            </a:r>
          </a:p>
          <a:p>
            <a:r>
              <a:rPr lang="en-US" sz="2400" dirty="0" smtClean="0"/>
              <a:t>public: Triangle() {</a:t>
            </a:r>
          </a:p>
          <a:p>
            <a:r>
              <a:rPr lang="en-US" sz="2400" dirty="0" smtClean="0"/>
              <a:t>    side1 = side2 = side3 = 1;</a:t>
            </a:r>
          </a:p>
          <a:p>
            <a:r>
              <a:rPr lang="en-US" sz="2400" dirty="0" smtClean="0"/>
              <a:t>  }</a:t>
            </a:r>
          </a:p>
          <a:p>
            <a:r>
              <a:rPr lang="en-US" sz="2400" dirty="0" smtClean="0"/>
              <a:t>  Triangle(double side1, double side2, double side3) {</a:t>
            </a:r>
          </a:p>
          <a:p>
            <a:r>
              <a:rPr lang="en-US" sz="2400" dirty="0" smtClean="0"/>
              <a:t>    if (!</a:t>
            </a:r>
            <a:r>
              <a:rPr lang="en-US" sz="2400" dirty="0" err="1" smtClean="0"/>
              <a:t>isValid</a:t>
            </a:r>
            <a:r>
              <a:rPr lang="en-US" sz="2400" dirty="0" smtClean="0"/>
              <a:t>(side1, side2, side3))</a:t>
            </a:r>
          </a:p>
          <a:p>
            <a:r>
              <a:rPr lang="en-US" sz="2400" dirty="0" smtClean="0"/>
              <a:t>      </a:t>
            </a:r>
            <a:r>
              <a:rPr lang="en-US" sz="2400" b="1" dirty="0" smtClean="0">
                <a:solidFill>
                  <a:srgbClr val="C00000"/>
                </a:solidFill>
              </a:rPr>
              <a:t>throw </a:t>
            </a:r>
            <a:r>
              <a:rPr lang="en-US" sz="2400" b="1" dirty="0" err="1" smtClean="0">
                <a:solidFill>
                  <a:srgbClr val="C00000"/>
                </a:solidFill>
              </a:rPr>
              <a:t>TriangleException</a:t>
            </a:r>
            <a:r>
              <a:rPr lang="en-US" sz="2400" b="1" dirty="0" smtClean="0">
                <a:solidFill>
                  <a:srgbClr val="C00000"/>
                </a:solidFill>
              </a:rPr>
              <a:t>(side1, side2, side3)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 this-&gt;side1 = side1;</a:t>
            </a:r>
          </a:p>
          <a:p>
            <a:r>
              <a:rPr lang="en-US" sz="2400" dirty="0" smtClean="0"/>
              <a:t>    this-&gt;side2 = side2;</a:t>
            </a:r>
          </a:p>
          <a:p>
            <a:r>
              <a:rPr lang="en-US" sz="2400" dirty="0" smtClean="0"/>
              <a:t>    this-&gt;side3 = side3;</a:t>
            </a:r>
          </a:p>
          <a:p>
            <a:r>
              <a:rPr lang="en-US" sz="2400" dirty="0" smtClean="0"/>
              <a:t>  }</a:t>
            </a:r>
          </a:p>
          <a:p>
            <a:r>
              <a:rPr lang="en-US" altLang="zh-TW" sz="2400" dirty="0" smtClean="0"/>
              <a:t>……</a:t>
            </a:r>
            <a:endParaRPr lang="en-US" sz="2400" dirty="0" smtClean="0"/>
          </a:p>
          <a:p>
            <a:r>
              <a:rPr lang="en-US" sz="2400" dirty="0" smtClean="0"/>
              <a:t>  bool </a:t>
            </a:r>
            <a:r>
              <a:rPr lang="en-US" sz="2400" dirty="0" err="1" smtClean="0"/>
              <a:t>isValid</a:t>
            </a:r>
            <a:r>
              <a:rPr lang="en-US" sz="2400" dirty="0" smtClean="0"/>
              <a:t>(double side1, double side2, double side3) </a:t>
            </a:r>
            <a:r>
              <a:rPr lang="en-US" sz="2400" dirty="0" err="1" smtClean="0"/>
              <a:t>const</a:t>
            </a:r>
            <a:r>
              <a:rPr lang="en-US" sz="2400" dirty="0" smtClean="0"/>
              <a:t> {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return (side1 &lt; side2 + side3) &amp;&amp; (side2 &lt; side1 + side3) &amp;&amp; (side3 &lt; side1 + side2); </a:t>
            </a:r>
          </a:p>
          <a:p>
            <a:r>
              <a:rPr lang="en-US" sz="2400" dirty="0" smtClean="0"/>
              <a:t>  } </a:t>
            </a:r>
          </a:p>
          <a:p>
            <a:r>
              <a:rPr lang="en-US" sz="2400" dirty="0" smtClean="0"/>
              <a:t>};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57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201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Handle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exception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80872" y="292010"/>
            <a:ext cx="7792016" cy="63709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main() {</a:t>
            </a:r>
          </a:p>
          <a:p>
            <a:r>
              <a:rPr lang="en-US" sz="2400" dirty="0" smtClean="0"/>
              <a:t>  try  {</a:t>
            </a:r>
          </a:p>
          <a:p>
            <a:r>
              <a:rPr lang="en-US" sz="2400" dirty="0" smtClean="0"/>
              <a:t>    Triangle </a:t>
            </a:r>
            <a:r>
              <a:rPr lang="en-US" sz="2400" dirty="0" err="1" smtClean="0"/>
              <a:t>triangle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"Perimeter is " &lt;&lt; </a:t>
            </a:r>
            <a:r>
              <a:rPr lang="en-US" sz="2400" dirty="0" err="1" smtClean="0"/>
              <a:t>triangle.getPerimeter</a:t>
            </a:r>
            <a:r>
              <a:rPr lang="en-US" sz="2400" dirty="0" smtClean="0"/>
              <a:t>()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"Area is " &lt;&lt; </a:t>
            </a:r>
            <a:r>
              <a:rPr lang="en-US" sz="2400" dirty="0" err="1" smtClean="0"/>
              <a:t>triangle.getArea</a:t>
            </a:r>
            <a:r>
              <a:rPr lang="en-US" sz="2400" dirty="0" smtClean="0"/>
              <a:t>()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endParaRPr lang="en-US" sz="2400" dirty="0" smtClean="0"/>
          </a:p>
          <a:p>
            <a:r>
              <a:rPr lang="en-US" sz="2400" dirty="0" smtClean="0"/>
              <a:t>    triangle.setSide3(4);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"Perimeter is " &lt;&lt; </a:t>
            </a:r>
            <a:r>
              <a:rPr lang="en-US" sz="2400" dirty="0" err="1" smtClean="0"/>
              <a:t>triangle.getPerimeter</a:t>
            </a:r>
            <a:r>
              <a:rPr lang="en-US" sz="2400" dirty="0" smtClean="0"/>
              <a:t>()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"Area is " &lt;&lt; </a:t>
            </a:r>
            <a:r>
              <a:rPr lang="en-US" sz="2400" dirty="0" err="1" smtClean="0"/>
              <a:t>triangle.getArea</a:t>
            </a:r>
            <a:r>
              <a:rPr lang="en-US" sz="2400" dirty="0" smtClean="0"/>
              <a:t>()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}</a:t>
            </a:r>
          </a:p>
          <a:p>
            <a:r>
              <a:rPr lang="en-US" sz="2400" dirty="0" smtClean="0"/>
              <a:t>  catch (</a:t>
            </a:r>
            <a:r>
              <a:rPr lang="en-US" sz="2400" b="1" dirty="0" err="1" smtClean="0"/>
              <a:t>TriangleException</a:t>
            </a:r>
            <a:r>
              <a:rPr lang="en-US" sz="2400" dirty="0" smtClean="0"/>
              <a:t>&amp; ex) {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ex.what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 three sides are " &lt;&lt; ex.getSide1() &lt;&lt; " "</a:t>
            </a:r>
          </a:p>
          <a:p>
            <a:r>
              <a:rPr lang="en-US" sz="2400" dirty="0" smtClean="0"/>
              <a:t>      &lt;&lt; ex.getSide2() &lt;&lt; " " &lt;&lt; ex.getSide3()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}</a:t>
            </a:r>
          </a:p>
          <a:p>
            <a:r>
              <a:rPr lang="en-US" sz="2400" dirty="0" smtClean="0"/>
              <a:t>  return 0;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046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5775"/>
            <a:ext cx="10515600" cy="56911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f ( ) {</a:t>
            </a:r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( 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if ( 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	if </a:t>
            </a:r>
            <a:r>
              <a:rPr lang="en-US" dirty="0"/>
              <a:t>( 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if </a:t>
            </a:r>
            <a:r>
              <a:rPr lang="en-US" dirty="0"/>
              <a:t>( 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if (A == 0 ) throw A;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mtClean="0"/>
              <a:t>	</a:t>
            </a:r>
            <a:r>
              <a:rPr lang="en-US" dirty="0" smtClean="0"/>
              <a:t>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	if </a:t>
            </a:r>
            <a:r>
              <a:rPr lang="en-US" dirty="0"/>
              <a:t>( 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		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6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F11961-6026-4B28-81CF-33AD5D7A567C}" type="slidenum">
              <a:rPr lang="en-US" altLang="en-US" sz="1400"/>
              <a:pPr/>
              <a:t>17</a:t>
            </a:fld>
            <a:endParaRPr lang="en-US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Multiple Catches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149" y="1190142"/>
            <a:ext cx="6080994" cy="499294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dirty="0" smtClean="0"/>
              <a:t>A try black may throw different exception types. </a:t>
            </a:r>
            <a:endParaRPr lang="en-US" altLang="en-US" dirty="0"/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dirty="0" smtClean="0"/>
              <a:t>We need to add multiple </a:t>
            </a:r>
            <a:r>
              <a:rPr lang="en-US" altLang="en-US" dirty="0"/>
              <a:t>catch </a:t>
            </a:r>
            <a:r>
              <a:rPr lang="en-US" altLang="en-US" dirty="0" smtClean="0"/>
              <a:t>blocks for catching </a:t>
            </a:r>
            <a:r>
              <a:rPr lang="en-US" altLang="en-US" dirty="0"/>
              <a:t>multiple types of exceptions</a:t>
            </a:r>
            <a:r>
              <a:rPr lang="en-US" altLang="en-US" dirty="0" smtClean="0"/>
              <a:t>.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91887" y="3721075"/>
            <a:ext cx="4412342" cy="278845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 dirty="0"/>
              <a:t>try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 dirty="0"/>
              <a:t>    </a:t>
            </a:r>
            <a:r>
              <a:rPr lang="en-US" altLang="en-US" sz="2400" dirty="0" err="1"/>
              <a:t>cin</a:t>
            </a:r>
            <a:r>
              <a:rPr lang="en-US" altLang="en-US" sz="2400" dirty="0"/>
              <a:t> &gt;&gt; n1 &gt;&gt; n2;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 dirty="0"/>
              <a:t>    if (n2 ==0) throw(“n2 is zero”);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 dirty="0"/>
              <a:t>    </a:t>
            </a:r>
            <a:r>
              <a:rPr lang="en-US" altLang="en-US" sz="2400" dirty="0" smtClean="0"/>
              <a:t>if (n1&gt;0) throw(0);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  throw(1);</a:t>
            </a:r>
            <a:endParaRPr lang="en-US" altLang="en-US" sz="24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 dirty="0"/>
              <a:t>} </a:t>
            </a:r>
          </a:p>
        </p:txBody>
      </p:sp>
      <p:sp>
        <p:nvSpPr>
          <p:cNvPr id="3" name="Rectangle 2"/>
          <p:cNvSpPr/>
          <p:nvPr/>
        </p:nvSpPr>
        <p:spPr>
          <a:xfrm>
            <a:off x="6676571" y="1769772"/>
            <a:ext cx="5341257" cy="473975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dirty="0"/>
              <a:t>catch( </a:t>
            </a:r>
            <a:r>
              <a:rPr lang="en-US" altLang="en-US" sz="2000" dirty="0" err="1"/>
              <a:t>const</a:t>
            </a:r>
            <a:r>
              <a:rPr lang="en-US" altLang="en-US" sz="2000" dirty="0"/>
              <a:t> &amp;</a:t>
            </a:r>
            <a:r>
              <a:rPr lang="en-US" altLang="en-US" sz="2000" dirty="0" err="1"/>
              <a:t>msg</a:t>
            </a:r>
            <a:r>
              <a:rPr lang="en-US" altLang="en-US" sz="2000" dirty="0"/>
              <a:t>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dirty="0"/>
              <a:t>   </a:t>
            </a:r>
            <a:r>
              <a:rPr lang="en-US" altLang="en-US" sz="2000" dirty="0" err="1"/>
              <a:t>cout</a:t>
            </a:r>
            <a:r>
              <a:rPr lang="en-US" altLang="en-US" sz="2000" dirty="0"/>
              <a:t> &lt;&lt; </a:t>
            </a:r>
            <a:r>
              <a:rPr lang="en-US" altLang="en-US" sz="2000" dirty="0" err="1"/>
              <a:t>msg</a:t>
            </a:r>
            <a:r>
              <a:rPr lang="en-US" altLang="en-US" sz="2000" dirty="0"/>
              <a:t> &lt;&lt; </a:t>
            </a:r>
            <a:r>
              <a:rPr lang="en-US" altLang="en-US" sz="2000" dirty="0" err="1"/>
              <a:t>endl</a:t>
            </a:r>
            <a:r>
              <a:rPr lang="en-US" altLang="en-US" sz="2000" dirty="0"/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dirty="0"/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dirty="0"/>
              <a:t>catch(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error_code</a:t>
            </a:r>
            <a:r>
              <a:rPr lang="en-US" altLang="en-US" sz="2000" dirty="0"/>
              <a:t>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dirty="0"/>
              <a:t>   </a:t>
            </a:r>
            <a:r>
              <a:rPr lang="en-US" altLang="en-US" sz="2000" dirty="0" smtClean="0"/>
              <a:t>switch(</a:t>
            </a:r>
            <a:r>
              <a:rPr lang="en-US" altLang="en-US" sz="2000" dirty="0" err="1" smtClean="0"/>
              <a:t>error_code</a:t>
            </a:r>
            <a:r>
              <a:rPr lang="en-US" altLang="en-US" sz="2000" dirty="0" smtClean="0"/>
              <a:t>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dirty="0" smtClean="0"/>
              <a:t>      case 0: </a:t>
            </a:r>
            <a:r>
              <a:rPr lang="en-US" altLang="en-US" sz="2000" dirty="0" err="1" smtClean="0"/>
              <a:t>cout</a:t>
            </a:r>
            <a:r>
              <a:rPr lang="en-US" altLang="en-US" sz="2000" dirty="0" smtClean="0"/>
              <a:t> &lt;&lt; “n1 is positive” &lt;&lt; </a:t>
            </a:r>
            <a:r>
              <a:rPr lang="en-US" altLang="en-US" sz="2000" dirty="0" err="1" smtClean="0"/>
              <a:t>endl</a:t>
            </a:r>
            <a:r>
              <a:rPr lang="en-US" altLang="en-US" sz="2000" dirty="0" smtClean="0"/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 break;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 case 1: </a:t>
            </a:r>
            <a:r>
              <a:rPr lang="en-US" altLang="en-US" sz="2000" dirty="0" err="1"/>
              <a:t>cout</a:t>
            </a:r>
            <a:r>
              <a:rPr lang="en-US" altLang="en-US" sz="2000" dirty="0"/>
              <a:t> &lt;&lt; “n1 is </a:t>
            </a:r>
            <a:r>
              <a:rPr lang="en-US" altLang="en-US" sz="2000" dirty="0" smtClean="0"/>
              <a:t>non-positive</a:t>
            </a:r>
            <a:r>
              <a:rPr lang="en-US" altLang="en-US" sz="2000" dirty="0"/>
              <a:t>” &lt;&lt; </a:t>
            </a:r>
            <a:r>
              <a:rPr lang="en-US" altLang="en-US" sz="2000" dirty="0" err="1"/>
              <a:t>endl</a:t>
            </a:r>
            <a:r>
              <a:rPr lang="en-US" altLang="en-US" sz="2000" dirty="0"/>
              <a:t>;</a:t>
            </a:r>
            <a:endParaRPr lang="en-US" altLang="en-US" sz="2000" dirty="0" smtClean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 break;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 default: </a:t>
            </a:r>
            <a:r>
              <a:rPr lang="en-US" altLang="en-US" sz="2000" dirty="0" err="1" smtClean="0"/>
              <a:t>cout</a:t>
            </a:r>
            <a:r>
              <a:rPr lang="en-US" altLang="en-US" sz="2000" dirty="0" smtClean="0"/>
              <a:t> &lt;&lt; “Unexpected error” &lt;&lt; </a:t>
            </a:r>
            <a:r>
              <a:rPr lang="en-US" altLang="en-US" sz="2000" dirty="0" err="1" smtClean="0"/>
              <a:t>endl</a:t>
            </a:r>
            <a:r>
              <a:rPr lang="en-US" altLang="en-US" sz="2000" dirty="0" smtClean="0"/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}</a:t>
            </a:r>
            <a:endParaRPr lang="en-US" altLang="en-US" sz="20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541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78616" y="299923"/>
            <a:ext cx="798679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class </a:t>
            </a:r>
            <a:r>
              <a:rPr lang="en-US" sz="2400" dirty="0" err="1" smtClean="0"/>
              <a:t>NonPositiveSideException</a:t>
            </a:r>
            <a:r>
              <a:rPr lang="en-US" sz="2400" dirty="0" smtClean="0"/>
              <a:t>: public </a:t>
            </a:r>
            <a:r>
              <a:rPr lang="en-US" sz="2400" dirty="0" err="1" smtClean="0"/>
              <a:t>logic_error</a:t>
            </a:r>
            <a:endParaRPr lang="en-US" sz="2400" dirty="0" smtClean="0"/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public: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NonPositiveSideException</a:t>
            </a:r>
            <a:r>
              <a:rPr lang="en-US" sz="2400" dirty="0" smtClean="0"/>
              <a:t>(double side)</a:t>
            </a:r>
          </a:p>
          <a:p>
            <a:r>
              <a:rPr lang="en-US" sz="2400" dirty="0" smtClean="0"/>
              <a:t>    : </a:t>
            </a:r>
            <a:r>
              <a:rPr lang="en-US" sz="2400" dirty="0" err="1" smtClean="0"/>
              <a:t>logic_error</a:t>
            </a:r>
            <a:r>
              <a:rPr lang="en-US" sz="2400" dirty="0" smtClean="0"/>
              <a:t>("Non-positive side")</a:t>
            </a:r>
          </a:p>
          <a:p>
            <a:r>
              <a:rPr lang="en-US" sz="2400" dirty="0" smtClean="0"/>
              <a:t>  {</a:t>
            </a:r>
          </a:p>
          <a:p>
            <a:r>
              <a:rPr lang="en-US" sz="2400" dirty="0" smtClean="0"/>
              <a:t>    this-&gt;side = side;</a:t>
            </a:r>
          </a:p>
          <a:p>
            <a:r>
              <a:rPr lang="en-US" sz="2400" dirty="0" smtClean="0"/>
              <a:t>  }</a:t>
            </a:r>
          </a:p>
          <a:p>
            <a:endParaRPr lang="en-US" sz="2400" dirty="0" smtClean="0"/>
          </a:p>
          <a:p>
            <a:r>
              <a:rPr lang="en-US" sz="2400" dirty="0" smtClean="0"/>
              <a:t>  double </a:t>
            </a:r>
            <a:r>
              <a:rPr lang="en-US" sz="2400" dirty="0" err="1" smtClean="0"/>
              <a:t>getSide</a:t>
            </a:r>
            <a:r>
              <a:rPr lang="en-US" sz="2400" dirty="0" smtClean="0"/>
              <a:t>()</a:t>
            </a:r>
          </a:p>
          <a:p>
            <a:r>
              <a:rPr lang="en-US" sz="2400" dirty="0" smtClean="0"/>
              <a:t>  {</a:t>
            </a:r>
          </a:p>
          <a:p>
            <a:r>
              <a:rPr lang="en-US" sz="2400" dirty="0" smtClean="0"/>
              <a:t>    return side;</a:t>
            </a:r>
          </a:p>
          <a:p>
            <a:r>
              <a:rPr lang="en-US" sz="2400" dirty="0" smtClean="0"/>
              <a:t>  }</a:t>
            </a:r>
          </a:p>
          <a:p>
            <a:endParaRPr lang="en-US" sz="2400" dirty="0" smtClean="0"/>
          </a:p>
          <a:p>
            <a:r>
              <a:rPr lang="en-US" sz="2400" dirty="0" smtClean="0"/>
              <a:t>private:</a:t>
            </a:r>
          </a:p>
          <a:p>
            <a:r>
              <a:rPr lang="en-US" sz="2400" dirty="0" smtClean="0"/>
              <a:t>  double side;</a:t>
            </a:r>
          </a:p>
          <a:p>
            <a:r>
              <a:rPr lang="en-US" sz="2400" dirty="0" smtClean="0"/>
              <a:t>};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79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65957"/>
            <a:ext cx="627164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int</a:t>
            </a:r>
            <a:r>
              <a:rPr lang="en-US" sz="2800" dirty="0" smtClean="0"/>
              <a:t> main() {</a:t>
            </a:r>
          </a:p>
          <a:p>
            <a:r>
              <a:rPr lang="en-US" sz="2800" dirty="0" smtClean="0"/>
              <a:t>  try</a:t>
            </a:r>
          </a:p>
          <a:p>
            <a:r>
              <a:rPr lang="en-US" sz="2800" dirty="0" smtClean="0"/>
              <a:t>  {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"Enter three sides: ";</a:t>
            </a:r>
          </a:p>
          <a:p>
            <a:r>
              <a:rPr lang="en-US" sz="2800" dirty="0" smtClean="0"/>
              <a:t>    double side1, side2, side3;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cin</a:t>
            </a:r>
            <a:r>
              <a:rPr lang="en-US" sz="2800" dirty="0" smtClean="0"/>
              <a:t> &gt;&gt; side1 &gt;&gt; side2 &gt;&gt; side3;</a:t>
            </a:r>
          </a:p>
          <a:p>
            <a:r>
              <a:rPr lang="en-US" sz="2800" dirty="0" smtClean="0"/>
              <a:t>    Triangle triangle(side1, side2, side3);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"Perimeter is “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 &lt;&lt; </a:t>
            </a:r>
            <a:r>
              <a:rPr lang="en-US" sz="2800" dirty="0" err="1" smtClean="0"/>
              <a:t>triangle.getPerimeter</a:t>
            </a:r>
            <a:r>
              <a:rPr lang="en-US" sz="2800" dirty="0" smtClean="0"/>
              <a:t>()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"Area is "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&lt;&lt; </a:t>
            </a:r>
            <a:r>
              <a:rPr lang="en-US" sz="2800" dirty="0" err="1" smtClean="0"/>
              <a:t>triangle.getArea</a:t>
            </a:r>
            <a:r>
              <a:rPr lang="en-US" sz="2800" dirty="0" smtClean="0"/>
              <a:t>()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  } </a:t>
            </a:r>
          </a:p>
          <a:p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 smtClean="0"/>
              <a:t>  return 0;</a:t>
            </a:r>
          </a:p>
          <a:p>
            <a:r>
              <a:rPr lang="en-US" sz="2800" dirty="0" smtClean="0"/>
              <a:t>}  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6473125" y="812287"/>
            <a:ext cx="5460570" cy="45243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 catch (</a:t>
            </a:r>
            <a:r>
              <a:rPr lang="en-US" sz="2400" dirty="0" err="1" smtClean="0"/>
              <a:t>NonPositiveSideException</a:t>
            </a:r>
            <a:r>
              <a:rPr lang="en-US" sz="2400" dirty="0" smtClean="0"/>
              <a:t>&amp; ex)</a:t>
            </a:r>
          </a:p>
          <a:p>
            <a:r>
              <a:rPr lang="en-US" sz="2400" dirty="0" smtClean="0"/>
              <a:t>  {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ex.what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 the side is "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&lt;&lt; </a:t>
            </a:r>
            <a:r>
              <a:rPr lang="en-US" sz="2400" dirty="0" err="1" smtClean="0"/>
              <a:t>ex.getSide</a:t>
            </a:r>
            <a:r>
              <a:rPr lang="en-US" sz="2400" dirty="0" smtClean="0"/>
              <a:t>()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}</a:t>
            </a:r>
          </a:p>
          <a:p>
            <a:r>
              <a:rPr lang="en-US" sz="2400" dirty="0" smtClean="0"/>
              <a:t>  catch (</a:t>
            </a:r>
            <a:r>
              <a:rPr lang="en-US" sz="2400" dirty="0" err="1" smtClean="0"/>
              <a:t>TriangleException</a:t>
            </a:r>
            <a:r>
              <a:rPr lang="en-US" sz="2400" dirty="0" smtClean="0"/>
              <a:t>&amp; ex)</a:t>
            </a:r>
          </a:p>
          <a:p>
            <a:r>
              <a:rPr lang="en-US" sz="2400" dirty="0" smtClean="0"/>
              <a:t>  {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ex.what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    ……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04435" y="5083444"/>
            <a:ext cx="5667212" cy="4649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FD9191D-E26C-4E17-A465-C09C5DE12BD1}" type="slidenum">
              <a:rPr lang="en-US" altLang="en-US" sz="1400"/>
              <a:pPr/>
              <a:t>2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9144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Exception-Handling Overview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17583"/>
            <a:ext cx="12192000" cy="1676400"/>
          </a:xfrm>
          <a:noFill/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dirty="0" smtClean="0"/>
              <a:t>The following program reads two integers and displays the quotient.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216976" y="2252813"/>
            <a:ext cx="115152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main() {</a:t>
            </a:r>
          </a:p>
          <a:p>
            <a:r>
              <a:rPr lang="en-US" sz="2400" dirty="0" smtClean="0"/>
              <a:t>  // Read two </a:t>
            </a:r>
            <a:r>
              <a:rPr lang="en-US" sz="2400" dirty="0" err="1" smtClean="0"/>
              <a:t>intergers</a:t>
            </a:r>
            <a:endParaRPr lang="en-US" sz="2400" dirty="0" smtClean="0"/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“Input two integers: ";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n1, n2;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cin</a:t>
            </a:r>
            <a:r>
              <a:rPr lang="en-US" sz="2400" dirty="0" smtClean="0"/>
              <a:t> &gt;&gt; n1 &gt;&gt; n2;</a:t>
            </a:r>
          </a:p>
          <a:p>
            <a:endParaRPr lang="en-US" sz="2400" dirty="0" smtClean="0"/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n1 &lt;&lt; " / " &lt;&lt; n2 &lt;&lt; " is “ &lt;&lt; ( n1/ n2 )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endParaRPr lang="en-US" sz="2400" dirty="0" smtClean="0"/>
          </a:p>
          <a:p>
            <a:r>
              <a:rPr lang="en-US" sz="2400" dirty="0" smtClean="0"/>
              <a:t>  return 0;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404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4FD190-B4E9-4C27-94FD-03D5752F5221}" type="slidenum">
              <a:rPr lang="en-US" altLang="en-US" sz="1400"/>
              <a:pPr/>
              <a:t>20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4287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Catch block 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478" y="1219200"/>
            <a:ext cx="11778712" cy="1981200"/>
          </a:xfrm>
        </p:spPr>
        <p:txBody>
          <a:bodyPr>
            <a:no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en-US" sz="3600" dirty="0" smtClean="0"/>
              <a:t>A catch block, which catches exception objects of a base class</a:t>
            </a:r>
            <a:r>
              <a:rPr lang="en-US" altLang="en-US" sz="3600" dirty="0"/>
              <a:t>, can catch all the exception objects of the derived classes of that base class</a:t>
            </a:r>
            <a:r>
              <a:rPr lang="en-US" altLang="en-US" sz="3600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53400" y="2908012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153400" y="378517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153400" y="4665808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>
            <a:off x="8364355" y="3492787"/>
            <a:ext cx="0" cy="440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361773" y="4358110"/>
            <a:ext cx="0" cy="440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60310" y="2908012"/>
            <a:ext cx="1846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Base class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78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F9FBDF7-6818-4ADA-9856-031D354E954E}" type="slidenum">
              <a:rPr lang="en-US" altLang="en-US" sz="1400"/>
              <a:pPr/>
              <a:t>21</a:t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838200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Order of exception handlers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461" y="983065"/>
            <a:ext cx="11423905" cy="4114800"/>
          </a:xfrm>
        </p:spPr>
        <p:txBody>
          <a:bodyPr>
            <a:no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en-US" sz="3200" dirty="0" smtClean="0"/>
              <a:t>A </a:t>
            </a:r>
            <a:r>
              <a:rPr lang="en-US" altLang="en-US" sz="3200" dirty="0"/>
              <a:t>catch block for </a:t>
            </a:r>
            <a:r>
              <a:rPr lang="en-US" altLang="en-US" sz="3200" dirty="0">
                <a:solidFill>
                  <a:srgbClr val="002060"/>
                </a:solidFill>
              </a:rPr>
              <a:t>a base class type </a:t>
            </a:r>
            <a:r>
              <a:rPr lang="en-US" altLang="en-US" sz="3200" dirty="0"/>
              <a:t>should appear </a:t>
            </a:r>
            <a:r>
              <a:rPr lang="en-US" altLang="en-US" sz="3200" b="1" dirty="0">
                <a:solidFill>
                  <a:srgbClr val="C00000"/>
                </a:solidFill>
              </a:rPr>
              <a:t>after</a:t>
            </a:r>
            <a:r>
              <a:rPr lang="en-US" altLang="en-US" sz="3200" dirty="0"/>
              <a:t> a catch block for </a:t>
            </a:r>
            <a:r>
              <a:rPr lang="en-US" altLang="en-US" sz="3200" b="1" dirty="0">
                <a:solidFill>
                  <a:srgbClr val="002060"/>
                </a:solidFill>
              </a:rPr>
              <a:t>a derived class type</a:t>
            </a:r>
            <a:r>
              <a:rPr lang="en-US" altLang="en-US" sz="3200" dirty="0"/>
              <a:t>. </a:t>
            </a:r>
            <a:endParaRPr lang="en-US" altLang="en-US" sz="3200" dirty="0" smtClean="0"/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3200" dirty="0" smtClean="0"/>
              <a:t>If not, the </a:t>
            </a:r>
            <a:r>
              <a:rPr lang="en-US" altLang="en-US" sz="3200" dirty="0"/>
              <a:t>exception </a:t>
            </a:r>
            <a:r>
              <a:rPr lang="en-US" altLang="en-US" sz="3200" dirty="0" smtClean="0"/>
              <a:t>is </a:t>
            </a:r>
            <a:r>
              <a:rPr lang="en-US" altLang="en-US" sz="3200" dirty="0"/>
              <a:t>always caught by the catch block for the base class. </a:t>
            </a:r>
            <a:endParaRPr lang="en-US" altLang="en-US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13057" y="3211638"/>
            <a:ext cx="3338285" cy="28623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  <a:r>
              <a:rPr lang="en-US" sz="2000" dirty="0" smtClean="0"/>
              <a:t>ry 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……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catch( EXCEPTION_B &amp;ex) {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/>
              <a:t>catch( </a:t>
            </a:r>
            <a:r>
              <a:rPr lang="en-US" sz="2000" dirty="0" smtClean="0"/>
              <a:t>EXCEPTION_A </a:t>
            </a:r>
            <a:r>
              <a:rPr lang="en-US" sz="2000" dirty="0"/>
              <a:t>&amp;ex) {</a:t>
            </a:r>
          </a:p>
          <a:p>
            <a:r>
              <a:rPr lang="en-US" sz="2000" dirty="0" smtClean="0"/>
              <a:t>}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12260" y="3229844"/>
            <a:ext cx="3882281" cy="132343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lass EXCEPTION_A {</a:t>
            </a:r>
          </a:p>
          <a:p>
            <a:r>
              <a:rPr lang="en-US" sz="2000" dirty="0" smtClean="0"/>
              <a:t>};</a:t>
            </a:r>
            <a:endParaRPr lang="en-US" sz="2000" dirty="0"/>
          </a:p>
          <a:p>
            <a:r>
              <a:rPr lang="en-US" sz="2000" dirty="0"/>
              <a:t>c</a:t>
            </a:r>
            <a:r>
              <a:rPr lang="en-US" sz="2000" dirty="0" smtClean="0"/>
              <a:t>lass EXCEPTION_B: EXCEPTION_A {</a:t>
            </a:r>
          </a:p>
          <a:p>
            <a:r>
              <a:rPr lang="en-US" sz="2000" dirty="0" smtClean="0"/>
              <a:t>};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1437" y="499811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51437" y="5875280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632737" y="5459782"/>
            <a:ext cx="5892" cy="4620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58347" y="4998117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Base class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458347" y="5827010"/>
            <a:ext cx="1815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Derived class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6898" y="3213795"/>
            <a:ext cx="3291446" cy="28623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  <a:r>
              <a:rPr lang="en-US" sz="2000" dirty="0" smtClean="0"/>
              <a:t>ry {</a:t>
            </a:r>
          </a:p>
          <a:p>
            <a:r>
              <a:rPr lang="en-US" sz="2000" dirty="0" smtClean="0"/>
              <a:t>  throw(EXCEPTION_B( ) );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catch( EXCEPTION_A &amp;ex) {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 //it catches the exception B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}</a:t>
            </a:r>
          </a:p>
          <a:p>
            <a:r>
              <a:rPr lang="en-US" sz="2000" dirty="0"/>
              <a:t>catch( </a:t>
            </a:r>
            <a:r>
              <a:rPr lang="en-US" sz="2000" dirty="0" smtClean="0"/>
              <a:t>EXCEPTION_B </a:t>
            </a:r>
            <a:r>
              <a:rPr lang="en-US" sz="2000" dirty="0"/>
              <a:t>&amp;ex) {</a:t>
            </a:r>
          </a:p>
          <a:p>
            <a:r>
              <a:rPr lang="en-US" sz="2000" dirty="0" smtClean="0"/>
              <a:t>}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5298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F9FBDF7-6818-4ADA-9856-031D354E954E}" type="slidenum">
              <a:rPr lang="en-US" altLang="en-US" sz="1400"/>
              <a:pPr/>
              <a:t>22</a:t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838200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Order of exception handlers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461" y="983065"/>
            <a:ext cx="11423905" cy="4114800"/>
          </a:xfrm>
        </p:spPr>
        <p:txBody>
          <a:bodyPr>
            <a:no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en-US" sz="3200" dirty="0" smtClean="0"/>
              <a:t>A </a:t>
            </a:r>
            <a:r>
              <a:rPr lang="en-US" altLang="en-US" sz="3200" dirty="0"/>
              <a:t>catch block for </a:t>
            </a:r>
            <a:r>
              <a:rPr lang="en-US" altLang="en-US" sz="3200" dirty="0">
                <a:solidFill>
                  <a:srgbClr val="002060"/>
                </a:solidFill>
              </a:rPr>
              <a:t>a base class type </a:t>
            </a:r>
            <a:r>
              <a:rPr lang="en-US" altLang="en-US" sz="3200" dirty="0"/>
              <a:t>should appear </a:t>
            </a:r>
            <a:r>
              <a:rPr lang="en-US" altLang="en-US" sz="3200" b="1" dirty="0">
                <a:solidFill>
                  <a:srgbClr val="C00000"/>
                </a:solidFill>
              </a:rPr>
              <a:t>after</a:t>
            </a:r>
            <a:r>
              <a:rPr lang="en-US" altLang="en-US" sz="3200" dirty="0"/>
              <a:t> a catch block for </a:t>
            </a:r>
            <a:r>
              <a:rPr lang="en-US" altLang="en-US" sz="3200" b="1" dirty="0">
                <a:solidFill>
                  <a:srgbClr val="002060"/>
                </a:solidFill>
              </a:rPr>
              <a:t>a derived class type</a:t>
            </a:r>
            <a:r>
              <a:rPr lang="en-US" altLang="en-US" sz="3200" dirty="0"/>
              <a:t>. </a:t>
            </a:r>
            <a:endParaRPr lang="en-US" altLang="en-US" sz="3200" dirty="0" smtClean="0"/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3200" dirty="0" smtClean="0"/>
              <a:t>If not, the </a:t>
            </a:r>
            <a:r>
              <a:rPr lang="en-US" altLang="en-US" sz="3200" dirty="0"/>
              <a:t>exception </a:t>
            </a:r>
            <a:r>
              <a:rPr lang="en-US" altLang="en-US" sz="3200" dirty="0" smtClean="0"/>
              <a:t>is </a:t>
            </a:r>
            <a:r>
              <a:rPr lang="en-US" altLang="en-US" sz="3200" dirty="0"/>
              <a:t>always caught by the catch block for the base class. </a:t>
            </a:r>
            <a:endParaRPr lang="en-US" altLang="en-US" sz="3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676898" y="3213795"/>
            <a:ext cx="3291446" cy="28623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  <a:r>
              <a:rPr lang="en-US" sz="2000" dirty="0" smtClean="0"/>
              <a:t>ry {</a:t>
            </a:r>
          </a:p>
          <a:p>
            <a:r>
              <a:rPr lang="en-US" sz="2000" dirty="0" smtClean="0"/>
              <a:t>  throw(EXCEPTION_B( ) );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catch( EXCEPTION_A &amp;ex) {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 //it catches the exception B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}</a:t>
            </a:r>
          </a:p>
          <a:p>
            <a:r>
              <a:rPr lang="en-US" sz="2000" dirty="0"/>
              <a:t>catch( </a:t>
            </a:r>
            <a:r>
              <a:rPr lang="en-US" sz="2000" dirty="0" smtClean="0"/>
              <a:t>EXCEPTION_B </a:t>
            </a:r>
            <a:r>
              <a:rPr lang="en-US" sz="2000" dirty="0"/>
              <a:t>&amp;ex) {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//wrong order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16686" y="3209357"/>
            <a:ext cx="3338285" cy="28623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  <a:r>
              <a:rPr lang="en-US" sz="2000" dirty="0" smtClean="0"/>
              <a:t>ry 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……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catch( EXCEPTION_B &amp;ex) {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/>
              <a:t>catch( </a:t>
            </a:r>
            <a:r>
              <a:rPr lang="en-US" sz="2000" dirty="0" smtClean="0"/>
              <a:t>EXCEPTION_A </a:t>
            </a:r>
            <a:r>
              <a:rPr lang="en-US" sz="2000" dirty="0"/>
              <a:t>&amp;ex) {</a:t>
            </a:r>
          </a:p>
          <a:p>
            <a:r>
              <a:rPr lang="en-US" sz="2000" dirty="0" smtClean="0"/>
              <a:t>}</a:t>
            </a:r>
          </a:p>
          <a:p>
            <a:endParaRPr lang="en-US" sz="2000" dirty="0" smtClean="0"/>
          </a:p>
          <a:p>
            <a:r>
              <a:rPr lang="en-US" sz="2000" dirty="0" smtClean="0"/>
              <a:t>//correct </a:t>
            </a:r>
            <a:r>
              <a:rPr lang="en-US" sz="2000" dirty="0" smtClean="0"/>
              <a:t>order</a:t>
            </a:r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12260" y="3183813"/>
            <a:ext cx="3882281" cy="132343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lass EXCEPTION_A {</a:t>
            </a:r>
          </a:p>
          <a:p>
            <a:r>
              <a:rPr lang="en-US" sz="2000" dirty="0" smtClean="0"/>
              <a:t>};</a:t>
            </a:r>
            <a:endParaRPr lang="en-US" sz="2000" dirty="0"/>
          </a:p>
          <a:p>
            <a:r>
              <a:rPr lang="en-US" sz="2000" dirty="0"/>
              <a:t>c</a:t>
            </a:r>
            <a:r>
              <a:rPr lang="en-US" sz="2000" dirty="0" smtClean="0"/>
              <a:t>lass EXCEPTION_B: EXCEPTION_A {</a:t>
            </a:r>
          </a:p>
          <a:p>
            <a:r>
              <a:rPr lang="en-US" sz="2000" dirty="0" smtClean="0"/>
              <a:t>};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1437" y="499811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51437" y="5875280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632737" y="5459782"/>
            <a:ext cx="5892" cy="4620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58347" y="4998117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Base class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458347" y="5827010"/>
            <a:ext cx="1815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Derived class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355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Exception Propagation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728" y="993692"/>
            <a:ext cx="5238750" cy="59093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ERROR_CODE 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 ERROR_CODE(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v) { </a:t>
            </a:r>
            <a:endParaRPr lang="en-US" dirty="0" smtClean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&gt;v = v;}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v;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f3( 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"f3"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throw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here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f2( 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"f2"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f3( 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d)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"f2:d"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d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"end f2"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76877" y="993692"/>
            <a:ext cx="6596064" cy="48013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f1( ) {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try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f2( 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(string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msg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"f1: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msg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:"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msg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throw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(ERROR_CODE(1));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main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 {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f1( 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}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(ERROR_CODE code) {</a:t>
            </a:r>
          </a:p>
          <a:p>
            <a:r>
              <a:rPr lang="fr-FR" dirty="0">
                <a:solidFill>
                  <a:prstClr val="black"/>
                </a:solidFill>
                <a:latin typeface="Courier New" panose="02070309020205020404" pitchFamily="49" charset="0"/>
              </a:rPr>
              <a:t>        cout &lt;&lt; </a:t>
            </a:r>
            <a:r>
              <a:rPr lang="fr-FR" dirty="0">
                <a:solidFill>
                  <a:srgbClr val="A31515"/>
                </a:solidFill>
                <a:latin typeface="Courier New" panose="02070309020205020404" pitchFamily="49" charset="0"/>
              </a:rPr>
              <a:t>"main: </a:t>
            </a:r>
            <a:r>
              <a:rPr lang="fr-FR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fr-FR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fr-FR" dirty="0">
                <a:solidFill>
                  <a:prstClr val="black"/>
                </a:solidFill>
                <a:latin typeface="Courier New" panose="02070309020205020404" pitchFamily="49" charset="0"/>
              </a:rPr>
              <a:t>&lt;&lt; </a:t>
            </a:r>
            <a:r>
              <a:rPr lang="fr-FR" dirty="0" err="1">
                <a:solidFill>
                  <a:prstClr val="black"/>
                </a:solidFill>
                <a:latin typeface="Courier New" panose="02070309020205020404" pitchFamily="49" charset="0"/>
              </a:rPr>
              <a:t>code.v</a:t>
            </a:r>
            <a:r>
              <a:rPr lang="fr-FR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fr-FR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fr-FR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6877" y="6015038"/>
            <a:ext cx="334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are the output?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958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Exception Propagation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728" y="993692"/>
            <a:ext cx="5238750" cy="59093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ERROR_CODE 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 ERROR_CODE(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v) { </a:t>
            </a:r>
            <a:endParaRPr lang="en-US" dirty="0" smtClean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&gt;v = v;}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v;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f3( 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"f3"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throw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here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f2( 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"f2"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f3( 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d)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"f2:d"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d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"end f2"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76877" y="993692"/>
            <a:ext cx="6596064" cy="48013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f1( ) {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try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f2( 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(string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msg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"f1: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msg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:"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msg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throw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(ERROR_CODE(1));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main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 {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f1( 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}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(ERROR_CODE code) {</a:t>
            </a:r>
          </a:p>
          <a:p>
            <a:r>
              <a:rPr lang="fr-FR" dirty="0">
                <a:solidFill>
                  <a:prstClr val="black"/>
                </a:solidFill>
                <a:latin typeface="Courier New" panose="02070309020205020404" pitchFamily="49" charset="0"/>
              </a:rPr>
              <a:t>        cout &lt;&lt; </a:t>
            </a:r>
            <a:r>
              <a:rPr lang="fr-FR" dirty="0">
                <a:solidFill>
                  <a:srgbClr val="A31515"/>
                </a:solidFill>
                <a:latin typeface="Courier New" panose="02070309020205020404" pitchFamily="49" charset="0"/>
              </a:rPr>
              <a:t>"main: </a:t>
            </a:r>
            <a:r>
              <a:rPr lang="fr-FR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fr-FR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fr-FR" dirty="0">
                <a:solidFill>
                  <a:prstClr val="black"/>
                </a:solidFill>
                <a:latin typeface="Courier New" panose="02070309020205020404" pitchFamily="49" charset="0"/>
              </a:rPr>
              <a:t>&lt;&lt; </a:t>
            </a:r>
            <a:r>
              <a:rPr lang="fr-FR" dirty="0" err="1">
                <a:solidFill>
                  <a:prstClr val="black"/>
                </a:solidFill>
                <a:latin typeface="Courier New" panose="02070309020205020404" pitchFamily="49" charset="0"/>
              </a:rPr>
              <a:t>code.v</a:t>
            </a:r>
            <a:r>
              <a:rPr lang="fr-FR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fr-FR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fr-FR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6877" y="6015038"/>
            <a:ext cx="6560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Runtime error. No catch block can handle it.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257426" y="3243264"/>
            <a:ext cx="1485899" cy="3857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81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Exception Propagation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728" y="993692"/>
            <a:ext cx="5238750" cy="59093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ERROR_CODE 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 ERROR_CODE(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v) { </a:t>
            </a:r>
            <a:endParaRPr lang="en-US" dirty="0" smtClean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&gt;v = v;}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v;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f3( 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"f3"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throw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(string(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"here"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f2( 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"f2"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f3( 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d)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"f2:d"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d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"end f2"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76877" y="993692"/>
            <a:ext cx="4352923" cy="5355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f1( ) {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try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f2( 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(string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msg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"f1: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msg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:"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      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msg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throw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(ERROR_CODE(1));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main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 {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f1( 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}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(ERROR_CODE code) {</a:t>
            </a:r>
          </a:p>
          <a:p>
            <a:r>
              <a:rPr lang="fr-FR" dirty="0">
                <a:solidFill>
                  <a:prstClr val="black"/>
                </a:solidFill>
                <a:latin typeface="Courier New" panose="02070309020205020404" pitchFamily="49" charset="0"/>
              </a:rPr>
              <a:t>        cout &lt;&lt; </a:t>
            </a:r>
            <a:r>
              <a:rPr lang="fr-FR" dirty="0">
                <a:solidFill>
                  <a:srgbClr val="A31515"/>
                </a:solidFill>
                <a:latin typeface="Courier New" panose="02070309020205020404" pitchFamily="49" charset="0"/>
              </a:rPr>
              <a:t>"main: </a:t>
            </a:r>
            <a:r>
              <a:rPr lang="fr-FR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fr-FR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    &lt;&lt; </a:t>
            </a:r>
            <a:r>
              <a:rPr lang="fr-FR" dirty="0" err="1">
                <a:solidFill>
                  <a:prstClr val="black"/>
                </a:solidFill>
                <a:latin typeface="Courier New" panose="02070309020205020404" pitchFamily="49" charset="0"/>
              </a:rPr>
              <a:t>code.v</a:t>
            </a:r>
            <a:r>
              <a:rPr lang="fr-FR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fr-FR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fr-FR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6877" y="6334780"/>
            <a:ext cx="334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are the output?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476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Exception Propagation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728" y="993692"/>
            <a:ext cx="5238750" cy="59093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ERROR_CODE 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: ERROR_CODE(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v) { </a:t>
            </a:r>
            <a:endParaRPr lang="en-US" dirty="0" smtClean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&gt;v = v;}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v;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f3( 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"f3"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throw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(string(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"here"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f2( 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"f2"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f3( 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d)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"f2:d"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d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"end f2"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76877" y="993692"/>
            <a:ext cx="4352923" cy="5355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f1( ) {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try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f2( 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(string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msg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"f1: 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msg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:"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      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msg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throw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(ERROR_CODE(1));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main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 {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f1( 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}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(ERROR_CODE code) {</a:t>
            </a:r>
          </a:p>
          <a:p>
            <a:r>
              <a:rPr lang="fr-FR" dirty="0">
                <a:solidFill>
                  <a:prstClr val="black"/>
                </a:solidFill>
                <a:latin typeface="Courier New" panose="02070309020205020404" pitchFamily="49" charset="0"/>
              </a:rPr>
              <a:t>        cout &lt;&lt; </a:t>
            </a:r>
            <a:r>
              <a:rPr lang="fr-FR" dirty="0">
                <a:solidFill>
                  <a:srgbClr val="A31515"/>
                </a:solidFill>
                <a:latin typeface="Courier New" panose="02070309020205020404" pitchFamily="49" charset="0"/>
              </a:rPr>
              <a:t>"main: </a:t>
            </a:r>
            <a:r>
              <a:rPr lang="fr-FR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fr-FR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    &lt;&lt; </a:t>
            </a:r>
            <a:r>
              <a:rPr lang="fr-FR" dirty="0" err="1">
                <a:solidFill>
                  <a:prstClr val="black"/>
                </a:solidFill>
                <a:latin typeface="Courier New" panose="02070309020205020404" pitchFamily="49" charset="0"/>
              </a:rPr>
              <a:t>code.v</a:t>
            </a:r>
            <a:r>
              <a:rPr lang="fr-FR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fr-FR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fr-FR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82199" y="3514118"/>
            <a:ext cx="2052638" cy="12003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f2</a:t>
            </a:r>
          </a:p>
          <a:p>
            <a:r>
              <a:rPr lang="en-US" dirty="0"/>
              <a:t>f3</a:t>
            </a:r>
          </a:p>
          <a:p>
            <a:r>
              <a:rPr lang="en-US" dirty="0"/>
              <a:t>f1: </a:t>
            </a:r>
            <a:r>
              <a:rPr lang="en-US" dirty="0" err="1"/>
              <a:t>msg:here</a:t>
            </a:r>
            <a:endParaRPr lang="en-US" dirty="0"/>
          </a:p>
          <a:p>
            <a:r>
              <a:rPr lang="en-US" dirty="0"/>
              <a:t>main: error code:1</a:t>
            </a:r>
          </a:p>
        </p:txBody>
      </p:sp>
    </p:spTree>
    <p:extLst>
      <p:ext uri="{BB962C8B-B14F-4D97-AF65-F5344CB8AC3E}">
        <p14:creationId xmlns:p14="http://schemas.microsoft.com/office/powerpoint/2010/main" val="80011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639300" y="6408636"/>
            <a:ext cx="4114800" cy="365125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4069A9-8B2E-4F00-BABE-B07B80913289}" type="slidenum">
              <a:rPr lang="en-US" altLang="en-US" sz="1400"/>
              <a:pPr/>
              <a:t>27</a:t>
            </a:fld>
            <a:endParaRPr lang="en-US" altLang="en-US" sz="1400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838200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Call Stack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1524001" y="20250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90488" y="39848"/>
            <a:ext cx="4238623" cy="39703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f3( 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"f3"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throw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(string(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"here"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f2( 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"f2"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f3( 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d) {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   ......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"end f2"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95787" y="993692"/>
            <a:ext cx="3571873" cy="23083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f1( ) {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try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f2( 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(string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msg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     ......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53384" y="993692"/>
            <a:ext cx="4076700" cy="23083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main( 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f1( 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}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(ERROR_CODE code)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  ......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Left Bracket 3"/>
          <p:cNvSpPr/>
          <p:nvPr/>
        </p:nvSpPr>
        <p:spPr>
          <a:xfrm rot="16200000">
            <a:off x="327932" y="5175474"/>
            <a:ext cx="2107733" cy="82311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54625" y="6271568"/>
            <a:ext cx="65434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12" name="Left Bracket 11"/>
          <p:cNvSpPr/>
          <p:nvPr/>
        </p:nvSpPr>
        <p:spPr>
          <a:xfrm rot="16200000">
            <a:off x="2266270" y="5175474"/>
            <a:ext cx="2107733" cy="82311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92963" y="6271568"/>
            <a:ext cx="65434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92963" y="5902236"/>
            <a:ext cx="65434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15" name="Left Bracket 14"/>
          <p:cNvSpPr/>
          <p:nvPr/>
        </p:nvSpPr>
        <p:spPr>
          <a:xfrm rot="16200000">
            <a:off x="4476725" y="5187108"/>
            <a:ext cx="2107733" cy="82311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03418" y="6283202"/>
            <a:ext cx="65434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03418" y="5913870"/>
            <a:ext cx="65434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18" name="Left Bracket 17"/>
          <p:cNvSpPr/>
          <p:nvPr/>
        </p:nvSpPr>
        <p:spPr>
          <a:xfrm rot="16200000">
            <a:off x="6687181" y="5187109"/>
            <a:ext cx="2107733" cy="82311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413874" y="6283203"/>
            <a:ext cx="65434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09508" y="5211701"/>
            <a:ext cx="65434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99052" y="5558826"/>
            <a:ext cx="65434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18240" y="5930559"/>
            <a:ext cx="65434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413874" y="5575515"/>
            <a:ext cx="65434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09285" y="3939944"/>
            <a:ext cx="30367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a function throw an exception, there must be a catch block handling the exception and it is in a function in the call stack.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298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639300" y="6408636"/>
            <a:ext cx="4114800" cy="365125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4069A9-8B2E-4F00-BABE-B07B80913289}" type="slidenum">
              <a:rPr lang="en-US" altLang="en-US" sz="1400"/>
              <a:pPr/>
              <a:t>28</a:t>
            </a:fld>
            <a:endParaRPr lang="en-US" altLang="en-US" sz="1400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838200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Call Stack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1524001" y="20250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90488" y="39848"/>
            <a:ext cx="4238623" cy="39703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f3( 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"f3"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throw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(ERROR(2));</a:t>
            </a:r>
            <a:endParaRPr lang="en-US" b="1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f2( 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"f2"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f3( 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d) {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   ......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"end f2"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95787" y="993692"/>
            <a:ext cx="3571873" cy="23083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f1( ) {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try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f2( 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(string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msg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     ......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53384" y="993692"/>
            <a:ext cx="4076700" cy="23083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main( 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f1( 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}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(ERROR_CODE code)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  ......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Left Bracket 3"/>
          <p:cNvSpPr/>
          <p:nvPr/>
        </p:nvSpPr>
        <p:spPr>
          <a:xfrm rot="16200000">
            <a:off x="327932" y="5175474"/>
            <a:ext cx="2107733" cy="82311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54625" y="6271568"/>
            <a:ext cx="65434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12" name="Left Bracket 11"/>
          <p:cNvSpPr/>
          <p:nvPr/>
        </p:nvSpPr>
        <p:spPr>
          <a:xfrm rot="16200000">
            <a:off x="2266270" y="5175474"/>
            <a:ext cx="2107733" cy="82311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92963" y="6271568"/>
            <a:ext cx="65434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92963" y="5902236"/>
            <a:ext cx="65434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15" name="Left Bracket 14"/>
          <p:cNvSpPr/>
          <p:nvPr/>
        </p:nvSpPr>
        <p:spPr>
          <a:xfrm rot="16200000">
            <a:off x="4476725" y="5187108"/>
            <a:ext cx="2107733" cy="82311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03418" y="6283202"/>
            <a:ext cx="65434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03418" y="5913870"/>
            <a:ext cx="65434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18" name="Left Bracket 17"/>
          <p:cNvSpPr/>
          <p:nvPr/>
        </p:nvSpPr>
        <p:spPr>
          <a:xfrm rot="16200000">
            <a:off x="6687181" y="5187109"/>
            <a:ext cx="2107733" cy="82311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413874" y="6283203"/>
            <a:ext cx="65434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09508" y="5211701"/>
            <a:ext cx="65434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99052" y="5558826"/>
            <a:ext cx="65434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18240" y="5930559"/>
            <a:ext cx="65434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413874" y="5575515"/>
            <a:ext cx="65434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09285" y="3939944"/>
            <a:ext cx="30367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a function throw an exception, there must be a catch block handling the exception and it is in a function in the call stack.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386014" y="1014651"/>
            <a:ext cx="1485899" cy="3857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86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639300" y="6408636"/>
            <a:ext cx="4114800" cy="365125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4069A9-8B2E-4F00-BABE-B07B80913289}" type="slidenum">
              <a:rPr lang="en-US" altLang="en-US" sz="1400"/>
              <a:pPr/>
              <a:t>29</a:t>
            </a:fld>
            <a:endParaRPr lang="en-US" altLang="en-US" sz="1400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838200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Call Stack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1524001" y="20250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90488" y="39848"/>
            <a:ext cx="4238623" cy="39703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f3( 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"f3"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throw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(ERROR(2));</a:t>
            </a:r>
            <a:endParaRPr lang="en-US" b="1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f2( 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"f2"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f3( 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d) {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   ......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"end f2"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95787" y="993692"/>
            <a:ext cx="3571873" cy="23083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f1( ) {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try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f2( 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(string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msg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     ......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53384" y="993692"/>
            <a:ext cx="4076700" cy="23083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main( 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f1( 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}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(ERROR_CODE code)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    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&lt;&lt; 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code.v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Left Bracket 3"/>
          <p:cNvSpPr/>
          <p:nvPr/>
        </p:nvSpPr>
        <p:spPr>
          <a:xfrm rot="16200000">
            <a:off x="327932" y="5175474"/>
            <a:ext cx="2107733" cy="82311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54625" y="6271568"/>
            <a:ext cx="65434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12" name="Left Bracket 11"/>
          <p:cNvSpPr/>
          <p:nvPr/>
        </p:nvSpPr>
        <p:spPr>
          <a:xfrm rot="16200000">
            <a:off x="2266270" y="5175474"/>
            <a:ext cx="2107733" cy="82311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92963" y="6271568"/>
            <a:ext cx="65434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92963" y="5902236"/>
            <a:ext cx="65434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15" name="Left Bracket 14"/>
          <p:cNvSpPr/>
          <p:nvPr/>
        </p:nvSpPr>
        <p:spPr>
          <a:xfrm rot="16200000">
            <a:off x="4476725" y="5187108"/>
            <a:ext cx="2107733" cy="82311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03418" y="6283202"/>
            <a:ext cx="65434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03418" y="5913870"/>
            <a:ext cx="65434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18" name="Left Bracket 17"/>
          <p:cNvSpPr/>
          <p:nvPr/>
        </p:nvSpPr>
        <p:spPr>
          <a:xfrm rot="16200000">
            <a:off x="6687181" y="5187109"/>
            <a:ext cx="2107733" cy="82311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413874" y="6283203"/>
            <a:ext cx="65434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09508" y="5211701"/>
            <a:ext cx="65434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99052" y="5558826"/>
            <a:ext cx="65434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18240" y="5930559"/>
            <a:ext cx="65434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413874" y="5575515"/>
            <a:ext cx="65434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09285" y="3939944"/>
            <a:ext cx="303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are the output?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386014" y="1014651"/>
            <a:ext cx="1485899" cy="3857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05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9C5FE5-0A1B-4FBB-8BC9-04D7A7185490}" type="slidenum">
              <a:rPr lang="en-US" altLang="en-US" sz="1400"/>
              <a:pPr/>
              <a:t>3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914400"/>
          </a:xfrm>
          <a:noFill/>
        </p:spPr>
        <p:txBody>
          <a:bodyPr/>
          <a:lstStyle/>
          <a:p>
            <a:pPr algn="ctr"/>
            <a:r>
              <a:rPr lang="en-US" altLang="en-US" b="1" dirty="0" smtClean="0"/>
              <a:t>Exception-Handling Overview</a:t>
            </a:r>
            <a:r>
              <a:rPr lang="en-US" altLang="en-US" dirty="0" smtClean="0"/>
              <a:t> 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475" y="1237318"/>
            <a:ext cx="12192000" cy="3048000"/>
          </a:xfrm>
          <a:noFill/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will have a runtime error if n2 is zero.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fix the error, we can add an if statement to test seconds.</a:t>
            </a:r>
          </a:p>
        </p:txBody>
      </p:sp>
      <p:sp>
        <p:nvSpPr>
          <p:cNvPr id="3" name="Rectangle 2"/>
          <p:cNvSpPr/>
          <p:nvPr/>
        </p:nvSpPr>
        <p:spPr>
          <a:xfrm>
            <a:off x="1323975" y="2577158"/>
            <a:ext cx="9544050" cy="34163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"Input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two integers: ";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n1, n2;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n1&gt;&gt; n2; // Read two integers</a:t>
            </a: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n2 != 0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n1 &lt;&lt; " / " &lt;&lt; number2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&lt;&lt; " is "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	&lt;&lt; (n1 / n2 ) &lt;&lt;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else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"Division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 zero" &lt;&lt;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6943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639300" y="6408636"/>
            <a:ext cx="4114800" cy="365125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4069A9-8B2E-4F00-BABE-B07B80913289}" type="slidenum">
              <a:rPr lang="en-US" altLang="en-US" sz="1400"/>
              <a:pPr/>
              <a:t>30</a:t>
            </a:fld>
            <a:endParaRPr lang="en-US" altLang="en-US" sz="1400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838200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Call Stack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1524001" y="20250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90488" y="39848"/>
            <a:ext cx="4238623" cy="39703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f3( 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"f3"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throw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(ERROR(2));</a:t>
            </a:r>
            <a:endParaRPr lang="en-US" b="1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f2( 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"f2"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f3( 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d) {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   ......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"end f2"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95787" y="993692"/>
            <a:ext cx="3571873" cy="23083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f1( ) {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try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f2( 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(string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msg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     ......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53384" y="993692"/>
            <a:ext cx="4076700" cy="23083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main( 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f1( 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} 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(ERROR_CODE code)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code.v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Left Bracket 3"/>
          <p:cNvSpPr/>
          <p:nvPr/>
        </p:nvSpPr>
        <p:spPr>
          <a:xfrm rot="16200000">
            <a:off x="327932" y="5175474"/>
            <a:ext cx="2107733" cy="82311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54625" y="6271568"/>
            <a:ext cx="65434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12" name="Left Bracket 11"/>
          <p:cNvSpPr/>
          <p:nvPr/>
        </p:nvSpPr>
        <p:spPr>
          <a:xfrm rot="16200000">
            <a:off x="2266270" y="5175474"/>
            <a:ext cx="2107733" cy="82311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92963" y="6271568"/>
            <a:ext cx="65434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92963" y="5902236"/>
            <a:ext cx="65434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15" name="Left Bracket 14"/>
          <p:cNvSpPr/>
          <p:nvPr/>
        </p:nvSpPr>
        <p:spPr>
          <a:xfrm rot="16200000">
            <a:off x="4476725" y="5187108"/>
            <a:ext cx="2107733" cy="82311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03418" y="6283202"/>
            <a:ext cx="65434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03418" y="5913870"/>
            <a:ext cx="65434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18" name="Left Bracket 17"/>
          <p:cNvSpPr/>
          <p:nvPr/>
        </p:nvSpPr>
        <p:spPr>
          <a:xfrm rot="16200000">
            <a:off x="6687181" y="5187109"/>
            <a:ext cx="2107733" cy="82311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413874" y="6283203"/>
            <a:ext cx="65434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09508" y="5211701"/>
            <a:ext cx="65434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99052" y="5558826"/>
            <a:ext cx="65434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18240" y="5930559"/>
            <a:ext cx="65434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413874" y="5575515"/>
            <a:ext cx="65434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09285" y="3939944"/>
            <a:ext cx="3036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are the output?</a:t>
            </a:r>
          </a:p>
          <a:p>
            <a:endParaRPr lang="en-US" sz="2400" dirty="0"/>
          </a:p>
          <a:p>
            <a:r>
              <a:rPr lang="en-US" sz="2400" dirty="0"/>
              <a:t>f</a:t>
            </a:r>
            <a:r>
              <a:rPr lang="en-US" sz="2400" dirty="0" smtClean="0"/>
              <a:t>2</a:t>
            </a:r>
          </a:p>
          <a:p>
            <a:r>
              <a:rPr lang="en-US" sz="2400" dirty="0" smtClean="0"/>
              <a:t>f3</a:t>
            </a:r>
          </a:p>
          <a:p>
            <a:r>
              <a:rPr lang="en-US" sz="2400" dirty="0"/>
              <a:t>2</a:t>
            </a:r>
            <a:endParaRPr lang="en-US" sz="2400" dirty="0" smtClean="0"/>
          </a:p>
          <a:p>
            <a:endParaRPr lang="en-US" sz="2400" dirty="0" smtClean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386014" y="1014651"/>
            <a:ext cx="1485899" cy="3857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85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838200"/>
          </a:xfrm>
        </p:spPr>
        <p:txBody>
          <a:bodyPr/>
          <a:lstStyle/>
          <a:p>
            <a:pPr algn="ctr"/>
            <a:r>
              <a:rPr lang="en-US" altLang="en-US" b="1" dirty="0" err="1" smtClean="0"/>
              <a:t>Rethrowing</a:t>
            </a:r>
            <a:r>
              <a:rPr lang="en-US" altLang="en-US" b="1" dirty="0" smtClean="0"/>
              <a:t> Exceptions</a:t>
            </a:r>
            <a:r>
              <a:rPr lang="en-US" altLang="en-US" dirty="0" smtClean="0"/>
              <a:t> 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8969" y="914400"/>
            <a:ext cx="11747716" cy="2133600"/>
          </a:xfrm>
        </p:spPr>
        <p:txBody>
          <a:bodyPr>
            <a:no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en-US" dirty="0"/>
              <a:t>C++ allows an exception handler to </a:t>
            </a:r>
            <a:r>
              <a:rPr lang="en-US" altLang="en-US" dirty="0" err="1"/>
              <a:t>rethrow</a:t>
            </a:r>
            <a:r>
              <a:rPr lang="en-US" altLang="en-US" dirty="0"/>
              <a:t> the exception </a:t>
            </a:r>
            <a:endParaRPr lang="en-US" altLang="en-US" dirty="0" smtClean="0"/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 smtClean="0"/>
              <a:t>if </a:t>
            </a:r>
            <a:r>
              <a:rPr lang="en-US" altLang="en-US" dirty="0"/>
              <a:t>the handler </a:t>
            </a:r>
            <a:r>
              <a:rPr lang="en-US" altLang="en-US" b="1" dirty="0">
                <a:solidFill>
                  <a:srgbClr val="C00000"/>
                </a:solidFill>
              </a:rPr>
              <a:t>cannot process the exception </a:t>
            </a:r>
            <a:endParaRPr lang="en-US" altLang="en-US" b="1" dirty="0" smtClean="0">
              <a:solidFill>
                <a:srgbClr val="C00000"/>
              </a:solidFill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 smtClean="0"/>
              <a:t>or </a:t>
            </a:r>
            <a:r>
              <a:rPr lang="en-US" altLang="en-US" dirty="0"/>
              <a:t>the handler simply </a:t>
            </a:r>
            <a:r>
              <a:rPr lang="en-US" altLang="en-US" dirty="0">
                <a:solidFill>
                  <a:srgbClr val="C00000"/>
                </a:solidFill>
              </a:rPr>
              <a:t>wants to let its caller be notified </a:t>
            </a:r>
            <a:r>
              <a:rPr lang="en-US" altLang="en-US" dirty="0"/>
              <a:t>of the exception. </a:t>
            </a:r>
            <a:endParaRPr lang="en-US" altLang="en-US" dirty="0" smtClean="0"/>
          </a:p>
          <a:p>
            <a:pPr marL="0" indent="0">
              <a:spcBef>
                <a:spcPct val="50000"/>
              </a:spcBef>
              <a:buNone/>
            </a:pPr>
            <a:endParaRPr lang="en-US" altLang="en-US" sz="2400" dirty="0"/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 smtClean="0"/>
              <a:t>The </a:t>
            </a:r>
            <a:r>
              <a:rPr lang="en-US" altLang="en-US" dirty="0" smtClean="0"/>
              <a:t>syntax:</a:t>
            </a:r>
            <a:endParaRPr lang="en-US" altLang="en-US" dirty="0"/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1524001" y="20250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2376488" y="2627368"/>
            <a:ext cx="6400799" cy="400203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try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statements;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catch (</a:t>
            </a:r>
            <a:r>
              <a:rPr lang="en-US" altLang="en-US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TheException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&amp;ex)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perform operations before exits;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throw;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499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980" y="248767"/>
            <a:ext cx="10848813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int</a:t>
            </a:r>
            <a:r>
              <a:rPr lang="en-US" sz="2000" dirty="0" smtClean="0"/>
              <a:t> f1() {</a:t>
            </a:r>
          </a:p>
          <a:p>
            <a:r>
              <a:rPr lang="en-US" sz="2000" dirty="0" smtClean="0"/>
              <a:t>  try {</a:t>
            </a:r>
          </a:p>
          <a:p>
            <a:r>
              <a:rPr lang="en-US" sz="2000" dirty="0" smtClean="0"/>
              <a:t>    throw </a:t>
            </a:r>
            <a:r>
              <a:rPr lang="en-US" sz="2000" dirty="0" err="1" smtClean="0"/>
              <a:t>runtime_error</a:t>
            </a:r>
            <a:r>
              <a:rPr lang="en-US" sz="2000" dirty="0" smtClean="0"/>
              <a:t>("Exception in f1");</a:t>
            </a:r>
          </a:p>
          <a:p>
            <a:r>
              <a:rPr lang="en-US" sz="2000" dirty="0" smtClean="0"/>
              <a:t>  }</a:t>
            </a:r>
          </a:p>
          <a:p>
            <a:r>
              <a:rPr lang="en-US" sz="2000" dirty="0" smtClean="0"/>
              <a:t>  catch (exception&amp; ex) {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"Exception caught in function f1" &lt;&lt; 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</a:t>
            </a:r>
            <a:r>
              <a:rPr lang="en-US" sz="2000" dirty="0" err="1" smtClean="0"/>
              <a:t>ex.what</a:t>
            </a:r>
            <a:r>
              <a:rPr lang="en-US" sz="2000" dirty="0" smtClean="0"/>
              <a:t>() &lt;&lt; 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   throw; // </a:t>
            </a:r>
            <a:r>
              <a:rPr lang="en-US" sz="2000" dirty="0" err="1" smtClean="0"/>
              <a:t>Rethrow</a:t>
            </a:r>
            <a:r>
              <a:rPr lang="en-US" sz="2000" dirty="0" smtClean="0"/>
              <a:t> the exception</a:t>
            </a:r>
          </a:p>
          <a:p>
            <a:r>
              <a:rPr lang="en-US" sz="2000" dirty="0" smtClean="0"/>
              <a:t>  }</a:t>
            </a:r>
          </a:p>
          <a:p>
            <a:r>
              <a:rPr lang="en-US" sz="2000" dirty="0" smtClean="0"/>
              <a:t>}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main() {</a:t>
            </a:r>
          </a:p>
          <a:p>
            <a:r>
              <a:rPr lang="en-US" sz="2000" dirty="0" smtClean="0"/>
              <a:t>  try {</a:t>
            </a:r>
          </a:p>
          <a:p>
            <a:r>
              <a:rPr lang="en-US" sz="2000" dirty="0" smtClean="0"/>
              <a:t>    f1();</a:t>
            </a:r>
          </a:p>
          <a:p>
            <a:r>
              <a:rPr lang="en-US" sz="2000" dirty="0" smtClean="0"/>
              <a:t>  }</a:t>
            </a:r>
          </a:p>
          <a:p>
            <a:r>
              <a:rPr lang="en-US" sz="2000" dirty="0" smtClean="0"/>
              <a:t>  catch (exception&amp; ex) {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"Exception caught in function main" &lt;&lt; 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</a:t>
            </a:r>
            <a:r>
              <a:rPr lang="en-US" sz="2000" dirty="0" err="1" smtClean="0"/>
              <a:t>ex.what</a:t>
            </a:r>
            <a:r>
              <a:rPr lang="en-US" sz="2000" dirty="0" smtClean="0"/>
              <a:t>() &lt;&lt; 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 }</a:t>
            </a:r>
          </a:p>
          <a:p>
            <a:r>
              <a:rPr lang="en-US" sz="2000" dirty="0" smtClean="0"/>
              <a:t>  return 0;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63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197CD7-DC11-439D-87AA-72D42B8B609B}" type="slidenum">
              <a:rPr lang="en-US" altLang="en-US" sz="1400"/>
              <a:pPr/>
              <a:t>33</a:t>
            </a:fld>
            <a:endParaRPr lang="en-US" alt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838200"/>
          </a:xfrm>
        </p:spPr>
        <p:txBody>
          <a:bodyPr/>
          <a:lstStyle/>
          <a:p>
            <a:pPr algn="ctr"/>
            <a:r>
              <a:rPr lang="en-US" altLang="en-US" b="1" dirty="0" smtClean="0"/>
              <a:t>Exception Specification</a:t>
            </a:r>
            <a:r>
              <a:rPr lang="en-US" altLang="en-US" dirty="0" smtClean="0"/>
              <a:t> 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485" y="990600"/>
            <a:ext cx="11918196" cy="342900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3600" dirty="0"/>
              <a:t>An </a:t>
            </a:r>
            <a:r>
              <a:rPr lang="en-US" altLang="en-US" sz="3600" i="1" dirty="0"/>
              <a:t>exception specification</a:t>
            </a:r>
            <a:r>
              <a:rPr lang="en-US" altLang="en-US" sz="3600" dirty="0"/>
              <a:t>, also known as </a:t>
            </a:r>
            <a:r>
              <a:rPr lang="en-US" altLang="en-US" sz="3600" i="1" dirty="0"/>
              <a:t>throw list</a:t>
            </a:r>
            <a:r>
              <a:rPr lang="en-US" altLang="en-US" sz="3600" dirty="0"/>
              <a:t>, lists exceptions that a function can throw. </a:t>
            </a:r>
            <a:endParaRPr lang="en-US" altLang="en-US" sz="3600" dirty="0" smtClean="0"/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3600" dirty="0" smtClean="0"/>
              <a:t>A </a:t>
            </a:r>
            <a:r>
              <a:rPr lang="en-US" altLang="en-US" sz="3600" dirty="0"/>
              <a:t>function </a:t>
            </a:r>
            <a:r>
              <a:rPr lang="en-US" altLang="en-US" sz="3600" dirty="0" smtClean="0"/>
              <a:t>without </a:t>
            </a:r>
            <a:r>
              <a:rPr lang="en-US" altLang="en-US" sz="3600" dirty="0"/>
              <a:t>a throw </a:t>
            </a:r>
            <a:r>
              <a:rPr lang="en-US" altLang="en-US" sz="3600" dirty="0" smtClean="0"/>
              <a:t>list can </a:t>
            </a:r>
            <a:r>
              <a:rPr lang="en-US" altLang="en-US" sz="3600" dirty="0"/>
              <a:t>throw any exception. </a:t>
            </a:r>
            <a:endParaRPr lang="en-US" altLang="en-US" sz="3600" dirty="0" smtClean="0"/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3600" dirty="0" smtClean="0"/>
              <a:t>A </a:t>
            </a:r>
            <a:r>
              <a:rPr lang="en-US" altLang="en-US" sz="3600" dirty="0"/>
              <a:t>function should warn </a:t>
            </a:r>
            <a:r>
              <a:rPr lang="en-US" altLang="en-US" sz="3600" dirty="0" smtClean="0"/>
              <a:t>programmers what it might throw.</a:t>
            </a:r>
            <a:endParaRPr lang="en-US" altLang="en-US" sz="3600" dirty="0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1524001" y="20250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793552" y="4928864"/>
            <a:ext cx="1156173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u="sng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returnType</a:t>
            </a:r>
            <a:r>
              <a:rPr lang="en-US" altLang="en-US" sz="2800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u="sng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functionName</a:t>
            </a:r>
            <a:r>
              <a:rPr lang="en-US" altLang="en-US" sz="2800" u="sng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en-US" sz="2800" u="sng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parameterList</a:t>
            </a:r>
            <a:r>
              <a:rPr lang="en-US" altLang="en-US" sz="2800" u="sng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 </a:t>
            </a:r>
            <a:r>
              <a:rPr lang="en-US" altLang="en-US" sz="2800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throw </a:t>
            </a:r>
            <a:r>
              <a:rPr lang="en-US" altLang="en-US" sz="2800" u="sng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en-US" sz="2800" u="sng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exceptionList</a:t>
            </a:r>
            <a:r>
              <a:rPr lang="en-US" altLang="en-US" sz="2800" u="sng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endParaRPr lang="en-US" altLang="en-US" sz="2800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96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861CCF-FE2D-4B4C-B085-BE29BBF335C8}" type="slidenum">
              <a:rPr lang="en-US" altLang="en-US" sz="1400"/>
              <a:pPr/>
              <a:t>34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838200"/>
          </a:xfrm>
        </p:spPr>
        <p:txBody>
          <a:bodyPr/>
          <a:lstStyle/>
          <a:p>
            <a:r>
              <a:rPr lang="en-US" altLang="en-US" b="1" dirty="0" smtClean="0"/>
              <a:t>Empty exception specification</a:t>
            </a:r>
            <a:r>
              <a:rPr lang="en-US" altLang="en-US" dirty="0" smtClean="0"/>
              <a:t> 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477" y="784077"/>
            <a:ext cx="11716719" cy="45720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3600" b="1" dirty="0" smtClean="0">
                <a:solidFill>
                  <a:srgbClr val="C00000"/>
                </a:solidFill>
              </a:rPr>
              <a:t>An </a:t>
            </a:r>
            <a:r>
              <a:rPr lang="en-US" altLang="en-US" sz="3600" b="1" i="1" dirty="0">
                <a:solidFill>
                  <a:srgbClr val="C00000"/>
                </a:solidFill>
              </a:rPr>
              <a:t>empty exception </a:t>
            </a:r>
            <a:r>
              <a:rPr lang="en-US" altLang="en-US" sz="3600" b="1" i="1" dirty="0" smtClean="0">
                <a:solidFill>
                  <a:srgbClr val="C00000"/>
                </a:solidFill>
              </a:rPr>
              <a:t>specification:  </a:t>
            </a:r>
            <a:r>
              <a:rPr lang="en-US" altLang="en-US" sz="3600" dirty="0" smtClean="0"/>
              <a:t>Place </a:t>
            </a:r>
            <a:r>
              <a:rPr lang="en-US" altLang="en-US" sz="3600" dirty="0"/>
              <a:t>throw() after a function </a:t>
            </a:r>
            <a:r>
              <a:rPr lang="en-US" altLang="en-US" sz="3600" dirty="0" smtClean="0"/>
              <a:t>header. 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3600" dirty="0" smtClean="0"/>
              <a:t>If </a:t>
            </a:r>
            <a:r>
              <a:rPr lang="en-US" altLang="en-US" sz="3600" dirty="0"/>
              <a:t>a function attempts to throw an exception</a:t>
            </a:r>
            <a:r>
              <a:rPr lang="en-US" altLang="en-US" sz="3600" dirty="0" smtClean="0"/>
              <a:t>, a runtime error occurs.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1524001" y="20250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201477" y="3533734"/>
            <a:ext cx="6974238" cy="310854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/>
              <a:t>void foo </a:t>
            </a:r>
            <a:r>
              <a:rPr lang="en-US" altLang="zh-TW" sz="2800" dirty="0" smtClean="0"/>
              <a:t>( </a:t>
            </a:r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a, double b) throw( )  </a:t>
            </a:r>
          </a:p>
          <a:p>
            <a:pPr>
              <a:spcBef>
                <a:spcPct val="50000"/>
              </a:spcBef>
            </a:pPr>
            <a:r>
              <a:rPr lang="en-US" altLang="zh-TW" sz="2800" dirty="0" smtClean="0"/>
              <a:t>{ // this function does not throw any exception. </a:t>
            </a:r>
          </a:p>
          <a:p>
            <a:pPr>
              <a:spcBef>
                <a:spcPct val="50000"/>
              </a:spcBef>
            </a:pPr>
            <a:r>
              <a:rPr lang="en-US" altLang="zh-TW" sz="2800" dirty="0" smtClean="0"/>
              <a:t>// If something is thrown, error.</a:t>
            </a:r>
          </a:p>
          <a:p>
            <a:pPr>
              <a:spcBef>
                <a:spcPct val="50000"/>
              </a:spcBef>
            </a:pPr>
            <a:r>
              <a:rPr lang="en-US" altLang="zh-TW" sz="2800" dirty="0" smtClean="0"/>
              <a:t>……</a:t>
            </a:r>
          </a:p>
          <a:p>
            <a:pPr>
              <a:spcBef>
                <a:spcPct val="50000"/>
              </a:spcBef>
            </a:pPr>
            <a:r>
              <a:rPr lang="en-US" altLang="zh-TW" sz="2800" dirty="0" smtClean="0"/>
              <a:t>}</a:t>
            </a:r>
            <a:endParaRPr lang="en-US" alt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7374610" y="3584292"/>
            <a:ext cx="4876800" cy="310854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highlight>
                  <a:srgbClr val="EAEAE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void foo( ) </a:t>
            </a:r>
            <a:r>
              <a:rPr lang="en-US" sz="2800" b="1" dirty="0" smtClean="0">
                <a:solidFill>
                  <a:srgbClr val="C00000"/>
                </a:solidFill>
                <a:highlight>
                  <a:srgbClr val="EAEAE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throw( ) </a:t>
            </a:r>
            <a:r>
              <a:rPr lang="en-US" sz="2800" dirty="0" smtClean="0">
                <a:highlight>
                  <a:srgbClr val="EAEAE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800" dirty="0" smtClean="0">
                <a:highlight>
                  <a:srgbClr val="EAEAE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dirty="0" err="1" smtClean="0">
                <a:highlight>
                  <a:srgbClr val="EAEAE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 smtClean="0">
                <a:highlight>
                  <a:srgbClr val="EAEAE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a;</a:t>
            </a:r>
          </a:p>
          <a:p>
            <a:r>
              <a:rPr lang="en-US" sz="2800" dirty="0" smtClean="0">
                <a:highlight>
                  <a:srgbClr val="EAEAE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……</a:t>
            </a:r>
          </a:p>
          <a:p>
            <a:r>
              <a:rPr lang="en-US" sz="2800" dirty="0" smtClean="0">
                <a:highlight>
                  <a:srgbClr val="EAEAE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throw a; </a:t>
            </a:r>
            <a:r>
              <a:rPr lang="en-US" sz="2800" b="1" dirty="0" smtClean="0">
                <a:solidFill>
                  <a:srgbClr val="C00000"/>
                </a:solidFill>
                <a:highlight>
                  <a:srgbClr val="EAEAE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//runtime error</a:t>
            </a:r>
          </a:p>
          <a:p>
            <a:r>
              <a:rPr lang="en-US" sz="2800" dirty="0" smtClean="0">
                <a:highlight>
                  <a:srgbClr val="EAEAE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800" b="1" dirty="0" smtClean="0">
                <a:solidFill>
                  <a:srgbClr val="002060"/>
                </a:solidFill>
                <a:highlight>
                  <a:srgbClr val="EAEAE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//should not throw any</a:t>
            </a:r>
          </a:p>
          <a:p>
            <a:r>
              <a:rPr lang="en-US" sz="2800" dirty="0" smtClean="0">
                <a:highlight>
                  <a:srgbClr val="EAEAE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return;</a:t>
            </a:r>
          </a:p>
          <a:p>
            <a:r>
              <a:rPr lang="en-US" sz="2800" dirty="0" smtClean="0">
                <a:highlight>
                  <a:srgbClr val="EAEAE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502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037CEA-3740-4199-9AD6-62EADA4B81B0}" type="slidenum">
              <a:rPr lang="en-US" altLang="en-US" sz="1400"/>
              <a:pPr/>
              <a:t>35</a:t>
            </a:fld>
            <a:endParaRPr lang="en-US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11891963" cy="838200"/>
          </a:xfrm>
        </p:spPr>
        <p:txBody>
          <a:bodyPr/>
          <a:lstStyle/>
          <a:p>
            <a:pPr algn="ctr"/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When to Use Exceptions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12192000" cy="441960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3200" dirty="0"/>
              <a:t>C</a:t>
            </a:r>
            <a:r>
              <a:rPr lang="en-US" altLang="en-US" sz="3200" dirty="0" smtClean="0">
                <a:solidFill>
                  <a:srgbClr val="002060"/>
                </a:solidFill>
              </a:rPr>
              <a:t>ommon </a:t>
            </a:r>
            <a:r>
              <a:rPr lang="en-US" altLang="en-US" sz="3200" dirty="0">
                <a:solidFill>
                  <a:srgbClr val="002060"/>
                </a:solidFill>
              </a:rPr>
              <a:t>exceptions that may occur in multiple classes </a:t>
            </a:r>
            <a:r>
              <a:rPr lang="en-US" altLang="en-US" sz="3200" dirty="0" smtClean="0">
                <a:solidFill>
                  <a:srgbClr val="002060"/>
                </a:solidFill>
              </a:rPr>
              <a:t>are </a:t>
            </a:r>
            <a:r>
              <a:rPr lang="en-US" altLang="en-US" sz="3200" dirty="0">
                <a:solidFill>
                  <a:srgbClr val="002060"/>
                </a:solidFill>
              </a:rPr>
              <a:t>candidates for exception classes</a:t>
            </a:r>
            <a:r>
              <a:rPr lang="en-US" altLang="en-US" sz="3200" dirty="0"/>
              <a:t>. </a:t>
            </a:r>
            <a:endParaRPr lang="en-US" altLang="en-US" sz="3200" dirty="0" smtClean="0"/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en-US" altLang="en-US" sz="3200" dirty="0" smtClean="0"/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Simple </a:t>
            </a:r>
            <a:r>
              <a:rPr lang="en-US" altLang="en-US" sz="3200" dirty="0"/>
              <a:t>errors that may occur in </a:t>
            </a:r>
            <a:r>
              <a:rPr lang="en-US" altLang="en-US" sz="4000" dirty="0"/>
              <a:t>individual</a:t>
            </a:r>
            <a:r>
              <a:rPr lang="en-US" altLang="en-US" sz="3200" dirty="0"/>
              <a:t> functions are </a:t>
            </a:r>
            <a:r>
              <a:rPr lang="en-US" altLang="en-US" sz="3200" dirty="0">
                <a:solidFill>
                  <a:schemeClr val="accent5">
                    <a:lumMod val="50000"/>
                  </a:schemeClr>
                </a:solidFill>
              </a:rPr>
              <a:t>best handled locally</a:t>
            </a:r>
            <a:r>
              <a:rPr lang="en-US" altLang="en-US" sz="3200" dirty="0"/>
              <a:t> without throwing exceptions</a:t>
            </a:r>
            <a:r>
              <a:rPr lang="en-US" altLang="en-US" sz="3200" dirty="0" smtClean="0"/>
              <a:t>.</a:t>
            </a:r>
            <a:endParaRPr lang="en-US" altLang="en-US" sz="3200" dirty="0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1524001" y="20250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053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037CEA-3740-4199-9AD6-62EADA4B81B0}" type="slidenum">
              <a:rPr lang="en-US" altLang="en-US" sz="1400"/>
              <a:pPr/>
              <a:t>36</a:t>
            </a:fld>
            <a:endParaRPr lang="en-US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99" y="0"/>
            <a:ext cx="11834813" cy="838200"/>
          </a:xfrm>
        </p:spPr>
        <p:txBody>
          <a:bodyPr/>
          <a:lstStyle/>
          <a:p>
            <a:pPr algn="ctr"/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When to Use Exceptions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12192000" cy="441960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3600" b="1" dirty="0" smtClean="0">
                <a:solidFill>
                  <a:srgbClr val="C00000"/>
                </a:solidFill>
              </a:rPr>
              <a:t>Exception </a:t>
            </a:r>
            <a:r>
              <a:rPr lang="en-US" altLang="en-US" sz="3600" b="1" dirty="0">
                <a:solidFill>
                  <a:srgbClr val="C00000"/>
                </a:solidFill>
              </a:rPr>
              <a:t>handling </a:t>
            </a:r>
            <a:r>
              <a:rPr lang="en-US" altLang="en-US" sz="3200" dirty="0"/>
              <a:t>is for dealing with </a:t>
            </a:r>
            <a:r>
              <a:rPr lang="en-US" altLang="en-US" sz="3200" b="1" dirty="0">
                <a:solidFill>
                  <a:srgbClr val="C00000"/>
                </a:solidFill>
              </a:rPr>
              <a:t>unexpected error conditions</a:t>
            </a:r>
            <a:r>
              <a:rPr lang="en-US" altLang="en-US" sz="3200" dirty="0"/>
              <a:t>. </a:t>
            </a:r>
            <a:endParaRPr lang="en-US" altLang="en-US" sz="3200" dirty="0" smtClean="0"/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Do </a:t>
            </a:r>
            <a:r>
              <a:rPr lang="en-US" altLang="en-US" sz="3200" dirty="0"/>
              <a:t>not use a try-catch block to deal with simple, expected situations. </a:t>
            </a:r>
            <a:endParaRPr lang="en-US" altLang="en-US" sz="3200" dirty="0" smtClean="0"/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en-US" altLang="en-US" sz="3200" dirty="0" smtClean="0"/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Which situations </a:t>
            </a:r>
            <a:r>
              <a:rPr lang="en-US" altLang="en-US" sz="3200" dirty="0"/>
              <a:t>are exceptional and which are expected is sometimes difficult to decide. </a:t>
            </a:r>
            <a:endParaRPr lang="en-US" altLang="en-US" sz="3200" dirty="0" smtClean="0"/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en-US" altLang="en-US" sz="3200" dirty="0" smtClean="0"/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The </a:t>
            </a:r>
            <a:r>
              <a:rPr lang="en-US" altLang="en-US" sz="3200" dirty="0"/>
              <a:t>point is </a:t>
            </a:r>
            <a:r>
              <a:rPr lang="en-US" altLang="en-US" sz="4400" b="1" dirty="0">
                <a:solidFill>
                  <a:srgbClr val="7030A0"/>
                </a:solidFill>
              </a:rPr>
              <a:t>not to abuse </a:t>
            </a:r>
            <a:r>
              <a:rPr lang="en-US" altLang="en-US" sz="3200" b="1" dirty="0">
                <a:solidFill>
                  <a:srgbClr val="7030A0"/>
                </a:solidFill>
              </a:rPr>
              <a:t>exception handling </a:t>
            </a:r>
            <a:r>
              <a:rPr lang="en-US" altLang="en-US" sz="3200" dirty="0"/>
              <a:t>as a way to deal with a simple logic test.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1524001" y="20250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9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24" y="2199091"/>
            <a:ext cx="3066147" cy="4247317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void h() {</a:t>
            </a:r>
          </a:p>
          <a:p>
            <a:pPr marL="0" indent="0">
              <a:buNone/>
            </a:pPr>
            <a:r>
              <a:rPr lang="en-US" sz="2000" dirty="0"/>
              <a:t>    throw(28);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void k() {</a:t>
            </a:r>
          </a:p>
          <a:p>
            <a:pPr marL="0" indent="0">
              <a:buNone/>
            </a:pPr>
            <a:r>
              <a:rPr lang="en-US" sz="2000" dirty="0"/>
              <a:t>    h</a:t>
            </a:r>
            <a:r>
              <a:rPr lang="en-US" sz="2000" dirty="0" smtClean="0"/>
              <a:t>();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cout</a:t>
            </a:r>
            <a:r>
              <a:rPr lang="en-US" sz="2000" dirty="0"/>
              <a:t> &lt;&lt; "here"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throw(string("call k()"));</a:t>
            </a:r>
          </a:p>
          <a:p>
            <a:pPr marL="0" indent="0">
              <a:buNone/>
            </a:pPr>
            <a:r>
              <a:rPr lang="en-US" sz="2000" dirty="0" smtClean="0"/>
              <a:t>};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7982856" y="2199091"/>
            <a:ext cx="3817258" cy="42473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// Question</a:t>
            </a:r>
          </a:p>
          <a:p>
            <a:r>
              <a:rPr lang="en-US" dirty="0"/>
              <a:t>// What are the output?</a:t>
            </a:r>
          </a:p>
          <a:p>
            <a:r>
              <a:rPr lang="en-US" dirty="0" err="1"/>
              <a:t>int</a:t>
            </a:r>
            <a:r>
              <a:rPr lang="en-US" dirty="0"/>
              <a:t> main( 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try {</a:t>
            </a:r>
          </a:p>
          <a:p>
            <a:r>
              <a:rPr lang="en-US" dirty="0"/>
              <a:t>        </a:t>
            </a:r>
            <a:r>
              <a:rPr lang="en-US" b="1" dirty="0" smtClean="0"/>
              <a:t>foo( </a:t>
            </a:r>
            <a:r>
              <a:rPr lang="en-US" b="1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catch( </a:t>
            </a:r>
            <a:r>
              <a:rPr lang="en-US" dirty="0" err="1"/>
              <a:t>int</a:t>
            </a:r>
            <a:r>
              <a:rPr lang="en-US" dirty="0"/>
              <a:t> e )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"Error:" &lt;&lt; e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g();</a:t>
            </a:r>
          </a:p>
          <a:p>
            <a:endParaRPr lang="en-US" dirty="0"/>
          </a:p>
          <a:p>
            <a:r>
              <a:rPr lang="en-US" dirty="0"/>
              <a:t>	system("pause");</a:t>
            </a:r>
          </a:p>
          <a:p>
            <a:r>
              <a:rPr lang="en-US" dirty="0"/>
              <a:t>	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31768" y="2199091"/>
            <a:ext cx="3940625" cy="42473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void g() {</a:t>
            </a:r>
          </a:p>
          <a:p>
            <a:r>
              <a:rPr lang="en-US" dirty="0"/>
              <a:t>    try {</a:t>
            </a:r>
          </a:p>
          <a:p>
            <a:r>
              <a:rPr lang="en-US" dirty="0"/>
              <a:t>        k( 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catch(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Num</a:t>
            </a:r>
            <a:r>
              <a:rPr lang="en-US" dirty="0"/>
              <a:t>:" &lt;&lt; </a:t>
            </a:r>
            <a:r>
              <a:rPr lang="en-US" dirty="0" err="1"/>
              <a:t>num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 smtClean="0"/>
              <a:t>    }</a:t>
            </a:r>
            <a:endParaRPr lang="en-US" dirty="0"/>
          </a:p>
          <a:p>
            <a:r>
              <a:rPr lang="en-US" dirty="0"/>
              <a:t>    catch( string &amp;e )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"Error:" &lt;&lt; e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824" y="377372"/>
            <a:ext cx="5347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Exercise: What </a:t>
            </a:r>
            <a:r>
              <a:rPr lang="en-US" sz="3200" dirty="0" smtClean="0"/>
              <a:t>are the output?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3831768" y="962147"/>
            <a:ext cx="3940625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foo( )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throw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 ) 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a = 10.0;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  return</a:t>
            </a:r>
            <a:r>
              <a:rPr lang="en-US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786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24" y="2246540"/>
            <a:ext cx="3066147" cy="4247317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void h() {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//throw(28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void k() {</a:t>
            </a:r>
          </a:p>
          <a:p>
            <a:pPr marL="0" indent="0">
              <a:buNone/>
            </a:pPr>
            <a:r>
              <a:rPr lang="en-US" sz="2000" dirty="0"/>
              <a:t>    h</a:t>
            </a:r>
            <a:r>
              <a:rPr lang="en-US" sz="2000" dirty="0" smtClean="0"/>
              <a:t>();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cout</a:t>
            </a:r>
            <a:r>
              <a:rPr lang="en-US" sz="2000" dirty="0"/>
              <a:t> &lt;&lt; "here"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throw(string("call k()"));</a:t>
            </a:r>
          </a:p>
          <a:p>
            <a:pPr marL="0" indent="0">
              <a:buNone/>
            </a:pPr>
            <a:r>
              <a:rPr lang="en-US" sz="2000" dirty="0" smtClean="0"/>
              <a:t>};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7982856" y="2246540"/>
            <a:ext cx="3817258" cy="42473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// Question</a:t>
            </a:r>
          </a:p>
          <a:p>
            <a:r>
              <a:rPr lang="en-US" dirty="0"/>
              <a:t>// What are the output?</a:t>
            </a:r>
          </a:p>
          <a:p>
            <a:r>
              <a:rPr lang="en-US" dirty="0" err="1"/>
              <a:t>int</a:t>
            </a:r>
            <a:r>
              <a:rPr lang="en-US" dirty="0"/>
              <a:t> main( 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try {</a:t>
            </a:r>
          </a:p>
          <a:p>
            <a:r>
              <a:rPr lang="en-US" dirty="0"/>
              <a:t>        </a:t>
            </a:r>
            <a:r>
              <a:rPr lang="en-US" b="1" dirty="0" smtClean="0"/>
              <a:t>g( </a:t>
            </a:r>
            <a:r>
              <a:rPr lang="en-US" b="1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catch( </a:t>
            </a:r>
            <a:r>
              <a:rPr lang="en-US" dirty="0" err="1"/>
              <a:t>int</a:t>
            </a:r>
            <a:r>
              <a:rPr lang="en-US" dirty="0"/>
              <a:t> e )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"Error:" &lt;&lt; e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g();</a:t>
            </a:r>
          </a:p>
          <a:p>
            <a:endParaRPr lang="en-US" dirty="0"/>
          </a:p>
          <a:p>
            <a:r>
              <a:rPr lang="en-US" dirty="0"/>
              <a:t>	system("pause");</a:t>
            </a:r>
          </a:p>
          <a:p>
            <a:r>
              <a:rPr lang="en-US" dirty="0"/>
              <a:t>	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31768" y="2246540"/>
            <a:ext cx="3940625" cy="42473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void g() {</a:t>
            </a:r>
          </a:p>
          <a:p>
            <a:r>
              <a:rPr lang="en-US" dirty="0"/>
              <a:t>    try {</a:t>
            </a:r>
          </a:p>
          <a:p>
            <a:r>
              <a:rPr lang="en-US" dirty="0"/>
              <a:t>        k( 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catch(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Num</a:t>
            </a:r>
            <a:r>
              <a:rPr lang="en-US" dirty="0"/>
              <a:t>:" &lt;&lt; </a:t>
            </a:r>
            <a:r>
              <a:rPr lang="en-US" dirty="0" err="1"/>
              <a:t>num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 smtClean="0"/>
              <a:t>    }</a:t>
            </a:r>
            <a:endParaRPr lang="en-US" dirty="0"/>
          </a:p>
          <a:p>
            <a:r>
              <a:rPr lang="en-US" dirty="0"/>
              <a:t>    catch( string &amp;e )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"Error:" &lt;&lt; e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824" y="377372"/>
            <a:ext cx="5347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Exercise: What </a:t>
            </a:r>
            <a:r>
              <a:rPr lang="en-US" sz="3200" dirty="0" smtClean="0"/>
              <a:t>are the output?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3831768" y="962147"/>
            <a:ext cx="3940625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foo( )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throw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 ) 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a = 10.0;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     return</a:t>
            </a:r>
            <a:r>
              <a:rPr lang="en-US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highlight>
                  <a:srgbClr val="EAEAEA"/>
                </a:highlight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3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844852" y="67363"/>
            <a:ext cx="7772400" cy="914400"/>
          </a:xfrm>
          <a:noFill/>
        </p:spPr>
        <p:txBody>
          <a:bodyPr>
            <a:normAutofit/>
          </a:bodyPr>
          <a:lstStyle/>
          <a:p>
            <a:r>
              <a:rPr lang="en-US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Exception-Handling Overview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993583" y="1019146"/>
            <a:ext cx="910921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quotient(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n1,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n2) 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(number2 == 0)  throw number1;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n1 / n2;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"Input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two integers: ";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n1, n2;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n1&gt;&gt; n2; // Read two integers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quotient( n1, n2 );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n1 &lt;&lt; " / " &lt;&lt; n2 &lt;&lt;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 is “ &lt;&lt; result &lt;&lt;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ex) 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"Exception: Division by zero" &lt;&lt;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6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EF0484-CFAE-4A7E-AD57-14926C74BBB4}" type="slidenum">
              <a:rPr lang="en-US" altLang="en-US" sz="1400"/>
              <a:pPr/>
              <a:t>5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6096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try-throw-catch structure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445" y="1319939"/>
            <a:ext cx="11313762" cy="4191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try </a:t>
            </a:r>
            <a:r>
              <a:rPr lang="en-US" altLang="zh-TW" sz="2400" dirty="0" smtClean="0">
                <a:latin typeface="Courier New" panose="02070309020205020404" pitchFamily="49" charset="0"/>
              </a:rPr>
              <a:t>{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Execute instructions if possible;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Throw an exception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or from a function </a:t>
            </a:r>
            <a:r>
              <a:rPr lang="en-US" altLang="en-US" sz="2400" dirty="0">
                <a:latin typeface="Courier New" panose="02070309020205020404" pitchFamily="49" charset="0"/>
              </a:rPr>
              <a:t>if necessary;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Execute instructions if possible;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}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catch (type e</a:t>
            </a:r>
            <a:r>
              <a:rPr lang="en-US" altLang="en-US" sz="2400" dirty="0" smtClean="0">
                <a:latin typeface="Courier New" panose="02070309020205020404" pitchFamily="49" charset="0"/>
              </a:rPr>
              <a:t>) {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Process the </a:t>
            </a:r>
            <a:r>
              <a:rPr lang="en-US" altLang="en-US" sz="2400" dirty="0">
                <a:latin typeface="Courier New" panose="02070309020205020404" pitchFamily="49" charset="0"/>
              </a:rPr>
              <a:t>exception;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111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0C917A6-E7B7-4184-928D-E62F58D107F8}" type="slidenum">
              <a:rPr lang="en-US" altLang="en-US" sz="1400"/>
              <a:pPr/>
              <a:t>6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42875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catch block parameter 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485" y="1066800"/>
            <a:ext cx="12052515" cy="1752600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If we do not care of the parameter, we can omit 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An exception must be caught some where. Otherwise, a runtime error occurs.</a:t>
            </a:r>
            <a:endParaRPr lang="en-US" altLang="en-US" dirty="0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139485" y="2354450"/>
            <a:ext cx="5253925" cy="400189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try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  // ...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catch </a:t>
            </a:r>
            <a:r>
              <a:rPr lang="en-US" altLang="en-US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( </a:t>
            </a:r>
            <a:r>
              <a:rPr lang="en-US" altLang="en-US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type e </a:t>
            </a:r>
            <a:r>
              <a:rPr lang="en-US" altLang="en-US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)</a:t>
            </a:r>
            <a:endParaRPr lang="en-US" altLang="en-US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 &lt;&lt; "Error occurred " </a:t>
            </a:r>
            <a:endParaRPr lang="en-US" altLang="en-US" b="1" dirty="0" smtClean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	 </a:t>
            </a:r>
            <a:r>
              <a:rPr lang="en-US" altLang="en-US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 &lt;&lt; </a:t>
            </a:r>
            <a:r>
              <a:rPr lang="en-US" altLang="en-US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382719" y="2354449"/>
            <a:ext cx="5253925" cy="400189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try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  // ...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catch </a:t>
            </a:r>
            <a:r>
              <a:rPr lang="en-US" altLang="en-US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( </a:t>
            </a:r>
            <a:r>
              <a:rPr lang="en-US" altLang="en-US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type </a:t>
            </a:r>
            <a:r>
              <a:rPr lang="en-US" altLang="en-US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)</a:t>
            </a:r>
            <a:endParaRPr lang="en-US" altLang="en-US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 &lt;&lt; "Error occurred " </a:t>
            </a:r>
            <a:endParaRPr lang="en-US" altLang="en-US" b="1" dirty="0" smtClean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 &lt;&lt; </a:t>
            </a:r>
            <a:r>
              <a:rPr lang="en-US" altLang="en-US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235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8DBBD2-9568-4D78-9886-75026419F2D3}" type="slidenum">
              <a:rPr lang="en-US" altLang="en-US" sz="1400"/>
              <a:pPr/>
              <a:t>7</a:t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428750"/>
          </a:xfrm>
          <a:noFill/>
        </p:spPr>
        <p:txBody>
          <a:bodyPr/>
          <a:lstStyle/>
          <a:p>
            <a:r>
              <a:rPr lang="en-US" altLang="en-US" sz="4000" b="1" dirty="0"/>
              <a:t>Exception-Handling Advantages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9749" y="1089164"/>
            <a:ext cx="1142225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quotient(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n1,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n2) 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(number2 == 0)   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"Division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 zero" &lt;&lt;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exit(0); // Terminate the program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n1/ n2;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"Input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two integers: ";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n1, n2;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n1&gt;&gt; n2; </a:t>
            </a: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quotient( n1, n2);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n1&lt;&lt; " / " &lt;&lt; n2 &lt;&lt; "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result &lt;&lt;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3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676171" y="6459273"/>
            <a:ext cx="4114800" cy="365125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7D06F3-EA40-4EB7-8169-CAB39E57CB54}" type="slidenum">
              <a:rPr lang="en-US" altLang="en-US" sz="1400" smtClean="0"/>
              <a:pPr/>
              <a:t>8</a:t>
            </a:fld>
            <a:endParaRPr lang="en-US" altLang="en-US" sz="1400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68" y="214320"/>
            <a:ext cx="12141632" cy="742950"/>
          </a:xfrm>
        </p:spPr>
        <p:txBody>
          <a:bodyPr/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Using Standard Classes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477" y="1585920"/>
            <a:ext cx="4805951" cy="2362200"/>
          </a:xfrm>
        </p:spPr>
        <p:txBody>
          <a:bodyPr>
            <a:no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en-US" sz="3200" dirty="0" smtClean="0"/>
              <a:t>We can use the classes in the C++ standard library to throw exceptions.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19805" y="3424900"/>
            <a:ext cx="1401217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  <a:r>
              <a:rPr lang="en-US" sz="2400" dirty="0" smtClean="0"/>
              <a:t>xception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205939" y="5402440"/>
            <a:ext cx="2050085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untime_error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202047" y="1037986"/>
            <a:ext cx="2022205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bad_alloc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192308" y="1598022"/>
            <a:ext cx="2026388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bad_cast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205939" y="2836975"/>
            <a:ext cx="2026388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bad_type_id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05939" y="2196222"/>
            <a:ext cx="2026389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b</a:t>
            </a:r>
            <a:r>
              <a:rPr lang="en-US" sz="2400" dirty="0" err="1" smtClean="0"/>
              <a:t>ad_exception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192308" y="3419654"/>
            <a:ext cx="2041685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l</a:t>
            </a:r>
            <a:r>
              <a:rPr lang="en-US" sz="2400" dirty="0" err="1" smtClean="0"/>
              <a:t>ogic_error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9156151" y="4721125"/>
            <a:ext cx="2368854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 err="1" smtClean="0"/>
              <a:t>nvalid_argument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9154904" y="5407067"/>
            <a:ext cx="2370101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l</a:t>
            </a:r>
            <a:r>
              <a:rPr lang="en-US" sz="2400" dirty="0" err="1" smtClean="0"/>
              <a:t>ength_error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9154903" y="6113412"/>
            <a:ext cx="2370101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out_of_range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154904" y="3004258"/>
            <a:ext cx="2365919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o</a:t>
            </a:r>
            <a:r>
              <a:rPr lang="en-US" sz="2400" dirty="0" err="1" smtClean="0"/>
              <a:t>verflow_error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9154903" y="3893755"/>
            <a:ext cx="2381556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underflow_error</a:t>
            </a:r>
            <a:endParaRPr lang="en-US" sz="2400" dirty="0"/>
          </a:p>
        </p:txBody>
      </p:sp>
      <p:cxnSp>
        <p:nvCxnSpPr>
          <p:cNvPr id="4" name="Elbow Connector 3"/>
          <p:cNvCxnSpPr>
            <a:stCxn id="8" idx="1"/>
            <a:endCxn id="2" idx="3"/>
          </p:cNvCxnSpPr>
          <p:nvPr/>
        </p:nvCxnSpPr>
        <p:spPr>
          <a:xfrm rot="10800000" flipV="1">
            <a:off x="5521023" y="1268819"/>
            <a:ext cx="681025" cy="23869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9" idx="1"/>
            <a:endCxn id="2" idx="3"/>
          </p:cNvCxnSpPr>
          <p:nvPr/>
        </p:nvCxnSpPr>
        <p:spPr>
          <a:xfrm rot="10800000" flipV="1">
            <a:off x="5521022" y="1828855"/>
            <a:ext cx="671286" cy="18268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1" idx="1"/>
            <a:endCxn id="2" idx="3"/>
          </p:cNvCxnSpPr>
          <p:nvPr/>
        </p:nvCxnSpPr>
        <p:spPr>
          <a:xfrm rot="10800000" flipV="1">
            <a:off x="5521023" y="2427055"/>
            <a:ext cx="684917" cy="122867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0" idx="1"/>
            <a:endCxn id="2" idx="3"/>
          </p:cNvCxnSpPr>
          <p:nvPr/>
        </p:nvCxnSpPr>
        <p:spPr>
          <a:xfrm rot="10800000" flipV="1">
            <a:off x="5521023" y="3067807"/>
            <a:ext cx="684917" cy="5879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2" idx="1"/>
            <a:endCxn id="2" idx="3"/>
          </p:cNvCxnSpPr>
          <p:nvPr/>
        </p:nvCxnSpPr>
        <p:spPr>
          <a:xfrm rot="10800000" flipV="1">
            <a:off x="5521022" y="3650487"/>
            <a:ext cx="671286" cy="52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7" idx="1"/>
            <a:endCxn id="2" idx="3"/>
          </p:cNvCxnSpPr>
          <p:nvPr/>
        </p:nvCxnSpPr>
        <p:spPr>
          <a:xfrm rot="10800000">
            <a:off x="5521023" y="3655733"/>
            <a:ext cx="684917" cy="19775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04" name="Elbow Connector 12303"/>
          <p:cNvCxnSpPr>
            <a:stCxn id="17" idx="1"/>
            <a:endCxn id="12" idx="3"/>
          </p:cNvCxnSpPr>
          <p:nvPr/>
        </p:nvCxnSpPr>
        <p:spPr>
          <a:xfrm rot="10800000" flipV="1">
            <a:off x="8233994" y="3235091"/>
            <a:ext cx="920911" cy="41539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06" name="Elbow Connector 12305"/>
          <p:cNvCxnSpPr>
            <a:stCxn id="18" idx="1"/>
            <a:endCxn id="12" idx="3"/>
          </p:cNvCxnSpPr>
          <p:nvPr/>
        </p:nvCxnSpPr>
        <p:spPr>
          <a:xfrm rot="10800000">
            <a:off x="8233993" y="3650488"/>
            <a:ext cx="920910" cy="4741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2" name="Elbow Connector 12311"/>
          <p:cNvCxnSpPr>
            <a:stCxn id="13" idx="1"/>
            <a:endCxn id="7" idx="3"/>
          </p:cNvCxnSpPr>
          <p:nvPr/>
        </p:nvCxnSpPr>
        <p:spPr>
          <a:xfrm rot="10800000" flipV="1">
            <a:off x="8256025" y="4951957"/>
            <a:ext cx="900127" cy="6813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4" name="Elbow Connector 12313"/>
          <p:cNvCxnSpPr>
            <a:stCxn id="15" idx="1"/>
            <a:endCxn id="7" idx="3"/>
          </p:cNvCxnSpPr>
          <p:nvPr/>
        </p:nvCxnSpPr>
        <p:spPr>
          <a:xfrm rot="10800000">
            <a:off x="8256024" y="5633274"/>
            <a:ext cx="898880" cy="46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6" name="Elbow Connector 12315"/>
          <p:cNvCxnSpPr>
            <a:stCxn id="16" idx="1"/>
            <a:endCxn id="7" idx="3"/>
          </p:cNvCxnSpPr>
          <p:nvPr/>
        </p:nvCxnSpPr>
        <p:spPr>
          <a:xfrm rot="10800000">
            <a:off x="8256025" y="5633273"/>
            <a:ext cx="898879" cy="7109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0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Bad allocation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48014" y="365125"/>
            <a:ext cx="6788257" cy="60016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main() {</a:t>
            </a:r>
          </a:p>
          <a:p>
            <a:r>
              <a:rPr lang="en-US" sz="2400" dirty="0" smtClean="0"/>
              <a:t>  try</a:t>
            </a:r>
          </a:p>
          <a:p>
            <a:r>
              <a:rPr lang="en-US" sz="2400" dirty="0" smtClean="0"/>
              <a:t>  {</a:t>
            </a:r>
          </a:p>
          <a:p>
            <a:r>
              <a:rPr lang="en-US" sz="2400" dirty="0" smtClean="0"/>
              <a:t>    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1;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&lt;= 100; </a:t>
            </a:r>
            <a:r>
              <a:rPr lang="en-US" sz="2400" dirty="0" err="1" smtClean="0"/>
              <a:t>i</a:t>
            </a:r>
            <a:r>
              <a:rPr lang="en-US" sz="2400" dirty="0" smtClean="0"/>
              <a:t>++)</a:t>
            </a:r>
          </a:p>
          <a:p>
            <a:r>
              <a:rPr lang="en-US" sz="2400" dirty="0" smtClean="0"/>
              <a:t>    {</a:t>
            </a:r>
          </a:p>
          <a:p>
            <a:r>
              <a:rPr lang="en-US" sz="2400" dirty="0" smtClean="0"/>
              <a:t>      new </a:t>
            </a:r>
            <a:r>
              <a:rPr lang="en-US" sz="2400" dirty="0" err="1" smtClean="0"/>
              <a:t>int</a:t>
            </a:r>
            <a:r>
              <a:rPr lang="en-US" sz="2400" dirty="0" smtClean="0"/>
              <a:t>[ 170000000 ];</a:t>
            </a: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&lt;&lt; " arrays have been created"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 }</a:t>
            </a:r>
          </a:p>
          <a:p>
            <a:r>
              <a:rPr lang="en-US" sz="2400" dirty="0" smtClean="0"/>
              <a:t>  }</a:t>
            </a:r>
          </a:p>
          <a:p>
            <a:r>
              <a:rPr lang="en-US" sz="2400" dirty="0" smtClean="0"/>
              <a:t>  catch (</a:t>
            </a:r>
            <a:r>
              <a:rPr lang="en-US" sz="2400" dirty="0" err="1" smtClean="0"/>
              <a:t>bad_alloc</a:t>
            </a:r>
            <a:r>
              <a:rPr lang="en-US" sz="2400" dirty="0" smtClean="0"/>
              <a:t>&amp; ex)</a:t>
            </a:r>
          </a:p>
          <a:p>
            <a:r>
              <a:rPr lang="en-US" sz="2400" dirty="0" smtClean="0"/>
              <a:t>  {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"Exception: " &lt;&lt; </a:t>
            </a:r>
            <a:r>
              <a:rPr lang="en-US" sz="2400" dirty="0" err="1" smtClean="0"/>
              <a:t>ex.what</a:t>
            </a:r>
            <a:r>
              <a:rPr lang="en-US" sz="2400" dirty="0" smtClean="0"/>
              <a:t>()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}</a:t>
            </a:r>
          </a:p>
          <a:p>
            <a:endParaRPr lang="en-US" sz="2400" dirty="0" smtClean="0"/>
          </a:p>
          <a:p>
            <a:r>
              <a:rPr lang="en-US" sz="2400" dirty="0" smtClean="0"/>
              <a:t>  return 0;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246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3610</Words>
  <Application>Microsoft Office PowerPoint</Application>
  <PresentationFormat>Widescreen</PresentationFormat>
  <Paragraphs>865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 Unicode MS</vt:lpstr>
      <vt:lpstr>DejaVuSans</vt:lpstr>
      <vt:lpstr>Monotype Sorts</vt:lpstr>
      <vt:lpstr>新細明體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Exception Handling  黃世強  (Sai-Keung Wong)  College of Computer Science National Chiao Tung University, Taiwan </vt:lpstr>
      <vt:lpstr>Exception-Handling Overview </vt:lpstr>
      <vt:lpstr>Exception-Handling Overview </vt:lpstr>
      <vt:lpstr>Exception-Handling Overview </vt:lpstr>
      <vt:lpstr>The try-throw-catch structure</vt:lpstr>
      <vt:lpstr>catch block parameter </vt:lpstr>
      <vt:lpstr>Exception-Handling Advantages</vt:lpstr>
      <vt:lpstr>Using Standard Classes</vt:lpstr>
      <vt:lpstr>Bad allocation</vt:lpstr>
      <vt:lpstr>Bad cast exception</vt:lpstr>
      <vt:lpstr>Invalid argument  exception</vt:lpstr>
      <vt:lpstr>Exception Classes</vt:lpstr>
      <vt:lpstr>An example: triangle</vt:lpstr>
      <vt:lpstr>PowerPoint Presentation</vt:lpstr>
      <vt:lpstr>Handle  the exception</vt:lpstr>
      <vt:lpstr>PowerPoint Presentation</vt:lpstr>
      <vt:lpstr>Multiple Catches </vt:lpstr>
      <vt:lpstr>PowerPoint Presentation</vt:lpstr>
      <vt:lpstr>PowerPoint Presentation</vt:lpstr>
      <vt:lpstr>Catch block </vt:lpstr>
      <vt:lpstr>Order of exception handlers </vt:lpstr>
      <vt:lpstr>Order of exception handlers </vt:lpstr>
      <vt:lpstr>Exception Propagation </vt:lpstr>
      <vt:lpstr>Exception Propagation </vt:lpstr>
      <vt:lpstr>Exception Propagation </vt:lpstr>
      <vt:lpstr>Exception Propagation </vt:lpstr>
      <vt:lpstr>Call Stack </vt:lpstr>
      <vt:lpstr>Call Stack </vt:lpstr>
      <vt:lpstr>Call Stack </vt:lpstr>
      <vt:lpstr>Call Stack </vt:lpstr>
      <vt:lpstr>Rethrowing Exceptions </vt:lpstr>
      <vt:lpstr>PowerPoint Presentation</vt:lpstr>
      <vt:lpstr>Exception Specification </vt:lpstr>
      <vt:lpstr>Empty exception specification </vt:lpstr>
      <vt:lpstr>When to Use Exceptions</vt:lpstr>
      <vt:lpstr>When to Use Exceptions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 Exception Handling</dc:title>
  <dc:creator>Wingo</dc:creator>
  <cp:lastModifiedBy>Wingo</cp:lastModifiedBy>
  <cp:revision>211</cp:revision>
  <dcterms:created xsi:type="dcterms:W3CDTF">2016-04-24T05:11:27Z</dcterms:created>
  <dcterms:modified xsi:type="dcterms:W3CDTF">2020-04-08T10:33:05Z</dcterms:modified>
</cp:coreProperties>
</file>