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96" r:id="rId3"/>
    <p:sldId id="259" r:id="rId4"/>
    <p:sldId id="260" r:id="rId5"/>
    <p:sldId id="343" r:id="rId6"/>
    <p:sldId id="342" r:id="rId7"/>
    <p:sldId id="344" r:id="rId8"/>
    <p:sldId id="261" r:id="rId9"/>
    <p:sldId id="262" r:id="rId10"/>
    <p:sldId id="263" r:id="rId11"/>
    <p:sldId id="264" r:id="rId12"/>
    <p:sldId id="265" r:id="rId13"/>
    <p:sldId id="345" r:id="rId14"/>
    <p:sldId id="304" r:id="rId15"/>
    <p:sldId id="297" r:id="rId16"/>
    <p:sldId id="267" r:id="rId17"/>
    <p:sldId id="305" r:id="rId18"/>
    <p:sldId id="268" r:id="rId19"/>
    <p:sldId id="269" r:id="rId20"/>
    <p:sldId id="346" r:id="rId21"/>
    <p:sldId id="271" r:id="rId22"/>
    <p:sldId id="312" r:id="rId23"/>
    <p:sldId id="347" r:id="rId24"/>
    <p:sldId id="348" r:id="rId25"/>
    <p:sldId id="349" r:id="rId26"/>
    <p:sldId id="351" r:id="rId27"/>
    <p:sldId id="272" r:id="rId28"/>
    <p:sldId id="354" r:id="rId29"/>
    <p:sldId id="353" r:id="rId30"/>
    <p:sldId id="352" r:id="rId31"/>
    <p:sldId id="355" r:id="rId32"/>
    <p:sldId id="273" r:id="rId33"/>
    <p:sldId id="274" r:id="rId34"/>
    <p:sldId id="275" r:id="rId35"/>
    <p:sldId id="276" r:id="rId36"/>
    <p:sldId id="356" r:id="rId37"/>
    <p:sldId id="279" r:id="rId38"/>
    <p:sldId id="280" r:id="rId39"/>
    <p:sldId id="281" r:id="rId40"/>
    <p:sldId id="283" r:id="rId41"/>
    <p:sldId id="306" r:id="rId42"/>
    <p:sldId id="290" r:id="rId43"/>
    <p:sldId id="316" r:id="rId44"/>
    <p:sldId id="357" r:id="rId45"/>
    <p:sldId id="307" r:id="rId46"/>
    <p:sldId id="358" r:id="rId47"/>
    <p:sldId id="308" r:id="rId48"/>
    <p:sldId id="359" r:id="rId49"/>
    <p:sldId id="360" r:id="rId50"/>
    <p:sldId id="361" r:id="rId51"/>
    <p:sldId id="317" r:id="rId52"/>
    <p:sldId id="333" r:id="rId53"/>
    <p:sldId id="315" r:id="rId54"/>
    <p:sldId id="314" r:id="rId55"/>
    <p:sldId id="332" r:id="rId56"/>
    <p:sldId id="335" r:id="rId57"/>
    <p:sldId id="334" r:id="rId58"/>
    <p:sldId id="319" r:id="rId59"/>
    <p:sldId id="320" r:id="rId60"/>
    <p:sldId id="322" r:id="rId61"/>
    <p:sldId id="323" r:id="rId62"/>
    <p:sldId id="325" r:id="rId63"/>
    <p:sldId id="318" r:id="rId64"/>
    <p:sldId id="324" r:id="rId65"/>
    <p:sldId id="326" r:id="rId66"/>
    <p:sldId id="327" r:id="rId67"/>
    <p:sldId id="328" r:id="rId68"/>
    <p:sldId id="329" r:id="rId69"/>
    <p:sldId id="330" r:id="rId70"/>
    <p:sldId id="331" r:id="rId71"/>
    <p:sldId id="336" r:id="rId72"/>
    <p:sldId id="338" r:id="rId73"/>
    <p:sldId id="337" r:id="rId74"/>
    <p:sldId id="339" r:id="rId75"/>
    <p:sldId id="340" r:id="rId76"/>
    <p:sldId id="34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2F233-C66C-452A-907F-56DADAB78FA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4E016-C21F-4EC3-8D3C-E9667DC1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4E016-C21F-4EC3-8D3C-E9667DC1A4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9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E98-FBDB-4BB7-BAA7-46D657588C0D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B0DE-29C7-4979-A1B7-212F0F7CBBA2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C90-3A78-46AA-8D08-CA23B906E49A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1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66-92AC-463B-B1C9-2E725FBF7681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1AD-24DB-4803-895D-C74E8E742ED2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2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CAD-D40D-4B8C-8701-A803F6A8FB44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979C-AA0A-4E8E-BF5E-76DE3C14668B}" type="datetime1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C626-4615-4C03-88B4-483023EA1848}" type="datetime1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5A7F-4440-4578-B060-7E334BE149C0}" type="datetime1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0865-C9D9-4CBC-BCE5-2A3BEB10A2BA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268A-2ECC-4DB3-A5E0-BD38C83B92A9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B8D5-A7D9-4737-A3A6-B3AE56888ED7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1789-A367-4EDA-9EB0-D2847183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File Input and Output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zh-TW" altLang="en-US" sz="4000" dirty="0" smtClean="0"/>
              <a:t>黃世強 </a:t>
            </a:r>
            <a:r>
              <a:rPr lang="en-US" altLang="zh-TW" sz="4000" dirty="0" smtClean="0"/>
              <a:t>(</a:t>
            </a:r>
            <a:r>
              <a:rPr lang="en-US" sz="4000" dirty="0" smtClean="0"/>
              <a:t>Sai-Keung Wong)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128F03-15CE-49D6-85B1-69F58C6E31B8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Absolute filename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458" y="971550"/>
            <a:ext cx="11112283" cy="4954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In a file system, a file is </a:t>
            </a:r>
            <a:r>
              <a:rPr lang="en-US" altLang="en-US" dirty="0"/>
              <a:t>placed in a </a:t>
            </a:r>
            <a:r>
              <a:rPr lang="en-US" altLang="en-US" dirty="0" smtClean="0"/>
              <a:t>directory. </a:t>
            </a:r>
          </a:p>
          <a:p>
            <a:pPr marL="0" indent="0">
              <a:buNone/>
            </a:pPr>
            <a:r>
              <a:rPr lang="en-US" altLang="en-US" dirty="0" smtClean="0"/>
              <a:t>An </a:t>
            </a:r>
            <a:r>
              <a:rPr lang="en-US" altLang="en-US" b="1" i="1" dirty="0"/>
              <a:t>absolute file name </a:t>
            </a:r>
            <a:r>
              <a:rPr lang="en-US" altLang="en-US" dirty="0"/>
              <a:t>contains a file name with its </a:t>
            </a:r>
            <a:r>
              <a:rPr lang="en-US" altLang="en-US" b="1" dirty="0" smtClean="0"/>
              <a:t>path </a:t>
            </a:r>
            <a:r>
              <a:rPr lang="en-US" altLang="en-US" b="1" dirty="0"/>
              <a:t>and drive letter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r>
              <a:rPr lang="en-US" altLang="en-US" dirty="0" smtClean="0"/>
              <a:t>For </a:t>
            </a:r>
            <a:r>
              <a:rPr lang="en-US" altLang="en-US" dirty="0"/>
              <a:t>example, </a:t>
            </a:r>
            <a:r>
              <a:rPr lang="en-US" altLang="en-US" dirty="0" smtClean="0"/>
              <a:t>the </a:t>
            </a:r>
            <a:r>
              <a:rPr lang="en-US" altLang="en-US" i="1" dirty="0" smtClean="0"/>
              <a:t>exe</a:t>
            </a:r>
            <a:r>
              <a:rPr lang="en-US" altLang="en-US" dirty="0" smtClean="0"/>
              <a:t> file is placed in </a:t>
            </a:r>
            <a:r>
              <a:rPr lang="en-US" altLang="en-US" b="1" dirty="0" smtClean="0"/>
              <a:t>D:\teaching\OOP\1_Class_Examples\024_oop_FILE_simple\Release</a:t>
            </a:r>
            <a:r>
              <a:rPr lang="en-US" altLang="en-US" dirty="0" smtClean="0"/>
              <a:t>. </a:t>
            </a:r>
          </a:p>
          <a:p>
            <a:pPr marL="0" indent="0">
              <a:buNone/>
            </a:pPr>
            <a:r>
              <a:rPr lang="en-US" altLang="en-US" b="1" dirty="0"/>
              <a:t>D</a:t>
            </a:r>
            <a:r>
              <a:rPr lang="en-US" altLang="en-US" b="1" dirty="0" smtClean="0"/>
              <a:t>: is the drive letter. </a:t>
            </a:r>
            <a:r>
              <a:rPr lang="en-US" altLang="en-US" dirty="0" smtClean="0"/>
              <a:t>Absolute </a:t>
            </a:r>
            <a:r>
              <a:rPr lang="en-US" altLang="en-US" dirty="0"/>
              <a:t>file names are </a:t>
            </a:r>
            <a:r>
              <a:rPr lang="en-US" altLang="en-US" dirty="0" smtClean="0"/>
              <a:t>machine-dependent (Platform dependent).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1" r="23137" b="58960"/>
          <a:stretch/>
        </p:blipFill>
        <p:spPr>
          <a:xfrm>
            <a:off x="1276348" y="3854447"/>
            <a:ext cx="9334501" cy="28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8B22D6-1D2E-4B73-801B-093FAA46B4C4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\ in file names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447" y="1277939"/>
            <a:ext cx="11344760" cy="4954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The backslash (\) is the directory separator for Windows.</a:t>
            </a:r>
          </a:p>
          <a:p>
            <a:pPr marL="0" indent="0">
              <a:buNone/>
            </a:pPr>
            <a:r>
              <a:rPr lang="en-US" altLang="en-US" sz="3600" dirty="0" smtClean="0"/>
              <a:t>To output the backslash character, we must write \\.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smtClean="0"/>
              <a:t>For example:</a:t>
            </a:r>
          </a:p>
          <a:p>
            <a:pPr marL="0" indent="0">
              <a:buNone/>
            </a:pPr>
            <a:endParaRPr lang="en-US" altLang="en-US" sz="3600" dirty="0" smtClean="0"/>
          </a:p>
          <a:p>
            <a:pPr marL="0" indent="0">
              <a:buNone/>
            </a:pPr>
            <a:r>
              <a:rPr lang="en-US" altLang="en-US" sz="3600" dirty="0" smtClean="0"/>
              <a:t>	</a:t>
            </a:r>
            <a:r>
              <a:rPr lang="en-US" altLang="en-US" sz="3600" dirty="0" err="1" smtClean="0"/>
              <a:t>output.open</a:t>
            </a:r>
            <a:r>
              <a:rPr lang="en-US" altLang="en-US" sz="3600" dirty="0" smtClean="0"/>
              <a:t>("d:\\OOP_test\\student_scores.txt"); </a:t>
            </a:r>
          </a:p>
        </p:txBody>
      </p:sp>
    </p:spTree>
    <p:extLst>
      <p:ext uri="{BB962C8B-B14F-4D97-AF65-F5344CB8AC3E}">
        <p14:creationId xmlns:p14="http://schemas.microsoft.com/office/powerpoint/2010/main" val="2306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840CD7-F0DB-4C27-B50A-C71A150FE28F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Relative filename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436" y="1277939"/>
            <a:ext cx="11422251" cy="49545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4000" dirty="0" smtClean="0"/>
              <a:t>We can use </a:t>
            </a:r>
            <a:r>
              <a:rPr lang="en-US" altLang="en-US" sz="4000" b="1" dirty="0" smtClean="0"/>
              <a:t>relative file name without drive letters</a:t>
            </a:r>
            <a:r>
              <a:rPr lang="en-US" altLang="en-US" sz="4000" dirty="0" smtClean="0"/>
              <a:t>.</a:t>
            </a:r>
          </a:p>
          <a:p>
            <a:pPr marL="0" indent="0">
              <a:buNone/>
            </a:pPr>
            <a:r>
              <a:rPr lang="en-US" altLang="en-US" sz="4000" dirty="0"/>
              <a:t>	</a:t>
            </a:r>
            <a:r>
              <a:rPr lang="en-US" altLang="en-US" sz="4000" dirty="0" smtClean="0">
                <a:sym typeface="Wingdings" panose="05000000000000000000" pitchFamily="2" charset="2"/>
              </a:rPr>
              <a:t> platform free</a:t>
            </a:r>
            <a:endParaRPr lang="en-US" altLang="en-US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4000" dirty="0" smtClean="0"/>
              <a:t>The directory of the relative filename can be specified as follows:</a:t>
            </a:r>
          </a:p>
          <a:p>
            <a:pPr marL="0" indent="0">
              <a:buNone/>
            </a:pPr>
            <a:endParaRPr lang="en-US" altLang="en-US" sz="4000" dirty="0" smtClean="0"/>
          </a:p>
          <a:p>
            <a:pPr marL="0" indent="0">
              <a:buNone/>
            </a:pPr>
            <a:r>
              <a:rPr lang="en-US" altLang="en-US" sz="4000" dirty="0" smtClean="0"/>
              <a:t>./ 		; the current directory</a:t>
            </a:r>
          </a:p>
          <a:p>
            <a:pPr marL="0" indent="0">
              <a:buNone/>
            </a:pPr>
            <a:r>
              <a:rPr lang="en-US" altLang="en-US" sz="4000" dirty="0" smtClean="0"/>
              <a:t>../		; the parent directory of the current directory</a:t>
            </a: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 smtClean="0"/>
              <a:t>./../filename</a:t>
            </a:r>
          </a:p>
        </p:txBody>
      </p:sp>
    </p:spTree>
    <p:extLst>
      <p:ext uri="{BB962C8B-B14F-4D97-AF65-F5344CB8AC3E}">
        <p14:creationId xmlns:p14="http://schemas.microsoft.com/office/powerpoint/2010/main" val="27411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840CD7-F0DB-4C27-B50A-C71A150FE28F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Relative filename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436" y="1277939"/>
            <a:ext cx="11422251" cy="4954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./ 		; the current directory, i.e., 024_oop_FILE_simple</a:t>
            </a:r>
          </a:p>
          <a:p>
            <a:pPr marL="0" indent="0">
              <a:buNone/>
            </a:pPr>
            <a:r>
              <a:rPr lang="en-US" altLang="en-US" sz="3600" dirty="0" smtClean="0"/>
              <a:t>../		; we will go to the folder: 000TodayDemo</a:t>
            </a: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smtClean="0"/>
              <a:t>./Release/opp.exe ; the opp.exe file in the Release folder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39" t="18333" r="25843" b="50000"/>
          <a:stretch/>
        </p:blipFill>
        <p:spPr>
          <a:xfrm>
            <a:off x="529320" y="3453607"/>
            <a:ext cx="11057160" cy="290274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857500" y="3057525"/>
            <a:ext cx="385763" cy="17287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for Relative file paths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54163"/>
            <a:ext cx="1138713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./oop.sln</a:t>
            </a:r>
          </a:p>
          <a:p>
            <a:pPr marL="0" indent="0">
              <a:buNone/>
            </a:pPr>
            <a:r>
              <a:rPr lang="en-US" dirty="0" smtClean="0"/>
              <a:t>./main.cpp</a:t>
            </a:r>
          </a:p>
          <a:p>
            <a:pPr marL="0" indent="0">
              <a:buNone/>
            </a:pPr>
            <a:r>
              <a:rPr lang="en-US" dirty="0" smtClean="0"/>
              <a:t>./Release/scores.txt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../../Example2/Release/oop2.exe	// climb up and down the </a:t>
            </a:r>
            <a:r>
              <a:rPr lang="en-US" b="1" dirty="0" smtClean="0"/>
              <a:t>directory</a:t>
            </a:r>
          </a:p>
          <a:p>
            <a:pPr marL="0" indent="0">
              <a:buNone/>
            </a:pPr>
            <a:r>
              <a:rPr lang="en-US" dirty="0" smtClean="0"/>
              <a:t>						// </a:t>
            </a:r>
            <a:r>
              <a:rPr lang="en-US" b="1" dirty="0" smtClean="0"/>
              <a:t>hierarchy</a:t>
            </a:r>
            <a:r>
              <a:rPr lang="en-US" dirty="0" smtClean="0"/>
              <a:t> to get oop2.exe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39" t="18333" r="25843" b="50000"/>
          <a:stretch/>
        </p:blipFill>
        <p:spPr>
          <a:xfrm>
            <a:off x="567420" y="3955257"/>
            <a:ext cx="11057160" cy="29027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425" y="1543047"/>
            <a:ext cx="1181544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oid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printf_info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 ) {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	&lt;&lt;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&lt;&lt; " " &lt;&lt; mi &lt;&lt; " " 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	&lt;&lt;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&lt;&lt; " " &lt;&lt; score &lt;&lt;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ifstream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input(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</a:rPr>
              <a:t>"scores.txt"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// open a file to read data</a:t>
            </a:r>
          </a:p>
          <a:p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mi; 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score;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input.fail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) {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return; //cannot open }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input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&gt;&gt;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firstName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&gt;&gt; mi &gt;&gt;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lastName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&gt;&gt; score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printf_info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 );</a:t>
            </a: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&gt;&gt; mi &gt;&gt;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&gt;&gt; score;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printf_info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input.close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88532" y="4022897"/>
            <a:ext cx="3006671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File content:</a:t>
            </a:r>
          </a:p>
          <a:p>
            <a:r>
              <a:rPr lang="en-US" sz="2800" dirty="0"/>
              <a:t>Mary L Smith 99</a:t>
            </a:r>
          </a:p>
          <a:p>
            <a:r>
              <a:rPr lang="en-US" sz="2800" dirty="0"/>
              <a:t>John P Jones 59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Reading Data from a File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3453" y="971550"/>
            <a:ext cx="11101387" cy="4954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use the </a:t>
            </a:r>
            <a:r>
              <a:rPr lang="en-US" altLang="en-US" sz="3200" dirty="0" err="1" smtClean="0"/>
              <a:t>ifstream</a:t>
            </a:r>
            <a:r>
              <a:rPr lang="en-US" altLang="en-US" sz="3200" dirty="0" smtClean="0"/>
              <a:t> class to read data from a text file.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D8A396-B61F-42FF-840C-7EA2C92E636D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Testing File Existence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7939"/>
            <a:ext cx="11329988" cy="49545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should check whether a file exists before performing operations on 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can invoke the fail()  function after invoking the open function.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If the return value of fail() is true, it indicates that the file does not exist.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ifstream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input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"student_scores.txt"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If ( </a:t>
            </a:r>
            <a:r>
              <a:rPr lang="en-US" alt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input.fail</a:t>
            </a:r>
            <a:r>
              <a:rPr lang="en-US" alt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()) { //cannot open file }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865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93" y="1114425"/>
            <a:ext cx="1145841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ifstream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b="1" dirty="0" smtClean="0">
                <a:solidFill>
                  <a:srgbClr val="3366FF"/>
                </a:solidFill>
                <a:latin typeface="Courier New" panose="02070309020205020404" pitchFamily="49" charset="0"/>
              </a:rPr>
              <a:t>"myscores.txt</a:t>
            </a:r>
            <a:r>
              <a:rPr lang="en-US" sz="3200" b="1" dirty="0">
                <a:solidFill>
                  <a:srgbClr val="3366FF"/>
                </a:solidFill>
                <a:latin typeface="Courier New" panose="020703090202050204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3200" dirty="0">
                <a:solidFill>
                  <a:srgbClr val="808080"/>
                </a:solidFill>
                <a:latin typeface="Courier New" panose="02070309020205020404" pitchFamily="49" charset="0"/>
              </a:rPr>
              <a:t>// Read data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mi; 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3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score; </a:t>
            </a: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try {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flg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input.fail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 );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flg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) {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</a:rPr>
              <a:t>throw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flg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……</a:t>
            </a:r>
          </a:p>
          <a:p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input.close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catch</a:t>
            </a:r>
            <a:r>
              <a:rPr lang="en-US" sz="3200" dirty="0"/>
              <a:t>(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flg</a:t>
            </a:r>
            <a:r>
              <a:rPr lang="en-US" sz="3200" dirty="0"/>
              <a:t> ) {</a:t>
            </a:r>
          </a:p>
          <a:p>
            <a:r>
              <a:rPr lang="nn-NO" sz="3200" dirty="0"/>
              <a:t>        cout &lt;&lt; </a:t>
            </a:r>
            <a:r>
              <a:rPr lang="nn-NO" sz="3200" dirty="0" smtClean="0"/>
              <a:t>"Error. Cannot open file. Flag:" </a:t>
            </a:r>
            <a:r>
              <a:rPr lang="nn-NO" sz="3200" dirty="0"/>
              <a:t>&lt;&lt; flg &lt;&lt; endl;</a:t>
            </a:r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Testing File Existence </a:t>
            </a:r>
          </a:p>
        </p:txBody>
      </p:sp>
    </p:spTree>
    <p:extLst>
      <p:ext uri="{BB962C8B-B14F-4D97-AF65-F5344CB8AC3E}">
        <p14:creationId xmlns:p14="http://schemas.microsoft.com/office/powerpoint/2010/main" val="31952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9795AB-2F3F-4C30-BF43-1EC78E0B1878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3474" y="309565"/>
            <a:ext cx="11007025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Known data format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36" y="1277939"/>
            <a:ext cx="11406752" cy="411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To read data correctly, you need to know exactly how data is stored. For example, the program would not work if the score is a double value with a decimal point.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793" y="2887682"/>
            <a:ext cx="114584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ifstream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input(</a:t>
            </a:r>
            <a:r>
              <a:rPr lang="en-US" sz="2800" b="1" dirty="0">
                <a:solidFill>
                  <a:srgbClr val="3366FF"/>
                </a:solidFill>
                <a:latin typeface="Courier New" panose="02070309020205020404" pitchFamily="49" charset="0"/>
              </a:rPr>
              <a:t>"scores.txt"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// Read data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mi; 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score;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try {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input.fail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 );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) {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return; //cannot open}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  input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&gt;&gt; </a:t>
            </a:r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firstName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 &gt;&gt; mi &gt;&gt; </a:t>
            </a:r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lastName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</a:rPr>
              <a:t> &gt;&gt; score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……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input.close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0679" y="3487846"/>
            <a:ext cx="3006671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File content:</a:t>
            </a:r>
          </a:p>
          <a:p>
            <a:r>
              <a:rPr lang="en-US" sz="2800" dirty="0" smtClean="0"/>
              <a:t>John </a:t>
            </a:r>
            <a:r>
              <a:rPr lang="en-US" sz="2800" dirty="0"/>
              <a:t>T Smith 90</a:t>
            </a:r>
          </a:p>
          <a:p>
            <a:r>
              <a:rPr lang="en-US" sz="2800" dirty="0"/>
              <a:t>Eric K Jones 14</a:t>
            </a:r>
          </a:p>
        </p:txBody>
      </p:sp>
    </p:spTree>
    <p:extLst>
      <p:ext uri="{BB962C8B-B14F-4D97-AF65-F5344CB8AC3E}">
        <p14:creationId xmlns:p14="http://schemas.microsoft.com/office/powerpoint/2010/main" val="967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FE99EE-5967-4C23-BD3C-813E63B3F250}" type="slidenum">
              <a:rPr lang="en-US" altLang="en-US" sz="1400"/>
              <a:pPr/>
              <a:t>19</a:t>
            </a:fld>
            <a:endParaRPr lang="en-US" altLang="en-US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" y="-19946"/>
            <a:ext cx="12230100" cy="742950"/>
          </a:xfrm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eof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84692"/>
            <a:ext cx="12192000" cy="26495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 We invoke the </a:t>
            </a:r>
            <a:r>
              <a:rPr lang="en-US" altLang="en-US" sz="3600" dirty="0" err="1" smtClean="0"/>
              <a:t>eof</a:t>
            </a:r>
            <a:r>
              <a:rPr lang="en-US" altLang="en-US" sz="3600" dirty="0" smtClean="0"/>
              <a:t>() function on the input object to detect the end of file. </a:t>
            </a:r>
            <a:endParaRPr lang="en-US" altLang="en-US" sz="36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1" y="2634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62108" y="2865439"/>
            <a:ext cx="11867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sum = </a:t>
            </a:r>
            <a:r>
              <a:rPr lang="en-US" sz="2400" b="1" dirty="0">
                <a:solidFill>
                  <a:srgbClr val="3366FF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number;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(input &gt;&gt; number)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// read to the end of file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number &lt;&lt; </a:t>
            </a:r>
            <a:r>
              <a:rPr lang="en-US" sz="2400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sum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+= number;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Note: bool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flg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input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endParaRPr lang="en-US" sz="2400" dirty="0"/>
          </a:p>
          <a:p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flg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is true if input reads a number successfully</a:t>
            </a:r>
          </a:p>
        </p:txBody>
      </p:sp>
    </p:spTree>
    <p:extLst>
      <p:ext uri="{BB962C8B-B14F-4D97-AF65-F5344CB8AC3E}">
        <p14:creationId xmlns:p14="http://schemas.microsoft.com/office/powerpoint/2010/main" val="31638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76" y="1660306"/>
            <a:ext cx="120872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output; 		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file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"scores.txt"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en-US" sz="2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or create a file for writing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output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"Mary"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"Jones"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Finished..."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Writing Data to a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FE99EE-5967-4C23-BD3C-813E63B3F250}" type="slidenum">
              <a:rPr lang="en-US" altLang="en-US" sz="1400"/>
              <a:pPr/>
              <a:t>20</a:t>
            </a:fld>
            <a:endParaRPr lang="en-US" altLang="en-US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" y="-19946"/>
            <a:ext cx="12230100" cy="742950"/>
          </a:xfrm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eof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84692"/>
            <a:ext cx="12192000" cy="26495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 We invoke the </a:t>
            </a:r>
            <a:r>
              <a:rPr lang="en-US" altLang="en-US" sz="3600" dirty="0" err="1" smtClean="0"/>
              <a:t>eof</a:t>
            </a:r>
            <a:r>
              <a:rPr lang="en-US" altLang="en-US" sz="3600" dirty="0" smtClean="0"/>
              <a:t>() function on the input object to detect the end of file. </a:t>
            </a:r>
            <a:endParaRPr lang="en-US" altLang="en-US" sz="36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1" y="2634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62108" y="2209461"/>
            <a:ext cx="11867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sum = </a:t>
            </a:r>
            <a:r>
              <a:rPr lang="en-US" sz="2400" b="1" dirty="0">
                <a:solidFill>
                  <a:srgbClr val="3366FF"/>
                </a:solidFill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number;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(input &gt;&gt; number)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// read to the end of file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number &lt;&lt; </a:t>
            </a:r>
            <a:r>
              <a:rPr lang="en-US" sz="2400" b="1" dirty="0">
                <a:solidFill>
                  <a:srgbClr val="3366FF"/>
                </a:solidFill>
                <a:latin typeface="Courier New" panose="020703090202050204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sum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+= number;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686" t="17083" r="33373" b="59362"/>
          <a:stretch/>
        </p:blipFill>
        <p:spPr>
          <a:xfrm>
            <a:off x="8453438" y="4515544"/>
            <a:ext cx="3271837" cy="1615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568" t="2084" r="33490" b="74791"/>
          <a:stretch/>
        </p:blipFill>
        <p:spPr>
          <a:xfrm>
            <a:off x="308157" y="4579838"/>
            <a:ext cx="7400925" cy="15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01A05-3A39-445C-BCE5-30572CD35ABC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4295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for reading and writing data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74" y="1414463"/>
            <a:ext cx="11422251" cy="40751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</a:t>
            </a:r>
            <a:r>
              <a:rPr lang="en-US" altLang="en-US" dirty="0"/>
              <a:t>stream extraction operator </a:t>
            </a:r>
            <a:r>
              <a:rPr lang="en-US" altLang="en-US" dirty="0" smtClean="0"/>
              <a:t>(</a:t>
            </a:r>
            <a:r>
              <a:rPr lang="en-US" altLang="en-US" u="sng" dirty="0" smtClean="0"/>
              <a:t>&gt;&gt;</a:t>
            </a:r>
            <a:r>
              <a:rPr lang="en-US" altLang="en-US" dirty="0" smtClean="0"/>
              <a:t>) can read a text that does not contain a whitespace character.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To read a text that has whitespace characters, we can use </a:t>
            </a:r>
            <a:r>
              <a:rPr lang="en-US" altLang="en-US" dirty="0" err="1" smtClean="0"/>
              <a:t>getline</a:t>
            </a:r>
            <a:r>
              <a:rPr lang="en-US" altLang="en-US" dirty="0" smtClean="0"/>
              <a:t>. </a:t>
            </a:r>
          </a:p>
          <a:p>
            <a:pPr marL="0" indent="0">
              <a:buNone/>
            </a:pPr>
            <a:endParaRPr lang="en-US" altLang="en-US" b="1" i="1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err="1"/>
              <a:t>getline</a:t>
            </a:r>
            <a:r>
              <a:rPr lang="en-US" altLang="en-US" dirty="0"/>
              <a:t>(</a:t>
            </a:r>
            <a:r>
              <a:rPr lang="en-US" altLang="en-US" dirty="0" err="1"/>
              <a:t>ifstream</a:t>
            </a:r>
            <a:r>
              <a:rPr lang="en-US" altLang="en-US" dirty="0"/>
              <a:t>&amp; input, string </a:t>
            </a:r>
            <a:r>
              <a:rPr lang="en-US" altLang="en-US" dirty="0" smtClean="0"/>
              <a:t>&amp;s</a:t>
            </a:r>
            <a:r>
              <a:rPr lang="en-US" altLang="en-US" dirty="0"/>
              <a:t>, </a:t>
            </a:r>
            <a:r>
              <a:rPr lang="en-US" altLang="en-US" b="1" dirty="0"/>
              <a:t>char</a:t>
            </a:r>
            <a:r>
              <a:rPr lang="en-US" altLang="en-US" dirty="0"/>
              <a:t> </a:t>
            </a:r>
            <a:r>
              <a:rPr lang="en-US" altLang="en-US" dirty="0" smtClean="0"/>
              <a:t>delimiter)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58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51" y="0"/>
            <a:ext cx="7468893" cy="1325563"/>
          </a:xfrm>
        </p:spPr>
        <p:txBody>
          <a:bodyPr/>
          <a:lstStyle/>
          <a:p>
            <a:r>
              <a:rPr lang="en-US" b="1" dirty="0" err="1"/>
              <a:t>g</a:t>
            </a:r>
            <a:r>
              <a:rPr lang="en-US" b="1" dirty="0" err="1" smtClean="0"/>
              <a:t>etline</a:t>
            </a:r>
            <a:r>
              <a:rPr lang="en-US" b="1" dirty="0" smtClean="0"/>
              <a:t> with delimiter: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 '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7751" y="2326946"/>
            <a:ext cx="98659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Courier New" panose="02070309020205020404" pitchFamily="49" charset="0"/>
              </a:rPr>
              <a:t>ifstream</a:t>
            </a:r>
            <a:r>
              <a:rPr lang="en-US" sz="3200" dirty="0" smtClean="0">
                <a:latin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</a:rPr>
              <a:t>input;</a:t>
            </a:r>
          </a:p>
          <a:p>
            <a:r>
              <a:rPr lang="en-US" sz="3200" dirty="0" err="1" smtClean="0">
                <a:latin typeface="Courier New" panose="02070309020205020404" pitchFamily="49" charset="0"/>
              </a:rPr>
              <a:t>input.open</a:t>
            </a:r>
            <a:r>
              <a:rPr lang="en-US" sz="3200" dirty="0"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"scores.txt"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(!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input.eof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string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32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getline</a:t>
            </a:r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(input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' '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32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942522" y="2645124"/>
            <a:ext cx="3017003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str:Mary</a:t>
            </a:r>
            <a:endParaRPr lang="en-US" sz="2800" dirty="0"/>
          </a:p>
          <a:p>
            <a:r>
              <a:rPr lang="en-US" sz="2800" dirty="0" err="1"/>
              <a:t>str:L</a:t>
            </a:r>
            <a:endParaRPr lang="en-US" sz="2800" dirty="0"/>
          </a:p>
          <a:p>
            <a:r>
              <a:rPr lang="en-US" sz="2800" dirty="0" err="1"/>
              <a:t>str:Smith</a:t>
            </a:r>
            <a:endParaRPr lang="en-US" sz="2800" dirty="0"/>
          </a:p>
          <a:p>
            <a:r>
              <a:rPr lang="en-US" sz="2800" dirty="0"/>
              <a:t>str:99</a:t>
            </a:r>
          </a:p>
          <a:p>
            <a:r>
              <a:rPr lang="en-US" sz="2800" dirty="0"/>
              <a:t>John</a:t>
            </a:r>
          </a:p>
          <a:p>
            <a:r>
              <a:rPr lang="en-US" sz="2800" dirty="0" err="1"/>
              <a:t>str:P</a:t>
            </a:r>
            <a:endParaRPr lang="en-US" sz="2800" dirty="0"/>
          </a:p>
          <a:p>
            <a:r>
              <a:rPr lang="en-US" sz="2800" dirty="0" err="1"/>
              <a:t>str:Jones</a:t>
            </a:r>
            <a:endParaRPr lang="en-US" sz="2800" dirty="0"/>
          </a:p>
          <a:p>
            <a:r>
              <a:rPr lang="en-US" sz="2800" dirty="0" smtClean="0"/>
              <a:t>str:59</a:t>
            </a:r>
          </a:p>
          <a:p>
            <a:r>
              <a:rPr lang="en-US" sz="2800" dirty="0" smtClean="0"/>
              <a:t>;a newline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952854" y="433785"/>
            <a:ext cx="3006671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File content:</a:t>
            </a:r>
          </a:p>
          <a:p>
            <a:r>
              <a:rPr lang="en-US" sz="2800" dirty="0"/>
              <a:t>Mary L Smith 99</a:t>
            </a:r>
          </a:p>
          <a:p>
            <a:r>
              <a:rPr lang="en-US" sz="2800" dirty="0"/>
              <a:t>John P Jones 59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51" y="0"/>
            <a:ext cx="7468893" cy="1325563"/>
          </a:xfrm>
        </p:spPr>
        <p:txBody>
          <a:bodyPr/>
          <a:lstStyle/>
          <a:p>
            <a:r>
              <a:rPr lang="en-US" b="1" dirty="0" err="1"/>
              <a:t>g</a:t>
            </a:r>
            <a:r>
              <a:rPr lang="en-US" b="1" dirty="0" err="1" smtClean="0"/>
              <a:t>etline</a:t>
            </a:r>
            <a:r>
              <a:rPr lang="en-US" b="1" dirty="0" smtClean="0"/>
              <a:t> with delimiter: 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 '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7751" y="2326946"/>
            <a:ext cx="98659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Courier New" panose="02070309020205020404" pitchFamily="49" charset="0"/>
              </a:rPr>
              <a:t>ifstream</a:t>
            </a:r>
            <a:r>
              <a:rPr lang="en-US" sz="3200" dirty="0" smtClean="0">
                <a:latin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</a:rPr>
              <a:t>input;</a:t>
            </a:r>
          </a:p>
          <a:p>
            <a:r>
              <a:rPr lang="en-US" sz="3200" dirty="0" err="1" smtClean="0">
                <a:latin typeface="Courier New" panose="02070309020205020404" pitchFamily="49" charset="0"/>
              </a:rPr>
              <a:t>input.open</a:t>
            </a:r>
            <a:r>
              <a:rPr lang="en-US" sz="3200" dirty="0"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"scores.txt"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(!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input.eof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string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32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getline</a:t>
            </a:r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(input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'\n'</a:t>
            </a:r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sz="32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32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942522" y="2645124"/>
            <a:ext cx="3017003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str:Mary</a:t>
            </a:r>
            <a:r>
              <a:rPr lang="en-US" sz="2800" dirty="0"/>
              <a:t> L Smith 99</a:t>
            </a:r>
          </a:p>
          <a:p>
            <a:r>
              <a:rPr lang="en-US" sz="2800" dirty="0" err="1"/>
              <a:t>str:John</a:t>
            </a:r>
            <a:r>
              <a:rPr lang="en-US" sz="2800" dirty="0"/>
              <a:t> P Jones 59</a:t>
            </a:r>
          </a:p>
          <a:p>
            <a:r>
              <a:rPr lang="en-US" sz="2800" dirty="0" err="1"/>
              <a:t>str</a:t>
            </a:r>
            <a:r>
              <a:rPr lang="en-US" sz="28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2854" y="433785"/>
            <a:ext cx="3006671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File content:</a:t>
            </a:r>
          </a:p>
          <a:p>
            <a:r>
              <a:rPr lang="en-US" sz="2800" dirty="0"/>
              <a:t>Mary L Smith 99</a:t>
            </a:r>
          </a:p>
          <a:p>
            <a:r>
              <a:rPr lang="en-US" sz="2800" dirty="0"/>
              <a:t>John P Jones 59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301163" y="3993168"/>
            <a:ext cx="1085850" cy="9931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83505" y="4950813"/>
            <a:ext cx="1535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51" y="109935"/>
            <a:ext cx="7468893" cy="1325563"/>
          </a:xfrm>
        </p:spPr>
        <p:txBody>
          <a:bodyPr/>
          <a:lstStyle/>
          <a:p>
            <a:r>
              <a:rPr lang="en-US" b="1" dirty="0" err="1"/>
              <a:t>g</a:t>
            </a:r>
            <a:r>
              <a:rPr lang="en-US" b="1" dirty="0" err="1" smtClean="0"/>
              <a:t>etline</a:t>
            </a:r>
            <a:r>
              <a:rPr lang="en-US" b="1" dirty="0" smtClean="0"/>
              <a:t> with delimiter: </a:t>
            </a:r>
            <a:r>
              <a:rPr lang="en-US" b="1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'\n'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7751" y="2169778"/>
            <a:ext cx="98659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Courier New" panose="02070309020205020404" pitchFamily="49" charset="0"/>
              </a:rPr>
              <a:t>ifstream</a:t>
            </a:r>
            <a:r>
              <a:rPr lang="en-US" sz="3200" dirty="0" smtClean="0">
                <a:latin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</a:rPr>
              <a:t>input</a:t>
            </a:r>
            <a:r>
              <a:rPr lang="en-US" sz="32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sz="3200" dirty="0" smtClean="0">
                <a:latin typeface="Courier New" panose="02070309020205020404" pitchFamily="49" charset="0"/>
              </a:rPr>
              <a:t>char </a:t>
            </a:r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delimiter = 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'\</a:t>
            </a:r>
            <a:r>
              <a:rPr lang="en-US" sz="3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n';</a:t>
            </a:r>
            <a:endParaRPr lang="en-US" sz="3200" dirty="0">
              <a:latin typeface="Courier New" panose="02070309020205020404" pitchFamily="49" charset="0"/>
            </a:endParaRPr>
          </a:p>
          <a:p>
            <a:r>
              <a:rPr lang="en-US" sz="3200" dirty="0" err="1" smtClean="0">
                <a:latin typeface="Courier New" panose="02070309020205020404" pitchFamily="49" charset="0"/>
              </a:rPr>
              <a:t>input.open</a:t>
            </a:r>
            <a:r>
              <a:rPr lang="en-US" sz="3200" dirty="0"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"scores.txt"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while(true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string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getline</a:t>
            </a:r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(input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, delimiter);</a:t>
            </a:r>
          </a:p>
          <a:p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if 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input.eof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() ) break;</a:t>
            </a:r>
          </a:p>
          <a:p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&lt;&lt; "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:" &lt;&lt;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942522" y="2645124"/>
            <a:ext cx="301700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str:Mary</a:t>
            </a:r>
            <a:r>
              <a:rPr lang="en-US" sz="2800" dirty="0"/>
              <a:t> L Smith 99</a:t>
            </a:r>
          </a:p>
          <a:p>
            <a:r>
              <a:rPr lang="en-US" sz="2800" dirty="0" err="1"/>
              <a:t>str:John</a:t>
            </a:r>
            <a:r>
              <a:rPr lang="en-US" sz="2800" dirty="0"/>
              <a:t> P Jones </a:t>
            </a:r>
            <a:r>
              <a:rPr lang="en-US" sz="2800" dirty="0" smtClean="0"/>
              <a:t>59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952854" y="433785"/>
            <a:ext cx="3006671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File content:</a:t>
            </a:r>
          </a:p>
          <a:p>
            <a:r>
              <a:rPr lang="en-US" sz="2800" dirty="0"/>
              <a:t>Mary L Smith 99</a:t>
            </a:r>
          </a:p>
          <a:p>
            <a:r>
              <a:rPr lang="en-US" sz="2800" dirty="0"/>
              <a:t>John P Jones 59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51" y="11510"/>
            <a:ext cx="7468893" cy="1325563"/>
          </a:xfrm>
        </p:spPr>
        <p:txBody>
          <a:bodyPr/>
          <a:lstStyle/>
          <a:p>
            <a:r>
              <a:rPr lang="en-US" b="1" dirty="0" err="1"/>
              <a:t>g</a:t>
            </a:r>
            <a:r>
              <a:rPr lang="en-US" b="1" dirty="0" err="1" smtClean="0"/>
              <a:t>etline</a:t>
            </a:r>
            <a:r>
              <a:rPr lang="en-US" b="1" dirty="0" smtClean="0"/>
              <a:t> with delimiter: </a:t>
            </a:r>
            <a:r>
              <a:rPr lang="en-US" b="1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'\n'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42425" y="1337073"/>
            <a:ext cx="98659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</a:rPr>
              <a:t>ifstream</a:t>
            </a:r>
            <a:r>
              <a:rPr lang="en-US" sz="2400" dirty="0" smtClean="0">
                <a:latin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</a:rPr>
              <a:t>input</a:t>
            </a:r>
            <a:r>
              <a:rPr lang="en-US" sz="24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latin typeface="Courier New" panose="02070309020205020404" pitchFamily="49" charset="0"/>
              </a:rPr>
              <a:t>char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delimiter =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'\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n';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</a:rPr>
              <a:t>input.open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"scores.txt"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while(true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string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getline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(input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, delimiter);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input.eof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() ) break;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&lt;&lt; "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:"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8942522" y="2980912"/>
            <a:ext cx="3017003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str:Mary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L Smith 99</a:t>
            </a:r>
          </a:p>
          <a:p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str:John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P Jones 59</a:t>
            </a:r>
          </a:p>
          <a:p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2854" y="433785"/>
            <a:ext cx="300667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File content:</a:t>
            </a:r>
          </a:p>
          <a:p>
            <a:r>
              <a:rPr lang="en-US" sz="2400" dirty="0"/>
              <a:t>Mary L Smith 99</a:t>
            </a:r>
          </a:p>
          <a:p>
            <a:r>
              <a:rPr lang="en-US" sz="2400" dirty="0"/>
              <a:t>John P Jones </a:t>
            </a:r>
            <a:r>
              <a:rPr lang="en-US" sz="2400" dirty="0" smtClean="0"/>
              <a:t>59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58" t="13542" r="2313" b="66875"/>
          <a:stretch/>
        </p:blipFill>
        <p:spPr>
          <a:xfrm>
            <a:off x="442425" y="5013325"/>
            <a:ext cx="10387013" cy="13430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826644" y="1814052"/>
            <a:ext cx="1115878" cy="23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826644" y="2050026"/>
            <a:ext cx="1126210" cy="1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26644" y="2062006"/>
            <a:ext cx="1115878" cy="39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8325" y="1541780"/>
            <a:ext cx="159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lines with a whitespace character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22324" y="6297358"/>
            <a:ext cx="1194619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56805" y="6416474"/>
            <a:ext cx="401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0x20: whitespace character in ASCII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31FB79-70E9-412C-A910-F85C9FB5D6AD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801" y="147130"/>
            <a:ext cx="11896885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and put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13" y="1090105"/>
            <a:ext cx="11995687" cy="411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/>
              <a:t>Invoke the </a:t>
            </a:r>
            <a:r>
              <a:rPr lang="en-US" altLang="en-US" sz="3200" b="1" dirty="0" smtClean="0">
                <a:solidFill>
                  <a:srgbClr val="002060"/>
                </a:solidFill>
              </a:rPr>
              <a:t>get</a:t>
            </a:r>
            <a:r>
              <a:rPr lang="en-US" altLang="en-US" sz="3200" dirty="0" smtClean="0"/>
              <a:t> function on </a:t>
            </a:r>
            <a:r>
              <a:rPr lang="en-US" altLang="en-US" sz="3200" b="1" dirty="0" smtClean="0">
                <a:solidFill>
                  <a:srgbClr val="002060"/>
                </a:solidFill>
              </a:rPr>
              <a:t>an input object </a:t>
            </a:r>
            <a:r>
              <a:rPr lang="en-US" altLang="en-US" sz="3200" dirty="0" smtClean="0"/>
              <a:t>to read a character.</a:t>
            </a:r>
          </a:p>
          <a:p>
            <a:pPr marL="0" indent="0">
              <a:buNone/>
            </a:pPr>
            <a:r>
              <a:rPr lang="en-US" altLang="en-US" sz="3200" dirty="0" smtClean="0"/>
              <a:t>Invoke the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put</a:t>
            </a:r>
            <a:r>
              <a:rPr lang="en-US" altLang="en-US" sz="3200" dirty="0" smtClean="0"/>
              <a:t> function on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an output object </a:t>
            </a:r>
            <a:r>
              <a:rPr lang="en-US" altLang="en-US" sz="3200" dirty="0" smtClean="0"/>
              <a:t>to write a character. </a:t>
            </a:r>
          </a:p>
        </p:txBody>
      </p:sp>
    </p:spTree>
    <p:extLst>
      <p:ext uri="{BB962C8B-B14F-4D97-AF65-F5344CB8AC3E}">
        <p14:creationId xmlns:p14="http://schemas.microsoft.com/office/powerpoint/2010/main" val="39389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31FB79-70E9-412C-A910-F85C9FB5D6AD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801" y="46878"/>
            <a:ext cx="11896885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get function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13" y="1090105"/>
            <a:ext cx="11995687" cy="411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/>
              <a:t>Invoke the </a:t>
            </a:r>
            <a:r>
              <a:rPr lang="en-US" altLang="en-US" sz="3200" b="1" dirty="0" smtClean="0">
                <a:solidFill>
                  <a:srgbClr val="002060"/>
                </a:solidFill>
              </a:rPr>
              <a:t>get</a:t>
            </a:r>
            <a:r>
              <a:rPr lang="en-US" altLang="en-US" sz="3200" dirty="0" smtClean="0"/>
              <a:t> function on </a:t>
            </a:r>
            <a:r>
              <a:rPr lang="en-US" altLang="en-US" sz="3200" b="1" dirty="0" smtClean="0">
                <a:solidFill>
                  <a:srgbClr val="002060"/>
                </a:solidFill>
              </a:rPr>
              <a:t>an input object </a:t>
            </a:r>
            <a:r>
              <a:rPr lang="en-US" altLang="en-US" sz="3200" dirty="0" smtClean="0"/>
              <a:t>to read a character.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313" y="1642688"/>
            <a:ext cx="99800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readFile_UsingGet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input;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("use_put.txt");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or create a file for writing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(true)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break;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append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end of the string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size:"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713979" y="2795826"/>
            <a:ext cx="4281707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str</a:t>
            </a:r>
            <a:r>
              <a:rPr lang="en-US" sz="2800" dirty="0"/>
              <a:t> size:23</a:t>
            </a:r>
          </a:p>
          <a:p>
            <a:r>
              <a:rPr lang="en-US" sz="2800" dirty="0" err="1"/>
              <a:t>str:Using</a:t>
            </a:r>
            <a:r>
              <a:rPr lang="en-US" sz="2800" dirty="0"/>
              <a:t> the put function.</a:t>
            </a:r>
          </a:p>
        </p:txBody>
      </p:sp>
    </p:spTree>
    <p:extLst>
      <p:ext uri="{BB962C8B-B14F-4D97-AF65-F5344CB8AC3E}">
        <p14:creationId xmlns:p14="http://schemas.microsoft.com/office/powerpoint/2010/main" val="3133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854832" y="6456146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31FB79-70E9-412C-A910-F85C9FB5D6AD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801" y="0"/>
            <a:ext cx="11896885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get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01" y="573187"/>
            <a:ext cx="99800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readFile_UsingGet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input;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("use_put.txt");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or create a file for writing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input.get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break;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append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end of the string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713979" y="2110026"/>
            <a:ext cx="4281707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str</a:t>
            </a:r>
            <a:r>
              <a:rPr lang="en-US" sz="2800" dirty="0"/>
              <a:t> size:23</a:t>
            </a:r>
          </a:p>
          <a:p>
            <a:r>
              <a:rPr lang="en-US" sz="2800" dirty="0" err="1"/>
              <a:t>str:Using</a:t>
            </a:r>
            <a:r>
              <a:rPr lang="en-US" sz="2800" dirty="0"/>
              <a:t> the put function.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191" t="860" r="3824" b="72258"/>
          <a:stretch/>
        </p:blipFill>
        <p:spPr>
          <a:xfrm>
            <a:off x="4114800" y="4282093"/>
            <a:ext cx="7581900" cy="2404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701" y="5324893"/>
            <a:ext cx="3825499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break;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31FB79-70E9-412C-A910-F85C9FB5D6AD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801" y="147130"/>
            <a:ext cx="11896885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put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313" y="693598"/>
            <a:ext cx="7015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saveFile_UsingPut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output;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("use_put.txt");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("Using the put function.");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 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	// write one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		// close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"file saved..."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516" t="17634" r="33281" b="61721"/>
          <a:stretch/>
        </p:blipFill>
        <p:spPr>
          <a:xfrm>
            <a:off x="8050161" y="1671509"/>
            <a:ext cx="3303638" cy="1415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191" t="860" r="2799" b="72258"/>
          <a:stretch/>
        </p:blipFill>
        <p:spPr>
          <a:xfrm>
            <a:off x="885307" y="4565609"/>
            <a:ext cx="10468492" cy="18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01590F-3788-407D-B3B8-40BF84E6704B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Text Box 12"/>
          <p:cNvSpPr txBox="1">
            <a:spLocks noChangeArrowheads="1"/>
          </p:cNvSpPr>
          <p:nvPr/>
        </p:nvSpPr>
        <p:spPr bwMode="auto">
          <a:xfrm>
            <a:off x="356461" y="931864"/>
            <a:ext cx="111698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/>
              <a:t>W</a:t>
            </a:r>
            <a:r>
              <a:rPr lang="en-US" altLang="en-US" sz="3600" dirty="0" smtClean="0"/>
              <a:t>e can use it to </a:t>
            </a:r>
            <a:r>
              <a:rPr lang="en-US" altLang="en-US" sz="3600" dirty="0"/>
              <a:t>write </a:t>
            </a:r>
            <a:r>
              <a:rPr lang="en-US" altLang="en-US" sz="3600" dirty="0" smtClean="0"/>
              <a:t>the following items to a text file: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primitive </a:t>
            </a:r>
            <a:r>
              <a:rPr lang="en-US" altLang="en-US" sz="3600" dirty="0"/>
              <a:t>data type values, </a:t>
            </a:r>
            <a:endParaRPr lang="en-US" altLang="en-US" sz="36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3600" dirty="0"/>
              <a:t>a</a:t>
            </a:r>
            <a:r>
              <a:rPr lang="en-US" altLang="en-US" sz="3600" dirty="0" smtClean="0"/>
              <a:t>rrays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3600" dirty="0"/>
              <a:t>s</a:t>
            </a:r>
            <a:r>
              <a:rPr lang="en-US" altLang="en-US" sz="3600" dirty="0" smtClean="0"/>
              <a:t>trings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objects</a:t>
            </a:r>
            <a:endParaRPr lang="en-US" alt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88169" y="4259660"/>
            <a:ext cx="11015661" cy="1631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output; 	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file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"scores.txt"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Open or create a file for writing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"Mary"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"Jones"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6667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31FB79-70E9-412C-A910-F85C9FB5D6AD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801" y="147130"/>
            <a:ext cx="11896885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and put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9891" y="1361057"/>
            <a:ext cx="117322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Read a sequence of characters from a file and save them to another file. </a:t>
            </a:r>
          </a:p>
          <a:p>
            <a:endParaRPr lang="en-US" sz="3200" dirty="0" smtClean="0"/>
          </a:p>
          <a:p>
            <a:r>
              <a:rPr lang="en-US" sz="3200" dirty="0" smtClean="0"/>
              <a:t>char </a:t>
            </a:r>
            <a:r>
              <a:rPr lang="en-US" sz="3200" dirty="0" err="1"/>
              <a:t>ch</a:t>
            </a:r>
            <a:r>
              <a:rPr lang="en-US" sz="3200" dirty="0"/>
              <a:t> = </a:t>
            </a:r>
            <a:r>
              <a:rPr lang="en-US" sz="3200" dirty="0" err="1"/>
              <a:t>input.get</a:t>
            </a:r>
            <a:r>
              <a:rPr lang="en-US" sz="3200" dirty="0"/>
              <a:t>(); </a:t>
            </a:r>
            <a:r>
              <a:rPr lang="en-US" sz="3200" dirty="0" smtClean="0"/>
              <a:t>		// Read a character</a:t>
            </a:r>
          </a:p>
          <a:p>
            <a:r>
              <a:rPr lang="en-US" sz="3200" dirty="0" smtClean="0"/>
              <a:t>while ( !</a:t>
            </a:r>
            <a:r>
              <a:rPr lang="en-US" sz="3200" dirty="0" err="1"/>
              <a:t>input.eof</a:t>
            </a:r>
            <a:r>
              <a:rPr lang="en-US" sz="3200" dirty="0" smtClean="0"/>
              <a:t>( ) ) 		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// Check if end of file</a:t>
            </a:r>
          </a:p>
          <a:p>
            <a:r>
              <a:rPr lang="en-US" sz="3200" dirty="0" smtClean="0"/>
              <a:t>{ </a:t>
            </a:r>
          </a:p>
          <a:p>
            <a:r>
              <a:rPr lang="en-US" sz="3200" dirty="0"/>
              <a:t>	</a:t>
            </a:r>
            <a:r>
              <a:rPr lang="en-US" sz="3200" dirty="0" err="1" smtClean="0"/>
              <a:t>output.put</a:t>
            </a:r>
            <a:r>
              <a:rPr lang="en-US" sz="3200" dirty="0" smtClean="0"/>
              <a:t>( </a:t>
            </a:r>
            <a:r>
              <a:rPr lang="en-US" sz="3200" dirty="0" err="1" smtClean="0"/>
              <a:t>ch</a:t>
            </a:r>
            <a:r>
              <a:rPr lang="en-US" sz="3200" dirty="0" smtClean="0"/>
              <a:t> ); 	// Save the character</a:t>
            </a:r>
          </a:p>
          <a:p>
            <a:r>
              <a:rPr lang="en-US" sz="3200" dirty="0"/>
              <a:t>	</a:t>
            </a:r>
            <a:r>
              <a:rPr lang="en-US" sz="3200" dirty="0" err="1" smtClean="0"/>
              <a:t>ch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err="1"/>
              <a:t>input.get</a:t>
            </a:r>
            <a:r>
              <a:rPr lang="en-US" sz="3200" dirty="0" smtClean="0"/>
              <a:t>( ); 	// </a:t>
            </a:r>
            <a:r>
              <a:rPr lang="en-US" sz="3200" dirty="0"/>
              <a:t>Read next character </a:t>
            </a:r>
            <a:endParaRPr lang="en-US" sz="3200" dirty="0" smtClean="0"/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9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31FB79-70E9-412C-A910-F85C9FB5D6AD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801" y="89980"/>
            <a:ext cx="11896885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and put </a:t>
            </a:r>
          </a:p>
        </p:txBody>
      </p:sp>
      <p:sp>
        <p:nvSpPr>
          <p:cNvPr id="2" name="Rectangle 1"/>
          <p:cNvSpPr/>
          <p:nvPr/>
        </p:nvSpPr>
        <p:spPr>
          <a:xfrm>
            <a:off x="263469" y="732762"/>
            <a:ext cx="117322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Read a sequence of characters from a file and save them to another file. </a:t>
            </a:r>
          </a:p>
          <a:p>
            <a:endParaRPr lang="en-US" sz="3200" dirty="0" smtClean="0"/>
          </a:p>
          <a:p>
            <a:r>
              <a:rPr lang="en-US" sz="3200" strike="sngStrike" dirty="0" smtClean="0"/>
              <a:t>char </a:t>
            </a:r>
            <a:r>
              <a:rPr lang="en-US" sz="3200" strike="sngStrike" dirty="0" err="1"/>
              <a:t>ch</a:t>
            </a:r>
            <a:r>
              <a:rPr lang="en-US" sz="3200" strike="sngStrike" dirty="0"/>
              <a:t> = </a:t>
            </a:r>
            <a:r>
              <a:rPr lang="en-US" sz="3200" strike="sngStrike" dirty="0" err="1"/>
              <a:t>input.get</a:t>
            </a:r>
            <a:r>
              <a:rPr lang="en-US" sz="3200" strike="sngStrike" dirty="0"/>
              <a:t>(); </a:t>
            </a:r>
            <a:r>
              <a:rPr lang="en-US" sz="3200" strike="sngStrike" dirty="0" smtClean="0"/>
              <a:t>		// Read a character</a:t>
            </a:r>
          </a:p>
          <a:p>
            <a:r>
              <a:rPr lang="en-US" sz="3200" dirty="0" smtClean="0"/>
              <a:t>while ( !</a:t>
            </a:r>
            <a:r>
              <a:rPr lang="en-US" sz="3200" dirty="0" err="1"/>
              <a:t>input.eof</a:t>
            </a:r>
            <a:r>
              <a:rPr lang="en-US" sz="3200" dirty="0" smtClean="0"/>
              <a:t>( ) ) 		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// Check if end of file</a:t>
            </a:r>
          </a:p>
          <a:p>
            <a:r>
              <a:rPr lang="en-US" sz="3200" dirty="0" smtClean="0"/>
              <a:t>{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char </a:t>
            </a:r>
            <a:r>
              <a:rPr lang="en-US" sz="3200" dirty="0" err="1" smtClean="0"/>
              <a:t>ch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err="1"/>
              <a:t>input.get</a:t>
            </a:r>
            <a:r>
              <a:rPr lang="en-US" sz="3200" dirty="0"/>
              <a:t>( ); 	// Read next character 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err="1" smtClean="0"/>
              <a:t>output.put</a:t>
            </a:r>
            <a:r>
              <a:rPr lang="en-US" sz="3200" dirty="0" smtClean="0"/>
              <a:t>( </a:t>
            </a:r>
            <a:r>
              <a:rPr lang="en-US" sz="3200" dirty="0" err="1" smtClean="0"/>
              <a:t>ch</a:t>
            </a:r>
            <a:r>
              <a:rPr lang="en-US" sz="3200" dirty="0" smtClean="0"/>
              <a:t> ); 	// Save the character</a:t>
            </a:r>
          </a:p>
          <a:p>
            <a:r>
              <a:rPr lang="en-US" sz="3200" dirty="0"/>
              <a:t>	</a:t>
            </a:r>
            <a:endParaRPr lang="en-US" sz="3200" dirty="0" smtClean="0"/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3" name="Cloud 2"/>
          <p:cNvSpPr/>
          <p:nvPr/>
        </p:nvSpPr>
        <p:spPr>
          <a:xfrm>
            <a:off x="9123658" y="3034761"/>
            <a:ext cx="2838450" cy="20574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Wrong Approach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7428" y="5127001"/>
            <a:ext cx="503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last character is an extra character.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726" t="13611" r="2471" b="71667"/>
          <a:stretch/>
        </p:blipFill>
        <p:spPr>
          <a:xfrm>
            <a:off x="263469" y="5764991"/>
            <a:ext cx="10420351" cy="100965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171950" y="5664238"/>
            <a:ext cx="5314950" cy="970446"/>
          </a:xfrm>
          <a:custGeom>
            <a:avLst/>
            <a:gdLst>
              <a:gd name="connsiteX0" fmla="*/ 5448300 w 5448300"/>
              <a:gd name="connsiteY0" fmla="*/ 0 h 957783"/>
              <a:gd name="connsiteX1" fmla="*/ 3790950 w 5448300"/>
              <a:gd name="connsiteY1" fmla="*/ 266700 h 957783"/>
              <a:gd name="connsiteX2" fmla="*/ 3543300 w 5448300"/>
              <a:gd name="connsiteY2" fmla="*/ 857250 h 957783"/>
              <a:gd name="connsiteX3" fmla="*/ 0 w 5448300"/>
              <a:gd name="connsiteY3" fmla="*/ 952500 h 95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8300" h="957783">
                <a:moveTo>
                  <a:pt x="5448300" y="0"/>
                </a:moveTo>
                <a:cubicBezTo>
                  <a:pt x="4778375" y="61912"/>
                  <a:pt x="4108450" y="123825"/>
                  <a:pt x="3790950" y="266700"/>
                </a:cubicBezTo>
                <a:cubicBezTo>
                  <a:pt x="3473450" y="409575"/>
                  <a:pt x="4175125" y="742950"/>
                  <a:pt x="3543300" y="857250"/>
                </a:cubicBezTo>
                <a:cubicBezTo>
                  <a:pt x="2911475" y="971550"/>
                  <a:pt x="1455737" y="962025"/>
                  <a:pt x="0" y="95250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76650" y="6755591"/>
            <a:ext cx="3429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D87D5F-5964-4C8E-9494-F7C90191E955}" type="slidenum">
              <a:rPr lang="en-US" altLang="en-US" sz="1400"/>
              <a:pPr/>
              <a:t>32</a:t>
            </a:fld>
            <a:endParaRPr lang="en-US" altLang="en-US" sz="1400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878" y="971550"/>
            <a:ext cx="11484244" cy="48748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We can use the </a:t>
            </a:r>
            <a:r>
              <a:rPr lang="en-US" altLang="en-US" sz="3600" dirty="0" err="1" smtClean="0"/>
              <a:t>fstream</a:t>
            </a:r>
            <a:r>
              <a:rPr lang="en-US" altLang="en-US" sz="3600" dirty="0" smtClean="0"/>
              <a:t> class to create an input stream or output stream. 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To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open an </a:t>
            </a:r>
            <a:r>
              <a:rPr lang="en-US" altLang="en-US" sz="4400" b="1" dirty="0" err="1" smtClean="0">
                <a:solidFill>
                  <a:srgbClr val="002060"/>
                </a:solidFill>
              </a:rPr>
              <a:t>fstream</a:t>
            </a:r>
            <a:r>
              <a:rPr lang="en-US" altLang="en-US" sz="4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file</a:t>
            </a:r>
            <a:r>
              <a:rPr lang="en-US" altLang="en-US" sz="3600" dirty="0" smtClean="0"/>
              <a:t>, we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specify a file </a:t>
            </a:r>
            <a:r>
              <a:rPr lang="en-US" altLang="en-US" sz="4400" b="1" dirty="0" smtClean="0">
                <a:solidFill>
                  <a:srgbClr val="002060"/>
                </a:solidFill>
              </a:rPr>
              <a:t>mode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 </a:t>
            </a:r>
            <a:r>
              <a:rPr lang="en-US" altLang="en-US" sz="3600" dirty="0" smtClean="0"/>
              <a:t>to tell how the file will be used.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Please read the file modes.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| :This </a:t>
            </a:r>
            <a:r>
              <a:rPr lang="en-US" altLang="en-US" sz="3600" dirty="0"/>
              <a:t>is a bitwise inclusive OR operator. </a:t>
            </a:r>
            <a:endParaRPr lang="en-US" altLang="en-US" sz="3600" dirty="0" smtClean="0"/>
          </a:p>
          <a:p>
            <a:pPr marL="0" indent="0">
              <a:buNone/>
            </a:pPr>
            <a:endParaRPr lang="en-US" altLang="en-US" sz="3600" dirty="0" smtClean="0"/>
          </a:p>
          <a:p>
            <a:pPr marL="0" indent="0">
              <a:buNone/>
            </a:pPr>
            <a:r>
              <a:rPr lang="en-US" altLang="en-US" sz="3600" dirty="0" smtClean="0"/>
              <a:t>For example, </a:t>
            </a:r>
          </a:p>
          <a:p>
            <a:pPr marL="0" indent="0">
              <a:buNone/>
            </a:pPr>
            <a:r>
              <a:rPr lang="en-US" altLang="en-US" sz="3600" dirty="0"/>
              <a:t>	</a:t>
            </a:r>
            <a:r>
              <a:rPr lang="en-US" altLang="en-US" sz="3600" dirty="0" err="1" smtClean="0"/>
              <a:t>stream.open</a:t>
            </a:r>
            <a:r>
              <a:rPr lang="en-US" altLang="en-US" sz="3600" dirty="0"/>
              <a:t>("city.txt", </a:t>
            </a:r>
            <a:r>
              <a:rPr lang="en-US" altLang="en-US" sz="3600" b="1" dirty="0" err="1">
                <a:solidFill>
                  <a:srgbClr val="C00000"/>
                </a:solidFill>
              </a:rPr>
              <a:t>ios</a:t>
            </a:r>
            <a:r>
              <a:rPr lang="en-US" altLang="en-US" sz="3600" b="1" dirty="0">
                <a:solidFill>
                  <a:srgbClr val="C00000"/>
                </a:solidFill>
              </a:rPr>
              <a:t>::out | </a:t>
            </a:r>
            <a:r>
              <a:rPr lang="en-US" altLang="en-US" sz="3600" b="1" dirty="0" err="1">
                <a:solidFill>
                  <a:srgbClr val="C00000"/>
                </a:solidFill>
              </a:rPr>
              <a:t>ios</a:t>
            </a:r>
            <a:r>
              <a:rPr lang="en-US" altLang="en-US" sz="3600" b="1" dirty="0">
                <a:solidFill>
                  <a:srgbClr val="C00000"/>
                </a:solidFill>
              </a:rPr>
              <a:t>::app</a:t>
            </a:r>
            <a:r>
              <a:rPr lang="en-US" altLang="en-US" sz="3600" dirty="0"/>
              <a:t>);</a:t>
            </a:r>
          </a:p>
          <a:p>
            <a:pPr marL="0" indent="0">
              <a:buNone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660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0263B6-892F-4B0C-BA16-E3C7A484E9D8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" y="262900"/>
            <a:ext cx="122301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Open Modes 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44145"/>
              </p:ext>
            </p:extLst>
          </p:nvPr>
        </p:nvGraphicFramePr>
        <p:xfrm>
          <a:off x="2012950" y="185230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ios</a:t>
                      </a:r>
                      <a:r>
                        <a:rPr lang="en-US" sz="2400" dirty="0" smtClean="0"/>
                        <a:t>::in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ios</a:t>
                      </a:r>
                      <a:r>
                        <a:rPr lang="en-US" sz="2400" dirty="0" smtClean="0"/>
                        <a:t>::out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ios</a:t>
                      </a:r>
                      <a:r>
                        <a:rPr lang="en-US" sz="2400" dirty="0" smtClean="0"/>
                        <a:t>::app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ios:ate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ios</a:t>
                      </a:r>
                      <a:r>
                        <a:rPr lang="en-US" sz="2400" dirty="0" smtClean="0"/>
                        <a:t>::</a:t>
                      </a:r>
                      <a:r>
                        <a:rPr lang="en-US" sz="2400" dirty="0" err="1" smtClean="0"/>
                        <a:t>truct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ios:binary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5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EC568B-BAE1-443E-8BB9-6DC872BA57D8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 Modes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972" y="1277939"/>
            <a:ext cx="11639227" cy="411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/>
              <a:t>We use the | operator to obtain a combination of modes. 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For </a:t>
            </a:r>
            <a:r>
              <a:rPr lang="en-US" altLang="en-US" sz="3200" dirty="0"/>
              <a:t>example, to open an output file named city.txt for appending data, you can use the following statement: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  </a:t>
            </a:r>
            <a:r>
              <a:rPr lang="en-US" altLang="en-US" sz="3200" dirty="0" err="1"/>
              <a:t>stream.open</a:t>
            </a:r>
            <a:r>
              <a:rPr lang="en-US" altLang="en-US" sz="3200" dirty="0"/>
              <a:t>("city.txt", </a:t>
            </a:r>
            <a:r>
              <a:rPr lang="en-US" altLang="en-US" sz="3200" dirty="0" err="1"/>
              <a:t>ios</a:t>
            </a:r>
            <a:r>
              <a:rPr lang="en-US" altLang="en-US" sz="3200" dirty="0"/>
              <a:t>::out | </a:t>
            </a:r>
            <a:r>
              <a:rPr lang="en-US" altLang="en-US" sz="3200" dirty="0" err="1"/>
              <a:t>ios</a:t>
            </a:r>
            <a:r>
              <a:rPr lang="en-US" altLang="en-US" sz="3200" dirty="0"/>
              <a:t>::app);</a:t>
            </a:r>
          </a:p>
        </p:txBody>
      </p:sp>
    </p:spTree>
    <p:extLst>
      <p:ext uri="{BB962C8B-B14F-4D97-AF65-F5344CB8AC3E}">
        <p14:creationId xmlns:p14="http://schemas.microsoft.com/office/powerpoint/2010/main" val="6095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6EFD01-E981-4747-A9F6-B860D66C6A1A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1087438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Stream States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&amp; Stream State Bit Values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8" y="1431925"/>
            <a:ext cx="11732217" cy="307340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smtClean="0"/>
              <a:t>Each stream object contains a set of bits that are treated as flags.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200" dirty="0" smtClean="0"/>
              <a:t>Each bit value (0 or 1) indicates the state of a stream.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/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4207"/>
              </p:ext>
            </p:extLst>
          </p:nvPr>
        </p:nvGraphicFramePr>
        <p:xfrm>
          <a:off x="1674812" y="2508885"/>
          <a:ext cx="81280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925"/>
                <a:gridCol w="61880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eofbit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when the end of an input stream is reached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failbit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when an operation failed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hardfail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when an unrecoverable error occurred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badbit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when an invalid operation has been attempted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goodbit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when an operation is successful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5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6EFD01-E981-4747-A9F6-B860D66C6A1A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1087438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Stream State Functions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8" y="1431925"/>
            <a:ext cx="11732217" cy="307340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endParaRPr lang="en-US" altLang="en-US" sz="3200" dirty="0"/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04159"/>
              </p:ext>
            </p:extLst>
          </p:nvPr>
        </p:nvGraphicFramePr>
        <p:xfrm>
          <a:off x="642938" y="2123122"/>
          <a:ext cx="10744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339"/>
                <a:gridCol w="81798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eof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true if the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eofbit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flag is set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fail(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true if the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failbit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hardfail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flags is set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bad( 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true if the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badbit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is set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good( 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true if the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goodbit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is set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clear(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clears all flags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0CEA8C-7E37-4CF0-B5BA-ABCE9FB46EFD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1038" cy="973138"/>
          </a:xfrm>
        </p:spPr>
        <p:txBody>
          <a:bodyPr/>
          <a:lstStyle/>
          <a:p>
            <a:pPr algn="ctr"/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Binary I/O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53" y="1301751"/>
            <a:ext cx="11592732" cy="46663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A </a:t>
            </a:r>
            <a:r>
              <a:rPr lang="en-US" altLang="en-US" sz="3200" dirty="0"/>
              <a:t>text file </a:t>
            </a:r>
            <a:r>
              <a:rPr lang="en-US" altLang="en-US" sz="3200" dirty="0" smtClean="0"/>
              <a:t>consists </a:t>
            </a:r>
            <a:r>
              <a:rPr lang="en-US" altLang="en-US" sz="3200" dirty="0"/>
              <a:t>of a sequence of </a:t>
            </a:r>
            <a:r>
              <a:rPr lang="en-US" altLang="en-US" sz="3200" dirty="0" smtClean="0"/>
              <a:t>characters (ASCII code).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A </a:t>
            </a:r>
            <a:r>
              <a:rPr lang="en-US" altLang="en-US" sz="3200" dirty="0"/>
              <a:t>binary file as consisting of a sequence of </a:t>
            </a:r>
            <a:r>
              <a:rPr lang="en-US" altLang="en-US" sz="3200" dirty="0" smtClean="0"/>
              <a:t>bytes. </a:t>
            </a:r>
          </a:p>
          <a:p>
            <a:pPr marL="0" indent="0">
              <a:buNone/>
            </a:pPr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dirty="0" smtClean="0"/>
              <a:t>Example.</a:t>
            </a:r>
          </a:p>
          <a:p>
            <a:pPr marL="0" indent="0">
              <a:buNone/>
            </a:pPr>
            <a:r>
              <a:rPr lang="en-US" altLang="en-US" sz="3200" dirty="0" smtClean="0"/>
              <a:t>199 (decimal integer) is </a:t>
            </a:r>
            <a:r>
              <a:rPr lang="en-US" altLang="en-US" sz="3200" dirty="0"/>
              <a:t>stored as the sequence of three characters, </a:t>
            </a:r>
            <a:r>
              <a:rPr lang="en-US" altLang="en-US" sz="3200" b="1" dirty="0">
                <a:solidFill>
                  <a:srgbClr val="C00000"/>
                </a:solidFill>
              </a:rPr>
              <a:t>'1', '9',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‘7'</a:t>
            </a:r>
            <a:r>
              <a:rPr lang="en-US" altLang="en-US" sz="3200" b="1" dirty="0" smtClean="0"/>
              <a:t>, </a:t>
            </a:r>
            <a:r>
              <a:rPr lang="en-US" altLang="en-US" sz="3200" b="1" dirty="0"/>
              <a:t>in a text </a:t>
            </a:r>
            <a:r>
              <a:rPr lang="en-US" altLang="en-US" sz="3200" b="1" dirty="0" smtClean="0"/>
              <a:t>file.</a:t>
            </a:r>
          </a:p>
          <a:p>
            <a:pPr marL="0" indent="0">
              <a:buNone/>
            </a:pPr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dirty="0" smtClean="0"/>
              <a:t>A </a:t>
            </a:r>
            <a:r>
              <a:rPr lang="en-US" altLang="en-US" sz="3200" b="1" dirty="0"/>
              <a:t>byte-type value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C5</a:t>
            </a:r>
            <a:r>
              <a:rPr lang="en-US" altLang="en-US" sz="3200" b="1" dirty="0" smtClean="0"/>
              <a:t> is stored </a:t>
            </a:r>
            <a:r>
              <a:rPr lang="en-US" altLang="en-US" sz="3200" dirty="0" smtClean="0"/>
              <a:t>in </a:t>
            </a:r>
            <a:r>
              <a:rPr lang="en-US" altLang="en-US" sz="3200" dirty="0"/>
              <a:t>a binary </a:t>
            </a:r>
            <a:r>
              <a:rPr lang="en-US" altLang="en-US" sz="3200" dirty="0" smtClean="0"/>
              <a:t>file. </a:t>
            </a:r>
          </a:p>
          <a:p>
            <a:pPr marL="0" indent="0">
              <a:buNone/>
            </a:pPr>
            <a:r>
              <a:rPr lang="en-US" altLang="en-US" sz="3200" dirty="0" smtClean="0"/>
              <a:t>Decimal 197 = Hex C5 </a:t>
            </a:r>
            <a:r>
              <a:rPr lang="en-US" altLang="en-US" sz="3200" dirty="0"/>
              <a:t>(199 = 12 * 16 + </a:t>
            </a:r>
            <a:r>
              <a:rPr lang="en-US" altLang="en-US" sz="3200" dirty="0" smtClean="0"/>
              <a:t>5).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83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48C1A6-CD6D-41BE-BB22-EDFF95A30343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965" y="228600"/>
            <a:ext cx="11484243" cy="97313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vs. Binary I/O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966" y="1273175"/>
            <a:ext cx="11484243" cy="42846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All files are stored as a sequence of bytes.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They are stored in binary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We build the text I/O upon binary I/O to provide a level of abstraction for character encoding and decoding.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804" t="17551" r="33490" b="61459"/>
          <a:stretch/>
        </p:blipFill>
        <p:spPr>
          <a:xfrm>
            <a:off x="218233" y="3799661"/>
            <a:ext cx="5473981" cy="242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393" r="3961" b="66250"/>
          <a:stretch/>
        </p:blipFill>
        <p:spPr>
          <a:xfrm>
            <a:off x="3732542" y="3799661"/>
            <a:ext cx="8153400" cy="2429685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7395543" y="6125517"/>
            <a:ext cx="189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format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21562" y="6044680"/>
            <a:ext cx="1344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Text 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11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39EA36-1C7E-4AA5-9E9D-B89EE1AA1589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94468" y="91673"/>
            <a:ext cx="11435570" cy="97313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::binary mode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468" y="1316039"/>
            <a:ext cx="11685722" cy="49164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C00000"/>
                </a:solidFill>
              </a:rPr>
              <a:t>Binary I/O does not require conversions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If we write </a:t>
            </a:r>
            <a:r>
              <a:rPr lang="en-US" altLang="en-US" sz="3200" dirty="0"/>
              <a:t>a numeric value to a </a:t>
            </a:r>
            <a:r>
              <a:rPr lang="en-US" altLang="en-US" sz="3200" dirty="0" smtClean="0"/>
              <a:t>file, </a:t>
            </a:r>
            <a:r>
              <a:rPr lang="en-US" altLang="en-US" sz="3200" dirty="0"/>
              <a:t>the </a:t>
            </a:r>
            <a:r>
              <a:rPr lang="en-US" altLang="en-US" sz="3200" dirty="0" smtClean="0"/>
              <a:t>exact value is saved to </a:t>
            </a:r>
            <a:r>
              <a:rPr lang="en-US" altLang="en-US" sz="3200" dirty="0"/>
              <a:t>the file.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5272" y="3201284"/>
            <a:ext cx="1221360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output; 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8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sz="28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"scores.txt"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out|ios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for the write/read function of the stream object.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streamObject.write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bytes,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streamObject.read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(char*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C6A2FF-5A38-4CAF-BF37-539FA61BA52B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182" y="1034452"/>
            <a:ext cx="11015661" cy="53245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output; 	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file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"scores.txt"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Open or create a file for writing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"Mary"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"Jones"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804" t="17551" r="33490" b="61459"/>
          <a:stretch/>
        </p:blipFill>
        <p:spPr>
          <a:xfrm>
            <a:off x="3171823" y="2480559"/>
            <a:ext cx="5473981" cy="242968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671763" y="2118071"/>
            <a:ext cx="628650" cy="12252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2118071"/>
            <a:ext cx="190500" cy="12252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00563" y="1999008"/>
            <a:ext cx="592931" cy="13442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29250" y="1972193"/>
            <a:ext cx="1959766" cy="137108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9133" y="2045132"/>
            <a:ext cx="3476625" cy="14124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C28E0A-0B06-4429-9174-B9ED16848306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4" y="395288"/>
            <a:ext cx="8524875" cy="6143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reinterpret_cast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22142" y="1017586"/>
            <a:ext cx="11747716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dirty="0" smtClean="0"/>
              <a:t>We can </a:t>
            </a:r>
            <a:r>
              <a:rPr lang="en-US" altLang="en-US" sz="3200" dirty="0"/>
              <a:t>use </a:t>
            </a:r>
            <a:r>
              <a:rPr lang="en-US" altLang="en-US" sz="3200" dirty="0" smtClean="0"/>
              <a:t>it </a:t>
            </a:r>
            <a:r>
              <a:rPr lang="en-US" altLang="en-US" sz="3200" dirty="0"/>
              <a:t>to </a:t>
            </a:r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</a:rPr>
              <a:t>cast </a:t>
            </a:r>
            <a:r>
              <a:rPr lang="en-US" altLang="en-US" sz="3200" b="1" dirty="0"/>
              <a:t>the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address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of a primitive type value or an object</a:t>
            </a:r>
            <a:r>
              <a:rPr lang="en-US" altLang="en-US" sz="3200" dirty="0"/>
              <a:t> to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a character array pointer </a:t>
            </a:r>
            <a:r>
              <a:rPr lang="en-US" altLang="en-US" sz="3200" b="1" dirty="0" smtClean="0"/>
              <a:t>for </a:t>
            </a:r>
            <a:r>
              <a:rPr lang="en-US" altLang="en-US" sz="3200" b="1" dirty="0"/>
              <a:t>binary I/O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b="1" dirty="0" smtClean="0"/>
              <a:t>Syntax:</a:t>
            </a:r>
            <a:r>
              <a:rPr lang="en-US" altLang="en-US" sz="3200" b="1" dirty="0"/>
              <a:t> </a:t>
            </a:r>
            <a:endParaRPr lang="en-US" altLang="en-US" sz="3200" b="1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b="1" dirty="0" err="1" smtClean="0"/>
              <a:t>reinterpret_cast</a:t>
            </a:r>
            <a:r>
              <a:rPr lang="en-US" altLang="en-US" sz="3200" dirty="0" smtClean="0"/>
              <a:t>&lt;</a:t>
            </a:r>
            <a:r>
              <a:rPr lang="en-US" altLang="en-US" sz="3200" dirty="0" err="1" smtClean="0"/>
              <a:t>dataType</a:t>
            </a:r>
            <a:r>
              <a:rPr lang="en-US" altLang="en-US" sz="3200" dirty="0"/>
              <a:t>&gt;(address)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en-US" sz="32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i="1" dirty="0" smtClean="0"/>
              <a:t>address</a:t>
            </a:r>
            <a:r>
              <a:rPr lang="en-US" altLang="en-US" sz="3200" dirty="0" smtClean="0"/>
              <a:t>: The </a:t>
            </a:r>
            <a:r>
              <a:rPr lang="en-US" altLang="en-US" sz="3200" dirty="0"/>
              <a:t>starting address of the data (primitive, array, or object</a:t>
            </a:r>
            <a:r>
              <a:rPr lang="en-US" altLang="en-US" sz="3200" dirty="0" smtClean="0"/>
              <a:t>).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35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747713" cy="1689312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class A </a:t>
            </a:r>
            <a:r>
              <a:rPr lang="en-US" sz="2400" dirty="0" smtClean="0"/>
              <a:t>{ public: A</a:t>
            </a:r>
            <a:r>
              <a:rPr lang="en-US" sz="2400" dirty="0"/>
              <a:t>() { x = 0x1234</a:t>
            </a:r>
            <a:r>
              <a:rPr lang="en-US" sz="2400" dirty="0" smtClean="0"/>
              <a:t>; </a:t>
            </a:r>
            <a:r>
              <a:rPr lang="en-US" sz="2400" dirty="0"/>
              <a:t>z = 1.234; </a:t>
            </a:r>
            <a:r>
              <a:rPr lang="en-US" sz="2400" dirty="0" smtClean="0"/>
              <a:t>}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	</a:t>
            </a:r>
            <a:r>
              <a:rPr lang="en-US" sz="2400" dirty="0" err="1" smtClean="0"/>
              <a:t>int</a:t>
            </a:r>
            <a:r>
              <a:rPr lang="en-US" sz="2400" dirty="0" smtClean="0"/>
              <a:t> x;  </a:t>
            </a:r>
            <a:r>
              <a:rPr lang="en-US" sz="2400" dirty="0"/>
              <a:t>double z;</a:t>
            </a:r>
          </a:p>
          <a:p>
            <a:pPr marL="0" indent="0">
              <a:buNone/>
            </a:pPr>
            <a:r>
              <a:rPr lang="en-US" sz="2400" dirty="0" smtClean="0"/>
              <a:t>};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1689312"/>
            <a:ext cx="11747715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write_file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 )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output; 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Create a file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object</a:t>
            </a:r>
            <a:endParaRPr lang="en-US" sz="24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output.open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"scores.txt"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out|ios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::binary );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output.write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reinterpret_cast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*&gt;(&amp;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a.x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), 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a.x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));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output.write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reinterpret_cast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*&gt;(&amp;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a.z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), 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a.z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)); </a:t>
            </a:r>
            <a:endParaRPr lang="en-US" sz="2400" dirty="0" smtClean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output.close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();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3965722"/>
            <a:ext cx="11747715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read_file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 )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input; 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Create a file object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input.open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"scores.txt"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in|ios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::binary );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input.read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reinterpret_cast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*&gt;(&amp;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a.x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), 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a.x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));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input.read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reinterpret_cast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*&gt;(&amp;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a.z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), 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a.z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));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&lt;&lt; </a:t>
            </a:r>
            <a:r>
              <a:rPr lang="en-US" sz="24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a.x</a:t>
            </a:r>
            <a:r>
              <a:rPr lang="en-US" sz="24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:"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a.x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&lt;&lt; </a:t>
            </a:r>
            <a:r>
              <a:rPr lang="en-US" sz="24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a.z</a:t>
            </a:r>
            <a:r>
              <a:rPr lang="en-US" sz="2400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:"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a.z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input.close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 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); }</a:t>
            </a:r>
            <a:endParaRPr lang="en-US" sz="24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247402-C64E-4EB3-ABB9-F50C53BEB8A6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6" y="165101"/>
            <a:ext cx="8524875" cy="6143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Access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32476" y="931864"/>
            <a:ext cx="11654724" cy="488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/>
              <a:t>A file consists of a sequence of bytes. </a:t>
            </a:r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A file </a:t>
            </a:r>
            <a:r>
              <a:rPr lang="en-US" altLang="en-US" sz="3200" dirty="0"/>
              <a:t>pointer </a:t>
            </a:r>
            <a:r>
              <a:rPr lang="en-US" altLang="en-US" sz="3200" dirty="0" smtClean="0"/>
              <a:t>points to a byte that is to be read. </a:t>
            </a:r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It points to </a:t>
            </a:r>
            <a:r>
              <a:rPr lang="en-US" altLang="en-US" sz="3200" dirty="0"/>
              <a:t>the beginning of </a:t>
            </a:r>
            <a:r>
              <a:rPr lang="en-US" altLang="en-US" sz="3200" dirty="0" smtClean="0"/>
              <a:t>a file when the file is opened.</a:t>
            </a:r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When data are read/write to the file, the file pointer moves forward to the next data item. </a:t>
            </a:r>
            <a:endParaRPr lang="en-US" altLang="en-US" sz="3200" dirty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Example: When we put a character using the put( ) function, the file pointer moves one byte ahead of the previous location.</a:t>
            </a:r>
            <a:endParaRPr lang="en-US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026104" y="4856842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856139" y="4853200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87989" y="4853200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931916" y="4856842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761951" y="4853200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93801" y="4853200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16209" y="4852873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46244" y="4853200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8094" y="4853200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164490" y="4853200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0731" y="4853200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file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4289" y="5659789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4324" y="5656147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86174" y="5656147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0101" y="5659789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0136" y="5656147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1986" y="5656147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4394" y="5659789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4429" y="5656147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6279" y="5656147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2675" y="5656147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……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8916" y="5656147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974192" y="4550401"/>
            <a:ext cx="240622" cy="291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flipV="1">
            <a:off x="4807014" y="6300419"/>
            <a:ext cx="279336" cy="300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83167" y="4899366"/>
            <a:ext cx="1505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 put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31612" y="5656147"/>
            <a:ext cx="1313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put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183202" y="4414280"/>
            <a:ext cx="168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 pointer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1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02"/>
            <a:ext cx="10515600" cy="1325563"/>
          </a:xfrm>
        </p:spPr>
        <p:txBody>
          <a:bodyPr/>
          <a:lstStyle/>
          <a:p>
            <a:r>
              <a:rPr lang="en-US" dirty="0" err="1" smtClean="0"/>
              <a:t>seekp</a:t>
            </a:r>
            <a:r>
              <a:rPr lang="en-US" dirty="0" smtClean="0"/>
              <a:t>, </a:t>
            </a:r>
            <a:r>
              <a:rPr lang="en-US" dirty="0" err="1" smtClean="0"/>
              <a:t>seekg</a:t>
            </a:r>
            <a:r>
              <a:rPr lang="en-US" dirty="0" smtClean="0"/>
              <a:t>		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note: get and put pointers are the same???)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8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seekg</a:t>
            </a:r>
            <a:r>
              <a:rPr lang="en-US" sz="2400" dirty="0"/>
              <a:t>: for controlling the get </a:t>
            </a:r>
            <a:r>
              <a:rPr lang="en-US" sz="2400" dirty="0" smtClean="0"/>
              <a:t>pointer</a:t>
            </a:r>
          </a:p>
          <a:p>
            <a:pPr marL="0" indent="0">
              <a:buNone/>
            </a:pPr>
            <a:r>
              <a:rPr lang="en-US" sz="2400" dirty="0" err="1" smtClean="0"/>
              <a:t>seekp</a:t>
            </a:r>
            <a:r>
              <a:rPr lang="en-US" sz="2400" dirty="0" smtClean="0"/>
              <a:t>: for controlling the put pointer</a:t>
            </a:r>
          </a:p>
          <a:p>
            <a:pPr marL="0" indent="0">
              <a:buNone/>
            </a:pPr>
            <a:r>
              <a:rPr lang="en-US" sz="2400" dirty="0" err="1"/>
              <a:t>tellg</a:t>
            </a:r>
            <a:r>
              <a:rPr lang="en-US" sz="2400" dirty="0"/>
              <a:t>: return the position of the </a:t>
            </a:r>
            <a:r>
              <a:rPr lang="en-US" sz="2400" dirty="0" err="1" smtClean="0"/>
              <a:t>getpointer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tellp</a:t>
            </a:r>
            <a:r>
              <a:rPr lang="en-US" sz="2400" dirty="0" smtClean="0"/>
              <a:t>: return the position of the put pointer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74327"/>
              </p:ext>
            </p:extLst>
          </p:nvPr>
        </p:nvGraphicFramePr>
        <p:xfrm>
          <a:off x="838200" y="2915434"/>
          <a:ext cx="1030605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138"/>
                <a:gridCol w="73009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Purpose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seekg</a:t>
                      </a:r>
                      <a:r>
                        <a:rPr lang="en-US" sz="2400" dirty="0" smtClean="0"/>
                        <a:t>(128,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ios:beg</a:t>
                      </a:r>
                      <a:r>
                        <a:rPr lang="en-US" sz="2400" baseline="0" dirty="0" smtClean="0"/>
                        <a:t>);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Move</a:t>
                      </a:r>
                      <a:r>
                        <a:rPr lang="en-US" sz="2400" baseline="0" dirty="0" smtClean="0"/>
                        <a:t> the get file pointer to 128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baseline="0" dirty="0" smtClean="0"/>
                        <a:t> byte from the beginning of the file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seekg</a:t>
                      </a:r>
                      <a:r>
                        <a:rPr lang="en-US" sz="2400" dirty="0" smtClean="0"/>
                        <a:t>(-32,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ios:cur</a:t>
                      </a:r>
                      <a:r>
                        <a:rPr lang="en-US" sz="2400" baseline="0" dirty="0" smtClean="0"/>
                        <a:t>);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Move the get file</a:t>
                      </a:r>
                      <a:r>
                        <a:rPr lang="en-US" sz="2400" baseline="0" dirty="0" smtClean="0"/>
                        <a:t> pointer to the 32th byte backward  from the current get pointer position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seekp</a:t>
                      </a:r>
                      <a:r>
                        <a:rPr lang="en-US" sz="2400" dirty="0" smtClean="0"/>
                        <a:t>(-128,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ios:end</a:t>
                      </a:r>
                      <a:r>
                        <a:rPr lang="en-US" sz="2400" baseline="0" dirty="0" smtClean="0"/>
                        <a:t>);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Move the put file</a:t>
                      </a:r>
                      <a:r>
                        <a:rPr lang="en-US" sz="2400" baseline="0" dirty="0" smtClean="0"/>
                        <a:t> pointer to the 128th byte backward  from the end of the file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seekp</a:t>
                      </a:r>
                      <a:r>
                        <a:rPr lang="en-US" sz="2400" dirty="0" smtClean="0"/>
                        <a:t>(32</a:t>
                      </a:r>
                      <a:r>
                        <a:rPr lang="en-US" sz="2400" baseline="0" dirty="0" smtClean="0"/>
                        <a:t>);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Move</a:t>
                      </a:r>
                      <a:r>
                        <a:rPr lang="en-US" sz="2400" baseline="0" dirty="0" smtClean="0"/>
                        <a:t> the get file pointer to 128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baseline="0" dirty="0" smtClean="0"/>
                        <a:t> byte in the file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seekp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seekg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tellp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tellg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362375"/>
              </p:ext>
            </p:extLst>
          </p:nvPr>
        </p:nvGraphicFramePr>
        <p:xfrm>
          <a:off x="838200" y="2025650"/>
          <a:ext cx="105156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975"/>
                <a:gridCol w="7667626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ios</a:t>
                      </a:r>
                      <a:r>
                        <a:rPr lang="en-US" sz="2800" dirty="0" smtClean="0"/>
                        <a:t>::beg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Offset from</a:t>
                      </a:r>
                      <a:r>
                        <a:rPr lang="en-US" sz="2800" baseline="0" dirty="0" smtClean="0"/>
                        <a:t> the beginning of the file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ios</a:t>
                      </a:r>
                      <a:r>
                        <a:rPr lang="en-US" sz="2800" dirty="0" smtClean="0"/>
                        <a:t>::end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Offset from the end of the file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ios</a:t>
                      </a:r>
                      <a:r>
                        <a:rPr lang="en-US" sz="2800" dirty="0" smtClean="0"/>
                        <a:t>::cur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Offset from the current file pointer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8575" y="5517508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58610" y="5513866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290460" y="5513866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18680" y="5513539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948715" y="5513866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80565" y="5513866"/>
            <a:ext cx="8300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3202" y="5513866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file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5576663" y="5211067"/>
            <a:ext cx="240622" cy="315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85673" y="5074946"/>
            <a:ext cx="168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 pointer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091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output in hex format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fstream</a:t>
            </a:r>
            <a:r>
              <a:rPr lang="en-US" dirty="0"/>
              <a:t> input; 			</a:t>
            </a:r>
            <a:r>
              <a:rPr lang="en-US" dirty="0" smtClean="0"/>
              <a:t>		// </a:t>
            </a:r>
            <a:r>
              <a:rPr lang="en-US" dirty="0"/>
              <a:t>Create a file </a:t>
            </a:r>
            <a:r>
              <a:rPr lang="en-US" dirty="0" smtClean="0"/>
              <a:t> object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input.open</a:t>
            </a:r>
            <a:r>
              <a:rPr lang="en-US" dirty="0"/>
              <a:t>("scores.txt", 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in|ios</a:t>
            </a:r>
            <a:r>
              <a:rPr lang="en-US" dirty="0"/>
              <a:t>::binary ); </a:t>
            </a:r>
          </a:p>
          <a:p>
            <a:pPr marL="0" indent="0">
              <a:buNone/>
            </a:pPr>
            <a:r>
              <a:rPr lang="en-US" dirty="0" err="1" smtClean="0"/>
              <a:t>input.seekg</a:t>
            </a:r>
            <a:r>
              <a:rPr lang="en-US" dirty="0" smtClean="0"/>
              <a:t>(0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::beg);		 </a:t>
            </a:r>
            <a:r>
              <a:rPr lang="en-US" dirty="0" smtClean="0"/>
              <a:t>		//</a:t>
            </a:r>
            <a:r>
              <a:rPr lang="en-US" dirty="0"/>
              <a:t>get file pointer</a:t>
            </a:r>
          </a:p>
          <a:p>
            <a:pPr marL="0" indent="0">
              <a:buNone/>
            </a:pPr>
            <a:r>
              <a:rPr lang="en-US" dirty="0" smtClean="0"/>
              <a:t>while (true)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char c;</a:t>
            </a:r>
          </a:p>
          <a:p>
            <a:pPr marL="0" indent="0">
              <a:buNone/>
            </a:pPr>
            <a:r>
              <a:rPr lang="en-US" dirty="0"/>
              <a:t>        c = </a:t>
            </a:r>
            <a:r>
              <a:rPr lang="en-US" dirty="0" err="1"/>
              <a:t>input.get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if (</a:t>
            </a:r>
            <a:r>
              <a:rPr lang="en-US" dirty="0" err="1" smtClean="0"/>
              <a:t>input.eof</a:t>
            </a:r>
            <a:r>
              <a:rPr lang="en-US" dirty="0" smtClean="0"/>
              <a:t>()) break;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 </a:t>
            </a:r>
            <a:r>
              <a:rPr lang="en-US" dirty="0"/>
              <a:t>c &lt;&lt; </a:t>
            </a:r>
            <a:r>
              <a:rPr lang="en-US" dirty="0" err="1"/>
              <a:t>endl</a:t>
            </a:r>
            <a:r>
              <a:rPr lang="en-US" dirty="0" smtClean="0"/>
              <a:t>; 				// in ASCII code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output in hex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922" t="17708" r="27372" b="45209"/>
          <a:stretch/>
        </p:blipFill>
        <p:spPr>
          <a:xfrm>
            <a:off x="6657180" y="1322164"/>
            <a:ext cx="4696619" cy="25015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530618"/>
            <a:ext cx="45339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input;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("scores.txt",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::beg);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2143" y="3910582"/>
            <a:ext cx="4731657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r y   L   S 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h   9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 o h n   P   J o n e s   5 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8818" y="4556913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 is missing!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1995" t="14180" r="2314" b="66984"/>
          <a:stretch/>
        </p:blipFill>
        <p:spPr>
          <a:xfrm>
            <a:off x="667657" y="5254397"/>
            <a:ext cx="10406743" cy="12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3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output in hex format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1886" y="1980561"/>
            <a:ext cx="526868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input;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("scores.txt",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::beg);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::hex &lt;&lt; 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9922" t="17708" r="27372" b="45209"/>
          <a:stretch/>
        </p:blipFill>
        <p:spPr>
          <a:xfrm>
            <a:off x="6657180" y="1322164"/>
            <a:ext cx="4696619" cy="25015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9007" y="4731177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 is a char!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995" t="14180" r="2314" b="66984"/>
          <a:stretch/>
        </p:blipFill>
        <p:spPr>
          <a:xfrm>
            <a:off x="667657" y="5254397"/>
            <a:ext cx="10406743" cy="12917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22143" y="3910582"/>
            <a:ext cx="4731657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r y   L   S 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h   9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 o h n   P   J o n e s   5 9</a:t>
            </a:r>
          </a:p>
        </p:txBody>
      </p:sp>
    </p:spTree>
    <p:extLst>
      <p:ext uri="{BB962C8B-B14F-4D97-AF65-F5344CB8AC3E}">
        <p14:creationId xmlns:p14="http://schemas.microsoft.com/office/powerpoint/2010/main" val="12504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output in hex format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0914" y="1400621"/>
            <a:ext cx="6037943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input;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("scores.txt",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::beg);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::hex &lt;&lt;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9922" t="17708" r="27372" b="45209"/>
          <a:stretch/>
        </p:blipFill>
        <p:spPr>
          <a:xfrm>
            <a:off x="6657180" y="1322164"/>
            <a:ext cx="4696619" cy="2501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668" t="14180" r="2314" b="66984"/>
          <a:stretch/>
        </p:blipFill>
        <p:spPr>
          <a:xfrm>
            <a:off x="493486" y="5429703"/>
            <a:ext cx="10203543" cy="12917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914" y="4282776"/>
            <a:ext cx="734423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4d 61 72 79 20 4c 20 53 6d 69 74 68 20 39 39 d a 4a 6f 68 6e 20 50 20 4a 6f 6e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73 20 35 39 d a 20 d a 20 d a 20 d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09065" y="4259873"/>
            <a:ext cx="324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ASCII code of M appears!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9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output in hex format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0914" y="1400621"/>
            <a:ext cx="6037943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input;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("scores.txt",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::beg);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::hex &lt;&lt;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914" y="4414697"/>
            <a:ext cx="1017451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5a ffffff80 ffffff83 ffffff84 ffffff85 ffffff86 ffffff87 ffffff88 ffffff89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ffffff90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ffffffeb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48 65 6c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6c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6f 21 41 20 67 6f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6f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64 20 64 61 79 21 ffffffe0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ffffffe1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071" t="13968" r="3150" b="71640"/>
          <a:stretch/>
        </p:blipFill>
        <p:spPr>
          <a:xfrm>
            <a:off x="420914" y="5520032"/>
            <a:ext cx="10174514" cy="986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9483" t="17354" r="28965" b="56614"/>
          <a:stretch/>
        </p:blipFill>
        <p:spPr>
          <a:xfrm>
            <a:off x="6992257" y="1386706"/>
            <a:ext cx="4894943" cy="22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C6A2FF-5A38-4CAF-BF37-539FA61BA52B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182" y="1034452"/>
            <a:ext cx="11015661" cy="1631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output; 	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file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"scores.txt"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Open or create a file for writing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"Mary"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"Jones"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804" t="17551" r="33490" b="61459"/>
          <a:stretch/>
        </p:blipFill>
        <p:spPr>
          <a:xfrm>
            <a:off x="688182" y="2665668"/>
            <a:ext cx="5473981" cy="2429685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7086600" y="2768256"/>
            <a:ext cx="4946350" cy="3118194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Could you figure out how  the bytes of data are ordered in the file?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51" y="5727428"/>
            <a:ext cx="787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datum or data are represented as a series of bytes.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output in hex format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0914" y="1400621"/>
            <a:ext cx="769257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input;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("scores.txt",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::beg);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::hex &lt;&lt; (</a:t>
            </a:r>
            <a:r>
              <a:rPr lang="en-US" sz="2000" b="1" strike="sngStrik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914" y="4537544"/>
            <a:ext cx="7460343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5a 80 83 84 85 86 87 88 89 90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48 65 6c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6c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6f 21 41 20 67 6f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6f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64 20 64 61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79 21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e0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071" t="13968" r="3150" b="71640"/>
          <a:stretch/>
        </p:blipFill>
        <p:spPr>
          <a:xfrm>
            <a:off x="420914" y="5520032"/>
            <a:ext cx="10174514" cy="986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9483" t="17354" r="28965" b="58713"/>
          <a:stretch/>
        </p:blipFill>
        <p:spPr>
          <a:xfrm>
            <a:off x="6992257" y="1386706"/>
            <a:ext cx="4894943" cy="209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Report file pointers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reportFilePointers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tellp</a:t>
            </a:r>
            <a:r>
              <a:rPr lang="en-US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:"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input.tellp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() &lt;&lt;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tellg</a:t>
            </a:r>
            <a:r>
              <a:rPr lang="en-US" dirty="0" smtClean="0">
                <a:solidFill>
                  <a:srgbClr val="A31515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:"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&lt;&lt; </a:t>
            </a:r>
            <a:r>
              <a:rPr lang="en-US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input.tellg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endl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1" y="1907072"/>
            <a:ext cx="10515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reportData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&amp;a1,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&amp;b1,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&amp;c1,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&amp;d1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) 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"a1:"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a1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"b1:"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b1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"c1:"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c1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"d1:"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d1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a file backward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568" y="1193573"/>
            <a:ext cx="114728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a1, b1, c1, d1;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input; 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Create a file object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input.open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cn_fileName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in|ios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::binary ); </a:t>
            </a:r>
            <a:endParaRPr lang="en-US" sz="2400" dirty="0" smtClean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input.seekg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(-1,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::end);</a:t>
            </a:r>
          </a:p>
          <a:p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</a:t>
            </a:r>
          </a:p>
          <a:p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input.read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reinterpret_cast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char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*&gt;(&amp;a1),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sizeof</a:t>
            </a:r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(a1)); </a:t>
            </a:r>
          </a:p>
          <a:p>
            <a:r>
              <a:rPr lang="en-US" sz="24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input.seekp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(-2,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::cur);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input.read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reinterpret_cast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*&gt;(&amp;b1), 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(b1));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input.seekp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(-2,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::cur);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input.read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reinterpret_cast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*&gt;(&amp;c1), 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(c1));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input.seekp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(-2,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ios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::cur);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input.read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reinterpret_cast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*&gt;(&amp;d1), </a:t>
            </a:r>
            <a:r>
              <a:rPr lang="en-US" sz="24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(d1));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31771" y="5830290"/>
            <a:ext cx="754743" cy="420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6514" y="5823259"/>
            <a:ext cx="754743" cy="420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1257" y="5830290"/>
            <a:ext cx="754743" cy="420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5823033"/>
            <a:ext cx="754743" cy="420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5558971" y="6363606"/>
            <a:ext cx="319314" cy="365125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6313714" y="6363606"/>
            <a:ext cx="319314" cy="36512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96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a file backward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771" y="1690688"/>
            <a:ext cx="97971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a1, b1, c1, d1;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input;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cn_fileName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::end);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&lt;char*&gt;(&amp;a1),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&lt;char*&gt;(&amp;b1),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&lt;char*&gt;(&amp;c1),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&lt;char*&gt;(&amp;d1),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(a1, b1, c1, d1)     </a:t>
            </a:r>
            <a:endParaRPr lang="en-US" sz="20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4235" y="2141755"/>
            <a:ext cx="145142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tellp:0</a:t>
            </a:r>
          </a:p>
          <a:p>
            <a:r>
              <a:rPr lang="en-US" sz="2400" dirty="0"/>
              <a:t>tellg:0</a:t>
            </a:r>
          </a:p>
          <a:p>
            <a:r>
              <a:rPr lang="en-US" sz="2400" dirty="0"/>
              <a:t>tellp:11</a:t>
            </a:r>
          </a:p>
          <a:p>
            <a:r>
              <a:rPr lang="en-US" sz="2400" dirty="0"/>
              <a:t>tellg:11</a:t>
            </a:r>
          </a:p>
          <a:p>
            <a:r>
              <a:rPr lang="en-US" sz="2400" dirty="0"/>
              <a:t>tellp:12</a:t>
            </a:r>
          </a:p>
          <a:p>
            <a:r>
              <a:rPr lang="en-US" sz="2400" dirty="0"/>
              <a:t>tellg:12</a:t>
            </a:r>
          </a:p>
          <a:p>
            <a:r>
              <a:rPr lang="en-US" sz="2400" dirty="0"/>
              <a:t>tellp:10</a:t>
            </a:r>
          </a:p>
          <a:p>
            <a:r>
              <a:rPr lang="en-US" sz="2400" dirty="0"/>
              <a:t>tellg:10</a:t>
            </a:r>
          </a:p>
          <a:p>
            <a:r>
              <a:rPr lang="en-US" sz="2400" dirty="0"/>
              <a:t>a1:3f</a:t>
            </a:r>
          </a:p>
          <a:p>
            <a:r>
              <a:rPr lang="en-US" sz="2400" dirty="0"/>
              <a:t>b1:f3</a:t>
            </a:r>
          </a:p>
          <a:p>
            <a:r>
              <a:rPr lang="en-US" sz="2400" dirty="0"/>
              <a:t>c1:be</a:t>
            </a:r>
          </a:p>
          <a:p>
            <a:r>
              <a:rPr lang="en-US" sz="2400" dirty="0"/>
              <a:t>d1:0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8033" y="393689"/>
            <a:ext cx="59289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file content in hexadecimal format:</a:t>
            </a:r>
          </a:p>
          <a:p>
            <a:r>
              <a:rPr lang="en-US" sz="2400" dirty="0" smtClean="0"/>
              <a:t>34 12 21 12 58 39 b4 c8 00 be f3 3f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   1    2   3   4   5   6   7   8   9  10 11  (address)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211" b="74392"/>
          <a:stretch/>
        </p:blipFill>
        <p:spPr>
          <a:xfrm>
            <a:off x="0" y="0"/>
            <a:ext cx="12144375" cy="17707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15886" y="2220686"/>
            <a:ext cx="18578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3714" y="1959076"/>
            <a:ext cx="558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Memory address increasing direction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49943" y="2932239"/>
            <a:ext cx="5891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file content in hexadecimal format:</a:t>
            </a:r>
          </a:p>
          <a:p>
            <a:r>
              <a:rPr lang="en-US" sz="2800" dirty="0" smtClean="0"/>
              <a:t>34 12 21 12 58 39 b4 c8 00 be f3 3f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962"/>
            <a:ext cx="10515600" cy="1325563"/>
          </a:xfrm>
        </p:spPr>
        <p:txBody>
          <a:bodyPr/>
          <a:lstStyle/>
          <a:p>
            <a:r>
              <a:rPr lang="en-US" dirty="0" smtClean="0"/>
              <a:t>What happens </a:t>
            </a:r>
            <a:br>
              <a:rPr lang="en-US" dirty="0" smtClean="0"/>
            </a:br>
            <a:r>
              <a:rPr lang="en-US" dirty="0" smtClean="0"/>
              <a:t>if we make a mistake?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771" y="1690688"/>
            <a:ext cx="97971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a1, b1, c1, d1;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input;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cn_fileName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::end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wrong, out of bound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&lt;char*&gt;(&amp;a1),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&lt;char*&gt;(&amp;b1),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&lt;char*&gt;(&amp;c1),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&lt;char*&gt;(&amp;d1),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(a1, b1, c1, d1)     </a:t>
            </a:r>
            <a:endParaRPr lang="en-US" sz="20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4235" y="1836961"/>
            <a:ext cx="1451429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a1:bf</a:t>
            </a:r>
            <a:endParaRPr lang="en-US" sz="2400" dirty="0"/>
          </a:p>
          <a:p>
            <a:r>
              <a:rPr lang="en-US" sz="2400" dirty="0"/>
              <a:t>b1:0</a:t>
            </a:r>
          </a:p>
          <a:p>
            <a:r>
              <a:rPr lang="en-US" sz="2400" dirty="0"/>
              <a:t>c1:2d</a:t>
            </a:r>
          </a:p>
          <a:p>
            <a:r>
              <a:rPr lang="en-US" sz="2400" dirty="0" smtClean="0"/>
              <a:t>d1:6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These numbers cannot be found in the file, except for 0.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98033" y="393689"/>
            <a:ext cx="59289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file content in hexadecimal format:</a:t>
            </a:r>
          </a:p>
          <a:p>
            <a:r>
              <a:rPr lang="en-US" sz="2400" dirty="0" smtClean="0"/>
              <a:t>34 12 21 12 58 39 b4 c8 00 be f3 3f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   1    2   3   4   5   6   7   8   9  10 11  (address)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962"/>
            <a:ext cx="10515600" cy="1325563"/>
          </a:xfrm>
        </p:spPr>
        <p:txBody>
          <a:bodyPr/>
          <a:lstStyle/>
          <a:p>
            <a:r>
              <a:rPr lang="en-US" dirty="0"/>
              <a:t>What happens </a:t>
            </a:r>
            <a:br>
              <a:rPr lang="en-US" dirty="0"/>
            </a:br>
            <a:r>
              <a:rPr lang="en-US" dirty="0"/>
              <a:t>if we make a mistake?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771" y="1690688"/>
            <a:ext cx="97971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a1, b1, c1, d1;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input;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cn_fileName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::end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wrong, out of bound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&lt;char*&gt;(&amp;a1),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&lt;char*&gt;(&amp;b1),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&lt;char*&gt;(&amp;c1),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&lt;char*&gt;(&amp;d1),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(a1, b1, c1, d1)     </a:t>
            </a:r>
            <a:endParaRPr lang="en-US" sz="20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4235" y="2141755"/>
            <a:ext cx="145142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tellp:0</a:t>
            </a:r>
          </a:p>
          <a:p>
            <a:r>
              <a:rPr lang="en-US" sz="2400" dirty="0"/>
              <a:t>tellg:0</a:t>
            </a:r>
          </a:p>
          <a:p>
            <a:r>
              <a:rPr lang="en-US" sz="2400" dirty="0"/>
              <a:t>tellp:13</a:t>
            </a:r>
          </a:p>
          <a:p>
            <a:r>
              <a:rPr lang="en-US" sz="2400" dirty="0"/>
              <a:t>tellg:13</a:t>
            </a:r>
          </a:p>
          <a:p>
            <a:r>
              <a:rPr lang="en-US" sz="2400" dirty="0" err="1"/>
              <a:t>tellp</a:t>
            </a:r>
            <a:r>
              <a:rPr lang="en-US" sz="2400" dirty="0"/>
              <a:t>:-1</a:t>
            </a:r>
          </a:p>
          <a:p>
            <a:r>
              <a:rPr lang="en-US" sz="2400" dirty="0" err="1"/>
              <a:t>tellg</a:t>
            </a:r>
            <a:r>
              <a:rPr lang="en-US" sz="2400" dirty="0"/>
              <a:t>:-1</a:t>
            </a:r>
          </a:p>
          <a:p>
            <a:r>
              <a:rPr lang="en-US" sz="2400" dirty="0" err="1"/>
              <a:t>tellp</a:t>
            </a:r>
            <a:r>
              <a:rPr lang="en-US" sz="2400" dirty="0"/>
              <a:t>:-1</a:t>
            </a:r>
          </a:p>
          <a:p>
            <a:r>
              <a:rPr lang="en-US" sz="2400" dirty="0" err="1"/>
              <a:t>tellg</a:t>
            </a:r>
            <a:r>
              <a:rPr lang="en-US" sz="2400" dirty="0"/>
              <a:t>:-1</a:t>
            </a:r>
          </a:p>
          <a:p>
            <a:r>
              <a:rPr lang="en-US" sz="2400" dirty="0"/>
              <a:t>a1:bf</a:t>
            </a:r>
          </a:p>
          <a:p>
            <a:r>
              <a:rPr lang="en-US" sz="2400" dirty="0"/>
              <a:t>b1:0</a:t>
            </a:r>
          </a:p>
          <a:p>
            <a:r>
              <a:rPr lang="en-US" sz="2400" dirty="0"/>
              <a:t>c1:2d</a:t>
            </a:r>
          </a:p>
          <a:p>
            <a:r>
              <a:rPr lang="en-US" sz="2400" dirty="0"/>
              <a:t>d1:6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8033" y="393689"/>
            <a:ext cx="59289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file content in hexadecimal format:</a:t>
            </a:r>
          </a:p>
          <a:p>
            <a:r>
              <a:rPr lang="en-US" sz="2400" dirty="0" smtClean="0"/>
              <a:t>34 12 21 12 58 39 b4 c8 00 be f3 3f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   1    2   3   4   5   6   7   8   9  10 11  (address)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Digits: 1 (true) or 0 (false)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MSB: most significant bit</a:t>
            </a:r>
          </a:p>
          <a:p>
            <a:pPr marL="0" indent="0">
              <a:buNone/>
            </a:pPr>
            <a:r>
              <a:rPr lang="en-US" dirty="0" smtClean="0"/>
              <a:t>LSB: least significant bit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Bit numbering: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Position value.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8164" y="3155220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9310" y="3155219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90456" y="3155219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31602" y="3153631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70557" y="3155220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11703" y="3155219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52849" y="3155219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93995" y="3153631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8882" y="5244197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0028" y="5244196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1174" y="5244196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2320" y="5248958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1275" y="5244197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12421" y="5244196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3567" y="5244196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4713" y="5248958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28100" y="5244197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69246" y="5244196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10392" y="5244196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51538" y="5248958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493" y="5244197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31639" y="5244196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72785" y="5244196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13931" y="5248958"/>
            <a:ext cx="44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49622" y="2314911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LSB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054261" y="2390029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dirty="0" smtClean="0"/>
              <a:t>SB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1177317" y="4568681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LSB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81007" y="4514562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dirty="0" smtClean="0"/>
              <a:t>SB</a:t>
            </a:r>
            <a:endParaRPr lang="en-US" sz="3200" dirty="0"/>
          </a:p>
        </p:txBody>
      </p:sp>
      <p:cxnSp>
        <p:nvCxnSpPr>
          <p:cNvPr id="36" name="Straight Arrow Connector 35"/>
          <p:cNvCxnSpPr>
            <a:stCxn id="31" idx="2"/>
            <a:endCxn id="14" idx="0"/>
          </p:cNvCxnSpPr>
          <p:nvPr/>
        </p:nvCxnSpPr>
        <p:spPr>
          <a:xfrm flipH="1">
            <a:off x="11514568" y="2899686"/>
            <a:ext cx="19936" cy="253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06951" y="2844656"/>
            <a:ext cx="19936" cy="2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1504600" y="5019065"/>
            <a:ext cx="19936" cy="2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950711" y="4989244"/>
            <a:ext cx="19936" cy="2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383660" y="38837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878088" y="38877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464432" y="3895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021748" y="39023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9634688" y="39055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9129116" y="38660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8715460" y="38732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8272776" y="38805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11396616" y="59089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891044" y="59130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77388" y="59202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34704" y="59275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9647644" y="59307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9142072" y="58912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8728416" y="5898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8285732" y="59057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7833187" y="59178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7371157" y="59363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6870417" y="592910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6413219" y="593636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982617" y="593958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5506073" y="59000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13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5077903" y="590733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4620705" y="591459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72" name="Rectangle 71"/>
          <p:cNvSpPr/>
          <p:nvPr/>
        </p:nvSpPr>
        <p:spPr>
          <a:xfrm>
            <a:off x="6885116" y="4326821"/>
            <a:ext cx="671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2</a:t>
            </a:r>
            <a:r>
              <a:rPr lang="en-US" sz="3200" baseline="30000" dirty="0" smtClean="0"/>
              <a:t>10</a:t>
            </a:r>
            <a:endParaRPr lang="en-US" sz="3200" baseline="300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101436" y="4852765"/>
            <a:ext cx="88112" cy="33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486"/>
            <a:ext cx="4749800" cy="466747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Decimal    Hex      Decimal     Hex</a:t>
            </a:r>
          </a:p>
          <a:p>
            <a:pPr marL="0" indent="0">
              <a:buNone/>
            </a:pPr>
            <a:r>
              <a:rPr lang="en-US" dirty="0" smtClean="0"/>
              <a:t>0                              10               A</a:t>
            </a:r>
          </a:p>
          <a:p>
            <a:pPr marL="0" indent="0">
              <a:buNone/>
            </a:pPr>
            <a:r>
              <a:rPr lang="en-US" dirty="0" smtClean="0"/>
              <a:t>1                              11               B</a:t>
            </a:r>
          </a:p>
          <a:p>
            <a:pPr marL="0" indent="0">
              <a:buNone/>
            </a:pPr>
            <a:r>
              <a:rPr lang="en-US" dirty="0" smtClean="0"/>
              <a:t>2                              12               C</a:t>
            </a:r>
          </a:p>
          <a:p>
            <a:pPr marL="0" indent="0">
              <a:buNone/>
            </a:pPr>
            <a:r>
              <a:rPr lang="en-US" dirty="0" smtClean="0"/>
              <a:t>3                              13               D</a:t>
            </a:r>
          </a:p>
          <a:p>
            <a:pPr marL="0" indent="0">
              <a:buNone/>
            </a:pPr>
            <a:r>
              <a:rPr lang="en-US" dirty="0" smtClean="0"/>
              <a:t>4                              14               E</a:t>
            </a:r>
          </a:p>
          <a:p>
            <a:pPr marL="0" indent="0">
              <a:buNone/>
            </a:pPr>
            <a:r>
              <a:rPr lang="en-US" dirty="0" smtClean="0"/>
              <a:t>5                              15               F</a:t>
            </a:r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r>
              <a:rPr lang="en-US" dirty="0" smtClean="0"/>
              <a:t>8 </a:t>
            </a:r>
          </a:p>
          <a:p>
            <a:pPr marL="0" indent="0">
              <a:buNone/>
            </a:pPr>
            <a:r>
              <a:rPr lang="en-US" dirty="0" smtClean="0"/>
              <a:t>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7971" y="1509485"/>
            <a:ext cx="4749800" cy="46674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Examples: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21 (Dec) = 15 (Hex)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16 (Dec) = 10 (Hex)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32 </a:t>
            </a:r>
            <a:r>
              <a:rPr lang="en-US" dirty="0"/>
              <a:t>(Dec) = </a:t>
            </a:r>
            <a:r>
              <a:rPr lang="en-US" dirty="0" smtClean="0"/>
              <a:t>20 </a:t>
            </a:r>
            <a:r>
              <a:rPr lang="en-US" dirty="0"/>
              <a:t>(Hex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257 (Dec) = 101 (Hex)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74743" y="5065486"/>
            <a:ext cx="14514" cy="420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4349" y="5486400"/>
            <a:ext cx="2541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Position value: 256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C6A2FF-5A38-4CAF-BF37-539FA61BA52B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182" y="1034452"/>
            <a:ext cx="11015661" cy="1631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output; 	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file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"scores.txt"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Open or create a file for writing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"Mary"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"Jones"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804" t="17551" r="33490" b="61459"/>
          <a:stretch/>
        </p:blipFill>
        <p:spPr>
          <a:xfrm>
            <a:off x="688182" y="2665668"/>
            <a:ext cx="5473981" cy="2429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393" r="3961" b="66250"/>
          <a:stretch/>
        </p:blipFill>
        <p:spPr>
          <a:xfrm>
            <a:off x="688182" y="4557712"/>
            <a:ext cx="10158412" cy="2314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6456" y="3253281"/>
            <a:ext cx="2957975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View the file content in Hex Editor Neo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15126" y="4135820"/>
            <a:ext cx="428625" cy="5857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9369674" y="2768256"/>
            <a:ext cx="2663276" cy="178945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Could you figure out how  the bytes of data are ordered?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486"/>
            <a:ext cx="4749800" cy="466747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Decimal    Hex      Decimal     Hex</a:t>
            </a:r>
          </a:p>
          <a:p>
            <a:pPr marL="0" indent="0">
              <a:buNone/>
            </a:pPr>
            <a:r>
              <a:rPr lang="en-US" dirty="0" smtClean="0"/>
              <a:t>0                              10               A</a:t>
            </a:r>
          </a:p>
          <a:p>
            <a:pPr marL="0" indent="0">
              <a:buNone/>
            </a:pPr>
            <a:r>
              <a:rPr lang="en-US" dirty="0" smtClean="0"/>
              <a:t>1                              11               B</a:t>
            </a:r>
          </a:p>
          <a:p>
            <a:pPr marL="0" indent="0">
              <a:buNone/>
            </a:pPr>
            <a:r>
              <a:rPr lang="en-US" dirty="0" smtClean="0"/>
              <a:t>2                              12               C</a:t>
            </a:r>
          </a:p>
          <a:p>
            <a:pPr marL="0" indent="0">
              <a:buNone/>
            </a:pPr>
            <a:r>
              <a:rPr lang="en-US" dirty="0" smtClean="0"/>
              <a:t>3                              13               D</a:t>
            </a:r>
          </a:p>
          <a:p>
            <a:pPr marL="0" indent="0">
              <a:buNone/>
            </a:pPr>
            <a:r>
              <a:rPr lang="en-US" dirty="0" smtClean="0"/>
              <a:t>4                              14               E</a:t>
            </a:r>
          </a:p>
          <a:p>
            <a:pPr marL="0" indent="0">
              <a:buNone/>
            </a:pPr>
            <a:r>
              <a:rPr lang="en-US" dirty="0" smtClean="0"/>
              <a:t>5                              15               F</a:t>
            </a:r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r>
              <a:rPr lang="en-US" dirty="0" smtClean="0"/>
              <a:t>8 </a:t>
            </a:r>
          </a:p>
          <a:p>
            <a:pPr marL="0" indent="0">
              <a:buNone/>
            </a:pPr>
            <a:r>
              <a:rPr lang="en-US" dirty="0" smtClean="0"/>
              <a:t>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92800" y="1509485"/>
            <a:ext cx="6037943" cy="46674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1001 1010 (Bin)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  9    A (Hex)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1111 0011 1101 0001 (Bin)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  F    3    D    1 (Hex)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F3D1 (Hex)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has two bytes, F3 and D1.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486"/>
            <a:ext cx="4749800" cy="466747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Decimal    Hex      Decimal     Hex</a:t>
            </a:r>
          </a:p>
          <a:p>
            <a:pPr marL="0" indent="0">
              <a:buNone/>
            </a:pPr>
            <a:r>
              <a:rPr lang="en-US" dirty="0" smtClean="0"/>
              <a:t>0                              10               A</a:t>
            </a:r>
          </a:p>
          <a:p>
            <a:pPr marL="0" indent="0">
              <a:buNone/>
            </a:pPr>
            <a:r>
              <a:rPr lang="en-US" dirty="0" smtClean="0"/>
              <a:t>1                              11               B</a:t>
            </a:r>
          </a:p>
          <a:p>
            <a:pPr marL="0" indent="0">
              <a:buNone/>
            </a:pPr>
            <a:r>
              <a:rPr lang="en-US" dirty="0" smtClean="0"/>
              <a:t>2                              12               C</a:t>
            </a:r>
          </a:p>
          <a:p>
            <a:pPr marL="0" indent="0">
              <a:buNone/>
            </a:pPr>
            <a:r>
              <a:rPr lang="en-US" dirty="0" smtClean="0"/>
              <a:t>3                              13               D</a:t>
            </a:r>
          </a:p>
          <a:p>
            <a:pPr marL="0" indent="0">
              <a:buNone/>
            </a:pPr>
            <a:r>
              <a:rPr lang="en-US" dirty="0" smtClean="0"/>
              <a:t>4                              14               E</a:t>
            </a:r>
          </a:p>
          <a:p>
            <a:pPr marL="0" indent="0">
              <a:buNone/>
            </a:pPr>
            <a:r>
              <a:rPr lang="en-US" dirty="0" smtClean="0"/>
              <a:t>5                              15               F</a:t>
            </a:r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r>
              <a:rPr lang="en-US" dirty="0" smtClean="0"/>
              <a:t>8 </a:t>
            </a:r>
          </a:p>
          <a:p>
            <a:pPr marL="0" indent="0">
              <a:buNone/>
            </a:pPr>
            <a:r>
              <a:rPr lang="en-US" dirty="0" smtClean="0"/>
              <a:t>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92800" y="1509485"/>
            <a:ext cx="6037943" cy="46674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1D2B4A5F  (Hex)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Most significant byte: 1D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Least significant byte:5F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75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Endianness: is the sequential order in which bytes are arranged into larger numerical values when stored in memory or when transmitted over digital links.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Big endian: whenever addressing memory, or sending or storing words </a:t>
            </a:r>
            <a:r>
              <a:rPr lang="en-US" dirty="0" err="1" smtClean="0"/>
              <a:t>bytewise</a:t>
            </a:r>
            <a:r>
              <a:rPr lang="en-US" dirty="0" smtClean="0"/>
              <a:t>, the most significant byte is stored first.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endian: whenever addressing memory, or sending or storing words </a:t>
            </a:r>
            <a:r>
              <a:rPr lang="en-US" dirty="0" err="1"/>
              <a:t>bytewise</a:t>
            </a:r>
            <a:r>
              <a:rPr lang="en-US" dirty="0"/>
              <a:t>, the </a:t>
            </a:r>
            <a:r>
              <a:rPr lang="en-US" dirty="0" smtClean="0"/>
              <a:t>least significant </a:t>
            </a:r>
            <a:r>
              <a:rPr lang="en-US" dirty="0"/>
              <a:t>byte is stored first.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wiki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752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Big endian: whenever addressing memory, or sending or storing words </a:t>
            </a:r>
            <a:r>
              <a:rPr lang="en-US" dirty="0" err="1" smtClean="0"/>
              <a:t>bytewise</a:t>
            </a:r>
            <a:r>
              <a:rPr lang="en-US" dirty="0" smtClean="0"/>
              <a:t>, the most significant byte is stored first (has the lowest address). Example:</a:t>
            </a:r>
          </a:p>
          <a:p>
            <a:pPr marL="0" indent="0">
              <a:buNone/>
            </a:pPr>
            <a:r>
              <a:rPr lang="en-US" dirty="0" smtClean="0"/>
              <a:t>0x12345678 (in C++) </a:t>
            </a:r>
          </a:p>
          <a:p>
            <a:pPr marL="0" indent="0">
              <a:buNone/>
            </a:pPr>
            <a:r>
              <a:rPr lang="en-US" dirty="0" smtClean="0"/>
              <a:t>Store to memory:   12  34  56 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Little endian</a:t>
            </a:r>
            <a:r>
              <a:rPr lang="en-US" dirty="0"/>
              <a:t>: whenever addressing memory, or sending or storing words </a:t>
            </a:r>
            <a:r>
              <a:rPr lang="en-US" dirty="0" err="1"/>
              <a:t>bytewise</a:t>
            </a:r>
            <a:r>
              <a:rPr lang="en-US" dirty="0"/>
              <a:t>, the </a:t>
            </a:r>
            <a:r>
              <a:rPr lang="en-US" dirty="0" smtClean="0"/>
              <a:t>least significant </a:t>
            </a:r>
            <a:r>
              <a:rPr lang="en-US" dirty="0"/>
              <a:t>byte is stored </a:t>
            </a:r>
            <a:r>
              <a:rPr lang="en-US" dirty="0" smtClean="0"/>
              <a:t>first (the lowest address). </a:t>
            </a: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0x12345678 (in C++) </a:t>
            </a:r>
          </a:p>
          <a:p>
            <a:pPr marL="0" indent="0">
              <a:buNone/>
            </a:pPr>
            <a:r>
              <a:rPr lang="en-US" dirty="0"/>
              <a:t>Store to memory:   </a:t>
            </a:r>
            <a:r>
              <a:rPr lang="en-US" dirty="0" smtClean="0"/>
              <a:t>78  56  34  12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wiki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52800" y="3121594"/>
            <a:ext cx="1553028" cy="14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953994"/>
            <a:ext cx="1553028" cy="14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1942" y="2936928"/>
            <a:ext cx="19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address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21942" y="4769328"/>
            <a:ext cx="19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address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1" y="1690688"/>
            <a:ext cx="11611428" cy="46674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1D2B4A5F  (Hex)	: 1D has the highest position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: 5F has the lowest position value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Most significant byte: 1D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Least significant byte:5F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memory, memory increasing from left to right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Big Endian:     1D 2B 4A 5F (LSB has the highest address)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Little Endian:  5F 4A 2B 1D (MSB has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highest address)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for unsigned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2943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10 (Dec)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 0A (Hex)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 0000 1010 (Bin)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86942" y="1825625"/>
            <a:ext cx="3218543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-10 (Dec)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-0A (Hex)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-0000 1010 (Bin)?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for unsigned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2943" cy="463323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10 (Dec)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 0A (Hex)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 0000 1010 (Bin)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86942" y="1825625"/>
            <a:ext cx="3218543" cy="4633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-10 (Dec)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-0A (Hex)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-0000 1010 (Bin)?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91284" y="1825625"/>
            <a:ext cx="3218543" cy="4633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10 (Dec)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0A (Hex)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0000 1010 (Bin)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Invert the bits =&gt;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1111 0101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Add 1 to the result =&gt;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111 0110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for unsigned integers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5113" y="1690688"/>
            <a:ext cx="3218543" cy="4633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-10 (Dec)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-0A (Hex)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-0000 1010 (Bin)?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91713" y="1690688"/>
            <a:ext cx="3218543" cy="4633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10 (Dec)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0A (Hex)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0000 1010 (Bin)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Invert </a:t>
            </a:r>
            <a:r>
              <a:rPr lang="en-US" dirty="0" smtClean="0"/>
              <a:t>the </a:t>
            </a:r>
            <a:r>
              <a:rPr lang="en-US" dirty="0" smtClean="0"/>
              <a:t>bits =&gt;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1111 0101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Add 1 to the result =&gt;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111 0110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2743" y="5109028"/>
            <a:ext cx="1420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MSB:</a:t>
            </a:r>
          </a:p>
          <a:p>
            <a:r>
              <a:rPr lang="en-US" sz="3200" dirty="0" smtClean="0"/>
              <a:t>Sign bit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for unsigned integers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5113" y="1690688"/>
            <a:ext cx="3218543" cy="4633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</a:t>
            </a:r>
            <a:r>
              <a:rPr lang="en-US" dirty="0" err="1" smtClean="0"/>
              <a:t>MSByte</a:t>
            </a:r>
            <a:r>
              <a:rPr lang="en-US" dirty="0" smtClean="0"/>
              <a:t> &gt;7,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he number is negative.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91713" y="1690688"/>
            <a:ext cx="3218543" cy="4633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10 (Dec)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0A (Hex)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 0000 1010 (Bin)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Invert </a:t>
            </a:r>
            <a:r>
              <a:rPr lang="en-US" dirty="0" smtClean="0"/>
              <a:t>the </a:t>
            </a:r>
            <a:r>
              <a:rPr lang="en-US" dirty="0" smtClean="0"/>
              <a:t>bits =&gt;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1111 0101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Add 1 to the result =&gt;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111 0110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2743" y="5109028"/>
            <a:ext cx="1420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MSB:</a:t>
            </a:r>
          </a:p>
          <a:p>
            <a:r>
              <a:rPr lang="en-US" sz="3200" dirty="0" smtClean="0"/>
              <a:t>Sign bit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3428" y="169068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 = 7;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b = -7;</a:t>
            </a:r>
          </a:p>
          <a:p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"a:"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"a(hex):"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"b:"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dec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&lt;&lt; b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"b(hex):"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Output: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a:7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a(hex):7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b:-7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b(hex):fff9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9713" y="1146628"/>
            <a:ext cx="3162343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 (</a:t>
            </a:r>
            <a:r>
              <a:rPr lang="en-US" sz="2400" dirty="0"/>
              <a:t>D</a:t>
            </a:r>
            <a:r>
              <a:rPr lang="en-US" sz="2400" dirty="0" smtClean="0"/>
              <a:t>ec)</a:t>
            </a:r>
          </a:p>
          <a:p>
            <a:endParaRPr lang="en-US" sz="2400" dirty="0"/>
          </a:p>
          <a:p>
            <a:r>
              <a:rPr lang="en-US" sz="2400" dirty="0" smtClean="0"/>
              <a:t>0000 0111 (Bin)</a:t>
            </a:r>
          </a:p>
          <a:p>
            <a:endParaRPr lang="en-US" sz="2400" dirty="0"/>
          </a:p>
          <a:p>
            <a:r>
              <a:rPr lang="en-US" sz="2400" dirty="0" smtClean="0"/>
              <a:t>0000 0000 0000 0111</a:t>
            </a:r>
          </a:p>
          <a:p>
            <a:endParaRPr lang="en-US" sz="2400" dirty="0"/>
          </a:p>
          <a:p>
            <a:r>
              <a:rPr lang="en-US" sz="2400" dirty="0" smtClean="0"/>
              <a:t>Invert bits</a:t>
            </a:r>
          </a:p>
          <a:p>
            <a:r>
              <a:rPr lang="en-US" sz="2400" dirty="0" smtClean="0"/>
              <a:t>1111 1111 1111 1000</a:t>
            </a:r>
          </a:p>
          <a:p>
            <a:endParaRPr lang="en-US" sz="2400" dirty="0"/>
          </a:p>
          <a:p>
            <a:r>
              <a:rPr lang="en-US" sz="2400" dirty="0" smtClean="0"/>
              <a:t>Add 1</a:t>
            </a:r>
          </a:p>
          <a:p>
            <a:r>
              <a:rPr lang="en-US" sz="2400" dirty="0" smtClean="0"/>
              <a:t>1111 1111 1111 1001</a:t>
            </a:r>
          </a:p>
          <a:p>
            <a:endParaRPr lang="en-US" sz="2400" dirty="0"/>
          </a:p>
          <a:p>
            <a:r>
              <a:rPr lang="en-US" sz="2400" dirty="0" smtClean="0"/>
              <a:t>=&gt;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f</a:t>
            </a:r>
            <a:r>
              <a:rPr lang="en-US" sz="2400" dirty="0" smtClean="0"/>
              <a:t> 9 </a:t>
            </a:r>
          </a:p>
          <a:p>
            <a:r>
              <a:rPr lang="en-US" sz="2400" dirty="0" smtClean="0"/>
              <a:t>2 bytes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C6A2FF-5A38-4CAF-BF37-539FA61BA52B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182" y="1034452"/>
            <a:ext cx="11015661" cy="1631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output; 	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file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"scores.txt"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Open or create a file for writing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"Mary"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"Jones"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9804" t="17551" r="33490" b="61459"/>
          <a:stretch/>
        </p:blipFill>
        <p:spPr>
          <a:xfrm>
            <a:off x="688182" y="2665668"/>
            <a:ext cx="5473981" cy="2429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393" r="3961" b="66250"/>
          <a:stretch/>
        </p:blipFill>
        <p:spPr>
          <a:xfrm>
            <a:off x="688182" y="4557712"/>
            <a:ext cx="10158412" cy="2314575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6543674" y="2665668"/>
            <a:ext cx="5429251" cy="1892044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 can read the content of the file directly because the data are stored as text (ASCII code).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3428" y="169068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a = 7;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b = -7;</a:t>
            </a:r>
          </a:p>
          <a:p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"a:"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"a(hex):"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"b:"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dec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&lt;&lt; b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"b(hex):"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Output: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a:7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a(hex):7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b:-7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b(hex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):fffffff9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2369" y="45123"/>
            <a:ext cx="4597400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 (</a:t>
            </a:r>
            <a:r>
              <a:rPr lang="en-US" sz="2400" dirty="0"/>
              <a:t>D</a:t>
            </a:r>
            <a:r>
              <a:rPr lang="en-US" sz="2400" dirty="0" smtClean="0"/>
              <a:t>ec)</a:t>
            </a:r>
          </a:p>
          <a:p>
            <a:endParaRPr lang="en-US" sz="2400" dirty="0"/>
          </a:p>
          <a:p>
            <a:r>
              <a:rPr lang="en-US" sz="2400" dirty="0" smtClean="0"/>
              <a:t>0000 0111 (Bin)</a:t>
            </a:r>
          </a:p>
          <a:p>
            <a:endParaRPr lang="en-US" sz="2400" dirty="0" smtClean="0"/>
          </a:p>
          <a:p>
            <a:r>
              <a:rPr lang="en-US" sz="2400" dirty="0" smtClean="0"/>
              <a:t>0000 0000 0000 0000</a:t>
            </a:r>
            <a:endParaRPr lang="en-US" sz="2400" dirty="0"/>
          </a:p>
          <a:p>
            <a:r>
              <a:rPr lang="en-US" sz="2400" dirty="0" smtClean="0"/>
              <a:t>0000 0000 0000 0111</a:t>
            </a:r>
          </a:p>
          <a:p>
            <a:endParaRPr lang="en-US" sz="2400" dirty="0"/>
          </a:p>
          <a:p>
            <a:r>
              <a:rPr lang="en-US" sz="2400" dirty="0" smtClean="0"/>
              <a:t>Invert bits</a:t>
            </a:r>
          </a:p>
          <a:p>
            <a:r>
              <a:rPr lang="en-US" sz="2400" dirty="0"/>
              <a:t>1111 1111 </a:t>
            </a:r>
            <a:r>
              <a:rPr lang="en-US" sz="2400" dirty="0" smtClean="0"/>
              <a:t>1111 1111</a:t>
            </a:r>
          </a:p>
          <a:p>
            <a:r>
              <a:rPr lang="en-US" sz="2400" dirty="0" smtClean="0"/>
              <a:t>1111 1111 1111 1000</a:t>
            </a:r>
          </a:p>
          <a:p>
            <a:endParaRPr lang="en-US" sz="2400" dirty="0"/>
          </a:p>
          <a:p>
            <a:r>
              <a:rPr lang="en-US" sz="2400" dirty="0" smtClean="0"/>
              <a:t>Add 1</a:t>
            </a:r>
          </a:p>
          <a:p>
            <a:r>
              <a:rPr lang="en-US" sz="2400" dirty="0"/>
              <a:t>1111 1111 1111 </a:t>
            </a:r>
            <a:r>
              <a:rPr lang="en-US" sz="2400" dirty="0" smtClean="0"/>
              <a:t>1111</a:t>
            </a:r>
          </a:p>
          <a:p>
            <a:r>
              <a:rPr lang="en-US" sz="2400" dirty="0" smtClean="0"/>
              <a:t>1111 1111 1111 1001</a:t>
            </a:r>
          </a:p>
          <a:p>
            <a:endParaRPr lang="en-US" sz="2400" dirty="0"/>
          </a:p>
          <a:p>
            <a:r>
              <a:rPr lang="en-US" sz="2400" dirty="0" smtClean="0"/>
              <a:t>=&gt;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f</a:t>
            </a:r>
            <a:r>
              <a:rPr lang="en-US" sz="2400" dirty="0" smtClean="0"/>
              <a:t> f </a:t>
            </a:r>
            <a:r>
              <a:rPr lang="en-US" sz="2400" dirty="0" err="1" smtClean="0"/>
              <a:t>f</a:t>
            </a:r>
            <a:r>
              <a:rPr lang="en-US" sz="2400" dirty="0" smtClean="0"/>
              <a:t> 9</a:t>
            </a:r>
          </a:p>
          <a:p>
            <a:r>
              <a:rPr lang="en-US" sz="2400" dirty="0" smtClean="0"/>
              <a:t>Four bytes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962"/>
            <a:ext cx="10515600" cy="1325563"/>
          </a:xfrm>
        </p:spPr>
        <p:txBody>
          <a:bodyPr/>
          <a:lstStyle/>
          <a:p>
            <a:r>
              <a:rPr lang="en-US" dirty="0" smtClean="0"/>
              <a:t>Exercise One</a:t>
            </a:r>
            <a:br>
              <a:rPr lang="en-US" dirty="0" smtClean="0"/>
            </a:br>
            <a:r>
              <a:rPr lang="en-US" dirty="0" smtClean="0"/>
              <a:t>What are the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771" y="1690688"/>
            <a:ext cx="97971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a1, b1, c1, d1;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input;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cn_fileName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(-5,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::end);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&lt;char*&gt;(&amp;a1),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&lt;char*&gt;(&amp;b1),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&lt;char*&gt;(&amp;c1),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&lt;char*&gt;(&amp;d1),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(a1, b1, c1, d1)     </a:t>
            </a:r>
            <a:endParaRPr lang="en-US" sz="20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4235" y="2141755"/>
            <a:ext cx="145142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tellp:0</a:t>
            </a:r>
          </a:p>
          <a:p>
            <a:r>
              <a:rPr lang="en-US" sz="2400" dirty="0"/>
              <a:t>tellg:0</a:t>
            </a:r>
          </a:p>
          <a:p>
            <a:r>
              <a:rPr lang="en-US" sz="2400" dirty="0" err="1" smtClean="0"/>
              <a:t>tellp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tellg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tellp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tellg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tellp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tellg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smtClean="0"/>
              <a:t>a1:?</a:t>
            </a:r>
            <a:endParaRPr lang="en-US" sz="2400" dirty="0"/>
          </a:p>
          <a:p>
            <a:r>
              <a:rPr lang="en-US" sz="2400" dirty="0" smtClean="0"/>
              <a:t>b1:?</a:t>
            </a:r>
            <a:endParaRPr lang="en-US" sz="2400" dirty="0"/>
          </a:p>
          <a:p>
            <a:r>
              <a:rPr lang="en-US" sz="2400" dirty="0" smtClean="0"/>
              <a:t>c1:?</a:t>
            </a:r>
            <a:endParaRPr lang="en-US" sz="2400" dirty="0"/>
          </a:p>
          <a:p>
            <a:r>
              <a:rPr lang="en-US" sz="2400" dirty="0"/>
              <a:t>d1</a:t>
            </a:r>
            <a:r>
              <a:rPr lang="en-US" sz="2400" dirty="0" smtClean="0"/>
              <a:t>:?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98033" y="393689"/>
            <a:ext cx="59289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file content in hexadecimal format:</a:t>
            </a:r>
          </a:p>
          <a:p>
            <a:r>
              <a:rPr lang="en-US" sz="2400" dirty="0" smtClean="0"/>
              <a:t>34 12 21 12 58 39 b4 c8 00 be f3 3f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   1    2   3   4   5   6   7   8   9  10 11  (address)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1" y="1907072"/>
            <a:ext cx="10515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reportData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&amp;a1,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&amp;b1,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&amp;c1,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&amp;d1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) 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"a1:"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a1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"b1:"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b1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"c1:"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c1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"d1:"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d1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962"/>
            <a:ext cx="10515600" cy="1325563"/>
          </a:xfrm>
        </p:spPr>
        <p:txBody>
          <a:bodyPr/>
          <a:lstStyle/>
          <a:p>
            <a:r>
              <a:rPr lang="en-US" dirty="0" smtClean="0"/>
              <a:t>Exercise One</a:t>
            </a:r>
            <a:br>
              <a:rPr lang="en-US" dirty="0" smtClean="0"/>
            </a:br>
            <a:r>
              <a:rPr lang="en-US" dirty="0" smtClean="0"/>
              <a:t>What are the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771" y="1690688"/>
            <a:ext cx="97971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a1, b1, c1, d1;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input;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cn_fileName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(-5,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::end);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&lt;char*&gt;(&amp;a1),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(-4,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&lt;char*&gt;(&amp;b1),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(b1)); 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&lt;char*&gt;(&amp;c1),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(c1));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&lt;char*&gt;(&amp;d1),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(a1, b1, c1, d1)     </a:t>
            </a:r>
            <a:endParaRPr lang="en-US" sz="20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4235" y="2141755"/>
            <a:ext cx="145142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tellp:0</a:t>
            </a:r>
          </a:p>
          <a:p>
            <a:r>
              <a:rPr lang="en-US" sz="2400" dirty="0"/>
              <a:t>tellg:0</a:t>
            </a:r>
          </a:p>
          <a:p>
            <a:r>
              <a:rPr lang="en-US" sz="2400" dirty="0"/>
              <a:t>tellp:7</a:t>
            </a:r>
          </a:p>
          <a:p>
            <a:r>
              <a:rPr lang="en-US" sz="2400" dirty="0"/>
              <a:t>tellg:7</a:t>
            </a:r>
          </a:p>
          <a:p>
            <a:r>
              <a:rPr lang="en-US" sz="2400" dirty="0"/>
              <a:t>tellp:8</a:t>
            </a:r>
          </a:p>
          <a:p>
            <a:r>
              <a:rPr lang="en-US" sz="2400" dirty="0"/>
              <a:t>tellg:8</a:t>
            </a:r>
          </a:p>
          <a:p>
            <a:r>
              <a:rPr lang="en-US" sz="2400" dirty="0"/>
              <a:t>tellp:4</a:t>
            </a:r>
          </a:p>
          <a:p>
            <a:r>
              <a:rPr lang="en-US" sz="2400" dirty="0"/>
              <a:t>tellg:4</a:t>
            </a:r>
          </a:p>
          <a:p>
            <a:r>
              <a:rPr lang="en-US" sz="2400" dirty="0"/>
              <a:t>a1:c8</a:t>
            </a:r>
          </a:p>
          <a:p>
            <a:r>
              <a:rPr lang="en-US" sz="2400" dirty="0"/>
              <a:t>b1:58</a:t>
            </a:r>
          </a:p>
          <a:p>
            <a:r>
              <a:rPr lang="en-US" sz="2400" dirty="0"/>
              <a:t>c1:c8</a:t>
            </a:r>
          </a:p>
          <a:p>
            <a:r>
              <a:rPr lang="en-US" sz="2400" dirty="0"/>
              <a:t>d1:3f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8033" y="393689"/>
            <a:ext cx="59289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file content in hexadecimal format:</a:t>
            </a:r>
          </a:p>
          <a:p>
            <a:r>
              <a:rPr lang="en-US" sz="2400" dirty="0" smtClean="0"/>
              <a:t>34 12 21 12 58 39 b4 c8 00 be f3 3f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   1    2   3   4   5   6   7   8   9  10 11  (address)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962"/>
            <a:ext cx="10515600" cy="1325563"/>
          </a:xfrm>
        </p:spPr>
        <p:txBody>
          <a:bodyPr/>
          <a:lstStyle/>
          <a:p>
            <a:r>
              <a:rPr lang="en-US" dirty="0" smtClean="0"/>
              <a:t>Exercise Two</a:t>
            </a:r>
            <a:br>
              <a:rPr lang="en-US" dirty="0" smtClean="0"/>
            </a:br>
            <a:r>
              <a:rPr lang="en-US" dirty="0" smtClean="0"/>
              <a:t>What are the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771" y="1690688"/>
            <a:ext cx="97971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a1, b1, c1, d1;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input;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cn_fileName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(-5,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::end);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&lt;char*&gt;(&amp;a1),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&lt;char*&gt;(&amp;b1),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&lt;char*&gt;(&amp;c1),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(c1));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&lt;char*&gt;(&amp;d1),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(d1));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reportData_signed_char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b1, c1, d1)     </a:t>
            </a:r>
            <a:endParaRPr lang="en-US" sz="20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4235" y="2141755"/>
            <a:ext cx="145142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tellp:0</a:t>
            </a:r>
          </a:p>
          <a:p>
            <a:r>
              <a:rPr lang="en-US" sz="2400" dirty="0"/>
              <a:t>tellg:0</a:t>
            </a:r>
          </a:p>
          <a:p>
            <a:r>
              <a:rPr lang="en-US" sz="2400" dirty="0" err="1" smtClean="0"/>
              <a:t>tellp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tellg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tellp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tellg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tellp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err="1" smtClean="0"/>
              <a:t>tellg</a:t>
            </a:r>
            <a:r>
              <a:rPr lang="en-US" sz="2400" dirty="0" smtClean="0"/>
              <a:t>:?</a:t>
            </a:r>
            <a:endParaRPr lang="en-US" sz="2400" dirty="0"/>
          </a:p>
          <a:p>
            <a:r>
              <a:rPr lang="en-US" sz="2400" dirty="0" smtClean="0"/>
              <a:t>a1:?</a:t>
            </a:r>
            <a:endParaRPr lang="en-US" sz="2400" dirty="0"/>
          </a:p>
          <a:p>
            <a:r>
              <a:rPr lang="en-US" sz="2400" dirty="0" smtClean="0"/>
              <a:t>b1:?</a:t>
            </a:r>
            <a:endParaRPr lang="en-US" sz="2400" dirty="0"/>
          </a:p>
          <a:p>
            <a:r>
              <a:rPr lang="en-US" sz="2400" dirty="0" smtClean="0"/>
              <a:t>c1:?</a:t>
            </a:r>
            <a:endParaRPr lang="en-US" sz="2400" dirty="0"/>
          </a:p>
          <a:p>
            <a:r>
              <a:rPr lang="en-US" sz="2400" dirty="0"/>
              <a:t>d1</a:t>
            </a:r>
            <a:r>
              <a:rPr lang="en-US" sz="2400" dirty="0" smtClean="0"/>
              <a:t>:?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98033" y="393689"/>
            <a:ext cx="59289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file content in hexadecimal format:</a:t>
            </a:r>
          </a:p>
          <a:p>
            <a:r>
              <a:rPr lang="en-US" sz="2400" dirty="0" smtClean="0"/>
              <a:t>34 12 21 12 58 39 b4 c8 00 be f3 3f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   1    2   3   4   5   6   7   8   9  10 11  (address)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1" y="1907072"/>
            <a:ext cx="10515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reportData_signed_char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&amp;a1,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&amp;b1,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&amp;c1,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&amp;d1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) 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"a1:"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a1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"b1:"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b1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"c1:"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c1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"d1:"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hex &lt;&lt;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 d1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962"/>
            <a:ext cx="10515600" cy="1325563"/>
          </a:xfrm>
        </p:spPr>
        <p:txBody>
          <a:bodyPr/>
          <a:lstStyle/>
          <a:p>
            <a:r>
              <a:rPr lang="en-US" dirty="0" smtClean="0"/>
              <a:t>Exercise Two</a:t>
            </a:r>
            <a:br>
              <a:rPr lang="en-US" dirty="0" smtClean="0"/>
            </a:br>
            <a:r>
              <a:rPr lang="en-US" dirty="0" smtClean="0"/>
              <a:t>What are the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771" y="1690688"/>
            <a:ext cx="97971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a1, b1, c1, d1;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input;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file object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cn_fileName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in|ios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::binary 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(-5,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::end);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&lt;char*&gt;(&amp;a1),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(a1));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(-4,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reportfilePointers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&lt;char*&gt;(&amp;b1),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(b1)); 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&lt;char*&gt;(&amp;c1),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(c1));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input.seekg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::cur);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&lt;char*&gt;(&amp;d1),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(d1));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reportData_signed_char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b1, c1, d1)     </a:t>
            </a:r>
            <a:endParaRPr lang="en-US" sz="2000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4235" y="2141755"/>
            <a:ext cx="145142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tellp:0</a:t>
            </a:r>
          </a:p>
          <a:p>
            <a:r>
              <a:rPr lang="en-US" sz="2400" dirty="0"/>
              <a:t>tellg:0</a:t>
            </a:r>
          </a:p>
          <a:p>
            <a:r>
              <a:rPr lang="en-US" sz="2400" dirty="0"/>
              <a:t>tellp:7</a:t>
            </a:r>
          </a:p>
          <a:p>
            <a:r>
              <a:rPr lang="en-US" sz="2400" dirty="0"/>
              <a:t>tellg:7</a:t>
            </a:r>
          </a:p>
          <a:p>
            <a:r>
              <a:rPr lang="en-US" sz="2400" dirty="0"/>
              <a:t>tellp:8</a:t>
            </a:r>
          </a:p>
          <a:p>
            <a:r>
              <a:rPr lang="en-US" sz="2400" dirty="0"/>
              <a:t>tellg:8</a:t>
            </a:r>
          </a:p>
          <a:p>
            <a:r>
              <a:rPr lang="en-US" sz="2400" dirty="0"/>
              <a:t>tellp:4</a:t>
            </a:r>
          </a:p>
          <a:p>
            <a:r>
              <a:rPr lang="en-US" sz="2400" dirty="0"/>
              <a:t>tellg:4</a:t>
            </a:r>
          </a:p>
          <a:p>
            <a:r>
              <a:rPr lang="en-US" sz="2400" dirty="0"/>
              <a:t>a1:ffc8</a:t>
            </a:r>
          </a:p>
          <a:p>
            <a:r>
              <a:rPr lang="en-US" sz="2400" dirty="0"/>
              <a:t>b1:58</a:t>
            </a:r>
          </a:p>
          <a:p>
            <a:r>
              <a:rPr lang="en-US" sz="2400" dirty="0"/>
              <a:t>c1:ffc8</a:t>
            </a:r>
          </a:p>
          <a:p>
            <a:r>
              <a:rPr lang="en-US" sz="2400" dirty="0"/>
              <a:t>d1:3f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8033" y="393689"/>
            <a:ext cx="59289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file content in hexadecimal format:</a:t>
            </a:r>
          </a:p>
          <a:p>
            <a:r>
              <a:rPr lang="en-US" sz="2400" dirty="0" smtClean="0"/>
              <a:t>34 12 21 12 58 39 b4 c8 00 be f3 3f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   1    2   3   4   5   6   7   8   9  10 11  (address)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1789-A367-4EDA-9EB0-D2847183597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3B7EAC-1C68-4358-B201-873A48D7F973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lose file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77939"/>
            <a:ext cx="11415711" cy="41100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dirty="0" smtClean="0"/>
              <a:t>We must use the </a:t>
            </a:r>
            <a:r>
              <a:rPr lang="en-US" altLang="en-US" sz="3600" dirty="0"/>
              <a:t>close() function </a:t>
            </a:r>
            <a:r>
              <a:rPr lang="en-US" altLang="en-US" sz="3600" dirty="0" smtClean="0"/>
              <a:t>to </a:t>
            </a:r>
            <a:r>
              <a:rPr lang="en-US" altLang="en-US" sz="3600" dirty="0"/>
              <a:t>close the stream for the object. </a:t>
            </a:r>
            <a:endParaRPr lang="en-US" altLang="en-US" sz="3600" dirty="0" smtClean="0"/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 smtClean="0"/>
              <a:t>If we do not invoke the close function, </a:t>
            </a:r>
            <a:r>
              <a:rPr lang="en-US" altLang="en-US" sz="3600" dirty="0"/>
              <a:t>the </a:t>
            </a:r>
            <a:r>
              <a:rPr lang="en-US" altLang="en-US" sz="5400" b="1" dirty="0">
                <a:solidFill>
                  <a:srgbClr val="002060"/>
                </a:solidFill>
              </a:rPr>
              <a:t>data</a:t>
            </a:r>
            <a:r>
              <a:rPr lang="en-US" altLang="en-US" sz="3600" dirty="0"/>
              <a:t> may </a:t>
            </a:r>
            <a:r>
              <a:rPr lang="en-US" altLang="en-US" sz="3600" b="1" dirty="0">
                <a:solidFill>
                  <a:srgbClr val="002060"/>
                </a:solidFill>
              </a:rPr>
              <a:t>not be saved </a:t>
            </a:r>
            <a:r>
              <a:rPr lang="en-US" altLang="en-US" sz="3600" dirty="0" smtClean="0"/>
              <a:t>in </a:t>
            </a:r>
            <a:r>
              <a:rPr lang="en-US" altLang="en-US" sz="3600" dirty="0"/>
              <a:t>the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169" y="4572368"/>
            <a:ext cx="11015661" cy="1631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output; 	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file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"scores.txt"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Open or create a file for writing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"Mary"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"Jones"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42305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D3811D-0A01-4AD5-86B0-38DAF053E6F6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309565"/>
            <a:ext cx="8153400" cy="7429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output.</a:t>
            </a:r>
            <a:r>
              <a:rPr lang="en-US" altLang="en-US" sz="5400" b="1" dirty="0" err="1">
                <a:solidFill>
                  <a:srgbClr val="00B0F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</a:t>
            </a:r>
            <a:r>
              <a:rPr lang="en-US" altLang="en-US" sz="3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3366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altLang="en-US" sz="32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scores.txt</a:t>
            </a:r>
            <a:r>
              <a:rPr lang="en-US" altLang="en-US" sz="3200" b="1" dirty="0">
                <a:solidFill>
                  <a:srgbClr val="3366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altLang="en-US" sz="3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en-US" altLang="en-US" sz="88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168" y="1277939"/>
            <a:ext cx="11015661" cy="41100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When we use </a:t>
            </a:r>
            <a:r>
              <a:rPr lang="en-US" altLang="en-US" sz="3600" i="1" dirty="0" smtClean="0">
                <a:solidFill>
                  <a:srgbClr val="00B0F0"/>
                </a:solidFill>
              </a:rPr>
              <a:t>open</a:t>
            </a:r>
            <a:r>
              <a:rPr lang="en-US" altLang="en-US" sz="3600" dirty="0" smtClean="0"/>
              <a:t> to open a file, we must be careful.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If the file already exists, its contents will be destroyed without warning.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169" y="4572368"/>
            <a:ext cx="11015661" cy="1631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output; 	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file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output.open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"scores.txt"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Open or create a file for writing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"Mary"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"Jones"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output.close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166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4705</Words>
  <Application>Microsoft Office PowerPoint</Application>
  <PresentationFormat>Widescreen</PresentationFormat>
  <Paragraphs>1232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Monotype Sorts</vt:lpstr>
      <vt:lpstr>新細明體</vt:lpstr>
      <vt:lpstr>SimSun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File Input and Output</vt:lpstr>
      <vt:lpstr> Writing Data to a File</vt:lpstr>
      <vt:lpstr> ofstream class</vt:lpstr>
      <vt:lpstr> ofstream class</vt:lpstr>
      <vt:lpstr> ofstream class</vt:lpstr>
      <vt:lpstr> ofstream class</vt:lpstr>
      <vt:lpstr> ofstream class</vt:lpstr>
      <vt:lpstr>Close file </vt:lpstr>
      <vt:lpstr>output.open("scores.txt");</vt:lpstr>
      <vt:lpstr>Absolute filename </vt:lpstr>
      <vt:lpstr>Including \ in file names </vt:lpstr>
      <vt:lpstr> Relative filename </vt:lpstr>
      <vt:lpstr> Relative filename </vt:lpstr>
      <vt:lpstr>Examples for Relative file paths</vt:lpstr>
      <vt:lpstr> Reading Data from a File </vt:lpstr>
      <vt:lpstr> Testing File Existence </vt:lpstr>
      <vt:lpstr> Testing File Existence </vt:lpstr>
      <vt:lpstr>Known data format</vt:lpstr>
      <vt:lpstr>eof</vt:lpstr>
      <vt:lpstr>eof</vt:lpstr>
      <vt:lpstr>Functions for reading and writing data </vt:lpstr>
      <vt:lpstr>getline with delimiter: ' '</vt:lpstr>
      <vt:lpstr>getline with delimiter: ' '</vt:lpstr>
      <vt:lpstr>getline with delimiter: '\n'</vt:lpstr>
      <vt:lpstr>getline with delimiter: '\n'</vt:lpstr>
      <vt:lpstr>get and put </vt:lpstr>
      <vt:lpstr>The get function</vt:lpstr>
      <vt:lpstr>The get function</vt:lpstr>
      <vt:lpstr>The put function</vt:lpstr>
      <vt:lpstr>get and put </vt:lpstr>
      <vt:lpstr>get and put </vt:lpstr>
      <vt:lpstr>The fstream class</vt:lpstr>
      <vt:lpstr>File Open Modes </vt:lpstr>
      <vt:lpstr>Combining Modes </vt:lpstr>
      <vt:lpstr>Stream States &amp; Stream State Bit Values</vt:lpstr>
      <vt:lpstr>Stream State Functions</vt:lpstr>
      <vt:lpstr>Binary I/O </vt:lpstr>
      <vt:lpstr>Text vs. Binary I/O </vt:lpstr>
      <vt:lpstr>Using the ios::binary mode</vt:lpstr>
      <vt:lpstr>reinterpret_cast</vt:lpstr>
      <vt:lpstr>PowerPoint Presentation</vt:lpstr>
      <vt:lpstr>Random Access</vt:lpstr>
      <vt:lpstr>seekp, seekg  (note: get and put pointers are the same???)</vt:lpstr>
      <vt:lpstr>seekp, seekg, tellp, tellg</vt:lpstr>
      <vt:lpstr>How to output in hex format</vt:lpstr>
      <vt:lpstr>How to output in hex format</vt:lpstr>
      <vt:lpstr>How to output in hex format</vt:lpstr>
      <vt:lpstr>How to output in hex format</vt:lpstr>
      <vt:lpstr>How to output in hex format</vt:lpstr>
      <vt:lpstr>How to output in hex format</vt:lpstr>
      <vt:lpstr>Report file pointers</vt:lpstr>
      <vt:lpstr>Report Data</vt:lpstr>
      <vt:lpstr>Read a file backward</vt:lpstr>
      <vt:lpstr>Read a file backward</vt:lpstr>
      <vt:lpstr>PowerPoint Presentation</vt:lpstr>
      <vt:lpstr>What happens  if we make a mistake?</vt:lpstr>
      <vt:lpstr>What happens  if we make a mistake?</vt:lpstr>
      <vt:lpstr>Binary numbers</vt:lpstr>
      <vt:lpstr>Hexadecimal digits</vt:lpstr>
      <vt:lpstr>Hexadecimal digits</vt:lpstr>
      <vt:lpstr>Hexadecimal digits</vt:lpstr>
      <vt:lpstr>Endianness</vt:lpstr>
      <vt:lpstr>Endianness</vt:lpstr>
      <vt:lpstr>Endianness</vt:lpstr>
      <vt:lpstr>Two’s complement for unsigned integers</vt:lpstr>
      <vt:lpstr>Two’s complement for unsigned integers</vt:lpstr>
      <vt:lpstr>Two’s complement for unsigned integers</vt:lpstr>
      <vt:lpstr>Two’s complement for unsigned integers</vt:lpstr>
      <vt:lpstr>Example</vt:lpstr>
      <vt:lpstr>Example</vt:lpstr>
      <vt:lpstr>Exercise One What are the output?</vt:lpstr>
      <vt:lpstr>Report Data</vt:lpstr>
      <vt:lpstr>Exercise One What are the output?</vt:lpstr>
      <vt:lpstr>Exercise Two What are the output?</vt:lpstr>
      <vt:lpstr>Report Data</vt:lpstr>
      <vt:lpstr>Exercise Two What are the output?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302</cp:revision>
  <dcterms:created xsi:type="dcterms:W3CDTF">2016-04-14T11:03:33Z</dcterms:created>
  <dcterms:modified xsi:type="dcterms:W3CDTF">2020-04-10T11:50:07Z</dcterms:modified>
</cp:coreProperties>
</file>