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0" r:id="rId1"/>
    <p:sldMasterId id="2147483768" r:id="rId2"/>
  </p:sldMasterIdLst>
  <p:notesMasterIdLst>
    <p:notesMasterId r:id="rId49"/>
  </p:notesMasterIdLst>
  <p:handoutMasterIdLst>
    <p:handoutMasterId r:id="rId50"/>
  </p:handoutMasterIdLst>
  <p:sldIdLst>
    <p:sldId id="256" r:id="rId3"/>
    <p:sldId id="396" r:id="rId4"/>
    <p:sldId id="397" r:id="rId5"/>
    <p:sldId id="293" r:id="rId6"/>
    <p:sldId id="381" r:id="rId7"/>
    <p:sldId id="382" r:id="rId8"/>
    <p:sldId id="386" r:id="rId9"/>
    <p:sldId id="383" r:id="rId10"/>
    <p:sldId id="372" r:id="rId11"/>
    <p:sldId id="358" r:id="rId12"/>
    <p:sldId id="373" r:id="rId13"/>
    <p:sldId id="401" r:id="rId14"/>
    <p:sldId id="387" r:id="rId15"/>
    <p:sldId id="398" r:id="rId16"/>
    <p:sldId id="374" r:id="rId17"/>
    <p:sldId id="393" r:id="rId18"/>
    <p:sldId id="375" r:id="rId19"/>
    <p:sldId id="399" r:id="rId20"/>
    <p:sldId id="380" r:id="rId21"/>
    <p:sldId id="384" r:id="rId22"/>
    <p:sldId id="376" r:id="rId23"/>
    <p:sldId id="377" r:id="rId24"/>
    <p:sldId id="378" r:id="rId25"/>
    <p:sldId id="379" r:id="rId26"/>
    <p:sldId id="395" r:id="rId27"/>
    <p:sldId id="388" r:id="rId28"/>
    <p:sldId id="359" r:id="rId29"/>
    <p:sldId id="400" r:id="rId30"/>
    <p:sldId id="294" r:id="rId31"/>
    <p:sldId id="360" r:id="rId32"/>
    <p:sldId id="402" r:id="rId33"/>
    <p:sldId id="403" r:id="rId34"/>
    <p:sldId id="404" r:id="rId35"/>
    <p:sldId id="405" r:id="rId36"/>
    <p:sldId id="297" r:id="rId37"/>
    <p:sldId id="406" r:id="rId38"/>
    <p:sldId id="420" r:id="rId39"/>
    <p:sldId id="407" r:id="rId40"/>
    <p:sldId id="417" r:id="rId41"/>
    <p:sldId id="418" r:id="rId42"/>
    <p:sldId id="419" r:id="rId43"/>
    <p:sldId id="416" r:id="rId44"/>
    <p:sldId id="421" r:id="rId45"/>
    <p:sldId id="422" r:id="rId46"/>
    <p:sldId id="414" r:id="rId47"/>
    <p:sldId id="365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6" autoAdjust="0"/>
    <p:restoredTop sz="93760" autoAdjust="0"/>
  </p:normalViewPr>
  <p:slideViewPr>
    <p:cSldViewPr>
      <p:cViewPr varScale="1">
        <p:scale>
          <a:sx n="66" d="100"/>
          <a:sy n="66" d="100"/>
        </p:scale>
        <p:origin x="972" y="6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7859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26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F59EC762-ADB1-4D68-B043-ED5B85814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EC762-ADB1-4D68-B043-ED5B8581475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5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E61D-B8B1-426C-8B8F-46EA82BCE0DB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880D-7F56-49B0-AE61-EEB6F19F899B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E40F-C82A-46D9-9CE2-D6D577279CB0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7151-274F-4504-A31A-A6789752FF62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E883-8922-400A-90B0-62CA1807DCE7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4381-D0CD-4D90-B6D7-2FFBE6B2132B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491D-F0A2-4986-8EDE-10E91AEA443D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53B8-D654-4B47-A5B9-B688657699BE}" type="datetime1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BB3F-9475-450F-BCE8-6D3BB4DC5396}" type="datetime1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2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8513-7E68-456B-8B71-C114897490B7}" type="datetime1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6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5705-691D-49B5-A3D2-AAAB3DCF0662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EE16-EC0A-4C6C-B941-4DFC78FC7B13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D85C-1032-4333-A257-AAC42E97732F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0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673-0526-4BD5-B407-B92A36247030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1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0C26-14EC-4884-8530-86F74C84C0F9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D6B9-F8D0-4467-BB2F-B7AA9F3AD9FC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DB9-6F60-4A20-8680-ADE570D27A34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3298-6CED-45B6-AAB4-FE1EA75AF6AC}" type="datetime1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A182-3F9A-49A7-ADED-798C8F209F5A}" type="datetime1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A56-A3CF-4E62-9D5C-D86A5FF073E2}" type="datetime1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FFB2-0DE7-4EB1-838C-77D8A1F2DA69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E42E-0A76-4361-A41F-F91BD432494A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68B0-ECE2-4ECE-8DAB-C08CD01D2F50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4793-9A35-4337-90ED-EDFBE010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267D-F867-4667-86E7-697427311F4D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63B8-D521-47D9-9685-FA65F3D73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14600"/>
            <a:ext cx="8610600" cy="1524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br>
              <a:rPr lang="en-US" alt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黃</a:t>
            </a:r>
            <a:r>
              <a:rPr lang="zh-TW" altLang="en-US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世強  </a:t>
            </a:r>
            <a: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Sai-Keung Wong</a:t>
            </a:r>
            <a:r>
              <a:rPr lang="en-US" altLang="zh-TW" sz="3200" dirty="0" smtClean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  <a:br>
              <a:rPr lang="en-US" altLang="zh-TW" sz="3200" dirty="0" smtClean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College of Computer Science</a:t>
            </a:r>
            <a:b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National </a:t>
            </a:r>
            <a:r>
              <a:rPr lang="en-US" altLang="zh-TW" sz="3200" dirty="0" err="1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Chiao</a:t>
            </a:r>
            <a:r>
              <a:rPr lang="en-US" altLang="zh-TW" sz="32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Tung University, Taiwan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alt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8D53DD-A1B7-4A81-ADB8-702689EB863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2109788" y="231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graphs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4E0976-9242-4CE6-BAA2-38AB8CE0271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106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en-US" sz="2800" dirty="0" smtClean="0"/>
              <a:t>Vertex representation: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Vertex array</a:t>
            </a:r>
          </a:p>
          <a:p>
            <a:pPr marL="457200" indent="-4572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Vertex objects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en-US" sz="2800" dirty="0" smtClean="0"/>
              <a:t>Edge representation: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Edge array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Edge objects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Adjacency matrices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Adjacency lists</a:t>
            </a:r>
            <a:endParaRPr lang="en-US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2047964"/>
            <a:ext cx="37513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Vertex { … }</a:t>
            </a:r>
          </a:p>
          <a:p>
            <a:r>
              <a:rPr lang="en-US" dirty="0"/>
              <a:t>v</a:t>
            </a:r>
            <a:r>
              <a:rPr lang="en-US" dirty="0" smtClean="0"/>
              <a:t>ector&lt;Vertex&gt; vertices;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 Edge { Vertex v1,v2; }</a:t>
            </a:r>
          </a:p>
          <a:p>
            <a:r>
              <a:rPr lang="en-US" dirty="0"/>
              <a:t>v</a:t>
            </a:r>
            <a:r>
              <a:rPr lang="en-US" dirty="0" smtClean="0"/>
              <a:t>ector&lt;Edge&gt; edges;</a:t>
            </a:r>
          </a:p>
          <a:p>
            <a:endParaRPr lang="en-US" dirty="0" smtClean="0"/>
          </a:p>
          <a:p>
            <a:r>
              <a:rPr lang="en-US" dirty="0" smtClean="0"/>
              <a:t>bool </a:t>
            </a:r>
            <a:r>
              <a:rPr lang="en-US" dirty="0" err="1" smtClean="0"/>
              <a:t>adjMatrix</a:t>
            </a:r>
            <a:r>
              <a:rPr lang="en-US" dirty="0" smtClean="0"/>
              <a:t>[100][100];</a:t>
            </a:r>
            <a:endParaRPr lang="en-US" dirty="0"/>
          </a:p>
          <a:p>
            <a:r>
              <a:rPr lang="en-US" dirty="0" smtClean="0"/>
              <a:t>vector&lt;vector&lt;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adjList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1507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vertices 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72079-B784-47AA-8EE6-D61E3082B5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354736" y="1447800"/>
            <a:ext cx="4568428" cy="3170829"/>
            <a:chOff x="4412286" y="1829709"/>
            <a:chExt cx="4568428" cy="3170829"/>
          </a:xfrm>
        </p:grpSpPr>
        <p:sp>
          <p:nvSpPr>
            <p:cNvPr id="9" name="Diagonal Stripe 8"/>
            <p:cNvSpPr/>
            <p:nvPr/>
          </p:nvSpPr>
          <p:spPr>
            <a:xfrm rot="3619074">
              <a:off x="5811356" y="2060517"/>
              <a:ext cx="1655189" cy="2990052"/>
            </a:xfrm>
            <a:prstGeom prst="diagStripe">
              <a:avLst>
                <a:gd name="adj" fmla="val 90754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3619074">
              <a:off x="4801618" y="3823628"/>
              <a:ext cx="1605442" cy="748378"/>
            </a:xfrm>
            <a:prstGeom prst="diagStri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3259254">
              <a:off x="6528224" y="2748035"/>
              <a:ext cx="1605442" cy="748378"/>
            </a:xfrm>
            <a:prstGeom prst="diagStri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>
              <a:off x="5131679" y="2749662"/>
              <a:ext cx="1803541" cy="784566"/>
            </a:xfrm>
            <a:prstGeom prst="diagStri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loud 12"/>
            <p:cNvSpPr/>
            <p:nvPr/>
          </p:nvSpPr>
          <p:spPr>
            <a:xfrm>
              <a:off x="4412286" y="3021125"/>
              <a:ext cx="1066800" cy="9906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Dog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6051776" y="2301988"/>
              <a:ext cx="1066800" cy="9906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Bird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Cloud 14"/>
            <p:cNvSpPr/>
            <p:nvPr/>
          </p:nvSpPr>
          <p:spPr>
            <a:xfrm>
              <a:off x="5678408" y="4000334"/>
              <a:ext cx="1066800" cy="9906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5">
                      <a:lumMod val="50000"/>
                    </a:schemeClr>
                  </a:solidFill>
                </a:rPr>
                <a:t>Car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7612685" y="2590800"/>
              <a:ext cx="1368029" cy="118042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Air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472968">
              <a:off x="5290037" y="2793810"/>
              <a:ext cx="1051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edge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2009" y="1829709"/>
              <a:ext cx="105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island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059" y="856357"/>
            <a:ext cx="789010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 vertices[ ] = {“Air”, “Bird”, “Dog”, “Car”};</a:t>
            </a:r>
          </a:p>
          <a:p>
            <a:endParaRPr lang="en-US" dirty="0" smtClean="0"/>
          </a:p>
          <a:p>
            <a:r>
              <a:rPr lang="en-US" altLang="en-US" dirty="0"/>
              <a:t>vector&lt;string&gt; vertices;</a:t>
            </a:r>
          </a:p>
          <a:p>
            <a:r>
              <a:rPr lang="en-US" dirty="0" err="1" smtClean="0"/>
              <a:t>vertices.emplace_back</a:t>
            </a:r>
            <a:r>
              <a:rPr lang="en-US" dirty="0" smtClean="0"/>
              <a:t>(“Air”);</a:t>
            </a:r>
          </a:p>
          <a:p>
            <a:r>
              <a:rPr lang="en-US" dirty="0" smtClean="0"/>
              <a:t>…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lass Vertex { 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ublic: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string name;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vertex_id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…… // other attributes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Vertex( ) { }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Vertex(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string &amp;s,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id) { name =s;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vertex_id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= id;}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};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ector&lt;Vertex*&gt; </a:t>
            </a:r>
            <a:r>
              <a:rPr lang="en-US" dirty="0" err="1" smtClean="0"/>
              <a:t>vPtr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vPtr.push_back</a:t>
            </a:r>
            <a:r>
              <a:rPr lang="en-US" dirty="0" smtClean="0"/>
              <a:t>( new Vertex(“Air”));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1507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vertices 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72079-B784-47AA-8EE6-D61E3082B5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173736" y="878128"/>
            <a:ext cx="4568428" cy="3170829"/>
            <a:chOff x="4412286" y="1829709"/>
            <a:chExt cx="4568428" cy="3170829"/>
          </a:xfrm>
        </p:grpSpPr>
        <p:sp>
          <p:nvSpPr>
            <p:cNvPr id="9" name="Diagonal Stripe 8"/>
            <p:cNvSpPr/>
            <p:nvPr/>
          </p:nvSpPr>
          <p:spPr>
            <a:xfrm rot="3619074">
              <a:off x="5811356" y="2060517"/>
              <a:ext cx="1655189" cy="2990052"/>
            </a:xfrm>
            <a:prstGeom prst="diagStripe">
              <a:avLst>
                <a:gd name="adj" fmla="val 90754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3619074">
              <a:off x="4801618" y="3823628"/>
              <a:ext cx="1605442" cy="748378"/>
            </a:xfrm>
            <a:prstGeom prst="diagStri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3259254">
              <a:off x="6528224" y="2748035"/>
              <a:ext cx="1605442" cy="748378"/>
            </a:xfrm>
            <a:prstGeom prst="diagStri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>
              <a:off x="5131679" y="2749662"/>
              <a:ext cx="1803541" cy="784566"/>
            </a:xfrm>
            <a:prstGeom prst="diagStrip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loud 12"/>
            <p:cNvSpPr/>
            <p:nvPr/>
          </p:nvSpPr>
          <p:spPr>
            <a:xfrm>
              <a:off x="4412286" y="3021125"/>
              <a:ext cx="1066800" cy="9906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Dog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6051776" y="2301988"/>
              <a:ext cx="1066800" cy="9906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Bird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Cloud 14"/>
            <p:cNvSpPr/>
            <p:nvPr/>
          </p:nvSpPr>
          <p:spPr>
            <a:xfrm>
              <a:off x="5678408" y="4000334"/>
              <a:ext cx="1066800" cy="9906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5">
                      <a:lumMod val="50000"/>
                    </a:schemeClr>
                  </a:solidFill>
                </a:rPr>
                <a:t>Car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7612685" y="2590800"/>
              <a:ext cx="1368029" cy="118042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accent5">
                      <a:lumMod val="50000"/>
                    </a:schemeClr>
                  </a:solidFill>
                </a:rPr>
                <a:t>Air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472968">
              <a:off x="5290037" y="2793810"/>
              <a:ext cx="1051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edge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2009" y="1829709"/>
              <a:ext cx="105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island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2472" y="907157"/>
            <a:ext cx="51295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class Vertex {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ublic: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string name;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vertex_id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vector3 p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;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// position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double cost;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Color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color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;  // color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…… // other attributes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Vertex( ) { }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Vertex(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string &amp;s,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id) {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name =s;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vertex_id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= id;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Vertex(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vector3 &amp;p);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Vector( double x, double y, double z );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62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910235-9101-4CBB-B854-F66D12D3A56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818926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28600" y="1590326"/>
            <a:ext cx="8915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/>
              <a:t>Assign a unique number to each vertex.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edges</a:t>
            </a:r>
            <a:r>
              <a:rPr lang="en-US" altLang="en-US" sz="2400" dirty="0" smtClean="0"/>
              <a:t>[ ][</a:t>
            </a:r>
            <a:r>
              <a:rPr lang="en-US" altLang="en-US" sz="2400" dirty="0"/>
              <a:t>2] =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  {0,1}, {0, 2},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  {1, 2},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{2, 3}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};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 </a:t>
            </a:r>
            <a:endParaRPr lang="en-US" altLang="en-U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</a:rPr>
              <a:t>dir_edges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[ ][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2] =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1,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0}, {1, 3}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 {2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0},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</a:rPr>
              <a:t> {3,0}, {3, 1}  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8678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array </a:t>
            </a:r>
          </a:p>
        </p:txBody>
      </p:sp>
      <p:sp>
        <p:nvSpPr>
          <p:cNvPr id="8" name="Diagonal Stripe 7"/>
          <p:cNvSpPr/>
          <p:nvPr/>
        </p:nvSpPr>
        <p:spPr>
          <a:xfrm rot="3619074">
            <a:off x="5827491" y="1358977"/>
            <a:ext cx="1655189" cy="2990052"/>
          </a:xfrm>
          <a:prstGeom prst="diagStripe">
            <a:avLst>
              <a:gd name="adj" fmla="val 9075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iagonal Stripe 8"/>
          <p:cNvSpPr/>
          <p:nvPr/>
        </p:nvSpPr>
        <p:spPr>
          <a:xfrm rot="3619074">
            <a:off x="4817753" y="3122088"/>
            <a:ext cx="1605442" cy="748378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gonal Stripe 9"/>
          <p:cNvSpPr/>
          <p:nvPr/>
        </p:nvSpPr>
        <p:spPr>
          <a:xfrm rot="3259254">
            <a:off x="6544359" y="2046495"/>
            <a:ext cx="1605442" cy="748378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>
            <a:off x="5147814" y="2048122"/>
            <a:ext cx="1803541" cy="784566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4428421" y="2319585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Dog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Cloud 12"/>
          <p:cNvSpPr/>
          <p:nvPr/>
        </p:nvSpPr>
        <p:spPr>
          <a:xfrm>
            <a:off x="6067911" y="1600448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Bird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Cloud 13"/>
          <p:cNvSpPr/>
          <p:nvPr/>
        </p:nvSpPr>
        <p:spPr>
          <a:xfrm>
            <a:off x="5694543" y="3298794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Car</a:t>
            </a:r>
          </a:p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" name="Cloud 14"/>
          <p:cNvSpPr/>
          <p:nvPr/>
        </p:nvSpPr>
        <p:spPr>
          <a:xfrm>
            <a:off x="7628820" y="1889260"/>
            <a:ext cx="1368029" cy="118042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Air</a:t>
            </a:r>
          </a:p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 rot="19472968">
            <a:off x="5306172" y="2092270"/>
            <a:ext cx="105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edge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873569" y="4442932"/>
            <a:ext cx="2293813" cy="2089256"/>
            <a:chOff x="358209" y="2121563"/>
            <a:chExt cx="3745447" cy="4207785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1865312" y="333216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609600" y="46863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779587" y="488315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949575" y="4953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9"/>
            <p:cNvCxnSpPr>
              <a:cxnSpLocks noChangeShapeType="1"/>
              <a:stCxn id="19" idx="7"/>
              <a:endCxn id="18" idx="3"/>
            </p:cNvCxnSpPr>
            <p:nvPr/>
          </p:nvCxnSpPr>
          <p:spPr bwMode="auto">
            <a:xfrm flipV="1">
              <a:off x="1065212" y="3787775"/>
              <a:ext cx="877888" cy="97631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10"/>
            <p:cNvCxnSpPr>
              <a:cxnSpLocks noChangeShapeType="1"/>
              <a:endCxn id="18" idx="4"/>
            </p:cNvCxnSpPr>
            <p:nvPr/>
          </p:nvCxnSpPr>
          <p:spPr bwMode="auto">
            <a:xfrm flipV="1">
              <a:off x="2071687" y="3865562"/>
              <a:ext cx="60325" cy="10255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12"/>
            <p:cNvCxnSpPr>
              <a:cxnSpLocks noChangeShapeType="1"/>
              <a:stCxn id="21" idx="1"/>
              <a:endCxn id="18" idx="5"/>
            </p:cNvCxnSpPr>
            <p:nvPr/>
          </p:nvCxnSpPr>
          <p:spPr bwMode="auto">
            <a:xfrm flipH="1" flipV="1">
              <a:off x="2320925" y="3787775"/>
              <a:ext cx="708025" cy="124301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1916057" y="2738108"/>
              <a:ext cx="866903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A:0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209" y="5414276"/>
              <a:ext cx="845964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B:3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5790" y="5585509"/>
              <a:ext cx="845964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C:2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6753" y="5580750"/>
              <a:ext cx="866903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D:1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3666" y="2121563"/>
              <a:ext cx="2543142" cy="2869537"/>
            </a:xfrm>
            <a:custGeom>
              <a:avLst/>
              <a:gdLst>
                <a:gd name="connsiteX0" fmla="*/ 2511034 w 2543142"/>
                <a:gd name="connsiteY0" fmla="*/ 2869537 h 2869537"/>
                <a:gd name="connsiteX1" fmla="*/ 2530084 w 2543142"/>
                <a:gd name="connsiteY1" fmla="*/ 2259937 h 2869537"/>
                <a:gd name="connsiteX2" fmla="*/ 2339584 w 2543142"/>
                <a:gd name="connsiteY2" fmla="*/ 869287 h 2869537"/>
                <a:gd name="connsiteX3" fmla="*/ 1787134 w 2543142"/>
                <a:gd name="connsiteY3" fmla="*/ 50137 h 2869537"/>
                <a:gd name="connsiteX4" fmla="*/ 682234 w 2543142"/>
                <a:gd name="connsiteY4" fmla="*/ 278737 h 2869537"/>
                <a:gd name="connsiteX5" fmla="*/ 72634 w 2543142"/>
                <a:gd name="connsiteY5" fmla="*/ 1821787 h 2869537"/>
                <a:gd name="connsiteX6" fmla="*/ 34534 w 2543142"/>
                <a:gd name="connsiteY6" fmla="*/ 2602837 h 28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3142" h="2869537">
                  <a:moveTo>
                    <a:pt x="2511034" y="2869537"/>
                  </a:moveTo>
                  <a:cubicBezTo>
                    <a:pt x="2534846" y="2731424"/>
                    <a:pt x="2558659" y="2593312"/>
                    <a:pt x="2530084" y="2259937"/>
                  </a:cubicBezTo>
                  <a:cubicBezTo>
                    <a:pt x="2501509" y="1926562"/>
                    <a:pt x="2463409" y="1237587"/>
                    <a:pt x="2339584" y="869287"/>
                  </a:cubicBezTo>
                  <a:cubicBezTo>
                    <a:pt x="2215759" y="500987"/>
                    <a:pt x="2063359" y="148562"/>
                    <a:pt x="1787134" y="50137"/>
                  </a:cubicBezTo>
                  <a:cubicBezTo>
                    <a:pt x="1510909" y="-48288"/>
                    <a:pt x="967984" y="-16538"/>
                    <a:pt x="682234" y="278737"/>
                  </a:cubicBezTo>
                  <a:cubicBezTo>
                    <a:pt x="396484" y="574012"/>
                    <a:pt x="180584" y="1434437"/>
                    <a:pt x="72634" y="1821787"/>
                  </a:cubicBezTo>
                  <a:cubicBezTo>
                    <a:pt x="-35316" y="2209137"/>
                    <a:pt x="-391" y="2405987"/>
                    <a:pt x="34534" y="2602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01924" y="5067028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Directed graph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910235-9101-4CBB-B854-F66D12D3A56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818926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28600" y="1590326"/>
            <a:ext cx="8915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/>
              <a:t>Assign a unique number to each vertex.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edges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[ ][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2] =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  {0,1}, {0, 2},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  {1, 2},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 {2, 3}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};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 </a:t>
            </a:r>
            <a:endParaRPr lang="en-US" altLang="en-U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dir_edges</a:t>
            </a:r>
            <a:r>
              <a:rPr lang="en-US" altLang="en-US" sz="2400" dirty="0" smtClean="0"/>
              <a:t>[ ][</a:t>
            </a:r>
            <a:r>
              <a:rPr lang="en-US" altLang="en-US" sz="2400" dirty="0"/>
              <a:t>2] =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dirty="0" smtClean="0"/>
              <a:t>{</a:t>
            </a:r>
            <a:r>
              <a:rPr lang="en-US" altLang="en-US" sz="2400" dirty="0"/>
              <a:t>1, </a:t>
            </a:r>
            <a:r>
              <a:rPr lang="en-US" altLang="en-US" sz="2400" dirty="0" smtClean="0"/>
              <a:t>0}, {1, 3}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{2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0},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{3,0}, {3, 1}  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86781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array </a:t>
            </a:r>
          </a:p>
        </p:txBody>
      </p:sp>
      <p:sp>
        <p:nvSpPr>
          <p:cNvPr id="8" name="Diagonal Stripe 7"/>
          <p:cNvSpPr/>
          <p:nvPr/>
        </p:nvSpPr>
        <p:spPr>
          <a:xfrm rot="3619074">
            <a:off x="5827491" y="1358977"/>
            <a:ext cx="1655189" cy="2990052"/>
          </a:xfrm>
          <a:prstGeom prst="diagStripe">
            <a:avLst>
              <a:gd name="adj" fmla="val 9075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Diagonal Stripe 8"/>
          <p:cNvSpPr/>
          <p:nvPr/>
        </p:nvSpPr>
        <p:spPr>
          <a:xfrm rot="3619074">
            <a:off x="4817753" y="3122088"/>
            <a:ext cx="1605442" cy="748378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Diagonal Stripe 9"/>
          <p:cNvSpPr/>
          <p:nvPr/>
        </p:nvSpPr>
        <p:spPr>
          <a:xfrm rot="3259254">
            <a:off x="6544359" y="2046495"/>
            <a:ext cx="1605442" cy="748378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Diagonal Stripe 10"/>
          <p:cNvSpPr/>
          <p:nvPr/>
        </p:nvSpPr>
        <p:spPr>
          <a:xfrm>
            <a:off x="5147814" y="2048122"/>
            <a:ext cx="1803541" cy="784566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4428421" y="2319585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Dog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Cloud 12"/>
          <p:cNvSpPr/>
          <p:nvPr/>
        </p:nvSpPr>
        <p:spPr>
          <a:xfrm>
            <a:off x="6067911" y="1600448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Bird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Cloud 13"/>
          <p:cNvSpPr/>
          <p:nvPr/>
        </p:nvSpPr>
        <p:spPr>
          <a:xfrm>
            <a:off x="5694543" y="3298794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Car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" name="Cloud 14"/>
          <p:cNvSpPr/>
          <p:nvPr/>
        </p:nvSpPr>
        <p:spPr>
          <a:xfrm>
            <a:off x="7628820" y="1889260"/>
            <a:ext cx="1368029" cy="118042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Air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 rot="19472968">
            <a:off x="5306172" y="2092270"/>
            <a:ext cx="105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edge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73569" y="4442932"/>
            <a:ext cx="2293813" cy="2089256"/>
            <a:chOff x="358209" y="2121563"/>
            <a:chExt cx="3745447" cy="4207785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1865312" y="333216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609600" y="46863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779587" y="488315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949575" y="4953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/>
            </a:p>
          </p:txBody>
        </p:sp>
        <p:cxnSp>
          <p:nvCxnSpPr>
            <p:cNvPr id="22" name="Straight Arrow Connector 9"/>
            <p:cNvCxnSpPr>
              <a:cxnSpLocks noChangeShapeType="1"/>
              <a:stCxn id="19" idx="7"/>
              <a:endCxn id="18" idx="3"/>
            </p:cNvCxnSpPr>
            <p:nvPr/>
          </p:nvCxnSpPr>
          <p:spPr bwMode="auto">
            <a:xfrm flipV="1">
              <a:off x="1065212" y="3787775"/>
              <a:ext cx="877888" cy="97631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10"/>
            <p:cNvCxnSpPr>
              <a:cxnSpLocks noChangeShapeType="1"/>
              <a:endCxn id="18" idx="4"/>
            </p:cNvCxnSpPr>
            <p:nvPr/>
          </p:nvCxnSpPr>
          <p:spPr bwMode="auto">
            <a:xfrm flipV="1">
              <a:off x="2071687" y="3865562"/>
              <a:ext cx="60325" cy="10255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12"/>
            <p:cNvCxnSpPr>
              <a:cxnSpLocks noChangeShapeType="1"/>
              <a:stCxn id="21" idx="1"/>
              <a:endCxn id="18" idx="5"/>
            </p:cNvCxnSpPr>
            <p:nvPr/>
          </p:nvCxnSpPr>
          <p:spPr bwMode="auto">
            <a:xfrm flipH="1" flipV="1">
              <a:off x="2320925" y="3787775"/>
              <a:ext cx="708025" cy="124301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1916057" y="2738108"/>
              <a:ext cx="866903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A:0</a:t>
              </a:r>
              <a:endParaRPr 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8209" y="5414276"/>
              <a:ext cx="845964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B:3</a:t>
              </a:r>
              <a:endParaRPr 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5790" y="5585509"/>
              <a:ext cx="845964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C:2</a:t>
              </a:r>
              <a:endParaRPr 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6753" y="5580750"/>
              <a:ext cx="866903" cy="74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D:1</a:t>
              </a:r>
              <a:endParaRPr lang="en-US" sz="18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3666" y="2121563"/>
              <a:ext cx="2543142" cy="2869537"/>
            </a:xfrm>
            <a:custGeom>
              <a:avLst/>
              <a:gdLst>
                <a:gd name="connsiteX0" fmla="*/ 2511034 w 2543142"/>
                <a:gd name="connsiteY0" fmla="*/ 2869537 h 2869537"/>
                <a:gd name="connsiteX1" fmla="*/ 2530084 w 2543142"/>
                <a:gd name="connsiteY1" fmla="*/ 2259937 h 2869537"/>
                <a:gd name="connsiteX2" fmla="*/ 2339584 w 2543142"/>
                <a:gd name="connsiteY2" fmla="*/ 869287 h 2869537"/>
                <a:gd name="connsiteX3" fmla="*/ 1787134 w 2543142"/>
                <a:gd name="connsiteY3" fmla="*/ 50137 h 2869537"/>
                <a:gd name="connsiteX4" fmla="*/ 682234 w 2543142"/>
                <a:gd name="connsiteY4" fmla="*/ 278737 h 2869537"/>
                <a:gd name="connsiteX5" fmla="*/ 72634 w 2543142"/>
                <a:gd name="connsiteY5" fmla="*/ 1821787 h 2869537"/>
                <a:gd name="connsiteX6" fmla="*/ 34534 w 2543142"/>
                <a:gd name="connsiteY6" fmla="*/ 2602837 h 28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3142" h="2869537">
                  <a:moveTo>
                    <a:pt x="2511034" y="2869537"/>
                  </a:moveTo>
                  <a:cubicBezTo>
                    <a:pt x="2534846" y="2731424"/>
                    <a:pt x="2558659" y="2593312"/>
                    <a:pt x="2530084" y="2259937"/>
                  </a:cubicBezTo>
                  <a:cubicBezTo>
                    <a:pt x="2501509" y="1926562"/>
                    <a:pt x="2463409" y="1237587"/>
                    <a:pt x="2339584" y="869287"/>
                  </a:cubicBezTo>
                  <a:cubicBezTo>
                    <a:pt x="2215759" y="500987"/>
                    <a:pt x="2063359" y="148562"/>
                    <a:pt x="1787134" y="50137"/>
                  </a:cubicBezTo>
                  <a:cubicBezTo>
                    <a:pt x="1510909" y="-48288"/>
                    <a:pt x="967984" y="-16538"/>
                    <a:pt x="682234" y="278737"/>
                  </a:cubicBezTo>
                  <a:cubicBezTo>
                    <a:pt x="396484" y="574012"/>
                    <a:pt x="180584" y="1434437"/>
                    <a:pt x="72634" y="1821787"/>
                  </a:cubicBezTo>
                  <a:cubicBezTo>
                    <a:pt x="-35316" y="2209137"/>
                    <a:pt x="-391" y="2405987"/>
                    <a:pt x="34534" y="2602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01924" y="5067028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7048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array </a:t>
            </a:r>
            <a:endParaRPr lang="en-US" altLang="en-US" sz="3600" dirty="0" smtClean="0"/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0F47C3-413B-478D-86A1-785DA33C1A3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9154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int</a:t>
            </a:r>
            <a:r>
              <a:rPr lang="en-US" altLang="en-US" sz="2400" dirty="0"/>
              <a:t> edges</a:t>
            </a:r>
            <a:r>
              <a:rPr lang="en-US" altLang="en-US" sz="2400" dirty="0" smtClean="0"/>
              <a:t>[ ][</a:t>
            </a:r>
            <a:r>
              <a:rPr lang="en-US" altLang="en-US" sz="2400" dirty="0"/>
              <a:t>2] =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800" b="1" dirty="0"/>
              <a:t>{0, 1}, {0, 3}, {0, 5},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/>
              <a:t>  {1, 0}, {1, 2}, {1, 3},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 </a:t>
            </a:r>
            <a:r>
              <a:rPr lang="en-US" altLang="en-US" sz="2400" dirty="0" smtClean="0"/>
              <a:t>……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 </a:t>
            </a:r>
          </a:p>
        </p:txBody>
      </p:sp>
      <p:sp>
        <p:nvSpPr>
          <p:cNvPr id="21510" name="Oval 1"/>
          <p:cNvSpPr>
            <a:spLocks noChangeArrowheads="1"/>
          </p:cNvSpPr>
          <p:nvPr/>
        </p:nvSpPr>
        <p:spPr bwMode="auto">
          <a:xfrm>
            <a:off x="6096000" y="1676400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7620000" y="1676400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6705600" y="2778125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8001000" y="3005138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7620000" y="4035425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cxnSp>
        <p:nvCxnSpPr>
          <p:cNvPr id="21515" name="Straight Connector 3"/>
          <p:cNvCxnSpPr>
            <a:cxnSpLocks noChangeShapeType="1"/>
            <a:endCxn id="21513" idx="1"/>
          </p:cNvCxnSpPr>
          <p:nvPr/>
        </p:nvCxnSpPr>
        <p:spPr bwMode="auto">
          <a:xfrm>
            <a:off x="7315200" y="3044825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Straight Connector 14"/>
          <p:cNvCxnSpPr>
            <a:cxnSpLocks noChangeShapeType="1"/>
            <a:stCxn id="21512" idx="5"/>
            <a:endCxn id="21514" idx="1"/>
          </p:cNvCxnSpPr>
          <p:nvPr/>
        </p:nvCxnSpPr>
        <p:spPr bwMode="auto">
          <a:xfrm>
            <a:off x="7226300" y="3233738"/>
            <a:ext cx="482600" cy="879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Connector 17"/>
          <p:cNvCxnSpPr>
            <a:cxnSpLocks noChangeShapeType="1"/>
            <a:stCxn id="21510" idx="5"/>
          </p:cNvCxnSpPr>
          <p:nvPr/>
        </p:nvCxnSpPr>
        <p:spPr bwMode="auto">
          <a:xfrm>
            <a:off x="6616700" y="2132013"/>
            <a:ext cx="242888" cy="684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Connector 19"/>
          <p:cNvCxnSpPr>
            <a:cxnSpLocks noChangeShapeType="1"/>
            <a:stCxn id="21511" idx="4"/>
          </p:cNvCxnSpPr>
          <p:nvPr/>
        </p:nvCxnSpPr>
        <p:spPr bwMode="auto">
          <a:xfrm>
            <a:off x="7924800" y="2209800"/>
            <a:ext cx="377825" cy="8445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Connector 21"/>
          <p:cNvCxnSpPr>
            <a:cxnSpLocks noChangeShapeType="1"/>
            <a:endCxn id="21514" idx="7"/>
          </p:cNvCxnSpPr>
          <p:nvPr/>
        </p:nvCxnSpPr>
        <p:spPr bwMode="auto">
          <a:xfrm flipH="1">
            <a:off x="8140700" y="3538538"/>
            <a:ext cx="152400" cy="5746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Straight Connector 23"/>
          <p:cNvCxnSpPr>
            <a:cxnSpLocks noChangeShapeType="1"/>
            <a:stCxn id="21513" idx="2"/>
            <a:endCxn id="21512" idx="5"/>
          </p:cNvCxnSpPr>
          <p:nvPr/>
        </p:nvCxnSpPr>
        <p:spPr bwMode="auto">
          <a:xfrm flipH="1" flipV="1">
            <a:off x="7226300" y="3233738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7048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array </a:t>
            </a:r>
            <a:endParaRPr lang="en-US" altLang="en-US" sz="3600" dirty="0" smtClean="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978986-EEDD-4C9A-9475-35CDD24A3C3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915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/>
              <a:t>int</a:t>
            </a:r>
            <a:r>
              <a:rPr lang="en-US" altLang="en-US" sz="2000" dirty="0"/>
              <a:t> edges</a:t>
            </a:r>
            <a:r>
              <a:rPr lang="en-US" altLang="en-US" sz="2000" dirty="0" smtClean="0"/>
              <a:t>[ ][</a:t>
            </a:r>
            <a:r>
              <a:rPr lang="en-US" altLang="en-US" sz="2000" dirty="0"/>
              <a:t>2] =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</a:t>
            </a:r>
            <a:r>
              <a:rPr lang="en-US" altLang="en-US" sz="2400" b="1" dirty="0"/>
              <a:t>{0, 1}, {0, 3}, {0, 5},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  {1, 0}, {1, 2}, {1, 3},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……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 </a:t>
            </a:r>
          </a:p>
        </p:txBody>
      </p:sp>
      <p:sp>
        <p:nvSpPr>
          <p:cNvPr id="22534" name="Oval 1"/>
          <p:cNvSpPr>
            <a:spLocks noChangeArrowheads="1"/>
          </p:cNvSpPr>
          <p:nvPr/>
        </p:nvSpPr>
        <p:spPr bwMode="auto">
          <a:xfrm>
            <a:off x="6096000" y="1676400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7620000" y="1676400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6705600" y="2778125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8001000" y="3005138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226300" y="5668963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cxnSp>
        <p:nvCxnSpPr>
          <p:cNvPr id="22539" name="Straight Connector 3"/>
          <p:cNvCxnSpPr>
            <a:cxnSpLocks noChangeShapeType="1"/>
            <a:endCxn id="22537" idx="1"/>
          </p:cNvCxnSpPr>
          <p:nvPr/>
        </p:nvCxnSpPr>
        <p:spPr bwMode="auto">
          <a:xfrm>
            <a:off x="7315200" y="3044825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0" name="Straight Connector 14"/>
          <p:cNvCxnSpPr>
            <a:cxnSpLocks noChangeShapeType="1"/>
            <a:stCxn id="22536" idx="5"/>
            <a:endCxn id="22538" idx="1"/>
          </p:cNvCxnSpPr>
          <p:nvPr/>
        </p:nvCxnSpPr>
        <p:spPr bwMode="auto">
          <a:xfrm>
            <a:off x="7226300" y="3233738"/>
            <a:ext cx="88900" cy="25130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1" name="Straight Connector 17"/>
          <p:cNvCxnSpPr>
            <a:cxnSpLocks noChangeShapeType="1"/>
            <a:stCxn id="22534" idx="5"/>
          </p:cNvCxnSpPr>
          <p:nvPr/>
        </p:nvCxnSpPr>
        <p:spPr bwMode="auto">
          <a:xfrm>
            <a:off x="6616700" y="2132013"/>
            <a:ext cx="242888" cy="684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2" name="Straight Connector 19"/>
          <p:cNvCxnSpPr>
            <a:cxnSpLocks noChangeShapeType="1"/>
            <a:stCxn id="22535" idx="4"/>
          </p:cNvCxnSpPr>
          <p:nvPr/>
        </p:nvCxnSpPr>
        <p:spPr bwMode="auto">
          <a:xfrm>
            <a:off x="7924800" y="2209800"/>
            <a:ext cx="377825" cy="8445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3" name="Straight Connector 21"/>
          <p:cNvCxnSpPr>
            <a:cxnSpLocks noChangeShapeType="1"/>
            <a:stCxn id="22537" idx="4"/>
            <a:endCxn id="22538" idx="7"/>
          </p:cNvCxnSpPr>
          <p:nvPr/>
        </p:nvCxnSpPr>
        <p:spPr bwMode="auto">
          <a:xfrm flipH="1">
            <a:off x="7747000" y="3538538"/>
            <a:ext cx="558800" cy="2208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4" name="Straight Connector 23"/>
          <p:cNvCxnSpPr>
            <a:cxnSpLocks noChangeShapeType="1"/>
            <a:stCxn id="22537" idx="2"/>
            <a:endCxn id="22536" idx="5"/>
          </p:cNvCxnSpPr>
          <p:nvPr/>
        </p:nvCxnSpPr>
        <p:spPr bwMode="auto">
          <a:xfrm flipH="1" flipV="1">
            <a:off x="7226300" y="3233738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70485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object</a:t>
            </a:r>
            <a:endParaRPr lang="en-US" altLang="en-US" sz="3600" dirty="0" smtClean="0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CE6FAD-2B5C-4CE9-96D8-BD4FB4A3AB3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08530" y="1458496"/>
            <a:ext cx="571681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Edge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edge_id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weight;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...... // other attributes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Edge(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this-&gt;u = u;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this-&gt;v = v;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6096000" y="1676400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7620000" y="1676400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6705600" y="2778125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8001000" y="3005138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7620000" y="4035425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cxnSp>
        <p:nvCxnSpPr>
          <p:cNvPr id="24586" name="Straight Connector 9"/>
          <p:cNvCxnSpPr>
            <a:cxnSpLocks noChangeShapeType="1"/>
            <a:endCxn id="24584" idx="1"/>
          </p:cNvCxnSpPr>
          <p:nvPr/>
        </p:nvCxnSpPr>
        <p:spPr bwMode="auto">
          <a:xfrm>
            <a:off x="7315200" y="3044825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7" name="Straight Connector 10"/>
          <p:cNvCxnSpPr>
            <a:cxnSpLocks noChangeShapeType="1"/>
            <a:stCxn id="24583" idx="5"/>
            <a:endCxn id="24585" idx="1"/>
          </p:cNvCxnSpPr>
          <p:nvPr/>
        </p:nvCxnSpPr>
        <p:spPr bwMode="auto">
          <a:xfrm>
            <a:off x="7226300" y="3233738"/>
            <a:ext cx="482600" cy="8794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Straight Connector 11"/>
          <p:cNvCxnSpPr>
            <a:cxnSpLocks noChangeShapeType="1"/>
            <a:stCxn id="24581" idx="5"/>
          </p:cNvCxnSpPr>
          <p:nvPr/>
        </p:nvCxnSpPr>
        <p:spPr bwMode="auto">
          <a:xfrm>
            <a:off x="6616700" y="2132013"/>
            <a:ext cx="242888" cy="684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Straight Connector 12"/>
          <p:cNvCxnSpPr>
            <a:cxnSpLocks noChangeShapeType="1"/>
            <a:stCxn id="24582" idx="4"/>
          </p:cNvCxnSpPr>
          <p:nvPr/>
        </p:nvCxnSpPr>
        <p:spPr bwMode="auto">
          <a:xfrm>
            <a:off x="7924800" y="2209800"/>
            <a:ext cx="377825" cy="8445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0" name="Straight Connector 13"/>
          <p:cNvCxnSpPr>
            <a:cxnSpLocks noChangeShapeType="1"/>
            <a:endCxn id="24585" idx="7"/>
          </p:cNvCxnSpPr>
          <p:nvPr/>
        </p:nvCxnSpPr>
        <p:spPr bwMode="auto">
          <a:xfrm flipH="1">
            <a:off x="8140700" y="3538538"/>
            <a:ext cx="152400" cy="5746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1" name="Straight Connector 14"/>
          <p:cNvCxnSpPr>
            <a:cxnSpLocks noChangeShapeType="1"/>
            <a:stCxn id="24584" idx="2"/>
            <a:endCxn id="24583" idx="5"/>
          </p:cNvCxnSpPr>
          <p:nvPr/>
        </p:nvCxnSpPr>
        <p:spPr bwMode="auto">
          <a:xfrm flipH="1" flipV="1">
            <a:off x="7226300" y="3233738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7048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object</a:t>
            </a:r>
            <a:endParaRPr lang="en-US" altLang="en-US" sz="3600" dirty="0" smtClean="0"/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241CC-42E3-4FB3-B9E6-758831E332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52400" y="2004787"/>
            <a:ext cx="8915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vector&lt;Edge&gt;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edges;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edges.push_back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(Edge(0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edges.push_back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(Edge(0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3));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edges.push_back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(Edge(0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5));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//Alternative</a:t>
            </a:r>
            <a:endParaRPr lang="en-US" altLang="en-US" sz="24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Edges.emplace_back</a:t>
            </a:r>
            <a:r>
              <a:rPr lang="en-US" alt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(0, 1);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Edges.emplace_back</a:t>
            </a:r>
            <a:r>
              <a:rPr lang="en-US" alt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alt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3);</a:t>
            </a:r>
            <a:endParaRPr lang="en-US" altLang="en-US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Edges.emplace_back</a:t>
            </a:r>
            <a:r>
              <a:rPr lang="en-US" alt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alt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5);</a:t>
            </a:r>
            <a:endParaRPr lang="en-US" altLang="en-US" sz="24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6861175" y="2496912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8156575" y="2723924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7775575" y="3754212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cxnSp>
        <p:nvCxnSpPr>
          <p:cNvPr id="25609" name="Straight Connector 8"/>
          <p:cNvCxnSpPr>
            <a:cxnSpLocks noChangeShapeType="1"/>
            <a:endCxn id="25607" idx="1"/>
          </p:cNvCxnSpPr>
          <p:nvPr/>
        </p:nvCxnSpPr>
        <p:spPr bwMode="auto">
          <a:xfrm>
            <a:off x="7470775" y="2763612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0" name="Straight Connector 9"/>
          <p:cNvCxnSpPr>
            <a:cxnSpLocks noChangeShapeType="1"/>
            <a:stCxn id="25606" idx="5"/>
            <a:endCxn id="25608" idx="1"/>
          </p:cNvCxnSpPr>
          <p:nvPr/>
        </p:nvCxnSpPr>
        <p:spPr bwMode="auto">
          <a:xfrm>
            <a:off x="7381875" y="2950937"/>
            <a:ext cx="482600" cy="881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6457950" y="1336449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cxnSp>
        <p:nvCxnSpPr>
          <p:cNvPr id="25612" name="Straight Connector 13"/>
          <p:cNvCxnSpPr>
            <a:cxnSpLocks noChangeShapeType="1"/>
            <a:stCxn id="25611" idx="5"/>
          </p:cNvCxnSpPr>
          <p:nvPr/>
        </p:nvCxnSpPr>
        <p:spPr bwMode="auto">
          <a:xfrm>
            <a:off x="6978650" y="1792062"/>
            <a:ext cx="242888" cy="684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Cloud 1"/>
          <p:cNvSpPr/>
          <p:nvPr/>
        </p:nvSpPr>
        <p:spPr>
          <a:xfrm>
            <a:off x="5113904" y="3303757"/>
            <a:ext cx="2608263" cy="2251188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object is created and destroyed after being used.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241CC-42E3-4FB3-B9E6-758831E332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52400" y="2004787"/>
            <a:ext cx="8915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vector&lt;Edge&gt;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edges;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edges.push_back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(Edge(0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edges.push_back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(Edge(0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3));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edges.push_back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(Edge(0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5));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//Alternative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Edges.emplace_back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0, 1);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Edges.emplace_back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Edges.emplace_back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6861175" y="2496912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8156575" y="2723924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7775575" y="3754212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cxnSp>
        <p:nvCxnSpPr>
          <p:cNvPr id="25609" name="Straight Connector 8"/>
          <p:cNvCxnSpPr>
            <a:cxnSpLocks noChangeShapeType="1"/>
            <a:endCxn id="25607" idx="1"/>
          </p:cNvCxnSpPr>
          <p:nvPr/>
        </p:nvCxnSpPr>
        <p:spPr bwMode="auto">
          <a:xfrm>
            <a:off x="7470775" y="2763612"/>
            <a:ext cx="774700" cy="38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0" name="Straight Connector 9"/>
          <p:cNvCxnSpPr>
            <a:cxnSpLocks noChangeShapeType="1"/>
            <a:stCxn id="25606" idx="5"/>
            <a:endCxn id="25608" idx="1"/>
          </p:cNvCxnSpPr>
          <p:nvPr/>
        </p:nvCxnSpPr>
        <p:spPr bwMode="auto">
          <a:xfrm>
            <a:off x="7381875" y="2950937"/>
            <a:ext cx="482600" cy="881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6457950" y="1336449"/>
            <a:ext cx="609600" cy="533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cxnSp>
        <p:nvCxnSpPr>
          <p:cNvPr id="25612" name="Straight Connector 13"/>
          <p:cNvCxnSpPr>
            <a:cxnSpLocks noChangeShapeType="1"/>
            <a:stCxn id="25611" idx="5"/>
          </p:cNvCxnSpPr>
          <p:nvPr/>
        </p:nvCxnSpPr>
        <p:spPr bwMode="auto">
          <a:xfrm>
            <a:off x="6978650" y="1792062"/>
            <a:ext cx="242888" cy="684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5252029" y="5000625"/>
            <a:ext cx="2612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C11 version.</a:t>
            </a:r>
          </a:p>
          <a:p>
            <a:r>
              <a:rPr lang="en-US" dirty="0" smtClean="0"/>
              <a:t>Accept argument(s)</a:t>
            </a:r>
            <a:endParaRPr 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0" y="285750"/>
            <a:ext cx="91440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object</a:t>
            </a: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graph, denoted as G = (V, E), consists two components V and E, where V is a set of nodes (or vertices) and E is a set of edges. </a:t>
            </a:r>
          </a:p>
          <a:p>
            <a:r>
              <a:rPr lang="en-US" dirty="0" smtClean="0"/>
              <a:t>V = {v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} and E = {e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}, where n is the number of nodes and m is the number of edges.</a:t>
            </a:r>
          </a:p>
          <a:p>
            <a:r>
              <a:rPr lang="en-US" dirty="0" smtClean="0"/>
              <a:t>An edge e connects two nodes in V. For example, if v1 and v2 are connected, we have e = {v1, v2}.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D6BE2-F5E7-4CDB-B862-F4159A7C069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381000" y="1489075"/>
            <a:ext cx="7924800" cy="267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vector&lt;Edge*&gt; edgeVector;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Edge *e = new Edge(0,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edgeVector.push_back( e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edgeVector.push_back( new Edge(0, 3)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edgeVector.push_back( new Edge(0, 5) 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230688"/>
            <a:ext cx="7924800" cy="1938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vector&lt;Edge&gt; edgeVector;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edgeVector.push_back(Edge(0,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edgeVector.push_back(Edge(0, 3));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edgeVector.push_back(Edge(0, 5));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...</a:t>
            </a:r>
          </a:p>
        </p:txBody>
      </p:sp>
      <p:grpSp>
        <p:nvGrpSpPr>
          <p:cNvPr id="26630" name="Group 1"/>
          <p:cNvGrpSpPr>
            <a:grpSpLocks/>
          </p:cNvGrpSpPr>
          <p:nvPr/>
        </p:nvGrpSpPr>
        <p:grpSpPr bwMode="auto">
          <a:xfrm>
            <a:off x="6324600" y="1625600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26631" name="Oval 6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26632" name="Oval 7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6633" name="Oval 8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cxnSp>
          <p:nvCxnSpPr>
            <p:cNvPr id="26634" name="Straight Connector 9"/>
            <p:cNvCxnSpPr>
              <a:cxnSpLocks noChangeShapeType="1"/>
              <a:endCxn id="26632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5" name="Straight Connector 10"/>
            <p:cNvCxnSpPr>
              <a:cxnSpLocks noChangeShapeType="1"/>
              <a:stCxn id="26631" idx="5"/>
              <a:endCxn id="26633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6" name="Oval 11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26637" name="Straight Connector 12"/>
            <p:cNvCxnSpPr>
              <a:cxnSpLocks noChangeShapeType="1"/>
              <a:stCxn id="26636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7048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Edge array</a:t>
            </a: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E9D923-F330-405E-9208-97FD82AF2D7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adjacencyMatrix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[6][6]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0, 1, 0, 1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1},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{1, 0, 0, 0,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0},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{0, 0, 0,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0, 0, 0},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{1, 0, 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{0, 0, 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{1, 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0, 0},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6324600" y="1625600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cxnSp>
          <p:nvCxnSpPr>
            <p:cNvPr id="10" name="Straight Connector 9"/>
            <p:cNvCxnSpPr>
              <a:cxnSpLocks noChangeShapeType="1"/>
              <a:endCxn id="8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13" name="Straight Connector 12"/>
            <p:cNvCxnSpPr>
              <a:cxnSpLocks noChangeShapeType="1"/>
              <a:stCxn id="12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704850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Edge adjacency matrix</a:t>
            </a: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2132"/>
            <a:ext cx="9067800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Adjacency vertex list</a:t>
            </a:r>
            <a:endParaRPr lang="en-US" altLang="en-US" sz="4000" dirty="0" smtClean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BD7025-2543-4AE2-8B1E-4AC8342D84D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52400" y="1443037"/>
            <a:ext cx="8915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vector&lt;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&gt; </a:t>
            </a:r>
            <a:r>
              <a:rPr lang="en-US" altLang="en-US" sz="2400" dirty="0" smtClean="0"/>
              <a:t>neighbors(</a:t>
            </a:r>
            <a:r>
              <a:rPr lang="en-US" altLang="en-US" sz="2400" b="1" dirty="0" smtClean="0"/>
              <a:t>6</a:t>
            </a:r>
            <a:r>
              <a:rPr lang="en-US" altLang="en-US" sz="2400" dirty="0" smtClean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neighbors[0] = { 1, 3, 5};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neighbors[1] </a:t>
            </a:r>
            <a:r>
              <a:rPr lang="en-US" altLang="en-US" sz="2400" dirty="0"/>
              <a:t>= { </a:t>
            </a:r>
            <a:r>
              <a:rPr lang="en-US" altLang="en-US" sz="2400" dirty="0" smtClean="0"/>
              <a:t>0 };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neighbors[2]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{ };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neighbors[3] </a:t>
            </a:r>
            <a:r>
              <a:rPr lang="en-US" altLang="en-US" sz="2400" dirty="0"/>
              <a:t>= { </a:t>
            </a:r>
            <a:r>
              <a:rPr lang="en-US" altLang="en-US" sz="2400" dirty="0" smtClean="0"/>
              <a:t>0 };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neighbors[4] </a:t>
            </a:r>
            <a:r>
              <a:rPr lang="en-US" altLang="en-US" sz="2400" dirty="0"/>
              <a:t>= { </a:t>
            </a:r>
            <a:r>
              <a:rPr lang="en-US" altLang="en-US" sz="2400" dirty="0" smtClean="0"/>
              <a:t> };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neighbors[5] </a:t>
            </a:r>
            <a:r>
              <a:rPr lang="en-US" altLang="en-US" sz="2400" dirty="0"/>
              <a:t>= { </a:t>
            </a:r>
            <a:r>
              <a:rPr lang="en-US" altLang="en-US" sz="2400" dirty="0" smtClean="0"/>
              <a:t>0 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neighbors[0].size( ) := 3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neighbors[0</a:t>
            </a:r>
            <a:r>
              <a:rPr lang="en-US" altLang="en-US" sz="2400" dirty="0" smtClean="0"/>
              <a:t>][2] := 5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neighbors[3][0]  := 0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2400" dirty="0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0" y="206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6324600" y="1625600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cxnSp>
          <p:nvCxnSpPr>
            <p:cNvPr id="16" name="Straight Connector 15"/>
            <p:cNvCxnSpPr>
              <a:cxnSpLocks noChangeShapeType="1"/>
              <a:endCxn id="14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  <a:stCxn id="13" idx="5"/>
              <a:endCxn id="15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19" name="Straight Connector 18"/>
            <p:cNvCxnSpPr>
              <a:cxnSpLocks noChangeShapeType="1"/>
              <a:stCxn id="18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CDC34C-7D30-43E7-BB49-313E1289DCD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243114" y="1606550"/>
            <a:ext cx="8915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vector&lt;Edge&gt; </a:t>
            </a:r>
            <a:r>
              <a:rPr lang="en-US" altLang="en-US" sz="2400" dirty="0" smtClean="0"/>
              <a:t>neighbors(</a:t>
            </a:r>
            <a:r>
              <a:rPr lang="en-US" altLang="en-US" sz="2400" b="1" dirty="0" smtClean="0"/>
              <a:t>6</a:t>
            </a:r>
            <a:r>
              <a:rPr lang="en-US" altLang="en-US" sz="2400" dirty="0" smtClean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/>
              <a:t>neighbors[0] </a:t>
            </a:r>
            <a:r>
              <a:rPr lang="en-US" altLang="en-US" sz="2400" dirty="0" smtClean="0"/>
              <a:t>:= </a:t>
            </a:r>
            <a:r>
              <a:rPr lang="en-US" altLang="en-US" sz="2400" dirty="0"/>
              <a:t>{ </a:t>
            </a:r>
            <a:r>
              <a:rPr lang="en-US" altLang="en-US" sz="2400" dirty="0" smtClean="0"/>
              <a:t>Edge(0, 1), </a:t>
            </a:r>
            <a:r>
              <a:rPr lang="en-US" altLang="en-US" sz="2400" dirty="0"/>
              <a:t>Edge(0, </a:t>
            </a:r>
            <a:r>
              <a:rPr lang="en-US" altLang="en-US" sz="2400" dirty="0" smtClean="0"/>
              <a:t>3), Edge(0,5) 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neighbors[1] := { Edge(1, 0) 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neighbors[2] </a:t>
            </a:r>
            <a:r>
              <a:rPr lang="en-US" altLang="en-US" sz="2400" dirty="0"/>
              <a:t>:= { 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neighbors[3] </a:t>
            </a:r>
            <a:r>
              <a:rPr lang="en-US" altLang="en-US" sz="2400" dirty="0"/>
              <a:t>:= { </a:t>
            </a:r>
            <a:r>
              <a:rPr lang="en-US" altLang="en-US" sz="2400" dirty="0" smtClean="0"/>
              <a:t>Edge(3, 0) </a:t>
            </a:r>
            <a:r>
              <a:rPr lang="en-US" altLang="en-US" sz="2400" dirty="0"/>
              <a:t>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neighbors[4] </a:t>
            </a:r>
            <a:r>
              <a:rPr lang="en-US" altLang="en-US" sz="2400" dirty="0"/>
              <a:t>:= </a:t>
            </a:r>
            <a:r>
              <a:rPr lang="en-US" altLang="en-US" sz="2400" dirty="0" smtClean="0"/>
              <a:t>{  </a:t>
            </a:r>
            <a:r>
              <a:rPr lang="en-US" altLang="en-US" sz="2400" dirty="0"/>
              <a:t>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neighbors[5] </a:t>
            </a:r>
            <a:r>
              <a:rPr lang="en-US" altLang="en-US" sz="2400" dirty="0"/>
              <a:t>:= { </a:t>
            </a:r>
            <a:r>
              <a:rPr lang="en-US" altLang="en-US" sz="2400" dirty="0" smtClean="0"/>
              <a:t>Edge(5, 0) </a:t>
            </a:r>
            <a:r>
              <a:rPr lang="en-US" altLang="en-US" sz="2400" dirty="0"/>
              <a:t>};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0" y="206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2132"/>
            <a:ext cx="9067800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edges: 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Adjacency vertex list</a:t>
            </a:r>
            <a:endParaRPr lang="en-US" altLang="en-US" sz="4000" dirty="0" smtClean="0"/>
          </a:p>
        </p:txBody>
      </p:sp>
      <p:grpSp>
        <p:nvGrpSpPr>
          <p:cNvPr id="13" name="Group 1"/>
          <p:cNvGrpSpPr>
            <a:grpSpLocks/>
          </p:cNvGrpSpPr>
          <p:nvPr/>
        </p:nvGrpSpPr>
        <p:grpSpPr bwMode="auto">
          <a:xfrm>
            <a:off x="6934200" y="2938121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7" name="Straight Connector 16"/>
            <p:cNvCxnSpPr>
              <a:cxnSpLocks noChangeShapeType="1"/>
              <a:endCxn id="15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14" idx="5"/>
              <a:endCxn id="16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20" name="Straight Connector 19"/>
            <p:cNvCxnSpPr>
              <a:cxnSpLocks noChangeShapeType="1"/>
              <a:stCxn id="19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236CC6-7792-4D4D-BAE6-9F37BC3E870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304800" y="1644649"/>
            <a:ext cx="8915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vector&lt;vector&lt;Edge*&gt;&gt; </a:t>
            </a:r>
            <a:r>
              <a:rPr lang="en-US" altLang="en-US" sz="2400" dirty="0" smtClean="0"/>
              <a:t>neighbors(</a:t>
            </a:r>
            <a:r>
              <a:rPr lang="en-US" altLang="en-US" sz="2400" b="1" dirty="0" smtClean="0"/>
              <a:t>6</a:t>
            </a:r>
            <a:r>
              <a:rPr lang="en-US" altLang="en-US" sz="2400" dirty="0" smtClean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n</a:t>
            </a:r>
            <a:r>
              <a:rPr lang="en-US" altLang="en-US" sz="2400" dirty="0" err="1" smtClean="0"/>
              <a:t>eighbors.clear</a:t>
            </a:r>
            <a:r>
              <a:rPr lang="en-US" altLang="en-US" sz="2400" dirty="0" smtClean="0"/>
              <a:t>(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/>
              <a:t>neighbors.resize</a:t>
            </a:r>
            <a:r>
              <a:rPr lang="en-US" altLang="en-US" sz="2400" dirty="0" smtClean="0"/>
              <a:t>(6);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0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0</a:t>
            </a:r>
            <a:r>
              <a:rPr lang="en-US" altLang="en-US" sz="2400" dirty="0"/>
              <a:t>, </a:t>
            </a:r>
            <a:r>
              <a:rPr lang="en-US" altLang="en-US" sz="2400" b="1" dirty="0"/>
              <a:t>1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0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0</a:t>
            </a:r>
            <a:r>
              <a:rPr lang="en-US" altLang="en-US" sz="2400" dirty="0"/>
              <a:t>, </a:t>
            </a:r>
            <a:r>
              <a:rPr lang="en-US" altLang="en-US" sz="2400" b="1" dirty="0"/>
              <a:t>3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0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0</a:t>
            </a:r>
            <a:r>
              <a:rPr lang="en-US" altLang="en-US" sz="2400" dirty="0"/>
              <a:t>, </a:t>
            </a:r>
            <a:r>
              <a:rPr lang="en-US" altLang="en-US" sz="2400" b="1" dirty="0"/>
              <a:t>5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1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0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neighbors[</a:t>
            </a:r>
            <a:r>
              <a:rPr lang="en-US" altLang="en-US" sz="2400" b="1" dirty="0" smtClean="0"/>
              <a:t>3</a:t>
            </a:r>
            <a:r>
              <a:rPr lang="en-US" altLang="en-US" sz="2400" dirty="0" smtClean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Edge(</a:t>
            </a:r>
            <a:r>
              <a:rPr lang="en-US" altLang="en-US" sz="2400" b="1" dirty="0" smtClean="0"/>
              <a:t>3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0</a:t>
            </a:r>
            <a:r>
              <a:rPr lang="en-US" altLang="en-US" sz="2400" dirty="0" smtClean="0"/>
              <a:t>));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neighbors[</a:t>
            </a:r>
            <a:r>
              <a:rPr lang="en-US" altLang="en-US" sz="2400" b="1" dirty="0" smtClean="0"/>
              <a:t>5</a:t>
            </a:r>
            <a:r>
              <a:rPr lang="en-US" altLang="en-US" sz="2400" dirty="0" smtClean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Edge(</a:t>
            </a:r>
            <a:r>
              <a:rPr lang="en-US" altLang="en-US" sz="2400" b="1" dirty="0" smtClean="0"/>
              <a:t>5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/>
              <a:t>0</a:t>
            </a:r>
            <a:r>
              <a:rPr lang="en-US" altLang="en-US" sz="2400" dirty="0" smtClean="0"/>
              <a:t>));</a:t>
            </a: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0" y="206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8100" y="404813"/>
            <a:ext cx="9067800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adjacency edge list: </a:t>
            </a:r>
            <a:b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rray list</a:t>
            </a:r>
            <a:endParaRPr lang="en-US" altLang="en-US" sz="3600" dirty="0" smtClean="0"/>
          </a:p>
        </p:txBody>
      </p:sp>
      <p:grpSp>
        <p:nvGrpSpPr>
          <p:cNvPr id="13" name="Group 1"/>
          <p:cNvGrpSpPr>
            <a:grpSpLocks/>
          </p:cNvGrpSpPr>
          <p:nvPr/>
        </p:nvGrpSpPr>
        <p:grpSpPr bwMode="auto">
          <a:xfrm>
            <a:off x="7010400" y="2569254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7" name="Straight Connector 16"/>
            <p:cNvCxnSpPr>
              <a:cxnSpLocks noChangeShapeType="1"/>
              <a:endCxn id="15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  <a:stCxn id="14" idx="5"/>
              <a:endCxn id="16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20" name="Straight Connector 19"/>
            <p:cNvCxnSpPr>
              <a:cxnSpLocks noChangeShapeType="1"/>
              <a:stCxn id="19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067800" cy="55245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adjacency edge list: </a:t>
            </a:r>
            <a:b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list</a:t>
            </a:r>
            <a:endParaRPr lang="en-US" altLang="en-US" sz="3200" dirty="0" smtClean="0"/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464A4F-7DFA-4C08-BA11-FCCFF705E0B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52400" y="1066800"/>
            <a:ext cx="891540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vector&lt;vector&lt;Edge*&gt;&gt; neighbors(</a:t>
            </a:r>
            <a:r>
              <a:rPr lang="en-US" altLang="en-US" sz="2400" b="1" dirty="0"/>
              <a:t>12</a:t>
            </a:r>
            <a:r>
              <a:rPr lang="en-US" altLang="en-US" sz="24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0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0</a:t>
            </a:r>
            <a:r>
              <a:rPr lang="en-US" altLang="en-US" sz="2400" dirty="0"/>
              <a:t>, </a:t>
            </a:r>
            <a:r>
              <a:rPr lang="en-US" altLang="en-US" sz="2400" b="1" dirty="0"/>
              <a:t>1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0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0</a:t>
            </a:r>
            <a:r>
              <a:rPr lang="en-US" altLang="en-US" sz="2400" dirty="0"/>
              <a:t>, </a:t>
            </a:r>
            <a:r>
              <a:rPr lang="en-US" altLang="en-US" sz="2400" b="1" dirty="0"/>
              <a:t>3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0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0</a:t>
            </a:r>
            <a:r>
              <a:rPr lang="en-US" altLang="en-US" sz="2400" dirty="0"/>
              <a:t>, </a:t>
            </a:r>
            <a:r>
              <a:rPr lang="en-US" altLang="en-US" sz="2400" b="1" dirty="0"/>
              <a:t>5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1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0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1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2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neighbors[</a:t>
            </a:r>
            <a:r>
              <a:rPr lang="en-US" altLang="en-US" sz="2400" b="1" dirty="0"/>
              <a:t>1</a:t>
            </a:r>
            <a:r>
              <a:rPr lang="en-US" altLang="en-US" sz="2400" dirty="0"/>
              <a:t>].</a:t>
            </a:r>
            <a:r>
              <a:rPr lang="en-US" altLang="en-US" sz="2400" dirty="0" err="1"/>
              <a:t>push_back</a:t>
            </a:r>
            <a:r>
              <a:rPr lang="en-US" altLang="en-US" sz="2400" dirty="0"/>
              <a:t>(</a:t>
            </a:r>
            <a:r>
              <a:rPr lang="en-US" altLang="en-US" sz="2400" b="1" dirty="0"/>
              <a:t>new</a:t>
            </a:r>
            <a:r>
              <a:rPr lang="en-US" altLang="en-US" sz="2400" dirty="0"/>
              <a:t> Edge(</a:t>
            </a:r>
            <a:r>
              <a:rPr lang="en-US" altLang="en-US" sz="2400" b="1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3</a:t>
            </a:r>
            <a:r>
              <a:rPr lang="en-US" altLang="en-US" sz="2400" dirty="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vector&lt;vector&lt;vector&lt;vector&lt;Edge&gt;&gt;*&gt;&gt;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x[0][1][2][3</a:t>
            </a:r>
            <a:r>
              <a:rPr lang="en-US" altLang="en-US" sz="2400" dirty="0" smtClean="0"/>
              <a:t>][][][][][]……</a:t>
            </a:r>
            <a:endParaRPr lang="en-US" altLang="en-US" sz="2400" dirty="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0" y="206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067800" cy="55245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of adjacency edge list: </a:t>
            </a:r>
            <a:b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list</a:t>
            </a:r>
            <a:endParaRPr lang="en-US" altLang="en-US" sz="3200" dirty="0" smtClean="0"/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3B7CB-5456-431D-A6A7-A807F2223CA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152400" y="1066800"/>
            <a:ext cx="89154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vector&lt;vector&lt;Edge*&gt;&gt; neighbors(</a:t>
            </a:r>
            <a:r>
              <a:rPr lang="en-US" altLang="en-US" sz="2400" b="1"/>
              <a:t>12</a:t>
            </a:r>
            <a:r>
              <a:rPr lang="en-US" altLang="en-US" sz="240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neighbors[</a:t>
            </a:r>
            <a:r>
              <a:rPr lang="en-US" altLang="en-US" sz="2400" b="1"/>
              <a:t>0</a:t>
            </a:r>
            <a:r>
              <a:rPr lang="en-US" altLang="en-US" sz="2400"/>
              <a:t>].push_back(</a:t>
            </a:r>
            <a:r>
              <a:rPr lang="en-US" altLang="en-US" sz="2400" b="1"/>
              <a:t>new</a:t>
            </a:r>
            <a:r>
              <a:rPr lang="en-US" altLang="en-US" sz="2400"/>
              <a:t> Edge(</a:t>
            </a:r>
            <a:r>
              <a:rPr lang="en-US" altLang="en-US" sz="2400" b="1"/>
              <a:t>0</a:t>
            </a:r>
            <a:r>
              <a:rPr lang="en-US" altLang="en-US" sz="2400"/>
              <a:t>, </a:t>
            </a:r>
            <a:r>
              <a:rPr lang="en-US" altLang="en-US" sz="2400" b="1"/>
              <a:t>1</a:t>
            </a:r>
            <a:r>
              <a:rPr lang="en-US" altLang="en-US" sz="240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neighbors[</a:t>
            </a:r>
            <a:r>
              <a:rPr lang="en-US" altLang="en-US" sz="2400" b="1"/>
              <a:t>0</a:t>
            </a:r>
            <a:r>
              <a:rPr lang="en-US" altLang="en-US" sz="2400"/>
              <a:t>].push_back(</a:t>
            </a:r>
            <a:r>
              <a:rPr lang="en-US" altLang="en-US" sz="2400" b="1"/>
              <a:t>new</a:t>
            </a:r>
            <a:r>
              <a:rPr lang="en-US" altLang="en-US" sz="2400"/>
              <a:t> Edge(</a:t>
            </a:r>
            <a:r>
              <a:rPr lang="en-US" altLang="en-US" sz="2400" b="1"/>
              <a:t>0</a:t>
            </a:r>
            <a:r>
              <a:rPr lang="en-US" altLang="en-US" sz="2400"/>
              <a:t>, </a:t>
            </a:r>
            <a:r>
              <a:rPr lang="en-US" altLang="en-US" sz="2400" b="1"/>
              <a:t>3</a:t>
            </a:r>
            <a:r>
              <a:rPr lang="en-US" altLang="en-US" sz="240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neighbors[</a:t>
            </a:r>
            <a:r>
              <a:rPr lang="en-US" altLang="en-US" sz="2400" b="1"/>
              <a:t>0</a:t>
            </a:r>
            <a:r>
              <a:rPr lang="en-US" altLang="en-US" sz="2400"/>
              <a:t>].push_back(</a:t>
            </a:r>
            <a:r>
              <a:rPr lang="en-US" altLang="en-US" sz="2400" b="1"/>
              <a:t>new</a:t>
            </a:r>
            <a:r>
              <a:rPr lang="en-US" altLang="en-US" sz="2400"/>
              <a:t> Edge(</a:t>
            </a:r>
            <a:r>
              <a:rPr lang="en-US" altLang="en-US" sz="2400" b="1"/>
              <a:t>0</a:t>
            </a:r>
            <a:r>
              <a:rPr lang="en-US" altLang="en-US" sz="2400"/>
              <a:t>, </a:t>
            </a:r>
            <a:r>
              <a:rPr lang="en-US" altLang="en-US" sz="2400" b="1"/>
              <a:t>5</a:t>
            </a:r>
            <a:r>
              <a:rPr lang="en-US" altLang="en-US" sz="240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neighbors[</a:t>
            </a:r>
            <a:r>
              <a:rPr lang="en-US" altLang="en-US" sz="2400" b="1"/>
              <a:t>1</a:t>
            </a:r>
            <a:r>
              <a:rPr lang="en-US" altLang="en-US" sz="2400"/>
              <a:t>].push_back(</a:t>
            </a:r>
            <a:r>
              <a:rPr lang="en-US" altLang="en-US" sz="2400" b="1"/>
              <a:t>new</a:t>
            </a:r>
            <a:r>
              <a:rPr lang="en-US" altLang="en-US" sz="2400"/>
              <a:t> Edge(</a:t>
            </a:r>
            <a:r>
              <a:rPr lang="en-US" altLang="en-US" sz="2400" b="1"/>
              <a:t>1</a:t>
            </a:r>
            <a:r>
              <a:rPr lang="en-US" altLang="en-US" sz="2400"/>
              <a:t>, </a:t>
            </a:r>
            <a:r>
              <a:rPr lang="en-US" altLang="en-US" sz="2400" b="1"/>
              <a:t>0</a:t>
            </a:r>
            <a:r>
              <a:rPr lang="en-US" altLang="en-US" sz="240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neighbors[</a:t>
            </a:r>
            <a:r>
              <a:rPr lang="en-US" altLang="en-US" sz="2400" b="1"/>
              <a:t>1</a:t>
            </a:r>
            <a:r>
              <a:rPr lang="en-US" altLang="en-US" sz="2400"/>
              <a:t>].push_back(</a:t>
            </a:r>
            <a:r>
              <a:rPr lang="en-US" altLang="en-US" sz="2400" b="1"/>
              <a:t>new</a:t>
            </a:r>
            <a:r>
              <a:rPr lang="en-US" altLang="en-US" sz="2400"/>
              <a:t> Edge(</a:t>
            </a:r>
            <a:r>
              <a:rPr lang="en-US" altLang="en-US" sz="2400" b="1"/>
              <a:t>1</a:t>
            </a:r>
            <a:r>
              <a:rPr lang="en-US" altLang="en-US" sz="2400"/>
              <a:t>, </a:t>
            </a:r>
            <a:r>
              <a:rPr lang="en-US" altLang="en-US" sz="2400" b="1"/>
              <a:t>2</a:t>
            </a:r>
            <a:r>
              <a:rPr lang="en-US" altLang="en-US" sz="240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neighbors[</a:t>
            </a:r>
            <a:r>
              <a:rPr lang="en-US" altLang="en-US" sz="2400" b="1"/>
              <a:t>1</a:t>
            </a:r>
            <a:r>
              <a:rPr lang="en-US" altLang="en-US" sz="2400"/>
              <a:t>].push_back(</a:t>
            </a:r>
            <a:r>
              <a:rPr lang="en-US" altLang="en-US" sz="2400" b="1"/>
              <a:t>new</a:t>
            </a:r>
            <a:r>
              <a:rPr lang="en-US" altLang="en-US" sz="2400"/>
              <a:t> Edge(</a:t>
            </a:r>
            <a:r>
              <a:rPr lang="en-US" altLang="en-US" sz="2400" b="1"/>
              <a:t>1</a:t>
            </a:r>
            <a:r>
              <a:rPr lang="en-US" altLang="en-US" sz="2400"/>
              <a:t>, </a:t>
            </a:r>
            <a:r>
              <a:rPr lang="en-US" altLang="en-US" sz="2400" b="1"/>
              <a:t>3</a:t>
            </a:r>
            <a:r>
              <a:rPr lang="en-US" altLang="en-US" sz="2400"/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vector&lt;</a:t>
            </a:r>
            <a:r>
              <a:rPr lang="en-US" altLang="en-US" sz="2800" b="1"/>
              <a:t>vector</a:t>
            </a:r>
            <a:r>
              <a:rPr lang="en-US" altLang="en-US" b="1"/>
              <a:t>&lt;</a:t>
            </a:r>
            <a:r>
              <a:rPr lang="en-US" altLang="en-US" sz="2800" b="1"/>
              <a:t>vector&lt;vector&lt;Edge&gt;&gt;*&gt;</a:t>
            </a:r>
            <a:r>
              <a:rPr lang="en-US" altLang="en-US" sz="2400"/>
              <a:t>&gt;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vector&lt;vector&lt;vector&lt;Edge&gt;&gt;*&gt;</a:t>
            </a:r>
            <a:r>
              <a:rPr lang="en-US" altLang="en-US" sz="2400"/>
              <a:t>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x.push_back(y);</a:t>
            </a: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0" y="206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55E50C-E021-442D-B0AD-F8BAC3F5793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067800" cy="55245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Graph class</a:t>
            </a:r>
            <a:endParaRPr lang="en-US" alt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9212" y="838200"/>
            <a:ext cx="84893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emplate&lt;</a:t>
            </a:r>
            <a:r>
              <a:rPr lang="en-US" dirty="0" err="1" smtClean="0"/>
              <a:t>typename</a:t>
            </a:r>
            <a:r>
              <a:rPr lang="en-US" dirty="0" smtClean="0"/>
              <a:t> Vertex, </a:t>
            </a:r>
            <a:r>
              <a:rPr lang="en-US" dirty="0" err="1" smtClean="0"/>
              <a:t>typename</a:t>
            </a:r>
            <a:r>
              <a:rPr lang="en-US" dirty="0" smtClean="0"/>
              <a:t> Edge&gt;</a:t>
            </a:r>
          </a:p>
          <a:p>
            <a:r>
              <a:rPr lang="en-US" dirty="0"/>
              <a:t>c</a:t>
            </a:r>
            <a:r>
              <a:rPr lang="en-US" dirty="0" smtClean="0"/>
              <a:t>lass Graph 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 </a:t>
            </a:r>
            <a:r>
              <a:rPr lang="en-US" dirty="0" smtClean="0"/>
              <a:t> Graph( )</a:t>
            </a:r>
          </a:p>
          <a:p>
            <a:r>
              <a:rPr lang="en-US" dirty="0" smtClean="0"/>
              <a:t>  Graph( </a:t>
            </a:r>
            <a:r>
              <a:rPr lang="en-US" dirty="0" err="1" smtClean="0"/>
              <a:t>const</a:t>
            </a:r>
            <a:r>
              <a:rPr lang="en-US" dirty="0" smtClean="0"/>
              <a:t> vector&lt;Vertex&gt; &amp;, </a:t>
            </a:r>
            <a:r>
              <a:rPr lang="en-US" dirty="0" err="1" smtClean="0"/>
              <a:t>const</a:t>
            </a:r>
            <a:r>
              <a:rPr lang="en-US" dirty="0" smtClean="0"/>
              <a:t> vector&lt;vector&lt;Edge&gt;&gt; &amp;);</a:t>
            </a:r>
          </a:p>
          <a:p>
            <a:r>
              <a:rPr lang="en-US" dirty="0"/>
              <a:t> </a:t>
            </a:r>
            <a:r>
              <a:rPr lang="en-US" dirty="0" smtClean="0"/>
              <a:t> void clear( 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addVertex</a:t>
            </a:r>
            <a:r>
              <a:rPr lang="en-US" dirty="0" smtClean="0"/>
              <a:t>( </a:t>
            </a:r>
            <a:r>
              <a:rPr lang="en-US" dirty="0" err="1" smtClean="0"/>
              <a:t>const</a:t>
            </a:r>
            <a:r>
              <a:rPr lang="en-US" dirty="0" smtClean="0"/>
              <a:t> Vertex &amp;);  // return vertex id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addEdge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vertex0_id, </a:t>
            </a:r>
            <a:r>
              <a:rPr lang="en-US" dirty="0" err="1" smtClean="0"/>
              <a:t>int</a:t>
            </a:r>
            <a:r>
              <a:rPr lang="en-US" dirty="0" smtClean="0"/>
              <a:t> vertex1_id); // return edge id</a:t>
            </a:r>
          </a:p>
          <a:p>
            <a:r>
              <a:rPr lang="en-US" dirty="0"/>
              <a:t> </a:t>
            </a: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getNeighbors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v_id</a:t>
            </a:r>
            <a:r>
              <a:rPr lang="en-US" dirty="0" smtClean="0"/>
              <a:t> );</a:t>
            </a:r>
          </a:p>
          <a:p>
            <a:r>
              <a:rPr lang="en-US" dirty="0"/>
              <a:t> </a:t>
            </a: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getIncidentEdges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v_id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getNumberOfVertices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getNumberOfEdges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vector&lt;Vertex&gt; &amp;</a:t>
            </a:r>
            <a:r>
              <a:rPr lang="en-US" dirty="0" err="1" smtClean="0"/>
              <a:t>getVertices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 vector&lt;vector&lt;Edge&gt;&gt; </a:t>
            </a:r>
            <a:r>
              <a:rPr lang="en-US" dirty="0" smtClean="0"/>
              <a:t>&amp;</a:t>
            </a:r>
            <a:r>
              <a:rPr lang="en-US" dirty="0" err="1" smtClean="0"/>
              <a:t>getEdges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55E50C-E021-442D-B0AD-F8BAC3F5793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067800" cy="55245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Graph class</a:t>
            </a:r>
            <a:endParaRPr lang="en-US" alt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9212" y="838200"/>
            <a:ext cx="818326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emplate&lt;</a:t>
            </a:r>
            <a:r>
              <a:rPr lang="en-US" dirty="0" err="1" smtClean="0"/>
              <a:t>typename</a:t>
            </a:r>
            <a:r>
              <a:rPr lang="en-US" dirty="0" smtClean="0"/>
              <a:t> Vertex, </a:t>
            </a:r>
            <a:r>
              <a:rPr lang="en-US" dirty="0" err="1"/>
              <a:t>typename</a:t>
            </a:r>
            <a:r>
              <a:rPr lang="en-US" dirty="0"/>
              <a:t> Edge &gt;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 Graph 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 </a:t>
            </a:r>
            <a:r>
              <a:rPr lang="en-US" dirty="0" smtClean="0"/>
              <a:t> Vertex *</a:t>
            </a:r>
            <a:r>
              <a:rPr lang="en-US" dirty="0" err="1" smtClean="0"/>
              <a:t>getVertex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vertex_id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Edge *</a:t>
            </a:r>
            <a:r>
              <a:rPr lang="en-US" dirty="0" err="1" smtClean="0"/>
              <a:t>getEdge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edge_id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void </a:t>
            </a:r>
            <a:r>
              <a:rPr lang="en-US" dirty="0" err="1" smtClean="0"/>
              <a:t>printf_edges_vertices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void </a:t>
            </a:r>
            <a:r>
              <a:rPr lang="en-US" dirty="0" err="1" smtClean="0"/>
              <a:t>printf_vertices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void </a:t>
            </a:r>
            <a:r>
              <a:rPr lang="en-US" dirty="0" err="1" smtClean="0"/>
              <a:t>printf_edges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void </a:t>
            </a:r>
            <a:r>
              <a:rPr lang="en-US" dirty="0" err="1" smtClean="0"/>
              <a:t>printf_AdjacencyMatrix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Tree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vertex_id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 // return a depth-first search tree</a:t>
            </a:r>
          </a:p>
          <a:p>
            <a:r>
              <a:rPr lang="en-US" dirty="0"/>
              <a:t> </a:t>
            </a:r>
            <a:r>
              <a:rPr lang="en-US" dirty="0" smtClean="0"/>
              <a:t> Tree </a:t>
            </a:r>
            <a:r>
              <a:rPr lang="en-US" dirty="0" err="1" smtClean="0"/>
              <a:t>bfs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vertex_id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 // return a breadth-first search tree</a:t>
            </a:r>
          </a:p>
          <a:p>
            <a:r>
              <a:rPr lang="en-US" dirty="0"/>
              <a:t> </a:t>
            </a:r>
            <a:r>
              <a:rPr lang="en-US" dirty="0" smtClean="0"/>
              <a:t> Trees </a:t>
            </a:r>
            <a:r>
              <a:rPr lang="en-US" dirty="0" err="1" smtClean="0"/>
              <a:t>mst</a:t>
            </a:r>
            <a:r>
              <a:rPr lang="en-US" dirty="0" smtClean="0"/>
              <a:t>(</a:t>
            </a:r>
            <a:r>
              <a:rPr lang="en-US" dirty="0"/>
              <a:t> 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 // return a set of minimum spanning trees 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0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09194E-1311-4292-A954-BC5A7AD9606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935" y="1643635"/>
            <a:ext cx="5789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emplate&lt;</a:t>
            </a:r>
            <a:r>
              <a:rPr lang="en-US" dirty="0" err="1" smtClean="0"/>
              <a:t>typename</a:t>
            </a:r>
            <a:r>
              <a:rPr lang="en-US" dirty="0" smtClean="0"/>
              <a:t> Vertex, </a:t>
            </a:r>
            <a:r>
              <a:rPr lang="en-US" dirty="0" err="1"/>
              <a:t>typename</a:t>
            </a:r>
            <a:r>
              <a:rPr lang="en-US" dirty="0"/>
              <a:t> Edge &gt;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 Tree 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Tree( );</a:t>
            </a:r>
          </a:p>
          <a:p>
            <a:r>
              <a:rPr lang="en-US" dirty="0"/>
              <a:t> </a:t>
            </a:r>
            <a:r>
              <a:rPr lang="en-US" dirty="0" smtClean="0"/>
              <a:t> Tree( </a:t>
            </a:r>
            <a:r>
              <a:rPr lang="en-US" dirty="0" err="1" smtClean="0"/>
              <a:t>const</a:t>
            </a:r>
            <a:r>
              <a:rPr lang="en-US" dirty="0" smtClean="0"/>
              <a:t> Tree &amp; 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getRoot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Vertex *</a:t>
            </a:r>
            <a:r>
              <a:rPr lang="en-US" dirty="0" err="1" smtClean="0"/>
              <a:t>getVertex</a:t>
            </a:r>
            <a:r>
              <a:rPr lang="en-US" dirty="0" smtClean="0"/>
              <a:t>( 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getPath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vertex_id</a:t>
            </a:r>
            <a:r>
              <a:rPr lang="en-US" dirty="0" smtClean="0"/>
              <a:t>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0" y="1882776"/>
            <a:ext cx="3695078" cy="2381250"/>
            <a:chOff x="4458322" y="1657350"/>
            <a:chExt cx="4371353" cy="2374900"/>
          </a:xfrm>
        </p:grpSpPr>
        <p:grpSp>
          <p:nvGrpSpPr>
            <p:cNvPr id="8" name="Group 1"/>
            <p:cNvGrpSpPr>
              <a:grpSpLocks/>
            </p:cNvGrpSpPr>
            <p:nvPr/>
          </p:nvGrpSpPr>
          <p:grpSpPr bwMode="auto">
            <a:xfrm>
              <a:off x="4938637" y="1657350"/>
              <a:ext cx="2278138" cy="2374900"/>
              <a:chOff x="4114800" y="3276600"/>
              <a:chExt cx="3184071" cy="3517752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5911169" y="3276600"/>
                <a:ext cx="609600" cy="609600"/>
              </a:xfrm>
              <a:prstGeom prst="ellipse">
                <a:avLst/>
              </a:prstGeom>
              <a:solidFill>
                <a:srgbClr val="CCECFF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5099957" y="4103688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6689271" y="4103688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4425269" y="5206774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5644469" y="51816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4114800" y="6142038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16" name="Straight Connector 13"/>
              <p:cNvCxnSpPr>
                <a:cxnSpLocks noChangeShapeType="1"/>
                <a:stCxn id="9" idx="3"/>
                <a:endCxn id="10" idx="7"/>
              </p:cNvCxnSpPr>
              <p:nvPr/>
            </p:nvCxnSpPr>
            <p:spPr bwMode="auto">
              <a:xfrm flipH="1">
                <a:off x="5620283" y="3796926"/>
                <a:ext cx="380160" cy="396036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4"/>
              <p:cNvCxnSpPr>
                <a:cxnSpLocks noChangeShapeType="1"/>
              </p:cNvCxnSpPr>
              <p:nvPr/>
            </p:nvCxnSpPr>
            <p:spPr bwMode="auto">
              <a:xfrm flipH="1">
                <a:off x="4878840" y="4703956"/>
                <a:ext cx="372677" cy="521187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5"/>
              <p:cNvCxnSpPr>
                <a:cxnSpLocks noChangeShapeType="1"/>
              </p:cNvCxnSpPr>
              <p:nvPr/>
            </p:nvCxnSpPr>
            <p:spPr bwMode="auto">
              <a:xfrm flipH="1">
                <a:off x="4486955" y="5761038"/>
                <a:ext cx="199039" cy="43656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6"/>
              <p:cNvCxnSpPr>
                <a:cxnSpLocks noChangeShapeType="1"/>
                <a:stCxn id="9" idx="5"/>
                <a:endCxn id="11" idx="1"/>
              </p:cNvCxnSpPr>
              <p:nvPr/>
            </p:nvCxnSpPr>
            <p:spPr bwMode="auto">
              <a:xfrm>
                <a:off x="6431495" y="3796926"/>
                <a:ext cx="347050" cy="396036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5623344" y="4630738"/>
                <a:ext cx="256982" cy="565376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5320619" y="6184752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22" name="Straight Connector 19"/>
              <p:cNvCxnSpPr>
                <a:cxnSpLocks noChangeShapeType="1"/>
                <a:endCxn id="21" idx="0"/>
              </p:cNvCxnSpPr>
              <p:nvPr/>
            </p:nvCxnSpPr>
            <p:spPr bwMode="auto">
              <a:xfrm flipH="1">
                <a:off x="5625419" y="5753100"/>
                <a:ext cx="190500" cy="43165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3" name="Straight Connector 14"/>
            <p:cNvCxnSpPr>
              <a:cxnSpLocks noChangeShapeType="1"/>
              <a:stCxn id="10" idx="2"/>
            </p:cNvCxnSpPr>
            <p:nvPr/>
          </p:nvCxnSpPr>
          <p:spPr bwMode="auto">
            <a:xfrm flipH="1">
              <a:off x="4775200" y="2421509"/>
              <a:ext cx="868297" cy="5566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7555535" y="2908300"/>
              <a:ext cx="435940" cy="41275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8393735" y="2930525"/>
              <a:ext cx="435940" cy="411163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6" name="Straight Connector 16"/>
            <p:cNvCxnSpPr>
              <a:cxnSpLocks noChangeShapeType="1"/>
              <a:stCxn id="11" idx="5"/>
              <a:endCxn id="24" idx="1"/>
            </p:cNvCxnSpPr>
            <p:nvPr/>
          </p:nvCxnSpPr>
          <p:spPr bwMode="auto">
            <a:xfrm>
              <a:off x="7152901" y="2567015"/>
              <a:ext cx="466476" cy="4017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4458322" y="2903538"/>
              <a:ext cx="435940" cy="41116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>
                <a:solidFill>
                  <a:srgbClr val="FFFF00"/>
                </a:solidFill>
              </a:endParaRPr>
            </a:p>
          </p:txBody>
        </p:sp>
        <p:cxnSp>
          <p:nvCxnSpPr>
            <p:cNvPr id="28" name="Straight Connector 16"/>
            <p:cNvCxnSpPr>
              <a:cxnSpLocks noChangeShapeType="1"/>
              <a:endCxn id="25" idx="1"/>
            </p:cNvCxnSpPr>
            <p:nvPr/>
          </p:nvCxnSpPr>
          <p:spPr bwMode="auto">
            <a:xfrm>
              <a:off x="7189787" y="2432050"/>
              <a:ext cx="1267790" cy="5586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38" y="1593465"/>
            <a:ext cx="7886700" cy="4351338"/>
          </a:xfrm>
        </p:spPr>
        <p:txBody>
          <a:bodyPr/>
          <a:lstStyle/>
          <a:p>
            <a:r>
              <a:rPr lang="en-US" dirty="0" smtClean="0"/>
              <a:t>We can use a graph to represent an abstract structure of entities in real life.</a:t>
            </a:r>
          </a:p>
          <a:p>
            <a:r>
              <a:rPr lang="en-US" dirty="0" smtClean="0"/>
              <a:t>For example, there are bridges connecting islands. We can use edges to represent bridges and use nodes to represent islands.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Diagonal Stripe 39"/>
          <p:cNvSpPr/>
          <p:nvPr/>
        </p:nvSpPr>
        <p:spPr>
          <a:xfrm rot="3619074">
            <a:off x="1844364" y="3954292"/>
            <a:ext cx="1655189" cy="2990052"/>
          </a:xfrm>
          <a:prstGeom prst="diagStripe">
            <a:avLst>
              <a:gd name="adj" fmla="val 9075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3" idx="3"/>
          </p:cNvCxnSpPr>
          <p:nvPr/>
        </p:nvCxnSpPr>
        <p:spPr>
          <a:xfrm>
            <a:off x="6821005" y="4390574"/>
            <a:ext cx="989526" cy="11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2" idx="2"/>
          </p:cNvCxnSpPr>
          <p:nvPr/>
        </p:nvCxnSpPr>
        <p:spPr>
          <a:xfrm flipV="1">
            <a:off x="7004626" y="3990499"/>
            <a:ext cx="281757" cy="353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5"/>
            <a:endCxn id="14" idx="1"/>
          </p:cNvCxnSpPr>
          <p:nvPr/>
        </p:nvCxnSpPr>
        <p:spPr>
          <a:xfrm>
            <a:off x="7004626" y="4505110"/>
            <a:ext cx="317763" cy="33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6"/>
            <a:endCxn id="17" idx="2"/>
          </p:cNvCxnSpPr>
          <p:nvPr/>
        </p:nvCxnSpPr>
        <p:spPr>
          <a:xfrm flipV="1">
            <a:off x="7894505" y="5726669"/>
            <a:ext cx="617845" cy="29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45496" y="5982732"/>
            <a:ext cx="690992" cy="2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4188" y="6040393"/>
            <a:ext cx="763512" cy="51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onal Stripe 8"/>
          <p:cNvSpPr/>
          <p:nvPr/>
        </p:nvSpPr>
        <p:spPr>
          <a:xfrm rot="3619074">
            <a:off x="834626" y="5717403"/>
            <a:ext cx="1605442" cy="748378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iagonal Stripe 9"/>
          <p:cNvSpPr/>
          <p:nvPr/>
        </p:nvSpPr>
        <p:spPr>
          <a:xfrm rot="3259254">
            <a:off x="2561232" y="4641810"/>
            <a:ext cx="1605442" cy="748378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>
            <a:off x="1164687" y="4643437"/>
            <a:ext cx="1803541" cy="784566"/>
          </a:xfrm>
          <a:prstGeom prst="diagStrip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445294" y="4914900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084784" y="4195763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1711416" y="5894109"/>
            <a:ext cx="1066800" cy="9906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645693" y="4484575"/>
            <a:ext cx="1368029" cy="118042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94768" y="4310807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86383" y="3876679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4525" y="4307004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6383" y="4806107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79663" y="5890094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48641" y="5905500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12350" y="5612849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51955" y="5932957"/>
            <a:ext cx="245864" cy="22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12" idx="5"/>
          </p:cNvCxnSpPr>
          <p:nvPr/>
        </p:nvCxnSpPr>
        <p:spPr>
          <a:xfrm>
            <a:off x="7496241" y="4070982"/>
            <a:ext cx="515579" cy="42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 rot="20943049">
            <a:off x="7003000" y="5467328"/>
            <a:ext cx="1539798" cy="352830"/>
          </a:xfrm>
          <a:custGeom>
            <a:avLst/>
            <a:gdLst>
              <a:gd name="connsiteX0" fmla="*/ 1654628 w 1654628"/>
              <a:gd name="connsiteY0" fmla="*/ 366032 h 366032"/>
              <a:gd name="connsiteX1" fmla="*/ 1132114 w 1654628"/>
              <a:gd name="connsiteY1" fmla="*/ 75746 h 366032"/>
              <a:gd name="connsiteX2" fmla="*/ 420914 w 1654628"/>
              <a:gd name="connsiteY2" fmla="*/ 17689 h 366032"/>
              <a:gd name="connsiteX3" fmla="*/ 0 w 1654628"/>
              <a:gd name="connsiteY3" fmla="*/ 337003 h 36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628" h="366032">
                <a:moveTo>
                  <a:pt x="1654628" y="366032"/>
                </a:moveTo>
                <a:cubicBezTo>
                  <a:pt x="1496180" y="249917"/>
                  <a:pt x="1337733" y="133803"/>
                  <a:pt x="1132114" y="75746"/>
                </a:cubicBezTo>
                <a:cubicBezTo>
                  <a:pt x="926495" y="17689"/>
                  <a:pt x="609600" y="-25854"/>
                  <a:pt x="420914" y="17689"/>
                </a:cubicBezTo>
                <a:cubicBezTo>
                  <a:pt x="232228" y="61232"/>
                  <a:pt x="0" y="337003"/>
                  <a:pt x="0" y="3370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36940" y="42828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83508" y="489680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92013" y="421510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27579" y="3481995"/>
            <a:ext cx="59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730569" y="54102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16986" y="609112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11612" y="611347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5762" y="6171069"/>
            <a:ext cx="59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373701" y="6168502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= {A, B}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9472968">
            <a:off x="1323045" y="4687585"/>
            <a:ext cx="105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bridge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2205017" y="3723484"/>
            <a:ext cx="105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Depth-First Search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18288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/>
              <a:buNone/>
            </a:pPr>
            <a:r>
              <a:rPr lang="en-US" altLang="en-US" dirty="0" smtClean="0"/>
              <a:t>Traverse a graph or a tree in a depth-first manner. That’s that, a node is explored if it has not been visited.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72143" y="2470150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(vertex v) 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neighbor w of v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(w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visited)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(w);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 typeface="Monotype Sorts"/>
              <a:buNone/>
            </a:pPr>
            <a:endParaRPr lang="en-US" altLang="en-US" sz="2800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6657521" y="2535464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1" name="Straight Connector 10"/>
            <p:cNvCxnSpPr>
              <a:cxnSpLocks noChangeShapeType="1"/>
              <a:endCxn id="9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13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Depth-First Search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18288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/>
              <a:buNone/>
            </a:pPr>
            <a:r>
              <a:rPr lang="en-US" altLang="en-US" dirty="0" smtClean="0"/>
              <a:t>Traverse a graph or a tree in a depth-first manner. That’s that, a node is explored if it has not been visited.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72143" y="2470150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(vertex v) 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neighbor w of v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(w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visited)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(w);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 typeface="Monotype Sorts"/>
              <a:buNone/>
            </a:pPr>
            <a:endParaRPr lang="en-US" altLang="en-US" sz="2800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6657521" y="2535464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1" name="Straight Connector 10"/>
            <p:cNvCxnSpPr>
              <a:cxnSpLocks noChangeShapeType="1"/>
              <a:endCxn id="9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13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03535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Depth-First Search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6553200" cy="18288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/>
              <a:buNone/>
            </a:pPr>
            <a:r>
              <a:rPr lang="en-US" altLang="en-US" dirty="0" smtClean="0"/>
              <a:t>Traverse a graph or a tree in a depth-first manner. That’s that, a node is explored if it has not been visited.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72143" y="2470150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(vertex v) 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neighbor w of v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(w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visited)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(w);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 typeface="Monotype Sorts"/>
              <a:buNone/>
            </a:pPr>
            <a:endParaRPr lang="en-US" altLang="en-US" sz="2800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6934200" y="1143000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1" name="Straight Connector 10"/>
            <p:cNvCxnSpPr>
              <a:cxnSpLocks noChangeShapeType="1"/>
              <a:endCxn id="9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13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81000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Depth-First Search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272143" y="883335"/>
            <a:ext cx="6001909" cy="18288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/>
              <a:buNone/>
            </a:pPr>
            <a:r>
              <a:rPr lang="en-US" altLang="en-US" dirty="0" smtClean="0"/>
              <a:t>Traverse a graph or a tree in a depth-first manner. That’s that, a node is explored if it has not been visited.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49679" y="2113609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(vertex v) 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neighbor w of v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(w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visited)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(w);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 typeface="Monotype Sorts"/>
              <a:buNone/>
            </a:pPr>
            <a:endParaRPr lang="en-US" altLang="en-US" sz="2800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6945005" y="999707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1" name="Straight Connector 10"/>
            <p:cNvCxnSpPr>
              <a:cxnSpLocks noChangeShapeType="1"/>
              <a:endCxn id="9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13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7039267" y="3711772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9" name="Straight Connector 18"/>
            <p:cNvCxnSpPr>
              <a:cxnSpLocks noChangeShapeType="1"/>
              <a:endCxn id="17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16" idx="5"/>
              <a:endCxn id="18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22" name="Straight Connector 21"/>
            <p:cNvCxnSpPr>
              <a:cxnSpLocks noChangeShapeType="1"/>
              <a:stCxn id="21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6773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Depth-First Search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272143" y="883335"/>
            <a:ext cx="6001909" cy="18288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/>
              <a:buNone/>
            </a:pPr>
            <a:r>
              <a:rPr lang="en-US" altLang="en-US" dirty="0" smtClean="0"/>
              <a:t>Traverse a graph or a tree in a depth-first manner. That’s that, a node is explored if it has not been visited.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49679" y="2113609"/>
            <a:ext cx="7848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(vertex v) 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v;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each neighbor w of v</a:t>
            </a: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(w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visited)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Monotype Sorts"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 result:</a:t>
            </a:r>
          </a:p>
          <a:p>
            <a:pPr>
              <a:buFont typeface="Monotype Sorts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3,0,1,5</a:t>
            </a:r>
          </a:p>
          <a:p>
            <a:pPr>
              <a:buFont typeface="Monotype Sorts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3,0,5,1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 typeface="Monotype Sorts"/>
              <a:buNone/>
            </a:pPr>
            <a:endParaRPr lang="en-US" altLang="en-US" sz="2800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6945005" y="999707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1" name="Straight Connector 10"/>
            <p:cNvCxnSpPr>
              <a:cxnSpLocks noChangeShapeType="1"/>
              <a:endCxn id="9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14" name="Straight Connector 13"/>
            <p:cNvCxnSpPr>
              <a:cxnSpLocks noChangeShapeType="1"/>
              <a:stCxn id="13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7039267" y="3711772"/>
            <a:ext cx="1828800" cy="2374900"/>
            <a:chOff x="5943600" y="1828800"/>
            <a:chExt cx="2308519" cy="2950611"/>
          </a:xfrm>
          <a:solidFill>
            <a:schemeClr val="bg1">
              <a:lumMod val="85000"/>
            </a:schemeClr>
          </a:solidFill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347119" y="29887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642519" y="3215950"/>
              <a:ext cx="609600" cy="533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261519" y="4246011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3</a:t>
              </a:r>
            </a:p>
          </p:txBody>
        </p:sp>
        <p:cxnSp>
          <p:nvCxnSpPr>
            <p:cNvPr id="19" name="Straight Connector 18"/>
            <p:cNvCxnSpPr>
              <a:cxnSpLocks noChangeShapeType="1"/>
              <a:endCxn id="17" idx="1"/>
            </p:cNvCxnSpPr>
            <p:nvPr/>
          </p:nvCxnSpPr>
          <p:spPr bwMode="auto">
            <a:xfrm>
              <a:off x="6956719" y="3255411"/>
              <a:ext cx="775074" cy="38654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  <a:stCxn id="16" idx="5"/>
              <a:endCxn id="18" idx="1"/>
            </p:cNvCxnSpPr>
            <p:nvPr/>
          </p:nvCxnSpPr>
          <p:spPr bwMode="auto">
            <a:xfrm>
              <a:off x="6867445" y="3443996"/>
              <a:ext cx="483348" cy="88013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943600" y="1828800"/>
              <a:ext cx="6096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cxnSp>
          <p:nvCxnSpPr>
            <p:cNvPr id="22" name="Straight Connector 21"/>
            <p:cNvCxnSpPr>
              <a:cxnSpLocks noChangeShapeType="1"/>
              <a:stCxn id="21" idx="5"/>
            </p:cNvCxnSpPr>
            <p:nvPr/>
          </p:nvCxnSpPr>
          <p:spPr bwMode="auto">
            <a:xfrm>
              <a:off x="6463926" y="2284085"/>
              <a:ext cx="243862" cy="684968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43268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 on the depth-first search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216D85-970C-4391-A7AF-6DC0745D2D9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90500" y="1155482"/>
            <a:ext cx="8763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Detect a loop in a graph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 smtClean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Find a loop in a graph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 smtClean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Detect whether there is a path </a:t>
            </a:r>
            <a:r>
              <a:rPr lang="en-US" altLang="en-US" sz="2800" dirty="0"/>
              <a:t>connecting two </a:t>
            </a:r>
            <a:r>
              <a:rPr lang="en-US" altLang="en-US" sz="2800" dirty="0" smtClean="0"/>
              <a:t>vertices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Determining whether a path connects two vertices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00025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272143" y="883335"/>
            <a:ext cx="6001909" cy="18288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Font typeface="Monotype Sorts"/>
              <a:buNone/>
            </a:pPr>
            <a:r>
              <a:rPr lang="en-US" altLang="en-US" dirty="0" smtClean="0"/>
              <a:t>Traverse a graph or a tree in a breadth-first manner. That’s that, the neighbors of a node are visited first. </a:t>
            </a:r>
          </a:p>
          <a:p>
            <a:pPr marL="0" indent="0">
              <a:spcBef>
                <a:spcPct val="0"/>
              </a:spcBef>
              <a:buFont typeface="Monotype Sorts"/>
              <a:buNone/>
            </a:pPr>
            <a:endParaRPr lang="en-US" altLang="en-US" dirty="0"/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0" name="Group 29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9" name="Straight Connector 38"/>
              <p:cNvCxnSpPr>
                <a:cxnSpLocks noChangeShapeType="1"/>
                <a:endCxn id="37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>
                <a:cxnSpLocks noChangeShapeType="1"/>
                <a:stCxn id="36" idx="5"/>
                <a:endCxn id="38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34" name="Straight Connector 33"/>
            <p:cNvCxnSpPr>
              <a:cxnSpLocks noChangeShapeType="1"/>
              <a:stCxn id="37" idx="0"/>
              <a:endCxn id="33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2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</a:t>
            </a:r>
            <a:r>
              <a:rPr lang="en-US" altLang="en-US" sz="2400" dirty="0" smtClean="0">
                <a:solidFill>
                  <a:schemeClr val="tx2"/>
                </a:solidFill>
              </a:rPr>
              <a:t>u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 a structure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//to store the </a:t>
            </a: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57048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 smtClean="0"/>
              <a:t>                                                        </a:t>
            </a:r>
          </a:p>
          <a:p>
            <a:r>
              <a:rPr lang="en-US" dirty="0" smtClean="0"/>
              <a:t>                              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366747" y="2934459"/>
            <a:ext cx="18473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4516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</a:t>
            </a:r>
            <a:r>
              <a:rPr lang="en-US" altLang="en-US" sz="2400" dirty="0" smtClean="0">
                <a:solidFill>
                  <a:schemeClr val="tx2"/>
                </a:solidFill>
              </a:rPr>
              <a:t>u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 a structure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//to store the result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65383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366747" y="2934459"/>
            <a:ext cx="3560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8044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</a:t>
            </a:r>
            <a:r>
              <a:rPr lang="en-US" altLang="en-US" sz="2400" dirty="0" smtClean="0">
                <a:solidFill>
                  <a:schemeClr val="tx2"/>
                </a:solidFill>
              </a:rPr>
              <a:t>u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sz="2400" dirty="0"/>
              <a:t>N(x) : neighbors of </a:t>
            </a:r>
            <a:r>
              <a:rPr lang="en-US" sz="2400" dirty="0" smtClean="0"/>
              <a:t>x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65383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                                            </a:t>
            </a:r>
          </a:p>
          <a:p>
            <a:r>
              <a:rPr lang="en-US" dirty="0"/>
              <a:t>q = { }	             </a:t>
            </a:r>
            <a:r>
              <a:rPr lang="en-US" dirty="0" err="1"/>
              <a:t>dequeue</a:t>
            </a:r>
            <a:r>
              <a:rPr lang="en-US" dirty="0"/>
              <a:t> 0</a:t>
            </a:r>
          </a:p>
          <a:p>
            <a:r>
              <a:rPr lang="en-US" dirty="0"/>
              <a:t>q = {1, 3}         add N(0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366747" y="2934459"/>
            <a:ext cx="3385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0969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concepts about graphs</a:t>
            </a:r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813C0-BE4B-4FB7-950A-697E7FC6560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04800" y="1042123"/>
            <a:ext cx="86106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cs typeface="Times New Roman" panose="02020603050405020304" pitchFamily="18" charset="0"/>
              </a:rPr>
              <a:t>Directed </a:t>
            </a:r>
            <a:r>
              <a:rPr lang="en-US" altLang="en-US" sz="2400" dirty="0">
                <a:cs typeface="Times New Roman" panose="02020603050405020304" pitchFamily="18" charset="0"/>
              </a:rPr>
              <a:t>vs. undirected graphs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Weighted vs. unweighted graphs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Adjacent vertices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Incident 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Degree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Neighbor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cs typeface="Times New Roman" panose="02020603050405020304" pitchFamily="18" charset="0"/>
              </a:rPr>
              <a:t>Loops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Parallel edge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Simple graph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Complete graph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cs typeface="Times New Roman" panose="02020603050405020304" pitchFamily="18" charset="0"/>
              </a:rPr>
              <a:t>Spanning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tree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</a:t>
            </a:r>
            <a:r>
              <a:rPr lang="en-US" altLang="en-US" sz="2400" dirty="0" smtClean="0">
                <a:solidFill>
                  <a:schemeClr val="tx2"/>
                </a:solidFill>
              </a:rPr>
              <a:t>u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sz="2400" dirty="0"/>
              <a:t>N(x) : neighbors of x</a:t>
            </a: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65383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                                            </a:t>
            </a:r>
          </a:p>
          <a:p>
            <a:r>
              <a:rPr lang="en-US" dirty="0"/>
              <a:t>q = { }	             </a:t>
            </a:r>
            <a:r>
              <a:rPr lang="en-US" dirty="0" err="1"/>
              <a:t>dequeue</a:t>
            </a:r>
            <a:r>
              <a:rPr lang="en-US" dirty="0"/>
              <a:t> 0</a:t>
            </a:r>
          </a:p>
          <a:p>
            <a:r>
              <a:rPr lang="en-US" dirty="0"/>
              <a:t>q = {1, 3}         add N(0</a:t>
            </a:r>
            <a:r>
              <a:rPr lang="en-US" dirty="0" smtClean="0"/>
              <a:t>)</a:t>
            </a:r>
          </a:p>
          <a:p>
            <a:r>
              <a:rPr lang="en-US" dirty="0"/>
              <a:t>q = {3}             </a:t>
            </a:r>
            <a:r>
              <a:rPr lang="en-US" dirty="0" err="1"/>
              <a:t>dequeue</a:t>
            </a:r>
            <a:r>
              <a:rPr lang="en-US" dirty="0"/>
              <a:t> 1</a:t>
            </a:r>
          </a:p>
          <a:p>
            <a:r>
              <a:rPr lang="en-US" dirty="0"/>
              <a:t>q = {3, 4}         add N(1)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366747" y="2934459"/>
            <a:ext cx="3385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2751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</a:t>
            </a:r>
            <a:r>
              <a:rPr lang="en-US" altLang="en-US" sz="2400" dirty="0" smtClean="0">
                <a:solidFill>
                  <a:schemeClr val="tx2"/>
                </a:solidFill>
              </a:rPr>
              <a:t>u  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sz="2400" dirty="0"/>
              <a:t>N(x) : neighbors of x</a:t>
            </a:r>
          </a:p>
          <a:p>
            <a:pPr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65383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                                            </a:t>
            </a:r>
          </a:p>
          <a:p>
            <a:r>
              <a:rPr lang="en-US" dirty="0"/>
              <a:t>q = { }	             </a:t>
            </a:r>
            <a:r>
              <a:rPr lang="en-US" dirty="0" err="1"/>
              <a:t>dequeue</a:t>
            </a:r>
            <a:r>
              <a:rPr lang="en-US" dirty="0"/>
              <a:t> 0</a:t>
            </a:r>
          </a:p>
          <a:p>
            <a:r>
              <a:rPr lang="en-US" dirty="0"/>
              <a:t>q = {1, 3}         add N(0</a:t>
            </a:r>
            <a:r>
              <a:rPr lang="en-US" dirty="0" smtClean="0"/>
              <a:t>)</a:t>
            </a:r>
          </a:p>
          <a:p>
            <a:r>
              <a:rPr lang="en-US" dirty="0"/>
              <a:t>q = {3}             </a:t>
            </a:r>
            <a:r>
              <a:rPr lang="en-US" dirty="0" err="1"/>
              <a:t>dequeue</a:t>
            </a:r>
            <a:r>
              <a:rPr lang="en-US" dirty="0"/>
              <a:t> 1</a:t>
            </a:r>
          </a:p>
          <a:p>
            <a:r>
              <a:rPr lang="en-US" dirty="0"/>
              <a:t>q = {3, 4}         add N(1)</a:t>
            </a:r>
          </a:p>
          <a:p>
            <a:r>
              <a:rPr lang="en-US" dirty="0"/>
              <a:t>q = {4}             </a:t>
            </a:r>
            <a:r>
              <a:rPr lang="en-US" dirty="0" err="1"/>
              <a:t>dequeue</a:t>
            </a:r>
            <a:r>
              <a:rPr lang="en-US" dirty="0"/>
              <a:t> 3</a:t>
            </a:r>
          </a:p>
          <a:p>
            <a:r>
              <a:rPr lang="en-US" dirty="0"/>
              <a:t>q = {4, 2}         add N(3)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8366747" y="2934459"/>
            <a:ext cx="3385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23949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9617" y="6492875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6265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</a:t>
            </a:r>
          </a:p>
          <a:p>
            <a:r>
              <a:rPr lang="en-US" dirty="0" smtClean="0"/>
              <a:t>q = { }	             </a:t>
            </a:r>
            <a:r>
              <a:rPr lang="en-US" dirty="0" err="1" smtClean="0"/>
              <a:t>dequeue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q = {1, 3}         add N(0)</a:t>
            </a:r>
          </a:p>
          <a:p>
            <a:r>
              <a:rPr lang="en-US" dirty="0" smtClean="0"/>
              <a:t>q = {3}             </a:t>
            </a:r>
            <a:r>
              <a:rPr lang="en-US" dirty="0" err="1" smtClean="0"/>
              <a:t>dequeue</a:t>
            </a:r>
            <a:r>
              <a:rPr lang="en-US" dirty="0" smtClean="0"/>
              <a:t> 1</a:t>
            </a:r>
          </a:p>
          <a:p>
            <a:r>
              <a:rPr lang="en-US" dirty="0"/>
              <a:t>q</a:t>
            </a:r>
            <a:r>
              <a:rPr lang="en-US" dirty="0" smtClean="0"/>
              <a:t> = {3, 4}         add N(1)</a:t>
            </a:r>
          </a:p>
          <a:p>
            <a:r>
              <a:rPr lang="en-US" dirty="0" smtClean="0"/>
              <a:t>q = {4}             </a:t>
            </a:r>
            <a:r>
              <a:rPr lang="en-US" dirty="0" err="1" smtClean="0"/>
              <a:t>dequeue</a:t>
            </a:r>
            <a:r>
              <a:rPr lang="en-US" dirty="0" smtClean="0"/>
              <a:t> 3</a:t>
            </a:r>
          </a:p>
          <a:p>
            <a:r>
              <a:rPr lang="en-US" dirty="0" smtClean="0"/>
              <a:t>q = {4, 2}         add N(3)</a:t>
            </a:r>
          </a:p>
          <a:p>
            <a:r>
              <a:rPr lang="en-US" dirty="0"/>
              <a:t>q</a:t>
            </a:r>
            <a:r>
              <a:rPr lang="en-US" dirty="0" smtClean="0"/>
              <a:t> = {2}             </a:t>
            </a:r>
            <a:r>
              <a:rPr lang="en-US" dirty="0" err="1" smtClean="0"/>
              <a:t>dequeue</a:t>
            </a:r>
            <a:r>
              <a:rPr lang="en-US" dirty="0" smtClean="0"/>
              <a:t> 4, add N(4)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u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sz="2400" dirty="0"/>
              <a:t>N(x) : neighbors of </a:t>
            </a:r>
            <a:r>
              <a:rPr lang="en-US" sz="2400" dirty="0" smtClean="0"/>
              <a:t>x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66747" y="2934459"/>
            <a:ext cx="3385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8883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9617" y="6492875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70353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</a:t>
            </a:r>
          </a:p>
          <a:p>
            <a:r>
              <a:rPr lang="en-US" dirty="0" smtClean="0"/>
              <a:t>q = { }	             </a:t>
            </a:r>
            <a:r>
              <a:rPr lang="en-US" dirty="0" err="1" smtClean="0"/>
              <a:t>dequeue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q = {1, 3}         add N(0)</a:t>
            </a:r>
          </a:p>
          <a:p>
            <a:r>
              <a:rPr lang="en-US" dirty="0" smtClean="0"/>
              <a:t>q = {3}             </a:t>
            </a:r>
            <a:r>
              <a:rPr lang="en-US" dirty="0" err="1" smtClean="0"/>
              <a:t>dequeue</a:t>
            </a:r>
            <a:r>
              <a:rPr lang="en-US" dirty="0" smtClean="0"/>
              <a:t> 1</a:t>
            </a:r>
          </a:p>
          <a:p>
            <a:r>
              <a:rPr lang="en-US" dirty="0"/>
              <a:t>q</a:t>
            </a:r>
            <a:r>
              <a:rPr lang="en-US" dirty="0" smtClean="0"/>
              <a:t> = {3, 4}         add N(1)</a:t>
            </a:r>
          </a:p>
          <a:p>
            <a:r>
              <a:rPr lang="en-US" dirty="0" smtClean="0"/>
              <a:t>q = {4}             </a:t>
            </a:r>
            <a:r>
              <a:rPr lang="en-US" dirty="0" err="1" smtClean="0"/>
              <a:t>dequeue</a:t>
            </a:r>
            <a:r>
              <a:rPr lang="en-US" dirty="0" smtClean="0"/>
              <a:t> 3</a:t>
            </a:r>
          </a:p>
          <a:p>
            <a:r>
              <a:rPr lang="en-US" dirty="0" smtClean="0"/>
              <a:t>q = {4, 2}         add N(3)</a:t>
            </a:r>
          </a:p>
          <a:p>
            <a:r>
              <a:rPr lang="en-US" dirty="0"/>
              <a:t>q</a:t>
            </a:r>
            <a:r>
              <a:rPr lang="en-US" dirty="0" smtClean="0"/>
              <a:t> = {2}             </a:t>
            </a:r>
            <a:r>
              <a:rPr lang="en-US" dirty="0" err="1" smtClean="0"/>
              <a:t>dequeue</a:t>
            </a:r>
            <a:r>
              <a:rPr lang="en-US" dirty="0" smtClean="0"/>
              <a:t> 4, add N(4)</a:t>
            </a:r>
          </a:p>
          <a:p>
            <a:r>
              <a:rPr lang="en-US" dirty="0"/>
              <a:t>q</a:t>
            </a:r>
            <a:r>
              <a:rPr lang="en-US" dirty="0" smtClean="0"/>
              <a:t> = { }              </a:t>
            </a:r>
            <a:r>
              <a:rPr lang="en-US" dirty="0" err="1" smtClean="0"/>
              <a:t>dequeue</a:t>
            </a:r>
            <a:r>
              <a:rPr lang="en-US" dirty="0" smtClean="0"/>
              <a:t> 2, add N(2)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u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sz="2400" dirty="0"/>
              <a:t>N(x) : neighbors of </a:t>
            </a:r>
            <a:r>
              <a:rPr lang="en-US" sz="2400" dirty="0" smtClean="0"/>
              <a:t>x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66747" y="2934459"/>
            <a:ext cx="3385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11230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9617" y="6492875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34" name="Straight Connector 33"/>
              <p:cNvCxnSpPr>
                <a:cxnSpLocks noChangeShapeType="1"/>
                <a:endCxn id="32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  <a:stCxn id="31" idx="5"/>
                <a:endCxn id="33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9" name="Straight Connector 28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64268" y="2753260"/>
            <a:ext cx="470353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</a:t>
            </a:r>
          </a:p>
          <a:p>
            <a:r>
              <a:rPr lang="en-US" dirty="0" smtClean="0"/>
              <a:t>q = { }	             </a:t>
            </a:r>
            <a:r>
              <a:rPr lang="en-US" dirty="0" err="1" smtClean="0"/>
              <a:t>dequeue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q = {1, 3}         add N(0)</a:t>
            </a:r>
          </a:p>
          <a:p>
            <a:r>
              <a:rPr lang="en-US" dirty="0" smtClean="0"/>
              <a:t>q = {3}             </a:t>
            </a:r>
            <a:r>
              <a:rPr lang="en-US" dirty="0" err="1" smtClean="0"/>
              <a:t>dequeue</a:t>
            </a:r>
            <a:r>
              <a:rPr lang="en-US" dirty="0" smtClean="0"/>
              <a:t> 1</a:t>
            </a:r>
          </a:p>
          <a:p>
            <a:r>
              <a:rPr lang="en-US" dirty="0"/>
              <a:t>q</a:t>
            </a:r>
            <a:r>
              <a:rPr lang="en-US" dirty="0" smtClean="0"/>
              <a:t> = {3, 4}         add N(1)</a:t>
            </a:r>
          </a:p>
          <a:p>
            <a:r>
              <a:rPr lang="en-US" dirty="0" smtClean="0"/>
              <a:t>q = {4}             </a:t>
            </a:r>
            <a:r>
              <a:rPr lang="en-US" dirty="0" err="1" smtClean="0"/>
              <a:t>dequeue</a:t>
            </a:r>
            <a:r>
              <a:rPr lang="en-US" dirty="0" smtClean="0"/>
              <a:t> 3</a:t>
            </a:r>
          </a:p>
          <a:p>
            <a:r>
              <a:rPr lang="en-US" dirty="0" smtClean="0"/>
              <a:t>q = {4, 2}         add N(3)</a:t>
            </a:r>
          </a:p>
          <a:p>
            <a:r>
              <a:rPr lang="en-US" dirty="0"/>
              <a:t>q</a:t>
            </a:r>
            <a:r>
              <a:rPr lang="en-US" dirty="0" smtClean="0"/>
              <a:t> = {2}             </a:t>
            </a:r>
            <a:r>
              <a:rPr lang="en-US" dirty="0" err="1" smtClean="0"/>
              <a:t>dequeue</a:t>
            </a:r>
            <a:r>
              <a:rPr lang="en-US" dirty="0" smtClean="0"/>
              <a:t> 4, add N(4)</a:t>
            </a:r>
          </a:p>
          <a:p>
            <a:r>
              <a:rPr lang="en-US" dirty="0"/>
              <a:t>q</a:t>
            </a:r>
            <a:r>
              <a:rPr lang="en-US" dirty="0" smtClean="0"/>
              <a:t> = { }              </a:t>
            </a:r>
            <a:r>
              <a:rPr lang="en-US" dirty="0" err="1" smtClean="0"/>
              <a:t>dequeue</a:t>
            </a:r>
            <a:r>
              <a:rPr lang="en-US" dirty="0" smtClean="0"/>
              <a:t> 2, add N(2)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u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r>
              <a:rPr lang="en-US" sz="2400" dirty="0"/>
              <a:t>N(x) : neighbors of </a:t>
            </a:r>
            <a:r>
              <a:rPr lang="en-US" sz="2400" dirty="0" smtClean="0"/>
              <a:t>x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66747" y="2934459"/>
            <a:ext cx="3385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43352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79798" y="6528508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13053-732A-463A-9971-C833A74470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363" y="646467"/>
            <a:ext cx="7848600" cy="6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sz="2400" dirty="0" err="1">
                <a:solidFill>
                  <a:schemeClr val="tx2"/>
                </a:solidFill>
              </a:rPr>
              <a:t>bfs</a:t>
            </a:r>
            <a:r>
              <a:rPr lang="en-US" altLang="en-US" sz="2400" dirty="0">
                <a:solidFill>
                  <a:schemeClr val="tx2"/>
                </a:solidFill>
              </a:rPr>
              <a:t>(vertex v)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use a queue, q = { }, for </a:t>
            </a:r>
            <a:r>
              <a:rPr lang="en-US" altLang="en-US" sz="2400" dirty="0">
                <a:solidFill>
                  <a:schemeClr val="tx2"/>
                </a:solidFill>
              </a:rPr>
              <a:t>storing vertices to be visited;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{v}    // </a:t>
            </a:r>
            <a:r>
              <a:rPr lang="en-US" altLang="en-US" sz="2400" dirty="0" smtClean="0">
                <a:solidFill>
                  <a:schemeClr val="tx2"/>
                </a:solidFill>
              </a:rPr>
              <a:t>add </a:t>
            </a:r>
            <a:r>
              <a:rPr lang="en-US" altLang="en-US" sz="2400" dirty="0">
                <a:solidFill>
                  <a:schemeClr val="tx2"/>
                </a:solidFill>
              </a:rPr>
              <a:t>v into the queue;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while q != { } {   // while q is non-empty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</a:t>
            </a:r>
            <a:r>
              <a:rPr lang="en-US" altLang="en-US" sz="2400" dirty="0" err="1">
                <a:solidFill>
                  <a:schemeClr val="tx2"/>
                </a:solidFill>
              </a:rPr>
              <a:t>dequeue</a:t>
            </a:r>
            <a:r>
              <a:rPr lang="en-US" altLang="en-US" sz="2400" dirty="0">
                <a:solidFill>
                  <a:schemeClr val="tx2"/>
                </a:solidFill>
              </a:rPr>
              <a:t> a vertex, say u, from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   visit u;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    </a:t>
            </a:r>
            <a:r>
              <a:rPr lang="en-US" altLang="en-US" sz="2400" dirty="0">
                <a:solidFill>
                  <a:schemeClr val="tx2"/>
                </a:solidFill>
              </a:rPr>
              <a:t>for each neighbor w of u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if w has not been visited {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</a:t>
            </a:r>
            <a:r>
              <a:rPr lang="en-US" altLang="en-US" sz="2400" dirty="0" smtClean="0">
                <a:solidFill>
                  <a:schemeClr val="tx2"/>
                </a:solidFill>
              </a:rPr>
              <a:t>q </a:t>
            </a:r>
            <a:r>
              <a:rPr lang="en-US" altLang="en-US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 q + {w}		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}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}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chemeClr val="tx2"/>
                </a:solidFill>
              </a:rPr>
              <a:t>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/>
              <a:buNone/>
            </a:pPr>
            <a:endParaRPr lang="en-US" alt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14113" y="737620"/>
            <a:ext cx="1589733" cy="1851239"/>
            <a:chOff x="7218758" y="1228499"/>
            <a:chExt cx="1933521" cy="2138942"/>
          </a:xfrm>
        </p:grpSpPr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7586203" y="3000990"/>
              <a:ext cx="626671" cy="113071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" name="Group 1"/>
            <p:cNvGrpSpPr>
              <a:grpSpLocks/>
            </p:cNvGrpSpPr>
            <p:nvPr/>
          </p:nvGrpSpPr>
          <p:grpSpPr bwMode="auto">
            <a:xfrm>
              <a:off x="7422947" y="1926135"/>
              <a:ext cx="1509134" cy="1441306"/>
              <a:chOff x="6347119" y="2988711"/>
              <a:chExt cx="1905000" cy="1790700"/>
            </a:xfrm>
            <a:solidFill>
              <a:schemeClr val="bg1">
                <a:lumMod val="85000"/>
              </a:schemeClr>
            </a:solidFill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6347119" y="2988711"/>
                <a:ext cx="609600" cy="533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0</a:t>
                </a: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7642519" y="3215950"/>
                <a:ext cx="609600" cy="533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1</a:t>
                </a: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261519" y="4246011"/>
                <a:ext cx="609600" cy="5334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F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3</a:t>
                </a:r>
              </a:p>
            </p:txBody>
          </p:sp>
          <p:cxnSp>
            <p:nvCxnSpPr>
              <p:cNvPr id="11" name="Straight Connector 10"/>
              <p:cNvCxnSpPr>
                <a:cxnSpLocks noChangeShapeType="1"/>
                <a:endCxn id="9" idx="1"/>
              </p:cNvCxnSpPr>
              <p:nvPr/>
            </p:nvCxnSpPr>
            <p:spPr bwMode="auto">
              <a:xfrm>
                <a:off x="6956719" y="3255411"/>
                <a:ext cx="775074" cy="38654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/>
              <p:cNvCxnSpPr>
                <a:cxnSpLocks noChangeShapeType="1"/>
                <a:stCxn id="8" idx="5"/>
                <a:endCxn id="10" idx="1"/>
              </p:cNvCxnSpPr>
              <p:nvPr/>
            </p:nvCxnSpPr>
            <p:spPr bwMode="auto">
              <a:xfrm>
                <a:off x="6867445" y="3443996"/>
                <a:ext cx="483348" cy="880130"/>
              </a:xfrm>
              <a:prstGeom prst="lin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8669356" y="1228499"/>
              <a:ext cx="482923" cy="4293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4</a:t>
              </a:r>
              <a:endParaRPr lang="en-US" altLang="en-US" sz="2000" dirty="0"/>
            </a:p>
          </p:txBody>
        </p:sp>
        <p:cxnSp>
          <p:nvCxnSpPr>
            <p:cNvPr id="24" name="Straight Connector 23"/>
            <p:cNvCxnSpPr>
              <a:cxnSpLocks noChangeShapeType="1"/>
              <a:stCxn id="9" idx="0"/>
              <a:endCxn id="23" idx="4"/>
            </p:cNvCxnSpPr>
            <p:nvPr/>
          </p:nvCxnSpPr>
          <p:spPr bwMode="auto">
            <a:xfrm flipV="1">
              <a:off x="8690619" y="1657824"/>
              <a:ext cx="220199" cy="45121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18758" y="2714164"/>
              <a:ext cx="482923" cy="4293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/>
                <a:t>2</a:t>
              </a:r>
              <a:endParaRPr lang="en-US" altLang="en-US" sz="2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64268" y="2753260"/>
            <a:ext cx="470353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(0)</a:t>
            </a:r>
          </a:p>
          <a:p>
            <a:r>
              <a:rPr lang="en-US" dirty="0"/>
              <a:t>q</a:t>
            </a:r>
            <a:r>
              <a:rPr lang="en-US" dirty="0" smtClean="0"/>
              <a:t> = { 0 }</a:t>
            </a:r>
          </a:p>
          <a:p>
            <a:r>
              <a:rPr lang="en-US" dirty="0" smtClean="0"/>
              <a:t>q = { }	             </a:t>
            </a:r>
            <a:r>
              <a:rPr lang="en-US" dirty="0" err="1" smtClean="0"/>
              <a:t>dequeue</a:t>
            </a:r>
            <a:r>
              <a:rPr lang="en-US" dirty="0" smtClean="0"/>
              <a:t> 0</a:t>
            </a:r>
          </a:p>
          <a:p>
            <a:r>
              <a:rPr lang="en-US" dirty="0" smtClean="0"/>
              <a:t>q = {1, 3}         add N(0)</a:t>
            </a:r>
          </a:p>
          <a:p>
            <a:r>
              <a:rPr lang="en-US" dirty="0" smtClean="0"/>
              <a:t>q = {3}             </a:t>
            </a:r>
            <a:r>
              <a:rPr lang="en-US" dirty="0" err="1" smtClean="0"/>
              <a:t>dequeue</a:t>
            </a:r>
            <a:r>
              <a:rPr lang="en-US" dirty="0" smtClean="0"/>
              <a:t> 1</a:t>
            </a:r>
          </a:p>
          <a:p>
            <a:r>
              <a:rPr lang="en-US" dirty="0"/>
              <a:t>q</a:t>
            </a:r>
            <a:r>
              <a:rPr lang="en-US" dirty="0" smtClean="0"/>
              <a:t> = {3, 4}         add N(1)</a:t>
            </a:r>
          </a:p>
          <a:p>
            <a:r>
              <a:rPr lang="en-US" dirty="0" smtClean="0"/>
              <a:t>q = {4}             </a:t>
            </a:r>
            <a:r>
              <a:rPr lang="en-US" dirty="0" err="1" smtClean="0"/>
              <a:t>dequeue</a:t>
            </a:r>
            <a:r>
              <a:rPr lang="en-US" dirty="0" smtClean="0"/>
              <a:t> 3</a:t>
            </a:r>
          </a:p>
          <a:p>
            <a:r>
              <a:rPr lang="en-US" dirty="0" smtClean="0"/>
              <a:t>q = {4, 2}         add N(3)</a:t>
            </a:r>
          </a:p>
          <a:p>
            <a:r>
              <a:rPr lang="en-US" dirty="0"/>
              <a:t>q</a:t>
            </a:r>
            <a:r>
              <a:rPr lang="en-US" dirty="0" smtClean="0"/>
              <a:t> = {2}             </a:t>
            </a:r>
            <a:r>
              <a:rPr lang="en-US" dirty="0" err="1" smtClean="0"/>
              <a:t>dequeue</a:t>
            </a:r>
            <a:r>
              <a:rPr lang="en-US" dirty="0" smtClean="0"/>
              <a:t> 4, add N(4)</a:t>
            </a:r>
          </a:p>
          <a:p>
            <a:r>
              <a:rPr lang="en-US" dirty="0"/>
              <a:t>q</a:t>
            </a:r>
            <a:r>
              <a:rPr lang="en-US" dirty="0" smtClean="0"/>
              <a:t> = { }              </a:t>
            </a:r>
            <a:r>
              <a:rPr lang="en-US" dirty="0" err="1" smtClean="0"/>
              <a:t>dequeue</a:t>
            </a:r>
            <a:r>
              <a:rPr lang="en-US" dirty="0" smtClean="0"/>
              <a:t> 2, add N(2)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" y="6066843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N(x) : neighbors of 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6747" y="2934459"/>
            <a:ext cx="3385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</a:p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en-US" dirty="0" smtClean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441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Breadth-first search </a:t>
            </a:r>
            <a:endParaRPr lang="en-US" altLang="en-US" dirty="0" smtClean="0"/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50239E-CBAF-47D9-9AAC-387F78BC019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915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smtClean="0"/>
              <a:t>Path finding 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smtClean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Detect whether </a:t>
            </a:r>
            <a:r>
              <a:rPr lang="en-US" altLang="en-US" sz="2800" dirty="0"/>
              <a:t>there is a cycle in the graph. </a:t>
            </a:r>
            <a:endParaRPr lang="en-US" altLang="en-US" sz="2800" dirty="0" smtClean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Find a cycle in the graph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Determine whether </a:t>
            </a:r>
            <a:r>
              <a:rPr lang="en-US" altLang="en-US" sz="2800" dirty="0"/>
              <a:t>a graph is bipartite. </a:t>
            </a:r>
            <a:endParaRPr lang="en-US" altLang="en-US" sz="2800" dirty="0" smtClean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GPS navigation systems: find positions of all neighbors</a:t>
            </a:r>
            <a:endParaRPr lang="en-US" altLang="en-US" sz="2800" dirty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00025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>
            <a:grpSpLocks/>
          </p:cNvGrpSpPr>
          <p:nvPr/>
        </p:nvGrpSpPr>
        <p:grpSpPr bwMode="auto">
          <a:xfrm>
            <a:off x="4614863" y="4369255"/>
            <a:ext cx="3900487" cy="2131557"/>
            <a:chOff x="938213" y="452438"/>
            <a:chExt cx="5272087" cy="3235325"/>
          </a:xfrm>
        </p:grpSpPr>
        <p:sp>
          <p:nvSpPr>
            <p:cNvPr id="10243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244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245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246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247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0248" name="Straight Connector 10"/>
            <p:cNvCxnSpPr>
              <a:cxnSpLocks noChangeShapeType="1"/>
              <a:stCxn id="10243" idx="4"/>
              <a:endCxn id="10244" idx="0"/>
            </p:cNvCxnSpPr>
            <p:nvPr/>
          </p:nvCxnSpPr>
          <p:spPr bwMode="auto">
            <a:xfrm flipH="1">
              <a:off x="1563688" y="1371600"/>
              <a:ext cx="227012" cy="1600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9" name="Straight Connector 11"/>
            <p:cNvCxnSpPr>
              <a:cxnSpLocks noChangeShapeType="1"/>
              <a:stCxn id="10246" idx="2"/>
              <a:endCxn id="10244" idx="6"/>
            </p:cNvCxnSpPr>
            <p:nvPr/>
          </p:nvCxnSpPr>
          <p:spPr bwMode="auto">
            <a:xfrm flipH="1">
              <a:off x="1830388" y="3008313"/>
              <a:ext cx="1636712" cy="1920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0" name="Straight Connector 14"/>
            <p:cNvCxnSpPr>
              <a:cxnSpLocks noChangeShapeType="1"/>
              <a:stCxn id="10245" idx="4"/>
              <a:endCxn id="10246" idx="0"/>
            </p:cNvCxnSpPr>
            <p:nvPr/>
          </p:nvCxnSpPr>
          <p:spPr bwMode="auto">
            <a:xfrm flipH="1">
              <a:off x="3733800" y="1371600"/>
              <a:ext cx="266700" cy="1408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1" name="Straight Connector 18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2" name="Straight Connector 19"/>
            <p:cNvCxnSpPr>
              <a:cxnSpLocks noChangeShapeType="1"/>
              <a:stCxn id="10247" idx="1"/>
            </p:cNvCxnSpPr>
            <p:nvPr/>
          </p:nvCxnSpPr>
          <p:spPr bwMode="auto">
            <a:xfrm flipH="1" flipV="1">
              <a:off x="4267200" y="1119188"/>
              <a:ext cx="1487488" cy="3127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3" name="Straight Connector 21"/>
            <p:cNvCxnSpPr>
              <a:cxnSpLocks noChangeShapeType="1"/>
              <a:stCxn id="10247" idx="3"/>
              <a:endCxn id="10246" idx="7"/>
            </p:cNvCxnSpPr>
            <p:nvPr/>
          </p:nvCxnSpPr>
          <p:spPr bwMode="auto">
            <a:xfrm flipH="1">
              <a:off x="3922713" y="1754188"/>
              <a:ext cx="1831975" cy="1092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4" name="TextBox 24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0255" name="TextBox 25"/>
            <p:cNvSpPr txBox="1">
              <a:spLocks noChangeArrowheads="1"/>
            </p:cNvSpPr>
            <p:nvPr/>
          </p:nvSpPr>
          <p:spPr bwMode="auto">
            <a:xfrm>
              <a:off x="938213" y="17097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0256" name="TextBox 26"/>
            <p:cNvSpPr txBox="1">
              <a:spLocks noChangeArrowheads="1"/>
            </p:cNvSpPr>
            <p:nvPr/>
          </p:nvSpPr>
          <p:spPr bwMode="auto">
            <a:xfrm>
              <a:off x="2638425" y="32258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0257" name="TextBox 27"/>
            <p:cNvSpPr txBox="1">
              <a:spLocks noChangeArrowheads="1"/>
            </p:cNvSpPr>
            <p:nvPr/>
          </p:nvSpPr>
          <p:spPr bwMode="auto">
            <a:xfrm>
              <a:off x="5011738" y="222885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0258" name="TextBox 28"/>
            <p:cNvSpPr txBox="1">
              <a:spLocks noChangeArrowheads="1"/>
            </p:cNvSpPr>
            <p:nvPr/>
          </p:nvSpPr>
          <p:spPr bwMode="auto">
            <a:xfrm>
              <a:off x="4918075" y="682625"/>
              <a:ext cx="339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10259" name="TextBox 29"/>
            <p:cNvSpPr txBox="1">
              <a:spLocks noChangeArrowheads="1"/>
            </p:cNvSpPr>
            <p:nvPr/>
          </p:nvSpPr>
          <p:spPr bwMode="auto">
            <a:xfrm>
              <a:off x="3355975" y="1749425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5</a:t>
            </a:fld>
            <a:endParaRPr lang="en-US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concepts about graphs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166633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Weight: A vertex or an edge can be assigned a value, called weight.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Incident: an edge is incident to a vertex if it connects the vertex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Degree </a:t>
            </a:r>
            <a:r>
              <a:rPr lang="en-US" dirty="0"/>
              <a:t>(or valence) </a:t>
            </a:r>
            <a:r>
              <a:rPr lang="en-US" dirty="0" smtClean="0"/>
              <a:t>of a vertex: the number of edges attached at 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Neighbor of a vertex: vertices  can be accessed by the edges incident to the vertex.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Loop: starting at a vertex  and then traversing along one or mode edges and finally getting back to the vertex.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"/>
          <p:cNvGrpSpPr>
            <a:grpSpLocks/>
          </p:cNvGrpSpPr>
          <p:nvPr/>
        </p:nvGrpSpPr>
        <p:grpSpPr bwMode="auto">
          <a:xfrm>
            <a:off x="1100138" y="3992562"/>
            <a:ext cx="2746375" cy="1858963"/>
            <a:chOff x="1296988" y="452438"/>
            <a:chExt cx="4913312" cy="3235325"/>
          </a:xfrm>
        </p:grpSpPr>
        <p:sp>
          <p:nvSpPr>
            <p:cNvPr id="11315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6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7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8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9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1320" name="Straight Connector 10"/>
            <p:cNvCxnSpPr>
              <a:cxnSpLocks noChangeShapeType="1"/>
              <a:stCxn id="11318" idx="2"/>
              <a:endCxn id="11316" idx="6"/>
            </p:cNvCxnSpPr>
            <p:nvPr/>
          </p:nvCxnSpPr>
          <p:spPr bwMode="auto">
            <a:xfrm flipH="1">
              <a:off x="1830388" y="3008313"/>
              <a:ext cx="1636712" cy="1920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21" name="Straight Connector 11"/>
            <p:cNvCxnSpPr>
              <a:cxnSpLocks noChangeShapeType="1"/>
              <a:stCxn id="11317" idx="4"/>
              <a:endCxn id="11318" idx="0"/>
            </p:cNvCxnSpPr>
            <p:nvPr/>
          </p:nvCxnSpPr>
          <p:spPr bwMode="auto">
            <a:xfrm flipH="1">
              <a:off x="3733800" y="1371600"/>
              <a:ext cx="266700" cy="1408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22" name="Straight Connector 12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23" name="Straight Connector 13"/>
            <p:cNvCxnSpPr>
              <a:cxnSpLocks noChangeShapeType="1"/>
              <a:stCxn id="11319" idx="1"/>
            </p:cNvCxnSpPr>
            <p:nvPr/>
          </p:nvCxnSpPr>
          <p:spPr bwMode="auto">
            <a:xfrm flipH="1" flipV="1">
              <a:off x="4267200" y="1119188"/>
              <a:ext cx="1487488" cy="3127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4" name="TextBox 15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1325" name="TextBox 17"/>
            <p:cNvSpPr txBox="1">
              <a:spLocks noChangeArrowheads="1"/>
            </p:cNvSpPr>
            <p:nvPr/>
          </p:nvSpPr>
          <p:spPr bwMode="auto">
            <a:xfrm>
              <a:off x="2638425" y="32258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1326" name="TextBox 19"/>
            <p:cNvSpPr txBox="1">
              <a:spLocks noChangeArrowheads="1"/>
            </p:cNvSpPr>
            <p:nvPr/>
          </p:nvSpPr>
          <p:spPr bwMode="auto">
            <a:xfrm>
              <a:off x="4918075" y="682625"/>
              <a:ext cx="4937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1327" name="TextBox 20"/>
            <p:cNvSpPr txBox="1">
              <a:spLocks noChangeArrowheads="1"/>
            </p:cNvSpPr>
            <p:nvPr/>
          </p:nvSpPr>
          <p:spPr bwMode="auto">
            <a:xfrm>
              <a:off x="3113719" y="1752555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20</a:t>
              </a:r>
            </a:p>
          </p:txBody>
        </p:sp>
      </p:grpSp>
      <p:sp>
        <p:nvSpPr>
          <p:cNvPr id="11267" name="TextBox 21"/>
          <p:cNvSpPr txBox="1">
            <a:spLocks noChangeArrowheads="1"/>
          </p:cNvSpPr>
          <p:nvPr/>
        </p:nvSpPr>
        <p:spPr bwMode="auto">
          <a:xfrm>
            <a:off x="952500" y="6149975"/>
            <a:ext cx="3135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/>
              <a:t>spanning trees</a:t>
            </a:r>
          </a:p>
        </p:txBody>
      </p:sp>
      <p:grpSp>
        <p:nvGrpSpPr>
          <p:cNvPr id="11268" name="Group 2"/>
          <p:cNvGrpSpPr>
            <a:grpSpLocks/>
          </p:cNvGrpSpPr>
          <p:nvPr/>
        </p:nvGrpSpPr>
        <p:grpSpPr bwMode="auto">
          <a:xfrm>
            <a:off x="4757738" y="3930650"/>
            <a:ext cx="3405187" cy="2011362"/>
            <a:chOff x="938213" y="452438"/>
            <a:chExt cx="5272087" cy="3235325"/>
          </a:xfrm>
        </p:grpSpPr>
        <p:sp>
          <p:nvSpPr>
            <p:cNvPr id="11302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3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4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5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6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1307" name="Straight Connector 10"/>
            <p:cNvCxnSpPr>
              <a:cxnSpLocks noChangeShapeType="1"/>
              <a:stCxn id="11302" idx="4"/>
              <a:endCxn id="11303" idx="0"/>
            </p:cNvCxnSpPr>
            <p:nvPr/>
          </p:nvCxnSpPr>
          <p:spPr bwMode="auto">
            <a:xfrm flipH="1">
              <a:off x="1563688" y="1371600"/>
              <a:ext cx="227012" cy="1600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8" name="Straight Connector 11"/>
            <p:cNvCxnSpPr>
              <a:cxnSpLocks noChangeShapeType="1"/>
              <a:stCxn id="11305" idx="2"/>
              <a:endCxn id="11303" idx="6"/>
            </p:cNvCxnSpPr>
            <p:nvPr/>
          </p:nvCxnSpPr>
          <p:spPr bwMode="auto">
            <a:xfrm flipH="1">
              <a:off x="1830388" y="3008313"/>
              <a:ext cx="1636712" cy="1920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09" name="Straight Connector 18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0" name="Straight Connector 21"/>
            <p:cNvCxnSpPr>
              <a:cxnSpLocks noChangeShapeType="1"/>
              <a:stCxn id="11306" idx="3"/>
              <a:endCxn id="11305" idx="7"/>
            </p:cNvCxnSpPr>
            <p:nvPr/>
          </p:nvCxnSpPr>
          <p:spPr bwMode="auto">
            <a:xfrm flipH="1">
              <a:off x="3922713" y="1754188"/>
              <a:ext cx="1831975" cy="1092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11" name="TextBox 24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1312" name="TextBox 25"/>
            <p:cNvSpPr txBox="1">
              <a:spLocks noChangeArrowheads="1"/>
            </p:cNvSpPr>
            <p:nvPr/>
          </p:nvSpPr>
          <p:spPr bwMode="auto">
            <a:xfrm>
              <a:off x="938213" y="17097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1313" name="TextBox 26"/>
            <p:cNvSpPr txBox="1">
              <a:spLocks noChangeArrowheads="1"/>
            </p:cNvSpPr>
            <p:nvPr/>
          </p:nvSpPr>
          <p:spPr bwMode="auto">
            <a:xfrm>
              <a:off x="2638425" y="32258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1314" name="TextBox 27"/>
            <p:cNvSpPr txBox="1">
              <a:spLocks noChangeArrowheads="1"/>
            </p:cNvSpPr>
            <p:nvPr/>
          </p:nvSpPr>
          <p:spPr bwMode="auto">
            <a:xfrm>
              <a:off x="5011738" y="222885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</p:grpSp>
      <p:grpSp>
        <p:nvGrpSpPr>
          <p:cNvPr id="11269" name="Group 3"/>
          <p:cNvGrpSpPr>
            <a:grpSpLocks/>
          </p:cNvGrpSpPr>
          <p:nvPr/>
        </p:nvGrpSpPr>
        <p:grpSpPr bwMode="auto">
          <a:xfrm>
            <a:off x="4868863" y="1455737"/>
            <a:ext cx="3389312" cy="2060575"/>
            <a:chOff x="938213" y="452438"/>
            <a:chExt cx="5272087" cy="2976562"/>
          </a:xfrm>
        </p:grpSpPr>
        <p:sp>
          <p:nvSpPr>
            <p:cNvPr id="11289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0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1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2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3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1294" name="Straight Connector 10"/>
            <p:cNvCxnSpPr>
              <a:cxnSpLocks noChangeShapeType="1"/>
              <a:stCxn id="11289" idx="4"/>
              <a:endCxn id="11290" idx="0"/>
            </p:cNvCxnSpPr>
            <p:nvPr/>
          </p:nvCxnSpPr>
          <p:spPr bwMode="auto">
            <a:xfrm flipH="1">
              <a:off x="1563688" y="1371600"/>
              <a:ext cx="227012" cy="1600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5" name="Straight Connector 18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6" name="Straight Connector 19"/>
            <p:cNvCxnSpPr>
              <a:cxnSpLocks noChangeShapeType="1"/>
              <a:stCxn id="11293" idx="1"/>
            </p:cNvCxnSpPr>
            <p:nvPr/>
          </p:nvCxnSpPr>
          <p:spPr bwMode="auto">
            <a:xfrm flipH="1" flipV="1">
              <a:off x="4267200" y="1119188"/>
              <a:ext cx="1487488" cy="3127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7" name="Straight Connector 21"/>
            <p:cNvCxnSpPr>
              <a:cxnSpLocks noChangeShapeType="1"/>
              <a:stCxn id="11293" idx="3"/>
              <a:endCxn id="11292" idx="7"/>
            </p:cNvCxnSpPr>
            <p:nvPr/>
          </p:nvCxnSpPr>
          <p:spPr bwMode="auto">
            <a:xfrm flipH="1">
              <a:off x="3922713" y="1754188"/>
              <a:ext cx="1831975" cy="1092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8" name="TextBox 24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1299" name="TextBox 25"/>
            <p:cNvSpPr txBox="1">
              <a:spLocks noChangeArrowheads="1"/>
            </p:cNvSpPr>
            <p:nvPr/>
          </p:nvSpPr>
          <p:spPr bwMode="auto">
            <a:xfrm>
              <a:off x="938213" y="17097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1300" name="TextBox 27"/>
            <p:cNvSpPr txBox="1">
              <a:spLocks noChangeArrowheads="1"/>
            </p:cNvSpPr>
            <p:nvPr/>
          </p:nvSpPr>
          <p:spPr bwMode="auto">
            <a:xfrm>
              <a:off x="5011738" y="222885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1301" name="TextBox 28"/>
            <p:cNvSpPr txBox="1">
              <a:spLocks noChangeArrowheads="1"/>
            </p:cNvSpPr>
            <p:nvPr/>
          </p:nvSpPr>
          <p:spPr bwMode="auto">
            <a:xfrm>
              <a:off x="4918075" y="682625"/>
              <a:ext cx="339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</p:grpSp>
      <p:grpSp>
        <p:nvGrpSpPr>
          <p:cNvPr id="11270" name="Group 52"/>
          <p:cNvGrpSpPr>
            <a:grpSpLocks/>
          </p:cNvGrpSpPr>
          <p:nvPr/>
        </p:nvGrpSpPr>
        <p:grpSpPr bwMode="auto">
          <a:xfrm>
            <a:off x="796925" y="1076325"/>
            <a:ext cx="3322638" cy="2230437"/>
            <a:chOff x="938213" y="452438"/>
            <a:chExt cx="5272087" cy="3235325"/>
          </a:xfrm>
        </p:grpSpPr>
        <p:sp>
          <p:nvSpPr>
            <p:cNvPr id="11272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3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4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5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6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1277" name="Straight Connector 10"/>
            <p:cNvCxnSpPr>
              <a:cxnSpLocks noChangeShapeType="1"/>
              <a:stCxn id="11272" idx="4"/>
              <a:endCxn id="11273" idx="0"/>
            </p:cNvCxnSpPr>
            <p:nvPr/>
          </p:nvCxnSpPr>
          <p:spPr bwMode="auto">
            <a:xfrm flipH="1">
              <a:off x="1563688" y="1371600"/>
              <a:ext cx="227012" cy="1600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8" name="Straight Connector 11"/>
            <p:cNvCxnSpPr>
              <a:cxnSpLocks noChangeShapeType="1"/>
              <a:stCxn id="11275" idx="2"/>
              <a:endCxn id="11273" idx="6"/>
            </p:cNvCxnSpPr>
            <p:nvPr/>
          </p:nvCxnSpPr>
          <p:spPr bwMode="auto">
            <a:xfrm flipH="1">
              <a:off x="1830388" y="3008313"/>
              <a:ext cx="1636712" cy="1920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9" name="Straight Connector 14"/>
            <p:cNvCxnSpPr>
              <a:cxnSpLocks noChangeShapeType="1"/>
              <a:stCxn id="11274" idx="4"/>
              <a:endCxn id="11275" idx="0"/>
            </p:cNvCxnSpPr>
            <p:nvPr/>
          </p:nvCxnSpPr>
          <p:spPr bwMode="auto">
            <a:xfrm flipH="1">
              <a:off x="3733800" y="1371600"/>
              <a:ext cx="266700" cy="1408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0" name="Straight Connector 18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1" name="Straight Connector 19"/>
            <p:cNvCxnSpPr>
              <a:cxnSpLocks noChangeShapeType="1"/>
              <a:stCxn id="11276" idx="1"/>
            </p:cNvCxnSpPr>
            <p:nvPr/>
          </p:nvCxnSpPr>
          <p:spPr bwMode="auto">
            <a:xfrm flipH="1" flipV="1">
              <a:off x="4267200" y="1119188"/>
              <a:ext cx="1487488" cy="3127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2" name="Straight Connector 21"/>
            <p:cNvCxnSpPr>
              <a:cxnSpLocks noChangeShapeType="1"/>
              <a:stCxn id="11276" idx="3"/>
              <a:endCxn id="11275" idx="7"/>
            </p:cNvCxnSpPr>
            <p:nvPr/>
          </p:nvCxnSpPr>
          <p:spPr bwMode="auto">
            <a:xfrm flipH="1">
              <a:off x="3922713" y="1754188"/>
              <a:ext cx="1831975" cy="1092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3" name="TextBox 24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1284" name="TextBox 25"/>
            <p:cNvSpPr txBox="1">
              <a:spLocks noChangeArrowheads="1"/>
            </p:cNvSpPr>
            <p:nvPr/>
          </p:nvSpPr>
          <p:spPr bwMode="auto">
            <a:xfrm>
              <a:off x="938213" y="17097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1285" name="TextBox 26"/>
            <p:cNvSpPr txBox="1">
              <a:spLocks noChangeArrowheads="1"/>
            </p:cNvSpPr>
            <p:nvPr/>
          </p:nvSpPr>
          <p:spPr bwMode="auto">
            <a:xfrm>
              <a:off x="2638425" y="32258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1286" name="TextBox 27"/>
            <p:cNvSpPr txBox="1">
              <a:spLocks noChangeArrowheads="1"/>
            </p:cNvSpPr>
            <p:nvPr/>
          </p:nvSpPr>
          <p:spPr bwMode="auto">
            <a:xfrm>
              <a:off x="5011738" y="222885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1287" name="TextBox 28"/>
            <p:cNvSpPr txBox="1">
              <a:spLocks noChangeArrowheads="1"/>
            </p:cNvSpPr>
            <p:nvPr/>
          </p:nvSpPr>
          <p:spPr bwMode="auto">
            <a:xfrm>
              <a:off x="4918075" y="682625"/>
              <a:ext cx="339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11288" name="TextBox 29"/>
            <p:cNvSpPr txBox="1">
              <a:spLocks noChangeArrowheads="1"/>
            </p:cNvSpPr>
            <p:nvPr/>
          </p:nvSpPr>
          <p:spPr bwMode="auto">
            <a:xfrm>
              <a:off x="3115314" y="1805192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20</a:t>
              </a:r>
            </a:p>
          </p:txBody>
        </p:sp>
      </p:grp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582613" y="1030287"/>
            <a:ext cx="3675062" cy="255587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6</a:t>
            </a:fld>
            <a:endParaRPr lang="en-US"/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"/>
          <p:cNvGrpSpPr>
            <a:grpSpLocks/>
          </p:cNvGrpSpPr>
          <p:nvPr/>
        </p:nvGrpSpPr>
        <p:grpSpPr bwMode="auto">
          <a:xfrm>
            <a:off x="1127125" y="4146550"/>
            <a:ext cx="2747963" cy="1858962"/>
            <a:chOff x="1296988" y="452438"/>
            <a:chExt cx="4913312" cy="3235325"/>
          </a:xfrm>
        </p:grpSpPr>
        <p:sp>
          <p:nvSpPr>
            <p:cNvPr id="12328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29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30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31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32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2333" name="Straight Connector 10"/>
            <p:cNvCxnSpPr>
              <a:cxnSpLocks noChangeShapeType="1"/>
              <a:stCxn id="12331" idx="2"/>
              <a:endCxn id="12329" idx="6"/>
            </p:cNvCxnSpPr>
            <p:nvPr/>
          </p:nvCxnSpPr>
          <p:spPr bwMode="auto">
            <a:xfrm flipH="1">
              <a:off x="1830388" y="3008313"/>
              <a:ext cx="1636712" cy="1920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34" name="Straight Connector 11"/>
            <p:cNvCxnSpPr>
              <a:cxnSpLocks noChangeShapeType="1"/>
              <a:stCxn id="12330" idx="4"/>
              <a:endCxn id="12331" idx="0"/>
            </p:cNvCxnSpPr>
            <p:nvPr/>
          </p:nvCxnSpPr>
          <p:spPr bwMode="auto">
            <a:xfrm flipH="1">
              <a:off x="3733800" y="1371600"/>
              <a:ext cx="266700" cy="1408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35" name="Straight Connector 12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36" name="Straight Connector 13"/>
            <p:cNvCxnSpPr>
              <a:cxnSpLocks noChangeShapeType="1"/>
              <a:stCxn id="12332" idx="1"/>
            </p:cNvCxnSpPr>
            <p:nvPr/>
          </p:nvCxnSpPr>
          <p:spPr bwMode="auto">
            <a:xfrm flipH="1" flipV="1">
              <a:off x="4267200" y="1119188"/>
              <a:ext cx="1487488" cy="3127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7" name="TextBox 15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2338" name="TextBox 17"/>
            <p:cNvSpPr txBox="1">
              <a:spLocks noChangeArrowheads="1"/>
            </p:cNvSpPr>
            <p:nvPr/>
          </p:nvSpPr>
          <p:spPr bwMode="auto">
            <a:xfrm>
              <a:off x="2638425" y="32258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2339" name="TextBox 19"/>
            <p:cNvSpPr txBox="1">
              <a:spLocks noChangeArrowheads="1"/>
            </p:cNvSpPr>
            <p:nvPr/>
          </p:nvSpPr>
          <p:spPr bwMode="auto">
            <a:xfrm>
              <a:off x="4994232" y="512078"/>
              <a:ext cx="682668" cy="803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12340" name="TextBox 20"/>
            <p:cNvSpPr txBox="1">
              <a:spLocks noChangeArrowheads="1"/>
            </p:cNvSpPr>
            <p:nvPr/>
          </p:nvSpPr>
          <p:spPr bwMode="auto">
            <a:xfrm>
              <a:off x="3149401" y="1749424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20</a:t>
              </a:r>
            </a:p>
          </p:txBody>
        </p:sp>
      </p:grpSp>
      <p:sp>
        <p:nvSpPr>
          <p:cNvPr id="12291" name="TextBox 21"/>
          <p:cNvSpPr txBox="1">
            <a:spLocks noChangeArrowheads="1"/>
          </p:cNvSpPr>
          <p:nvPr/>
        </p:nvSpPr>
        <p:spPr bwMode="auto">
          <a:xfrm>
            <a:off x="227013" y="6226175"/>
            <a:ext cx="5116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en-US" sz="4000"/>
              <a:t>Minimum spanning tree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5065713" y="4083050"/>
            <a:ext cx="3389312" cy="2060575"/>
            <a:chOff x="938213" y="452438"/>
            <a:chExt cx="5272087" cy="2976562"/>
          </a:xfrm>
        </p:grpSpPr>
        <p:sp>
          <p:nvSpPr>
            <p:cNvPr id="12315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16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17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18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19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2320" name="Straight Connector 10"/>
            <p:cNvCxnSpPr>
              <a:cxnSpLocks noChangeShapeType="1"/>
              <a:stCxn id="12315" idx="4"/>
              <a:endCxn id="12316" idx="0"/>
            </p:cNvCxnSpPr>
            <p:nvPr/>
          </p:nvCxnSpPr>
          <p:spPr bwMode="auto">
            <a:xfrm flipH="1">
              <a:off x="1563688" y="1371600"/>
              <a:ext cx="227012" cy="1600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21" name="Straight Connector 18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22" name="Straight Connector 19"/>
            <p:cNvCxnSpPr>
              <a:cxnSpLocks noChangeShapeType="1"/>
              <a:stCxn id="12319" idx="1"/>
            </p:cNvCxnSpPr>
            <p:nvPr/>
          </p:nvCxnSpPr>
          <p:spPr bwMode="auto">
            <a:xfrm flipH="1" flipV="1">
              <a:off x="4267200" y="1119188"/>
              <a:ext cx="1487488" cy="3127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23" name="Straight Connector 21"/>
            <p:cNvCxnSpPr>
              <a:cxnSpLocks noChangeShapeType="1"/>
              <a:stCxn id="12319" idx="3"/>
              <a:endCxn id="12318" idx="7"/>
            </p:cNvCxnSpPr>
            <p:nvPr/>
          </p:nvCxnSpPr>
          <p:spPr bwMode="auto">
            <a:xfrm flipH="1">
              <a:off x="3922713" y="1754188"/>
              <a:ext cx="1831975" cy="1092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4" name="TextBox 24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2325" name="TextBox 25"/>
            <p:cNvSpPr txBox="1">
              <a:spLocks noChangeArrowheads="1"/>
            </p:cNvSpPr>
            <p:nvPr/>
          </p:nvSpPr>
          <p:spPr bwMode="auto">
            <a:xfrm>
              <a:off x="938213" y="17097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2326" name="TextBox 27"/>
            <p:cNvSpPr txBox="1">
              <a:spLocks noChangeArrowheads="1"/>
            </p:cNvSpPr>
            <p:nvPr/>
          </p:nvSpPr>
          <p:spPr bwMode="auto">
            <a:xfrm>
              <a:off x="5011738" y="222885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2327" name="TextBox 28"/>
            <p:cNvSpPr txBox="1">
              <a:spLocks noChangeArrowheads="1"/>
            </p:cNvSpPr>
            <p:nvPr/>
          </p:nvSpPr>
          <p:spPr bwMode="auto">
            <a:xfrm>
              <a:off x="4918075" y="682625"/>
              <a:ext cx="339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</p:grpSp>
      <p:grpSp>
        <p:nvGrpSpPr>
          <p:cNvPr id="12293" name="Group 52"/>
          <p:cNvGrpSpPr>
            <a:grpSpLocks/>
          </p:cNvGrpSpPr>
          <p:nvPr/>
        </p:nvGrpSpPr>
        <p:grpSpPr bwMode="auto">
          <a:xfrm>
            <a:off x="274638" y="1187262"/>
            <a:ext cx="3322638" cy="2230437"/>
            <a:chOff x="938213" y="452438"/>
            <a:chExt cx="5272087" cy="3235325"/>
          </a:xfrm>
        </p:grpSpPr>
        <p:sp>
          <p:nvSpPr>
            <p:cNvPr id="12298" name="Oval 4"/>
            <p:cNvSpPr>
              <a:spLocks noChangeArrowheads="1"/>
            </p:cNvSpPr>
            <p:nvPr/>
          </p:nvSpPr>
          <p:spPr bwMode="auto">
            <a:xfrm>
              <a:off x="15240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299" name="Oval 5"/>
            <p:cNvSpPr>
              <a:spLocks noChangeArrowheads="1"/>
            </p:cNvSpPr>
            <p:nvPr/>
          </p:nvSpPr>
          <p:spPr bwMode="auto">
            <a:xfrm>
              <a:off x="1296988" y="29718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0" name="Oval 6"/>
            <p:cNvSpPr>
              <a:spLocks noChangeArrowheads="1"/>
            </p:cNvSpPr>
            <p:nvPr/>
          </p:nvSpPr>
          <p:spPr bwMode="auto">
            <a:xfrm>
              <a:off x="3733800" y="914400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1" name="Oval 7"/>
            <p:cNvSpPr>
              <a:spLocks noChangeArrowheads="1"/>
            </p:cNvSpPr>
            <p:nvPr/>
          </p:nvSpPr>
          <p:spPr bwMode="auto">
            <a:xfrm>
              <a:off x="3467100" y="277971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302" name="Oval 8"/>
            <p:cNvSpPr>
              <a:spLocks noChangeArrowheads="1"/>
            </p:cNvSpPr>
            <p:nvPr/>
          </p:nvSpPr>
          <p:spPr bwMode="auto">
            <a:xfrm>
              <a:off x="5676900" y="1363663"/>
              <a:ext cx="533400" cy="457200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2303" name="Straight Connector 10"/>
            <p:cNvCxnSpPr>
              <a:cxnSpLocks noChangeShapeType="1"/>
              <a:stCxn id="12298" idx="4"/>
              <a:endCxn id="12299" idx="0"/>
            </p:cNvCxnSpPr>
            <p:nvPr/>
          </p:nvCxnSpPr>
          <p:spPr bwMode="auto">
            <a:xfrm flipH="1">
              <a:off x="1563688" y="1371600"/>
              <a:ext cx="227012" cy="1600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4" name="Straight Connector 11"/>
            <p:cNvCxnSpPr>
              <a:cxnSpLocks noChangeShapeType="1"/>
              <a:stCxn id="12301" idx="2"/>
              <a:endCxn id="12299" idx="6"/>
            </p:cNvCxnSpPr>
            <p:nvPr/>
          </p:nvCxnSpPr>
          <p:spPr bwMode="auto">
            <a:xfrm flipH="1">
              <a:off x="1830388" y="3008313"/>
              <a:ext cx="1636712" cy="1920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5" name="Straight Connector 14"/>
            <p:cNvCxnSpPr>
              <a:cxnSpLocks noChangeShapeType="1"/>
              <a:stCxn id="12300" idx="4"/>
              <a:endCxn id="12301" idx="0"/>
            </p:cNvCxnSpPr>
            <p:nvPr/>
          </p:nvCxnSpPr>
          <p:spPr bwMode="auto">
            <a:xfrm flipH="1">
              <a:off x="3733800" y="1371600"/>
              <a:ext cx="266700" cy="1408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6" name="Straight Connector 18"/>
            <p:cNvCxnSpPr>
              <a:cxnSpLocks noChangeShapeType="1"/>
            </p:cNvCxnSpPr>
            <p:nvPr/>
          </p:nvCxnSpPr>
          <p:spPr bwMode="auto">
            <a:xfrm flipH="1">
              <a:off x="1981200" y="981075"/>
              <a:ext cx="1828800" cy="1920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7" name="Straight Connector 19"/>
            <p:cNvCxnSpPr>
              <a:cxnSpLocks noChangeShapeType="1"/>
              <a:stCxn id="12302" idx="1"/>
            </p:cNvCxnSpPr>
            <p:nvPr/>
          </p:nvCxnSpPr>
          <p:spPr bwMode="auto">
            <a:xfrm flipH="1" flipV="1">
              <a:off x="4267200" y="1119188"/>
              <a:ext cx="1487488" cy="3127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8" name="Straight Connector 21"/>
            <p:cNvCxnSpPr>
              <a:cxnSpLocks noChangeShapeType="1"/>
              <a:stCxn id="12302" idx="3"/>
              <a:endCxn id="12301" idx="7"/>
            </p:cNvCxnSpPr>
            <p:nvPr/>
          </p:nvCxnSpPr>
          <p:spPr bwMode="auto">
            <a:xfrm flipH="1">
              <a:off x="3922713" y="1754188"/>
              <a:ext cx="1831975" cy="1092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9" name="TextBox 24"/>
            <p:cNvSpPr txBox="1">
              <a:spLocks noChangeArrowheads="1"/>
            </p:cNvSpPr>
            <p:nvPr/>
          </p:nvSpPr>
          <p:spPr bwMode="auto">
            <a:xfrm>
              <a:off x="2649538" y="4524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12</a:t>
              </a:r>
            </a:p>
          </p:txBody>
        </p:sp>
        <p:sp>
          <p:nvSpPr>
            <p:cNvPr id="12310" name="TextBox 25"/>
            <p:cNvSpPr txBox="1">
              <a:spLocks noChangeArrowheads="1"/>
            </p:cNvSpPr>
            <p:nvPr/>
          </p:nvSpPr>
          <p:spPr bwMode="auto">
            <a:xfrm>
              <a:off x="938213" y="1709738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2311" name="TextBox 26"/>
            <p:cNvSpPr txBox="1">
              <a:spLocks noChangeArrowheads="1"/>
            </p:cNvSpPr>
            <p:nvPr/>
          </p:nvSpPr>
          <p:spPr bwMode="auto">
            <a:xfrm>
              <a:off x="2638425" y="32258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2312" name="TextBox 27"/>
            <p:cNvSpPr txBox="1">
              <a:spLocks noChangeArrowheads="1"/>
            </p:cNvSpPr>
            <p:nvPr/>
          </p:nvSpPr>
          <p:spPr bwMode="auto">
            <a:xfrm>
              <a:off x="5011738" y="222885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10</a:t>
              </a:r>
            </a:p>
          </p:txBody>
        </p:sp>
        <p:sp>
          <p:nvSpPr>
            <p:cNvPr id="12313" name="TextBox 28"/>
            <p:cNvSpPr txBox="1">
              <a:spLocks noChangeArrowheads="1"/>
            </p:cNvSpPr>
            <p:nvPr/>
          </p:nvSpPr>
          <p:spPr bwMode="auto">
            <a:xfrm>
              <a:off x="4918075" y="682625"/>
              <a:ext cx="3397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12314" name="TextBox 29"/>
            <p:cNvSpPr txBox="1">
              <a:spLocks noChangeArrowheads="1"/>
            </p:cNvSpPr>
            <p:nvPr/>
          </p:nvSpPr>
          <p:spPr bwMode="auto">
            <a:xfrm>
              <a:off x="3041505" y="1749424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F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/>
                <a:t>20</a:t>
              </a:r>
            </a:p>
          </p:txBody>
        </p:sp>
      </p:grp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73038" y="1025337"/>
            <a:ext cx="3675063" cy="255587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2295" name="Straight Arrow Connector 6"/>
          <p:cNvCxnSpPr>
            <a:cxnSpLocks noChangeShapeType="1"/>
          </p:cNvCxnSpPr>
          <p:nvPr/>
        </p:nvCxnSpPr>
        <p:spPr bwMode="auto">
          <a:xfrm flipH="1" flipV="1">
            <a:off x="2678113" y="5753100"/>
            <a:ext cx="82550" cy="611187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173038" y="3667125"/>
            <a:ext cx="47434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Total weight = 12 + 2 + 20 + 10 = 44</a:t>
            </a:r>
          </a:p>
        </p:txBody>
      </p:sp>
      <p:cxnSp>
        <p:nvCxnSpPr>
          <p:cNvPr id="12297" name="Straight Arrow Connector 70"/>
          <p:cNvCxnSpPr>
            <a:cxnSpLocks noChangeShapeType="1"/>
            <a:stCxn id="12291" idx="3"/>
          </p:cNvCxnSpPr>
          <p:nvPr/>
        </p:nvCxnSpPr>
        <p:spPr bwMode="auto">
          <a:xfrm flipV="1">
            <a:off x="5343525" y="6226175"/>
            <a:ext cx="600075" cy="35401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4793-9A35-4337-90ED-EDFBE010618B}" type="slidenum">
              <a:rPr lang="en-US" smtClean="0"/>
              <a:t>7</a:t>
            </a:fld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Minimum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3D99B2-6833-4A95-837B-0947E18B0CB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865312" y="3332162"/>
            <a:ext cx="533400" cy="533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09600" y="4686300"/>
            <a:ext cx="533400" cy="533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779587" y="4883150"/>
            <a:ext cx="533400" cy="533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949575" y="4953000"/>
            <a:ext cx="533400" cy="533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4344" name="Straight Arrow Connector 9"/>
          <p:cNvCxnSpPr>
            <a:cxnSpLocks noChangeShapeType="1"/>
            <a:stCxn id="14341" idx="7"/>
            <a:endCxn id="14340" idx="3"/>
          </p:cNvCxnSpPr>
          <p:nvPr/>
        </p:nvCxnSpPr>
        <p:spPr bwMode="auto">
          <a:xfrm flipV="1">
            <a:off x="1065212" y="3787775"/>
            <a:ext cx="877888" cy="9763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5" name="Straight Arrow Connector 10"/>
          <p:cNvCxnSpPr>
            <a:cxnSpLocks noChangeShapeType="1"/>
            <a:endCxn id="14340" idx="4"/>
          </p:cNvCxnSpPr>
          <p:nvPr/>
        </p:nvCxnSpPr>
        <p:spPr bwMode="auto">
          <a:xfrm flipV="1">
            <a:off x="2071687" y="3865562"/>
            <a:ext cx="60325" cy="1025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" name="Straight Arrow Connector 12"/>
          <p:cNvCxnSpPr>
            <a:cxnSpLocks noChangeShapeType="1"/>
            <a:stCxn id="14343" idx="1"/>
            <a:endCxn id="14340" idx="5"/>
          </p:cNvCxnSpPr>
          <p:nvPr/>
        </p:nvCxnSpPr>
        <p:spPr bwMode="auto">
          <a:xfrm flipH="1" flipV="1">
            <a:off x="2320925" y="3787775"/>
            <a:ext cx="708025" cy="12430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285750"/>
            <a:ext cx="77724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Directed graphs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056" y="273810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209" y="541427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5790" y="558550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6753" y="5580747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3" name="Freeform 2"/>
          <p:cNvSpPr/>
          <p:nvPr/>
        </p:nvSpPr>
        <p:spPr>
          <a:xfrm>
            <a:off x="803666" y="2121563"/>
            <a:ext cx="2543142" cy="2869537"/>
          </a:xfrm>
          <a:custGeom>
            <a:avLst/>
            <a:gdLst>
              <a:gd name="connsiteX0" fmla="*/ 2511034 w 2543142"/>
              <a:gd name="connsiteY0" fmla="*/ 2869537 h 2869537"/>
              <a:gd name="connsiteX1" fmla="*/ 2530084 w 2543142"/>
              <a:gd name="connsiteY1" fmla="*/ 2259937 h 2869537"/>
              <a:gd name="connsiteX2" fmla="*/ 2339584 w 2543142"/>
              <a:gd name="connsiteY2" fmla="*/ 869287 h 2869537"/>
              <a:gd name="connsiteX3" fmla="*/ 1787134 w 2543142"/>
              <a:gd name="connsiteY3" fmla="*/ 50137 h 2869537"/>
              <a:gd name="connsiteX4" fmla="*/ 682234 w 2543142"/>
              <a:gd name="connsiteY4" fmla="*/ 278737 h 2869537"/>
              <a:gd name="connsiteX5" fmla="*/ 72634 w 2543142"/>
              <a:gd name="connsiteY5" fmla="*/ 1821787 h 2869537"/>
              <a:gd name="connsiteX6" fmla="*/ 34534 w 2543142"/>
              <a:gd name="connsiteY6" fmla="*/ 2602837 h 286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3142" h="2869537">
                <a:moveTo>
                  <a:pt x="2511034" y="2869537"/>
                </a:moveTo>
                <a:cubicBezTo>
                  <a:pt x="2534846" y="2731424"/>
                  <a:pt x="2558659" y="2593312"/>
                  <a:pt x="2530084" y="2259937"/>
                </a:cubicBezTo>
                <a:cubicBezTo>
                  <a:pt x="2501509" y="1926562"/>
                  <a:pt x="2463409" y="1237587"/>
                  <a:pt x="2339584" y="869287"/>
                </a:cubicBezTo>
                <a:cubicBezTo>
                  <a:pt x="2215759" y="500987"/>
                  <a:pt x="2063359" y="148562"/>
                  <a:pt x="1787134" y="50137"/>
                </a:cubicBezTo>
                <a:cubicBezTo>
                  <a:pt x="1510909" y="-48288"/>
                  <a:pt x="967984" y="-16538"/>
                  <a:pt x="682234" y="278737"/>
                </a:cubicBezTo>
                <a:cubicBezTo>
                  <a:pt x="396484" y="574012"/>
                  <a:pt x="180584" y="1434437"/>
                  <a:pt x="72634" y="1821787"/>
                </a:cubicBezTo>
                <a:cubicBezTo>
                  <a:pt x="-35316" y="2209137"/>
                  <a:pt x="-391" y="2405987"/>
                  <a:pt x="34534" y="260283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209" y="1309804"/>
            <a:ext cx="5054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the edges have directions.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96652" y="2140420"/>
            <a:ext cx="5575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an undirected graph:</a:t>
            </a:r>
          </a:p>
          <a:p>
            <a:r>
              <a:rPr lang="en-US" dirty="0"/>
              <a:t>edge {B, D} is </a:t>
            </a:r>
            <a:r>
              <a:rPr lang="en-US" dirty="0" smtClean="0"/>
              <a:t>the </a:t>
            </a:r>
            <a:r>
              <a:rPr lang="en-US" dirty="0"/>
              <a:t>same as edge {D, B}</a:t>
            </a:r>
          </a:p>
          <a:p>
            <a:endParaRPr lang="en-US" dirty="0" smtClean="0"/>
          </a:p>
          <a:p>
            <a:r>
              <a:rPr lang="en-US" dirty="0" smtClean="0"/>
              <a:t>In a directed graph:</a:t>
            </a:r>
          </a:p>
          <a:p>
            <a:r>
              <a:rPr lang="en-US" dirty="0" smtClean="0"/>
              <a:t>edge {B, D} is not the same as edge {D, B}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edges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5B45F6-B2A6-4DE6-B471-B96DE263AE0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8938" y="1390235"/>
            <a:ext cx="899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Two or </a:t>
            </a:r>
            <a:r>
              <a:rPr lang="en-US" altLang="en-US" sz="2800" dirty="0">
                <a:cs typeface="Times New Roman" panose="02020603050405020304" pitchFamily="18" charset="0"/>
              </a:rPr>
              <a:t>more edges are incident to the same two 		   vertices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8" name="Oval 1"/>
          <p:cNvSpPr>
            <a:spLocks noChangeArrowheads="1"/>
          </p:cNvSpPr>
          <p:nvPr/>
        </p:nvSpPr>
        <p:spPr bwMode="auto">
          <a:xfrm>
            <a:off x="2286000" y="3515122"/>
            <a:ext cx="457200" cy="4572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382963" y="3529410"/>
            <a:ext cx="457200" cy="4572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7420" name="Straight Connector 3"/>
          <p:cNvCxnSpPr>
            <a:cxnSpLocks noChangeShapeType="1"/>
            <a:stCxn id="17418" idx="7"/>
            <a:endCxn id="17419" idx="1"/>
          </p:cNvCxnSpPr>
          <p:nvPr/>
        </p:nvCxnSpPr>
        <p:spPr bwMode="auto">
          <a:xfrm>
            <a:off x="2676525" y="3583385"/>
            <a:ext cx="774700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4618038" y="3565922"/>
            <a:ext cx="457200" cy="4572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5715000" y="3580210"/>
            <a:ext cx="457200" cy="4572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7424" name="Straight Connector 16"/>
          <p:cNvCxnSpPr>
            <a:cxnSpLocks noChangeShapeType="1"/>
            <a:stCxn id="17422" idx="7"/>
            <a:endCxn id="17423" idx="1"/>
          </p:cNvCxnSpPr>
          <p:nvPr/>
        </p:nvCxnSpPr>
        <p:spPr bwMode="auto">
          <a:xfrm>
            <a:off x="5006975" y="3632597"/>
            <a:ext cx="774700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5" name="Straight Connector 17"/>
          <p:cNvCxnSpPr>
            <a:cxnSpLocks noChangeShapeType="1"/>
          </p:cNvCxnSpPr>
          <p:nvPr/>
        </p:nvCxnSpPr>
        <p:spPr bwMode="auto">
          <a:xfrm>
            <a:off x="5006975" y="3956447"/>
            <a:ext cx="774700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Freeform 5"/>
          <p:cNvSpPr>
            <a:spLocks/>
          </p:cNvSpPr>
          <p:nvPr/>
        </p:nvSpPr>
        <p:spPr bwMode="auto">
          <a:xfrm>
            <a:off x="4854575" y="4007247"/>
            <a:ext cx="1117600" cy="231775"/>
          </a:xfrm>
          <a:custGeom>
            <a:avLst/>
            <a:gdLst>
              <a:gd name="T0" fmla="*/ 0 w 1117600"/>
              <a:gd name="T1" fmla="*/ 0 h 232647"/>
              <a:gd name="T2" fmla="*/ 217714 w 1117600"/>
              <a:gd name="T3" fmla="*/ 187979 h 232647"/>
              <a:gd name="T4" fmla="*/ 609600 w 1117600"/>
              <a:gd name="T5" fmla="*/ 231359 h 232647"/>
              <a:gd name="T6" fmla="*/ 914400 w 1117600"/>
              <a:gd name="T7" fmla="*/ 173519 h 232647"/>
              <a:gd name="T8" fmla="*/ 1117600 w 1117600"/>
              <a:gd name="T9" fmla="*/ 28920 h 2326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7600" h="232647">
                <a:moveTo>
                  <a:pt x="0" y="0"/>
                </a:moveTo>
                <a:cubicBezTo>
                  <a:pt x="58057" y="74990"/>
                  <a:pt x="116114" y="149981"/>
                  <a:pt x="217714" y="188686"/>
                </a:cubicBezTo>
                <a:cubicBezTo>
                  <a:pt x="319314" y="227391"/>
                  <a:pt x="493486" y="234648"/>
                  <a:pt x="609600" y="232229"/>
                </a:cubicBezTo>
                <a:cubicBezTo>
                  <a:pt x="725714" y="229810"/>
                  <a:pt x="829733" y="208039"/>
                  <a:pt x="914400" y="174172"/>
                </a:cubicBezTo>
                <a:cubicBezTo>
                  <a:pt x="999067" y="140305"/>
                  <a:pt x="1058333" y="84667"/>
                  <a:pt x="1117600" y="2902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19257</TotalTime>
  <Words>3169</Words>
  <Application>Microsoft Office PowerPoint</Application>
  <PresentationFormat>On-screen Show (4:3)</PresentationFormat>
  <Paragraphs>880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Monotype Sorts</vt:lpstr>
      <vt:lpstr>新細明體</vt:lpstr>
      <vt:lpstr>Arial</vt:lpstr>
      <vt:lpstr>Calibri</vt:lpstr>
      <vt:lpstr>Calibri Light</vt:lpstr>
      <vt:lpstr>Courier New</vt:lpstr>
      <vt:lpstr>Times New Roman</vt:lpstr>
      <vt:lpstr>Wingdings</vt:lpstr>
      <vt:lpstr>1_Custom Design</vt:lpstr>
      <vt:lpstr>Custom Design</vt:lpstr>
      <vt:lpstr>Graphs  黃世強  (Sai-Keung Wong)  College of Computer Science National Chiao Tung University, Taiwan </vt:lpstr>
      <vt:lpstr>Graphs</vt:lpstr>
      <vt:lpstr>Graphs</vt:lpstr>
      <vt:lpstr>Basic concepts about graphs</vt:lpstr>
      <vt:lpstr>Basic concepts about graphs</vt:lpstr>
      <vt:lpstr>Spanning trees</vt:lpstr>
      <vt:lpstr>Minimum spanning trees</vt:lpstr>
      <vt:lpstr>PowerPoint Presentation</vt:lpstr>
      <vt:lpstr>Parallel edges</vt:lpstr>
      <vt:lpstr>Representation of graphs</vt:lpstr>
      <vt:lpstr>Representation of vertices </vt:lpstr>
      <vt:lpstr>Representation of vertices </vt:lpstr>
      <vt:lpstr>Representation of edges: Edge array </vt:lpstr>
      <vt:lpstr>Representation of edges: Edge array </vt:lpstr>
      <vt:lpstr>Representation of edges: Edge array </vt:lpstr>
      <vt:lpstr>Representation of edges: Edge array </vt:lpstr>
      <vt:lpstr>Representation of edges: Edge object</vt:lpstr>
      <vt:lpstr>Representation of edges: Edge object</vt:lpstr>
      <vt:lpstr>PowerPoint Presentation</vt:lpstr>
      <vt:lpstr>Representation of edges: Edge array</vt:lpstr>
      <vt:lpstr>Representation of edges:  Edge adjacency matrix</vt:lpstr>
      <vt:lpstr>Representation of edges:  Adjacency vertex list</vt:lpstr>
      <vt:lpstr>Representation of edges:  Adjacency vertex list</vt:lpstr>
      <vt:lpstr>PowerPoint Presentation</vt:lpstr>
      <vt:lpstr>Representation of adjacency edge list:  Array list</vt:lpstr>
      <vt:lpstr>Representation of adjacency edge list:  Array list</vt:lpstr>
      <vt:lpstr>Graph class</vt:lpstr>
      <vt:lpstr>Graph class</vt:lpstr>
      <vt:lpstr>Tree</vt:lpstr>
      <vt:lpstr>Depth-First Search </vt:lpstr>
      <vt:lpstr>Depth-First Search </vt:lpstr>
      <vt:lpstr>Depth-First Search </vt:lpstr>
      <vt:lpstr>Depth-First Search </vt:lpstr>
      <vt:lpstr>Depth-First Search </vt:lpstr>
      <vt:lpstr>Exercises on the depth-first search</vt:lpstr>
      <vt:lpstr>Breadth-first search </vt:lpstr>
      <vt:lpstr>Breadth-first search </vt:lpstr>
      <vt:lpstr>Breadth-first search </vt:lpstr>
      <vt:lpstr>Breadth-first search </vt:lpstr>
      <vt:lpstr>Breadth-first search </vt:lpstr>
      <vt:lpstr>Breadth-first search </vt:lpstr>
      <vt:lpstr>Breadth-first search </vt:lpstr>
      <vt:lpstr>Breadth-first search </vt:lpstr>
      <vt:lpstr>Breadth-first search </vt:lpstr>
      <vt:lpstr>Breadth-first search </vt:lpstr>
      <vt:lpstr>Breadth-first search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Wingo</cp:lastModifiedBy>
  <cp:revision>437</cp:revision>
  <dcterms:created xsi:type="dcterms:W3CDTF">1995-06-10T17:31:50Z</dcterms:created>
  <dcterms:modified xsi:type="dcterms:W3CDTF">2020-04-22T02:21:56Z</dcterms:modified>
</cp:coreProperties>
</file>