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80" r:id="rId1"/>
    <p:sldMasterId id="2147483768" r:id="rId2"/>
  </p:sldMasterIdLst>
  <p:notesMasterIdLst>
    <p:notesMasterId r:id="rId73"/>
  </p:notesMasterIdLst>
  <p:handoutMasterIdLst>
    <p:handoutMasterId r:id="rId74"/>
  </p:handoutMasterIdLst>
  <p:sldIdLst>
    <p:sldId id="256" r:id="rId3"/>
    <p:sldId id="423" r:id="rId4"/>
    <p:sldId id="424" r:id="rId5"/>
    <p:sldId id="425" r:id="rId6"/>
    <p:sldId id="426" r:id="rId7"/>
    <p:sldId id="430" r:id="rId8"/>
    <p:sldId id="427" r:id="rId9"/>
    <p:sldId id="428" r:id="rId10"/>
    <p:sldId id="429" r:id="rId11"/>
    <p:sldId id="431" r:id="rId12"/>
    <p:sldId id="432" r:id="rId13"/>
    <p:sldId id="434" r:id="rId14"/>
    <p:sldId id="435" r:id="rId15"/>
    <p:sldId id="436" r:id="rId16"/>
    <p:sldId id="437" r:id="rId17"/>
    <p:sldId id="438" r:id="rId18"/>
    <p:sldId id="439" r:id="rId19"/>
    <p:sldId id="440" r:id="rId20"/>
    <p:sldId id="441" r:id="rId21"/>
    <p:sldId id="442" r:id="rId22"/>
    <p:sldId id="443" r:id="rId23"/>
    <p:sldId id="444" r:id="rId24"/>
    <p:sldId id="445" r:id="rId25"/>
    <p:sldId id="446" r:id="rId26"/>
    <p:sldId id="447" r:id="rId27"/>
    <p:sldId id="448" r:id="rId28"/>
    <p:sldId id="449" r:id="rId29"/>
    <p:sldId id="450" r:id="rId30"/>
    <p:sldId id="451" r:id="rId31"/>
    <p:sldId id="452" r:id="rId32"/>
    <p:sldId id="453" r:id="rId33"/>
    <p:sldId id="454" r:id="rId34"/>
    <p:sldId id="455" r:id="rId35"/>
    <p:sldId id="456" r:id="rId36"/>
    <p:sldId id="457" r:id="rId37"/>
    <p:sldId id="458" r:id="rId38"/>
    <p:sldId id="459" r:id="rId39"/>
    <p:sldId id="460" r:id="rId40"/>
    <p:sldId id="461" r:id="rId41"/>
    <p:sldId id="462" r:id="rId42"/>
    <p:sldId id="463" r:id="rId43"/>
    <p:sldId id="464" r:id="rId44"/>
    <p:sldId id="465" r:id="rId45"/>
    <p:sldId id="466" r:id="rId46"/>
    <p:sldId id="467" r:id="rId47"/>
    <p:sldId id="488" r:id="rId48"/>
    <p:sldId id="468" r:id="rId49"/>
    <p:sldId id="469" r:id="rId50"/>
    <p:sldId id="470" r:id="rId51"/>
    <p:sldId id="471" r:id="rId52"/>
    <p:sldId id="472" r:id="rId53"/>
    <p:sldId id="473" r:id="rId54"/>
    <p:sldId id="489" r:id="rId55"/>
    <p:sldId id="474" r:id="rId56"/>
    <p:sldId id="475" r:id="rId57"/>
    <p:sldId id="476" r:id="rId58"/>
    <p:sldId id="477" r:id="rId59"/>
    <p:sldId id="478" r:id="rId60"/>
    <p:sldId id="479" r:id="rId61"/>
    <p:sldId id="480" r:id="rId62"/>
    <p:sldId id="481" r:id="rId63"/>
    <p:sldId id="482" r:id="rId64"/>
    <p:sldId id="483" r:id="rId65"/>
    <p:sldId id="485" r:id="rId66"/>
    <p:sldId id="486" r:id="rId67"/>
    <p:sldId id="490" r:id="rId68"/>
    <p:sldId id="491" r:id="rId69"/>
    <p:sldId id="492" r:id="rId70"/>
    <p:sldId id="493" r:id="rId71"/>
    <p:sldId id="487" r:id="rId7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576">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266" autoAdjust="0"/>
    <p:restoredTop sz="85637" autoAdjust="0"/>
  </p:normalViewPr>
  <p:slideViewPr>
    <p:cSldViewPr>
      <p:cViewPr varScale="1">
        <p:scale>
          <a:sx n="60" d="100"/>
          <a:sy n="60" d="100"/>
        </p:scale>
        <p:origin x="1152" y="66"/>
      </p:cViewPr>
      <p:guideLst>
        <p:guide orient="horz" pos="57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27859"/>
    </p:cViewPr>
  </p:sorterViewPr>
  <p:notesViewPr>
    <p:cSldViewPr>
      <p:cViewPr varScale="1">
        <p:scale>
          <a:sx n="40" d="100"/>
          <a:sy n="40" d="100"/>
        </p:scale>
        <p:origin x="-1404" y="-78"/>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526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3076" name="Rectangle 4"/>
          <p:cNvSpPr>
            <a:spLocks noGrp="1" noRot="1" noChangeAspect="1" noChangeArrowheads="1" noTextEdit="1"/>
          </p:cNvSpPr>
          <p:nvPr>
            <p:ph type="sldImg" idx="2"/>
          </p:nvPr>
        </p:nvSpPr>
        <p:spPr bwMode="auto">
          <a:xfrm>
            <a:off x="1150938" y="692150"/>
            <a:ext cx="4556125"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pPr>
              <a:defRPr/>
            </a:pPr>
            <a:fld id="{F59EC762-ADB1-4D68-B043-ED5B85814759}" type="slidenum">
              <a:rPr lang="en-US" altLang="en-US"/>
              <a:pPr>
                <a:defRPr/>
              </a:pPr>
              <a:t>‹#›</a:t>
            </a:fld>
            <a:endParaRPr lang="en-US" altLang="en-US"/>
          </a:p>
        </p:txBody>
      </p:sp>
    </p:spTree>
    <p:extLst>
      <p:ext uri="{BB962C8B-B14F-4D97-AF65-F5344CB8AC3E}">
        <p14:creationId xmlns:p14="http://schemas.microsoft.com/office/powerpoint/2010/main" val="13198683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71E61D-B8B1-426C-8B8F-46EA82BCE0DB}" type="datetime1">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34793-9A35-4337-90ED-EDFBE010618B}" type="slidenum">
              <a:rPr lang="en-US" smtClean="0"/>
              <a:t>‹#›</a:t>
            </a:fld>
            <a:endParaRPr lang="en-US"/>
          </a:p>
        </p:txBody>
      </p:sp>
    </p:spTree>
    <p:extLst>
      <p:ext uri="{BB962C8B-B14F-4D97-AF65-F5344CB8AC3E}">
        <p14:creationId xmlns:p14="http://schemas.microsoft.com/office/powerpoint/2010/main" val="1611344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B880D-7F56-49B0-AE61-EEB6F19F899B}" type="datetime1">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34793-9A35-4337-90ED-EDFBE010618B}" type="slidenum">
              <a:rPr lang="en-US" smtClean="0"/>
              <a:t>‹#›</a:t>
            </a:fld>
            <a:endParaRPr lang="en-US"/>
          </a:p>
        </p:txBody>
      </p:sp>
    </p:spTree>
    <p:extLst>
      <p:ext uri="{BB962C8B-B14F-4D97-AF65-F5344CB8AC3E}">
        <p14:creationId xmlns:p14="http://schemas.microsoft.com/office/powerpoint/2010/main" val="2872600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51E40F-C82A-46D9-9CE2-D6D577279CB0}" type="datetime1">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34793-9A35-4337-90ED-EDFBE010618B}" type="slidenum">
              <a:rPr lang="en-US" smtClean="0"/>
              <a:t>‹#›</a:t>
            </a:fld>
            <a:endParaRPr lang="en-US"/>
          </a:p>
        </p:txBody>
      </p:sp>
    </p:spTree>
    <p:extLst>
      <p:ext uri="{BB962C8B-B14F-4D97-AF65-F5344CB8AC3E}">
        <p14:creationId xmlns:p14="http://schemas.microsoft.com/office/powerpoint/2010/main" val="2050050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337151-274F-4504-A31A-A6789752FF62}" type="datetime1">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B63B8-D521-47D9-9685-FA65F3D739B3}" type="slidenum">
              <a:rPr lang="en-US" smtClean="0"/>
              <a:t>‹#›</a:t>
            </a:fld>
            <a:endParaRPr lang="en-US"/>
          </a:p>
        </p:txBody>
      </p:sp>
    </p:spTree>
    <p:extLst>
      <p:ext uri="{BB962C8B-B14F-4D97-AF65-F5344CB8AC3E}">
        <p14:creationId xmlns:p14="http://schemas.microsoft.com/office/powerpoint/2010/main" val="4187946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48E883-8922-400A-90B0-62CA1807DCE7}" type="datetime1">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B63B8-D521-47D9-9685-FA65F3D739B3}" type="slidenum">
              <a:rPr lang="en-US" smtClean="0"/>
              <a:t>‹#›</a:t>
            </a:fld>
            <a:endParaRPr lang="en-US"/>
          </a:p>
        </p:txBody>
      </p:sp>
    </p:spTree>
    <p:extLst>
      <p:ext uri="{BB962C8B-B14F-4D97-AF65-F5344CB8AC3E}">
        <p14:creationId xmlns:p14="http://schemas.microsoft.com/office/powerpoint/2010/main" val="2272015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884381-D0CD-4D90-B6D7-2FFBE6B2132B}" type="datetime1">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B63B8-D521-47D9-9685-FA65F3D739B3}" type="slidenum">
              <a:rPr lang="en-US" smtClean="0"/>
              <a:t>‹#›</a:t>
            </a:fld>
            <a:endParaRPr lang="en-US"/>
          </a:p>
        </p:txBody>
      </p:sp>
    </p:spTree>
    <p:extLst>
      <p:ext uri="{BB962C8B-B14F-4D97-AF65-F5344CB8AC3E}">
        <p14:creationId xmlns:p14="http://schemas.microsoft.com/office/powerpoint/2010/main" val="2111892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73491D-F0A2-4986-8EDE-10E91AEA443D}" type="datetime1">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B63B8-D521-47D9-9685-FA65F3D739B3}" type="slidenum">
              <a:rPr lang="en-US" smtClean="0"/>
              <a:t>‹#›</a:t>
            </a:fld>
            <a:endParaRPr lang="en-US"/>
          </a:p>
        </p:txBody>
      </p:sp>
    </p:spTree>
    <p:extLst>
      <p:ext uri="{BB962C8B-B14F-4D97-AF65-F5344CB8AC3E}">
        <p14:creationId xmlns:p14="http://schemas.microsoft.com/office/powerpoint/2010/main" val="1807333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E153B8-D654-4B47-A5B9-B688657699BE}" type="datetime1">
              <a:rPr lang="en-US" smtClean="0"/>
              <a:t>4/22/2020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BB63B8-D521-47D9-9685-FA65F3D739B3}" type="slidenum">
              <a:rPr lang="en-US" smtClean="0"/>
              <a:t>‹#›</a:t>
            </a:fld>
            <a:endParaRPr lang="en-US"/>
          </a:p>
        </p:txBody>
      </p:sp>
    </p:spTree>
    <p:extLst>
      <p:ext uri="{BB962C8B-B14F-4D97-AF65-F5344CB8AC3E}">
        <p14:creationId xmlns:p14="http://schemas.microsoft.com/office/powerpoint/2010/main" val="1039954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E4BB3F-9475-450F-BCE8-6D3BB4DC5396}" type="datetime1">
              <a:rPr lang="en-US" smtClean="0"/>
              <a:t>4/22/2020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BB63B8-D521-47D9-9685-FA65F3D739B3}" type="slidenum">
              <a:rPr lang="en-US" smtClean="0"/>
              <a:t>‹#›</a:t>
            </a:fld>
            <a:endParaRPr lang="en-US"/>
          </a:p>
        </p:txBody>
      </p:sp>
    </p:spTree>
    <p:extLst>
      <p:ext uri="{BB962C8B-B14F-4D97-AF65-F5344CB8AC3E}">
        <p14:creationId xmlns:p14="http://schemas.microsoft.com/office/powerpoint/2010/main" val="2024322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CC8513-7E68-456B-8B71-C114897490B7}" type="datetime1">
              <a:rPr lang="en-US" smtClean="0"/>
              <a:t>4/22/2020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BB63B8-D521-47D9-9685-FA65F3D739B3}" type="slidenum">
              <a:rPr lang="en-US" smtClean="0"/>
              <a:t>‹#›</a:t>
            </a:fld>
            <a:endParaRPr lang="en-US"/>
          </a:p>
        </p:txBody>
      </p:sp>
    </p:spTree>
    <p:extLst>
      <p:ext uri="{BB962C8B-B14F-4D97-AF65-F5344CB8AC3E}">
        <p14:creationId xmlns:p14="http://schemas.microsoft.com/office/powerpoint/2010/main" val="14086668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EC5705-691D-49B5-A3D2-AAAB3DCF0662}" type="datetime1">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B63B8-D521-47D9-9685-FA65F3D739B3}" type="slidenum">
              <a:rPr lang="en-US" smtClean="0"/>
              <a:t>‹#›</a:t>
            </a:fld>
            <a:endParaRPr lang="en-US"/>
          </a:p>
        </p:txBody>
      </p:sp>
    </p:spTree>
    <p:extLst>
      <p:ext uri="{BB962C8B-B14F-4D97-AF65-F5344CB8AC3E}">
        <p14:creationId xmlns:p14="http://schemas.microsoft.com/office/powerpoint/2010/main" val="340871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C2EE16-EC0A-4C6C-B941-4DFC78FC7B13}" type="datetime1">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34793-9A35-4337-90ED-EDFBE010618B}" type="slidenum">
              <a:rPr lang="en-US" smtClean="0"/>
              <a:t>‹#›</a:t>
            </a:fld>
            <a:endParaRPr lang="en-US"/>
          </a:p>
        </p:txBody>
      </p:sp>
    </p:spTree>
    <p:extLst>
      <p:ext uri="{BB962C8B-B14F-4D97-AF65-F5344CB8AC3E}">
        <p14:creationId xmlns:p14="http://schemas.microsoft.com/office/powerpoint/2010/main" val="37348152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86D85C-1032-4333-A257-AAC42E97732F}" type="datetime1">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B63B8-D521-47D9-9685-FA65F3D739B3}" type="slidenum">
              <a:rPr lang="en-US" smtClean="0"/>
              <a:t>‹#›</a:t>
            </a:fld>
            <a:endParaRPr lang="en-US"/>
          </a:p>
        </p:txBody>
      </p:sp>
    </p:spTree>
    <p:extLst>
      <p:ext uri="{BB962C8B-B14F-4D97-AF65-F5344CB8AC3E}">
        <p14:creationId xmlns:p14="http://schemas.microsoft.com/office/powerpoint/2010/main" val="5888309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3CB673-0526-4BD5-B407-B92A36247030}" type="datetime1">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B63B8-D521-47D9-9685-FA65F3D739B3}" type="slidenum">
              <a:rPr lang="en-US" smtClean="0"/>
              <a:t>‹#›</a:t>
            </a:fld>
            <a:endParaRPr lang="en-US"/>
          </a:p>
        </p:txBody>
      </p:sp>
    </p:spTree>
    <p:extLst>
      <p:ext uri="{BB962C8B-B14F-4D97-AF65-F5344CB8AC3E}">
        <p14:creationId xmlns:p14="http://schemas.microsoft.com/office/powerpoint/2010/main" val="21087015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10C26-14EC-4884-8530-86F74C84C0F9}" type="datetime1">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B63B8-D521-47D9-9685-FA65F3D739B3}" type="slidenum">
              <a:rPr lang="en-US" smtClean="0"/>
              <a:t>‹#›</a:t>
            </a:fld>
            <a:endParaRPr lang="en-US"/>
          </a:p>
        </p:txBody>
      </p:sp>
    </p:spTree>
    <p:extLst>
      <p:ext uri="{BB962C8B-B14F-4D97-AF65-F5344CB8AC3E}">
        <p14:creationId xmlns:p14="http://schemas.microsoft.com/office/powerpoint/2010/main" val="103206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69D6B9-F8D0-4467-BB2F-B7AA9F3AD9FC}" type="datetime1">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34793-9A35-4337-90ED-EDFBE010618B}" type="slidenum">
              <a:rPr lang="en-US" smtClean="0"/>
              <a:t>‹#›</a:t>
            </a:fld>
            <a:endParaRPr lang="en-US"/>
          </a:p>
        </p:txBody>
      </p:sp>
    </p:spTree>
    <p:extLst>
      <p:ext uri="{BB962C8B-B14F-4D97-AF65-F5344CB8AC3E}">
        <p14:creationId xmlns:p14="http://schemas.microsoft.com/office/powerpoint/2010/main" val="589121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D34DB9-6F60-4A20-8680-ADE570D27A34}" type="datetime1">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B34793-9A35-4337-90ED-EDFBE010618B}" type="slidenum">
              <a:rPr lang="en-US" smtClean="0"/>
              <a:t>‹#›</a:t>
            </a:fld>
            <a:endParaRPr lang="en-US"/>
          </a:p>
        </p:txBody>
      </p:sp>
    </p:spTree>
    <p:extLst>
      <p:ext uri="{BB962C8B-B14F-4D97-AF65-F5344CB8AC3E}">
        <p14:creationId xmlns:p14="http://schemas.microsoft.com/office/powerpoint/2010/main" val="4245130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103298-6CED-45B6-AAB4-FE1EA75AF6AC}" type="datetime1">
              <a:rPr lang="en-US" smtClean="0"/>
              <a:t>4/22/2020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B34793-9A35-4337-90ED-EDFBE010618B}" type="slidenum">
              <a:rPr lang="en-US" smtClean="0"/>
              <a:t>‹#›</a:t>
            </a:fld>
            <a:endParaRPr lang="en-US"/>
          </a:p>
        </p:txBody>
      </p:sp>
    </p:spTree>
    <p:extLst>
      <p:ext uri="{BB962C8B-B14F-4D97-AF65-F5344CB8AC3E}">
        <p14:creationId xmlns:p14="http://schemas.microsoft.com/office/powerpoint/2010/main" val="2013255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33A182-3F9A-49A7-ADED-798C8F209F5A}" type="datetime1">
              <a:rPr lang="en-US" smtClean="0"/>
              <a:t>4/22/2020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B34793-9A35-4337-90ED-EDFBE010618B}" type="slidenum">
              <a:rPr lang="en-US" smtClean="0"/>
              <a:t>‹#›</a:t>
            </a:fld>
            <a:endParaRPr lang="en-US"/>
          </a:p>
        </p:txBody>
      </p:sp>
    </p:spTree>
    <p:extLst>
      <p:ext uri="{BB962C8B-B14F-4D97-AF65-F5344CB8AC3E}">
        <p14:creationId xmlns:p14="http://schemas.microsoft.com/office/powerpoint/2010/main" val="4280134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F85A56-A3CF-4E62-9D5C-D86A5FF073E2}" type="datetime1">
              <a:rPr lang="en-US" smtClean="0"/>
              <a:t>4/22/2020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B34793-9A35-4337-90ED-EDFBE010618B}" type="slidenum">
              <a:rPr lang="en-US" smtClean="0"/>
              <a:t>‹#›</a:t>
            </a:fld>
            <a:endParaRPr lang="en-US"/>
          </a:p>
        </p:txBody>
      </p:sp>
    </p:spTree>
    <p:extLst>
      <p:ext uri="{BB962C8B-B14F-4D97-AF65-F5344CB8AC3E}">
        <p14:creationId xmlns:p14="http://schemas.microsoft.com/office/powerpoint/2010/main" val="281246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CAFFB2-0DE7-4EB1-838C-77D8A1F2DA69}" type="datetime1">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B34793-9A35-4337-90ED-EDFBE010618B}" type="slidenum">
              <a:rPr lang="en-US" smtClean="0"/>
              <a:t>‹#›</a:t>
            </a:fld>
            <a:endParaRPr lang="en-US"/>
          </a:p>
        </p:txBody>
      </p:sp>
    </p:spTree>
    <p:extLst>
      <p:ext uri="{BB962C8B-B14F-4D97-AF65-F5344CB8AC3E}">
        <p14:creationId xmlns:p14="http://schemas.microsoft.com/office/powerpoint/2010/main" val="3648571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E7E42E-0A76-4361-A41F-F91BD432494A}" type="datetime1">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B34793-9A35-4337-90ED-EDFBE010618B}" type="slidenum">
              <a:rPr lang="en-US" smtClean="0"/>
              <a:t>‹#›</a:t>
            </a:fld>
            <a:endParaRPr lang="en-US"/>
          </a:p>
        </p:txBody>
      </p:sp>
    </p:spTree>
    <p:extLst>
      <p:ext uri="{BB962C8B-B14F-4D97-AF65-F5344CB8AC3E}">
        <p14:creationId xmlns:p14="http://schemas.microsoft.com/office/powerpoint/2010/main" val="134258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ED68B0-ECE2-4ECE-8DAB-C08CD01D2F50}" type="datetime1">
              <a:rPr lang="en-US" smtClean="0"/>
              <a:t>4/22/2020</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B34793-9A35-4337-90ED-EDFBE010618B}" type="slidenum">
              <a:rPr lang="en-US" smtClean="0"/>
              <a:t>‹#›</a:t>
            </a:fld>
            <a:endParaRPr lang="en-US"/>
          </a:p>
        </p:txBody>
      </p:sp>
    </p:spTree>
    <p:extLst>
      <p:ext uri="{BB962C8B-B14F-4D97-AF65-F5344CB8AC3E}">
        <p14:creationId xmlns:p14="http://schemas.microsoft.com/office/powerpoint/2010/main" val="73841564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0267D-F867-4667-86E7-697427311F4D}" type="datetime1">
              <a:rPr lang="en-US" smtClean="0"/>
              <a:t>4/22/2020</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BB63B8-D521-47D9-9685-FA65F3D739B3}" type="slidenum">
              <a:rPr lang="en-US" smtClean="0"/>
              <a:t>‹#›</a:t>
            </a:fld>
            <a:endParaRPr lang="en-US"/>
          </a:p>
        </p:txBody>
      </p:sp>
    </p:spTree>
    <p:extLst>
      <p:ext uri="{BB962C8B-B14F-4D97-AF65-F5344CB8AC3E}">
        <p14:creationId xmlns:p14="http://schemas.microsoft.com/office/powerpoint/2010/main" val="340900306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52400" y="2514600"/>
            <a:ext cx="8610600" cy="1524000"/>
          </a:xfrm>
        </p:spPr>
        <p:txBody>
          <a:bodyPr>
            <a:normAutofit fontScale="90000"/>
          </a:bodyPr>
          <a:lstStyle/>
          <a:p>
            <a:pPr algn="ctr" eaLnBrk="1" fontAlgn="auto" hangingPunct="1">
              <a:lnSpc>
                <a:spcPct val="90000"/>
              </a:lnSpc>
              <a:spcBef>
                <a:spcPts val="1000"/>
              </a:spcBef>
              <a:spcAft>
                <a:spcPts val="0"/>
              </a:spcAft>
              <a:defRPr/>
            </a:pPr>
            <a:r>
              <a:rPr lang="en-US" altLang="en-US" sz="4800" b="1" dirty="0" smtClean="0">
                <a:latin typeface="Arial" panose="020B0604020202020204" pitchFamily="34" charset="0"/>
                <a:cs typeface="Arial" panose="020B0604020202020204" pitchFamily="34" charset="0"/>
              </a:rPr>
              <a:t>Graph Implementation</a:t>
            </a:r>
            <a:br>
              <a:rPr lang="en-US" altLang="en-US" sz="4800" b="1" dirty="0" smtClean="0">
                <a:latin typeface="Arial" panose="020B0604020202020204" pitchFamily="34" charset="0"/>
                <a:cs typeface="Arial" panose="020B0604020202020204" pitchFamily="34" charset="0"/>
              </a:rPr>
            </a:br>
            <a:r>
              <a:rPr lang="en-US" altLang="en-US" sz="4000" b="1" dirty="0" smtClean="0">
                <a:latin typeface="Arial" panose="020B0604020202020204" pitchFamily="34" charset="0"/>
                <a:cs typeface="Arial" panose="020B0604020202020204" pitchFamily="34" charset="0"/>
              </a:rPr>
              <a:t/>
            </a:r>
            <a:br>
              <a:rPr lang="en-US" altLang="en-US" sz="4000" b="1" dirty="0" smtClean="0">
                <a:latin typeface="Arial" panose="020B0604020202020204" pitchFamily="34" charset="0"/>
                <a:cs typeface="Arial" panose="020B0604020202020204" pitchFamily="34" charset="0"/>
              </a:rPr>
            </a:br>
            <a:r>
              <a:rPr lang="zh-TW" altLang="en-US" sz="3200" dirty="0" smtClean="0">
                <a:solidFill>
                  <a:prstClr val="black"/>
                </a:solidFill>
                <a:latin typeface="Arial" panose="020B0604020202020204" pitchFamily="34" charset="0"/>
                <a:ea typeface="新細明體" panose="02020500000000000000" pitchFamily="18" charset="-120"/>
                <a:cs typeface="Arial" panose="020B0604020202020204" pitchFamily="34" charset="0"/>
              </a:rPr>
              <a:t>黃</a:t>
            </a:r>
            <a:r>
              <a:rPr lang="zh-TW" altLang="en-US" sz="3200" dirty="0">
                <a:solidFill>
                  <a:prstClr val="black"/>
                </a:solidFill>
                <a:latin typeface="Arial" panose="020B0604020202020204" pitchFamily="34" charset="0"/>
                <a:ea typeface="新細明體" panose="02020500000000000000" pitchFamily="18" charset="-120"/>
                <a:cs typeface="Arial" panose="020B0604020202020204" pitchFamily="34" charset="0"/>
              </a:rPr>
              <a:t>世強  </a:t>
            </a:r>
            <a:r>
              <a:rPr lang="en-US" altLang="zh-TW" sz="3200" dirty="0">
                <a:solidFill>
                  <a:prstClr val="black"/>
                </a:solidFill>
                <a:latin typeface="Arial" panose="020B0604020202020204" pitchFamily="34" charset="0"/>
                <a:ea typeface="新細明體" panose="02020500000000000000" pitchFamily="18" charset="-120"/>
                <a:cs typeface="Arial" panose="020B0604020202020204" pitchFamily="34" charset="0"/>
              </a:rPr>
              <a:t>(</a:t>
            </a:r>
            <a:r>
              <a:rPr lang="en-US" sz="3200" dirty="0">
                <a:solidFill>
                  <a:prstClr val="black"/>
                </a:solidFill>
                <a:latin typeface="Arial" panose="020B0604020202020204" pitchFamily="34" charset="0"/>
                <a:ea typeface="+mn-ea"/>
                <a:cs typeface="Arial" panose="020B0604020202020204" pitchFamily="34" charset="0"/>
              </a:rPr>
              <a:t>Sai-Keung Wong</a:t>
            </a:r>
            <a:r>
              <a:rPr lang="en-US" altLang="zh-TW" sz="3200" dirty="0" smtClean="0">
                <a:solidFill>
                  <a:prstClr val="black"/>
                </a:solidFill>
                <a:latin typeface="Arial" panose="020B0604020202020204" pitchFamily="34" charset="0"/>
                <a:ea typeface="新細明體" panose="02020500000000000000" pitchFamily="18" charset="-120"/>
                <a:cs typeface="Arial" panose="020B0604020202020204" pitchFamily="34" charset="0"/>
              </a:rPr>
              <a:t>)</a:t>
            </a:r>
            <a:br>
              <a:rPr lang="en-US" altLang="zh-TW" sz="3200" dirty="0" smtClean="0">
                <a:solidFill>
                  <a:prstClr val="black"/>
                </a:solidFill>
                <a:latin typeface="Arial" panose="020B0604020202020204" pitchFamily="34" charset="0"/>
                <a:ea typeface="新細明體" panose="02020500000000000000" pitchFamily="18" charset="-120"/>
                <a:cs typeface="Arial" panose="020B0604020202020204" pitchFamily="34" charset="0"/>
              </a:rPr>
            </a:br>
            <a:r>
              <a:rPr lang="en-US" altLang="zh-TW" sz="3200" dirty="0">
                <a:solidFill>
                  <a:prstClr val="black"/>
                </a:solidFill>
                <a:latin typeface="Arial" panose="020B0604020202020204" pitchFamily="34" charset="0"/>
                <a:ea typeface="新細明體" panose="02020500000000000000" pitchFamily="18" charset="-120"/>
                <a:cs typeface="Arial" panose="020B0604020202020204" pitchFamily="34" charset="0"/>
              </a:rPr>
              <a:t/>
            </a:r>
            <a:br>
              <a:rPr lang="en-US" altLang="zh-TW" sz="3200" dirty="0">
                <a:solidFill>
                  <a:prstClr val="black"/>
                </a:solidFill>
                <a:latin typeface="Arial" panose="020B0604020202020204" pitchFamily="34" charset="0"/>
                <a:ea typeface="新細明體" panose="02020500000000000000" pitchFamily="18" charset="-120"/>
                <a:cs typeface="Arial" panose="020B0604020202020204" pitchFamily="34" charset="0"/>
              </a:rPr>
            </a:br>
            <a:r>
              <a:rPr lang="en-US" altLang="zh-TW" sz="3200" dirty="0">
                <a:solidFill>
                  <a:prstClr val="black"/>
                </a:solidFill>
                <a:latin typeface="Arial" panose="020B0604020202020204" pitchFamily="34" charset="0"/>
                <a:ea typeface="新細明體" panose="02020500000000000000" pitchFamily="18" charset="-120"/>
                <a:cs typeface="Arial" panose="020B0604020202020204" pitchFamily="34" charset="0"/>
              </a:rPr>
              <a:t>College of Computer Science</a:t>
            </a:r>
            <a:br>
              <a:rPr lang="en-US" altLang="zh-TW" sz="3200" dirty="0">
                <a:solidFill>
                  <a:prstClr val="black"/>
                </a:solidFill>
                <a:latin typeface="Arial" panose="020B0604020202020204" pitchFamily="34" charset="0"/>
                <a:ea typeface="新細明體" panose="02020500000000000000" pitchFamily="18" charset="-120"/>
                <a:cs typeface="Arial" panose="020B0604020202020204" pitchFamily="34" charset="0"/>
              </a:rPr>
            </a:br>
            <a:r>
              <a:rPr lang="en-US" altLang="zh-TW" sz="3200" dirty="0">
                <a:solidFill>
                  <a:prstClr val="black"/>
                </a:solidFill>
                <a:latin typeface="Arial" panose="020B0604020202020204" pitchFamily="34" charset="0"/>
                <a:ea typeface="新細明體" panose="02020500000000000000" pitchFamily="18" charset="-120"/>
                <a:cs typeface="Arial" panose="020B0604020202020204" pitchFamily="34" charset="0"/>
              </a:rPr>
              <a:t>National </a:t>
            </a:r>
            <a:r>
              <a:rPr lang="en-US" altLang="zh-TW" sz="3200" dirty="0" err="1">
                <a:solidFill>
                  <a:prstClr val="black"/>
                </a:solidFill>
                <a:latin typeface="Arial" panose="020B0604020202020204" pitchFamily="34" charset="0"/>
                <a:ea typeface="新細明體" panose="02020500000000000000" pitchFamily="18" charset="-120"/>
                <a:cs typeface="Arial" panose="020B0604020202020204" pitchFamily="34" charset="0"/>
              </a:rPr>
              <a:t>Chiao</a:t>
            </a:r>
            <a:r>
              <a:rPr lang="en-US" altLang="zh-TW" sz="3200" dirty="0">
                <a:solidFill>
                  <a:prstClr val="black"/>
                </a:solidFill>
                <a:latin typeface="Arial" panose="020B0604020202020204" pitchFamily="34" charset="0"/>
                <a:ea typeface="新細明體" panose="02020500000000000000" pitchFamily="18" charset="-120"/>
                <a:cs typeface="Arial" panose="020B0604020202020204" pitchFamily="34" charset="0"/>
              </a:rPr>
              <a:t> Tung University, Taiwan</a:t>
            </a:r>
            <a:r>
              <a:rPr lang="en-US" sz="3200" dirty="0">
                <a:solidFill>
                  <a:prstClr val="black"/>
                </a:solidFill>
                <a:latin typeface="Arial" panose="020B0604020202020204" pitchFamily="34" charset="0"/>
                <a:ea typeface="+mn-ea"/>
                <a:cs typeface="Arial" panose="020B0604020202020204" pitchFamily="34" charset="0"/>
              </a:rPr>
              <a:t/>
            </a:r>
            <a:br>
              <a:rPr lang="en-US" sz="3200" dirty="0">
                <a:solidFill>
                  <a:prstClr val="black"/>
                </a:solidFill>
                <a:latin typeface="Arial" panose="020B0604020202020204" pitchFamily="34" charset="0"/>
                <a:ea typeface="+mn-ea"/>
                <a:cs typeface="Arial" panose="020B0604020202020204" pitchFamily="34" charset="0"/>
              </a:rPr>
            </a:br>
            <a:endParaRPr lang="en-US" altLang="en-US" sz="4000" dirty="0" smtClean="0">
              <a:latin typeface="Arial" panose="020B0604020202020204" pitchFamily="34" charset="0"/>
              <a:cs typeface="Arial" panose="020B0604020202020204" pitchFamily="34" charset="0"/>
            </a:endParaRPr>
          </a:p>
        </p:txBody>
      </p:sp>
      <p:sp>
        <p:nvSpPr>
          <p:cNvPr id="409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A8D53DD-A1B7-4A81-ADB8-702689EB8632}" type="slidenum">
              <a:rPr lang="en-US" altLang="en-US" sz="1400" smtClean="0"/>
              <a:pPr>
                <a:spcBef>
                  <a:spcPct val="0"/>
                </a:spcBef>
                <a:buClrTx/>
                <a:buSzTx/>
                <a:buFontTx/>
                <a:buNone/>
              </a:pPr>
              <a:t>1</a:t>
            </a:fld>
            <a:endParaRPr lang="en-US" altLang="en-US" sz="1400" smtClean="0"/>
          </a:p>
        </p:txBody>
      </p:sp>
      <p:sp>
        <p:nvSpPr>
          <p:cNvPr id="4100" name="Rectangle 7"/>
          <p:cNvSpPr>
            <a:spLocks noChangeArrowheads="1"/>
          </p:cNvSpPr>
          <p:nvPr/>
        </p:nvSpPr>
        <p:spPr bwMode="auto">
          <a:xfrm>
            <a:off x="2109788" y="2319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8306"/>
            <a:ext cx="7886700" cy="1325563"/>
          </a:xfrm>
        </p:spPr>
        <p:txBody>
          <a:bodyPr/>
          <a:lstStyle/>
          <a:p>
            <a:pPr algn="ctr"/>
            <a:r>
              <a:rPr lang="en-US" dirty="0">
                <a:latin typeface="Arial" panose="020B0604020202020204" pitchFamily="34" charset="0"/>
                <a:cs typeface="Arial" panose="020B0604020202020204" pitchFamily="34" charset="0"/>
              </a:rPr>
              <a:t>First, create </a:t>
            </a:r>
            <a:r>
              <a:rPr lang="en-US" dirty="0" smtClean="0">
                <a:latin typeface="Arial" panose="020B0604020202020204" pitchFamily="34" charset="0"/>
                <a:cs typeface="Arial" panose="020B0604020202020204" pitchFamily="34" charset="0"/>
              </a:rPr>
              <a:t>nodes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3B34793-9A35-4337-90ED-EDFBE010618B}" type="slidenum">
              <a:rPr lang="en-US" smtClean="0"/>
              <a:t>10</a:t>
            </a:fld>
            <a:endParaRPr lang="en-US"/>
          </a:p>
        </p:txBody>
      </p:sp>
      <p:sp>
        <p:nvSpPr>
          <p:cNvPr id="5" name="Rectangle 4"/>
          <p:cNvSpPr/>
          <p:nvPr/>
        </p:nvSpPr>
        <p:spPr>
          <a:xfrm>
            <a:off x="733877" y="3794258"/>
            <a:ext cx="7495722" cy="2862322"/>
          </a:xfrm>
          <a:prstGeom prst="rect">
            <a:avLst/>
          </a:prstGeom>
          <a:ln>
            <a:solidFill>
              <a:schemeClr val="bg1">
                <a:lumMod val="85000"/>
              </a:schemeClr>
            </a:solidFill>
          </a:ln>
        </p:spPr>
        <p:txBody>
          <a:bodyPr wrap="square">
            <a:spAutoFit/>
          </a:bodyPr>
          <a:lstStyle/>
          <a:p>
            <a:r>
              <a:rPr lang="en-US" sz="1800" dirty="0" err="1">
                <a:solidFill>
                  <a:srgbClr val="0000FF"/>
                </a:solidFill>
                <a:latin typeface="Courier New" panose="02070309020205020404" pitchFamily="49" charset="0"/>
              </a:rPr>
              <a:t>int</a:t>
            </a:r>
            <a:r>
              <a:rPr lang="en-US" sz="1800" dirty="0">
                <a:solidFill>
                  <a:prstClr val="black"/>
                </a:solidFill>
                <a:latin typeface="Courier New" panose="02070309020205020404" pitchFamily="49" charset="0"/>
              </a:rPr>
              <a:t> GRAPH_SYSTEM::</a:t>
            </a:r>
            <a:r>
              <a:rPr lang="en-US" sz="1800" dirty="0" err="1">
                <a:solidFill>
                  <a:prstClr val="black"/>
                </a:solidFill>
                <a:latin typeface="Courier New" panose="02070309020205020404" pitchFamily="49" charset="0"/>
              </a:rPr>
              <a:t>addNode</a:t>
            </a:r>
            <a:r>
              <a:rPr lang="en-US" sz="1800" dirty="0">
                <a:solidFill>
                  <a:prstClr val="black"/>
                </a:solidFill>
                <a:latin typeface="Courier New" panose="02070309020205020404" pitchFamily="49" charset="0"/>
              </a:rPr>
              <a:t>( </a:t>
            </a:r>
            <a:endParaRPr lang="en-US" sz="1800" dirty="0" smtClean="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smtClean="0">
                <a:solidFill>
                  <a:prstClr val="black"/>
                </a:solidFill>
                <a:latin typeface="Courier New" panose="02070309020205020404" pitchFamily="49" charset="0"/>
              </a:rPr>
              <a:t>  </a:t>
            </a:r>
            <a:r>
              <a:rPr lang="en-US" sz="1800" dirty="0" smtClean="0">
                <a:solidFill>
                  <a:srgbClr val="0000FF"/>
                </a:solidFill>
                <a:latin typeface="Courier New" panose="02070309020205020404" pitchFamily="49" charset="0"/>
              </a:rPr>
              <a:t>float</a:t>
            </a:r>
            <a:r>
              <a:rPr lang="en-US" sz="1800" dirty="0" smtClean="0">
                <a:solidFill>
                  <a:prstClr val="black"/>
                </a:solidFill>
                <a:latin typeface="Courier New" panose="02070309020205020404" pitchFamily="49" charset="0"/>
              </a:rPr>
              <a:t> </a:t>
            </a:r>
            <a:r>
              <a:rPr lang="en-US" sz="1800" dirty="0">
                <a:solidFill>
                  <a:prstClr val="black"/>
                </a:solidFill>
                <a:latin typeface="Courier New" panose="02070309020205020404" pitchFamily="49" charset="0"/>
              </a:rPr>
              <a:t>x, </a:t>
            </a:r>
            <a:r>
              <a:rPr lang="en-US" sz="1800" dirty="0">
                <a:solidFill>
                  <a:srgbClr val="0000FF"/>
                </a:solidFill>
                <a:latin typeface="Courier New" panose="02070309020205020404" pitchFamily="49" charset="0"/>
              </a:rPr>
              <a:t>float</a:t>
            </a:r>
            <a:r>
              <a:rPr lang="en-US" sz="1800" dirty="0">
                <a:solidFill>
                  <a:prstClr val="black"/>
                </a:solidFill>
                <a:latin typeface="Courier New" panose="02070309020205020404" pitchFamily="49" charset="0"/>
              </a:rPr>
              <a:t> y, </a:t>
            </a:r>
            <a:r>
              <a:rPr lang="en-US" sz="1800" dirty="0">
                <a:solidFill>
                  <a:srgbClr val="0000FF"/>
                </a:solidFill>
                <a:latin typeface="Courier New" panose="02070309020205020404" pitchFamily="49" charset="0"/>
              </a:rPr>
              <a:t>float</a:t>
            </a:r>
            <a:r>
              <a:rPr lang="en-US" sz="1800" dirty="0">
                <a:solidFill>
                  <a:prstClr val="black"/>
                </a:solidFill>
                <a:latin typeface="Courier New" panose="02070309020205020404" pitchFamily="49" charset="0"/>
              </a:rPr>
              <a:t> z</a:t>
            </a:r>
            <a:r>
              <a:rPr lang="en-US" sz="1800" dirty="0" smtClean="0">
                <a:solidFill>
                  <a:prstClr val="black"/>
                </a:solidFill>
                <a:latin typeface="Courier New" panose="02070309020205020404" pitchFamily="49" charset="0"/>
              </a:rPr>
              <a:t>, </a:t>
            </a:r>
            <a:r>
              <a:rPr lang="en-US" sz="1800" dirty="0" smtClean="0">
                <a:solidFill>
                  <a:srgbClr val="0000FF"/>
                </a:solidFill>
                <a:latin typeface="Courier New" panose="02070309020205020404" pitchFamily="49" charset="0"/>
              </a:rPr>
              <a:t>float</a:t>
            </a:r>
            <a:r>
              <a:rPr lang="en-US" sz="1800" dirty="0" smtClean="0">
                <a:solidFill>
                  <a:prstClr val="black"/>
                </a:solidFill>
                <a:latin typeface="Courier New" panose="02070309020205020404" pitchFamily="49" charset="0"/>
              </a:rPr>
              <a:t> </a:t>
            </a:r>
            <a:r>
              <a:rPr lang="en-US" sz="1800" dirty="0">
                <a:solidFill>
                  <a:prstClr val="black"/>
                </a:solidFill>
                <a:latin typeface="Courier New" panose="02070309020205020404" pitchFamily="49" charset="0"/>
              </a:rPr>
              <a:t>r </a:t>
            </a:r>
            <a:r>
              <a:rPr lang="en-US" sz="1800" dirty="0" smtClean="0">
                <a:solidFill>
                  <a:prstClr val="black"/>
                </a:solidFill>
                <a:latin typeface="Courier New" panose="02070309020205020404" pitchFamily="49" charset="0"/>
              </a:rPr>
              <a:t>) {</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GRAPH_NODE *g;</a:t>
            </a:r>
          </a:p>
          <a:p>
            <a:r>
              <a:rPr lang="en-US" sz="1800" dirty="0">
                <a:solidFill>
                  <a:prstClr val="black"/>
                </a:solidFill>
                <a:latin typeface="Courier New" panose="02070309020205020404" pitchFamily="49" charset="0"/>
              </a:rPr>
              <a:t>    g = </a:t>
            </a:r>
            <a:r>
              <a:rPr lang="en-US" sz="1800" dirty="0" err="1">
                <a:solidFill>
                  <a:prstClr val="black"/>
                </a:solidFill>
                <a:latin typeface="Courier New" panose="02070309020205020404" pitchFamily="49" charset="0"/>
              </a:rPr>
              <a:t>getFreeNode</a:t>
            </a:r>
            <a:r>
              <a:rPr lang="en-US" sz="1800" dirty="0">
                <a:solidFill>
                  <a:prstClr val="black"/>
                </a:solidFill>
                <a:latin typeface="Courier New" panose="02070309020205020404" pitchFamily="49" charset="0"/>
              </a:rPr>
              <a:t>( );</a:t>
            </a:r>
          </a:p>
          <a:p>
            <a:r>
              <a:rPr lang="en-US" sz="1800" dirty="0">
                <a:solidFill>
                  <a:prstClr val="black"/>
                </a:solidFill>
                <a:latin typeface="Courier New" panose="02070309020205020404" pitchFamily="49" charset="0"/>
              </a:rPr>
              <a:t>    </a:t>
            </a:r>
            <a:r>
              <a:rPr lang="en-US" sz="1800" dirty="0">
                <a:solidFill>
                  <a:srgbClr val="0000FF"/>
                </a:solidFill>
                <a:latin typeface="Courier New" panose="02070309020205020404" pitchFamily="49" charset="0"/>
              </a:rPr>
              <a:t>if</a:t>
            </a:r>
            <a:r>
              <a:rPr lang="en-US" sz="1800" dirty="0">
                <a:solidFill>
                  <a:prstClr val="black"/>
                </a:solidFill>
                <a:latin typeface="Courier New" panose="02070309020205020404" pitchFamily="49" charset="0"/>
              </a:rPr>
              <a:t> ( g == 0 ) </a:t>
            </a:r>
            <a:r>
              <a:rPr lang="en-US" sz="1800" dirty="0">
                <a:solidFill>
                  <a:srgbClr val="0000FF"/>
                </a:solidFill>
                <a:latin typeface="Courier New" panose="02070309020205020404" pitchFamily="49" charset="0"/>
              </a:rPr>
              <a:t>return</a:t>
            </a:r>
            <a:r>
              <a:rPr lang="en-US" sz="1800" dirty="0">
                <a:solidFill>
                  <a:prstClr val="black"/>
                </a:solidFill>
                <a:latin typeface="Courier New" panose="02070309020205020404" pitchFamily="49" charset="0"/>
              </a:rPr>
              <a:t> </a:t>
            </a:r>
            <a:r>
              <a:rPr lang="en-US" sz="1800" b="1" dirty="0">
                <a:solidFill>
                  <a:prstClr val="black"/>
                </a:solidFill>
                <a:latin typeface="Courier New" panose="02070309020205020404" pitchFamily="49" charset="0"/>
              </a:rPr>
              <a:t>-1</a:t>
            </a:r>
            <a:r>
              <a:rPr lang="en-US" sz="1800" dirty="0" smtClean="0">
                <a:solidFill>
                  <a:prstClr val="black"/>
                </a:solidFill>
                <a:latin typeface="Courier New" panose="02070309020205020404" pitchFamily="49" charset="0"/>
              </a:rPr>
              <a:t>; // invalid id.</a:t>
            </a:r>
            <a:endParaRPr lang="en-US" sz="1800" dirty="0">
              <a:solidFill>
                <a:prstClr val="black"/>
              </a:solidFill>
              <a:latin typeface="Courier New" panose="02070309020205020404" pitchFamily="49" charset="0"/>
            </a:endParaRPr>
          </a:p>
          <a:p>
            <a:r>
              <a:rPr lang="es-ES" sz="1800" dirty="0">
                <a:solidFill>
                  <a:prstClr val="black"/>
                </a:solidFill>
                <a:latin typeface="Courier New" panose="02070309020205020404" pitchFamily="49" charset="0"/>
              </a:rPr>
              <a:t>    g-&gt;p = vector3( x, y, z );</a:t>
            </a:r>
          </a:p>
          <a:p>
            <a:r>
              <a:rPr lang="en-US" sz="1800" dirty="0">
                <a:solidFill>
                  <a:prstClr val="black"/>
                </a:solidFill>
                <a:latin typeface="Courier New" panose="02070309020205020404" pitchFamily="49" charset="0"/>
              </a:rPr>
              <a:t>    g-&gt;r = r;</a:t>
            </a:r>
          </a:p>
          <a:p>
            <a:r>
              <a:rPr lang="en-US" sz="1800" dirty="0">
                <a:solidFill>
                  <a:prstClr val="black"/>
                </a:solidFill>
                <a:latin typeface="Courier New" panose="02070309020205020404" pitchFamily="49" charset="0"/>
              </a:rPr>
              <a:t>    g-&gt;</a:t>
            </a:r>
            <a:r>
              <a:rPr lang="en-US" sz="1800" dirty="0" err="1">
                <a:solidFill>
                  <a:prstClr val="black"/>
                </a:solidFill>
                <a:latin typeface="Courier New" panose="02070309020205020404" pitchFamily="49" charset="0"/>
              </a:rPr>
              <a:t>edgeID.clear</a:t>
            </a:r>
            <a:r>
              <a:rPr lang="en-US" sz="1800" dirty="0">
                <a:solidFill>
                  <a:prstClr val="black"/>
                </a:solidFill>
                <a:latin typeface="Courier New" panose="02070309020205020404" pitchFamily="49" charset="0"/>
              </a:rPr>
              <a:t>( );</a:t>
            </a:r>
          </a:p>
          <a:p>
            <a:r>
              <a:rPr lang="en-US" sz="1800" dirty="0">
                <a:solidFill>
                  <a:prstClr val="black"/>
                </a:solidFill>
                <a:latin typeface="Courier New" panose="02070309020205020404" pitchFamily="49" charset="0"/>
              </a:rPr>
              <a:t>    </a:t>
            </a:r>
            <a:r>
              <a:rPr lang="en-US" sz="1800" dirty="0">
                <a:solidFill>
                  <a:srgbClr val="0000FF"/>
                </a:solidFill>
                <a:latin typeface="Courier New" panose="02070309020205020404" pitchFamily="49" charset="0"/>
              </a:rPr>
              <a:t>return</a:t>
            </a:r>
            <a:r>
              <a:rPr lang="en-US" sz="1800" dirty="0">
                <a:solidFill>
                  <a:prstClr val="black"/>
                </a:solidFill>
                <a:latin typeface="Courier New" panose="02070309020205020404" pitchFamily="49" charset="0"/>
              </a:rPr>
              <a:t> g-&gt;id;</a:t>
            </a:r>
          </a:p>
          <a:p>
            <a:r>
              <a:rPr lang="en-US" sz="1800" dirty="0">
                <a:solidFill>
                  <a:prstClr val="black"/>
                </a:solidFill>
                <a:latin typeface="Courier New" panose="02070309020205020404" pitchFamily="49" charset="0"/>
              </a:rPr>
              <a:t>}</a:t>
            </a:r>
          </a:p>
        </p:txBody>
      </p:sp>
      <p:sp>
        <p:nvSpPr>
          <p:cNvPr id="6" name="Rectangle 5"/>
          <p:cNvSpPr/>
          <p:nvPr/>
        </p:nvSpPr>
        <p:spPr>
          <a:xfrm>
            <a:off x="733878" y="884765"/>
            <a:ext cx="7495722" cy="2862322"/>
          </a:xfrm>
          <a:prstGeom prst="rect">
            <a:avLst/>
          </a:prstGeom>
          <a:ln>
            <a:solidFill>
              <a:schemeClr val="bg1">
                <a:lumMod val="85000"/>
              </a:schemeClr>
            </a:solidFill>
          </a:ln>
        </p:spPr>
        <p:txBody>
          <a:bodyPr wrap="square">
            <a:spAutoFit/>
          </a:bodyPr>
          <a:lstStyle/>
          <a:p>
            <a:r>
              <a:rPr lang="en-US" sz="1800" dirty="0">
                <a:latin typeface="Courier New" panose="02070309020205020404" pitchFamily="49" charset="0"/>
              </a:rPr>
              <a:t>GRAPH_NODE *GRAPH_SYSTEM::</a:t>
            </a:r>
            <a:r>
              <a:rPr lang="en-US" sz="1800" dirty="0" err="1">
                <a:latin typeface="Courier New" panose="02070309020205020404" pitchFamily="49" charset="0"/>
              </a:rPr>
              <a:t>getFreeNode</a:t>
            </a:r>
            <a:r>
              <a:rPr lang="en-US" sz="1800" dirty="0">
                <a:latin typeface="Courier New" panose="02070309020205020404" pitchFamily="49" charset="0"/>
              </a:rPr>
              <a:t>( ) </a:t>
            </a:r>
            <a:r>
              <a:rPr lang="en-US" sz="1800" dirty="0" smtClean="0">
                <a:latin typeface="Courier New" panose="02070309020205020404" pitchFamily="49" charset="0"/>
              </a:rPr>
              <a:t>{</a:t>
            </a:r>
            <a:endParaRPr lang="en-US" sz="1800" dirty="0">
              <a:latin typeface="Courier New" panose="02070309020205020404" pitchFamily="49" charset="0"/>
            </a:endParaRPr>
          </a:p>
          <a:p>
            <a:r>
              <a:rPr lang="en-US" sz="1800" dirty="0">
                <a:latin typeface="Courier New" panose="02070309020205020404" pitchFamily="49" charset="0"/>
              </a:rPr>
              <a:t>    </a:t>
            </a:r>
            <a:r>
              <a:rPr lang="en-US" sz="1800" dirty="0">
                <a:solidFill>
                  <a:srgbClr val="0000FF"/>
                </a:solidFill>
                <a:latin typeface="Courier New" panose="02070309020205020404" pitchFamily="49" charset="0"/>
              </a:rPr>
              <a:t>if</a:t>
            </a:r>
            <a:r>
              <a:rPr lang="en-US" sz="1800" dirty="0">
                <a:solidFill>
                  <a:prstClr val="black"/>
                </a:solidFill>
                <a:latin typeface="Courier New" panose="02070309020205020404" pitchFamily="49" charset="0"/>
              </a:rPr>
              <a:t> ( </a:t>
            </a:r>
            <a:r>
              <a:rPr lang="en-US" sz="1800" dirty="0" err="1">
                <a:solidFill>
                  <a:prstClr val="black"/>
                </a:solidFill>
                <a:latin typeface="Courier New" panose="02070309020205020404" pitchFamily="49" charset="0"/>
              </a:rPr>
              <a:t>mCurNumOfFreeNodes</a:t>
            </a:r>
            <a:r>
              <a:rPr lang="en-US" sz="1800" dirty="0">
                <a:solidFill>
                  <a:prstClr val="black"/>
                </a:solidFill>
                <a:latin typeface="Courier New" panose="02070309020205020404" pitchFamily="49" charset="0"/>
              </a:rPr>
              <a:t> == 0 ) </a:t>
            </a:r>
            <a:r>
              <a:rPr lang="en-US" sz="1800" dirty="0">
                <a:solidFill>
                  <a:srgbClr val="0000FF"/>
                </a:solidFill>
                <a:latin typeface="Courier New" panose="02070309020205020404" pitchFamily="49" charset="0"/>
              </a:rPr>
              <a:t>return</a:t>
            </a:r>
            <a:r>
              <a:rPr lang="en-US" sz="1800" dirty="0">
                <a:solidFill>
                  <a:prstClr val="black"/>
                </a:solidFill>
                <a:latin typeface="Courier New" panose="02070309020205020404" pitchFamily="49" charset="0"/>
              </a:rPr>
              <a:t> 0;</a:t>
            </a:r>
          </a:p>
          <a:p>
            <a:r>
              <a:rPr lang="en-US" sz="1800" dirty="0">
                <a:solidFill>
                  <a:prstClr val="black"/>
                </a:solidFill>
                <a:latin typeface="Courier New" panose="02070309020205020404" pitchFamily="49" charset="0"/>
              </a:rPr>
              <a:t>    --</a:t>
            </a:r>
            <a:r>
              <a:rPr lang="en-US" sz="1800" dirty="0" err="1">
                <a:solidFill>
                  <a:prstClr val="black"/>
                </a:solidFill>
                <a:latin typeface="Courier New" panose="02070309020205020404" pitchFamily="49" charset="0"/>
              </a:rPr>
              <a:t>mCurNumOfFreeNodes</a:t>
            </a:r>
            <a:r>
              <a:rPr lang="en-US" sz="1800" dirty="0">
                <a:solidFill>
                  <a:prstClr val="black"/>
                </a:solidFill>
                <a:latin typeface="Courier New" panose="02070309020205020404" pitchFamily="49" charset="0"/>
              </a:rPr>
              <a:t>;</a:t>
            </a:r>
          </a:p>
          <a:p>
            <a:r>
              <a:rPr lang="en-US" sz="1800" dirty="0">
                <a:solidFill>
                  <a:prstClr val="black"/>
                </a:solidFill>
                <a:latin typeface="Courier New" panose="02070309020205020404" pitchFamily="49" charset="0"/>
              </a:rPr>
              <a:t>    </a:t>
            </a:r>
            <a:r>
              <a:rPr lang="en-US" sz="1800" dirty="0" err="1">
                <a:solidFill>
                  <a:srgbClr val="0000FF"/>
                </a:solidFill>
                <a:latin typeface="Courier New" panose="02070309020205020404" pitchFamily="49" charset="0"/>
              </a:rPr>
              <a:t>int</a:t>
            </a:r>
            <a:r>
              <a:rPr lang="en-US" sz="1800" dirty="0">
                <a:solidFill>
                  <a:prstClr val="black"/>
                </a:solidFill>
                <a:latin typeface="Courier New" panose="02070309020205020404" pitchFamily="49" charset="0"/>
              </a:rPr>
              <a:t> id = </a:t>
            </a:r>
            <a:r>
              <a:rPr lang="en-US" sz="1800" dirty="0" err="1">
                <a:solidFill>
                  <a:prstClr val="black"/>
                </a:solidFill>
                <a:latin typeface="Courier New" panose="02070309020205020404" pitchFamily="49" charset="0"/>
              </a:rPr>
              <a:t>mFreeNodeArr</a:t>
            </a:r>
            <a:r>
              <a:rPr lang="en-US" sz="1800" dirty="0">
                <a:solidFill>
                  <a:prstClr val="black"/>
                </a:solidFill>
                <a:latin typeface="Courier New" panose="02070309020205020404" pitchFamily="49" charset="0"/>
              </a:rPr>
              <a:t>[ </a:t>
            </a:r>
            <a:r>
              <a:rPr lang="en-US" sz="1800" dirty="0" err="1">
                <a:solidFill>
                  <a:prstClr val="black"/>
                </a:solidFill>
                <a:latin typeface="Courier New" panose="02070309020205020404" pitchFamily="49" charset="0"/>
              </a:rPr>
              <a:t>mCurNumOfFreeNodes</a:t>
            </a:r>
            <a:r>
              <a:rPr lang="en-US" sz="1800" dirty="0">
                <a:solidFill>
                  <a:prstClr val="black"/>
                </a:solidFill>
                <a:latin typeface="Courier New" panose="02070309020205020404" pitchFamily="49" charset="0"/>
              </a:rPr>
              <a:t> ];</a:t>
            </a:r>
          </a:p>
          <a:p>
            <a:r>
              <a:rPr lang="en-US" sz="1800" dirty="0">
                <a:solidFill>
                  <a:prstClr val="black"/>
                </a:solidFill>
                <a:latin typeface="Courier New" panose="02070309020205020404" pitchFamily="49" charset="0"/>
              </a:rPr>
              <a:t>    GRAPH_NODE *n = &amp;</a:t>
            </a:r>
            <a:r>
              <a:rPr lang="en-US" sz="1800" dirty="0" err="1">
                <a:solidFill>
                  <a:prstClr val="black"/>
                </a:solidFill>
                <a:latin typeface="Courier New" panose="02070309020205020404" pitchFamily="49" charset="0"/>
              </a:rPr>
              <a:t>mNodeArr_Pool</a:t>
            </a:r>
            <a:r>
              <a:rPr lang="en-US" sz="1800" dirty="0">
                <a:solidFill>
                  <a:prstClr val="black"/>
                </a:solidFill>
                <a:latin typeface="Courier New" panose="02070309020205020404" pitchFamily="49" charset="0"/>
              </a:rPr>
              <a:t>[ id ];</a:t>
            </a:r>
          </a:p>
          <a:p>
            <a:r>
              <a:rPr lang="en-US" sz="1800" dirty="0">
                <a:solidFill>
                  <a:prstClr val="black"/>
                </a:solidFill>
                <a:latin typeface="Courier New" panose="02070309020205020404" pitchFamily="49" charset="0"/>
              </a:rPr>
              <a:t>    </a:t>
            </a:r>
            <a:r>
              <a:rPr lang="en-US" sz="1800" dirty="0" err="1">
                <a:solidFill>
                  <a:prstClr val="black"/>
                </a:solidFill>
                <a:latin typeface="Courier New" panose="02070309020205020404" pitchFamily="49" charset="0"/>
              </a:rPr>
              <a:t>mActiveNodeArr</a:t>
            </a:r>
            <a:r>
              <a:rPr lang="en-US" sz="1800" dirty="0">
                <a:solidFill>
                  <a:prstClr val="black"/>
                </a:solidFill>
                <a:latin typeface="Courier New" panose="02070309020205020404" pitchFamily="49" charset="0"/>
              </a:rPr>
              <a:t>[ </a:t>
            </a:r>
            <a:r>
              <a:rPr lang="en-US" sz="1800" dirty="0" err="1">
                <a:solidFill>
                  <a:prstClr val="black"/>
                </a:solidFill>
                <a:latin typeface="Courier New" panose="02070309020205020404" pitchFamily="49" charset="0"/>
              </a:rPr>
              <a:t>mCurNumOfActiveNodes</a:t>
            </a:r>
            <a:r>
              <a:rPr lang="en-US" sz="1800" dirty="0">
                <a:solidFill>
                  <a:prstClr val="black"/>
                </a:solidFill>
                <a:latin typeface="Courier New" panose="02070309020205020404" pitchFamily="49" charset="0"/>
              </a:rPr>
              <a:t> ] = id;</a:t>
            </a:r>
          </a:p>
          <a:p>
            <a:r>
              <a:rPr lang="en-US" sz="1800" dirty="0">
                <a:solidFill>
                  <a:prstClr val="black"/>
                </a:solidFill>
                <a:latin typeface="Courier New" panose="02070309020205020404" pitchFamily="49" charset="0"/>
              </a:rPr>
              <a:t>    n-&gt;</a:t>
            </a:r>
            <a:r>
              <a:rPr lang="en-US" sz="1800" dirty="0" err="1">
                <a:solidFill>
                  <a:prstClr val="black"/>
                </a:solidFill>
                <a:latin typeface="Courier New" panose="02070309020205020404" pitchFamily="49" charset="0"/>
              </a:rPr>
              <a:t>dynamicID</a:t>
            </a:r>
            <a:r>
              <a:rPr lang="en-US" sz="1800" dirty="0">
                <a:solidFill>
                  <a:prstClr val="black"/>
                </a:solidFill>
                <a:latin typeface="Courier New" panose="02070309020205020404" pitchFamily="49" charset="0"/>
              </a:rPr>
              <a:t> = </a:t>
            </a:r>
            <a:r>
              <a:rPr lang="en-US" sz="1800" dirty="0" err="1">
                <a:solidFill>
                  <a:prstClr val="black"/>
                </a:solidFill>
                <a:latin typeface="Courier New" panose="02070309020205020404" pitchFamily="49" charset="0"/>
              </a:rPr>
              <a:t>mCurNumOfActiveNodes</a:t>
            </a:r>
            <a:r>
              <a:rPr lang="en-US" sz="1800" dirty="0">
                <a:solidFill>
                  <a:prstClr val="black"/>
                </a:solidFill>
                <a:latin typeface="Courier New" panose="02070309020205020404" pitchFamily="49" charset="0"/>
              </a:rPr>
              <a:t>;</a:t>
            </a:r>
          </a:p>
          <a:p>
            <a:r>
              <a:rPr lang="en-US" sz="1800" dirty="0">
                <a:solidFill>
                  <a:prstClr val="black"/>
                </a:solidFill>
                <a:latin typeface="Courier New" panose="02070309020205020404" pitchFamily="49" charset="0"/>
              </a:rPr>
              <a:t>    ++</a:t>
            </a:r>
            <a:r>
              <a:rPr lang="en-US" sz="1800" dirty="0" err="1">
                <a:solidFill>
                  <a:prstClr val="black"/>
                </a:solidFill>
                <a:latin typeface="Courier New" panose="02070309020205020404" pitchFamily="49" charset="0"/>
              </a:rPr>
              <a:t>mCurNumOfActiveNodes</a:t>
            </a:r>
            <a:r>
              <a:rPr lang="en-US" sz="1800" dirty="0">
                <a:solidFill>
                  <a:prstClr val="black"/>
                </a:solidFill>
                <a:latin typeface="Courier New" panose="02070309020205020404" pitchFamily="49" charset="0"/>
              </a:rPr>
              <a:t>;</a:t>
            </a:r>
          </a:p>
          <a:p>
            <a:r>
              <a:rPr lang="en-US" sz="1800" dirty="0">
                <a:solidFill>
                  <a:prstClr val="black"/>
                </a:solidFill>
                <a:latin typeface="Courier New" panose="02070309020205020404" pitchFamily="49" charset="0"/>
              </a:rPr>
              <a:t>    </a:t>
            </a:r>
            <a:r>
              <a:rPr lang="en-US" sz="1800" dirty="0">
                <a:solidFill>
                  <a:srgbClr val="0000FF"/>
                </a:solidFill>
                <a:latin typeface="Courier New" panose="02070309020205020404" pitchFamily="49" charset="0"/>
              </a:rPr>
              <a:t>return</a:t>
            </a:r>
            <a:r>
              <a:rPr lang="en-US" sz="1800" dirty="0">
                <a:solidFill>
                  <a:prstClr val="black"/>
                </a:solidFill>
                <a:latin typeface="Courier New" panose="02070309020205020404" pitchFamily="49" charset="0"/>
              </a:rPr>
              <a:t> n;</a:t>
            </a:r>
          </a:p>
          <a:p>
            <a:r>
              <a:rPr lang="en-US" sz="1800" dirty="0">
                <a:solidFill>
                  <a:prstClr val="black"/>
                </a:solidFill>
                <a:latin typeface="Courier New" panose="02070309020205020404" pitchFamily="49" charset="0"/>
              </a:rPr>
              <a:t>}</a:t>
            </a:r>
          </a:p>
        </p:txBody>
      </p:sp>
      <p:sp>
        <p:nvSpPr>
          <p:cNvPr id="7" name="Rectangle 6"/>
          <p:cNvSpPr/>
          <p:nvPr/>
        </p:nvSpPr>
        <p:spPr>
          <a:xfrm>
            <a:off x="6778872" y="3562421"/>
            <a:ext cx="1976822"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778872" y="3606355"/>
            <a:ext cx="1838965"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mFreeNodeArr</a:t>
            </a:r>
            <a:endParaRPr lang="en-US" sz="1800" dirty="0"/>
          </a:p>
        </p:txBody>
      </p:sp>
      <p:sp>
        <p:nvSpPr>
          <p:cNvPr id="13" name="Rectangle 12"/>
          <p:cNvSpPr/>
          <p:nvPr/>
        </p:nvSpPr>
        <p:spPr>
          <a:xfrm>
            <a:off x="6778872" y="2637800"/>
            <a:ext cx="1976823"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778873" y="2681734"/>
            <a:ext cx="1976823"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mNodeArr_Pool</a:t>
            </a:r>
            <a:endParaRPr lang="en-US" sz="1800" dirty="0"/>
          </a:p>
        </p:txBody>
      </p:sp>
    </p:spTree>
    <p:extLst>
      <p:ext uri="{BB962C8B-B14F-4D97-AF65-F5344CB8AC3E}">
        <p14:creationId xmlns:p14="http://schemas.microsoft.com/office/powerpoint/2010/main" val="722781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8306"/>
            <a:ext cx="7886700" cy="1325563"/>
          </a:xfrm>
        </p:spPr>
        <p:txBody>
          <a:bodyPr/>
          <a:lstStyle/>
          <a:p>
            <a:pPr algn="ctr"/>
            <a:r>
              <a:rPr lang="en-US" dirty="0" smtClean="0">
                <a:latin typeface="Arial" panose="020B0604020202020204" pitchFamily="34" charset="0"/>
                <a:cs typeface="Arial" panose="020B0604020202020204" pitchFamily="34" charset="0"/>
              </a:rPr>
              <a:t>Second, </a:t>
            </a:r>
            <a:r>
              <a:rPr lang="en-US" dirty="0">
                <a:latin typeface="Arial" panose="020B0604020202020204" pitchFamily="34" charset="0"/>
                <a:cs typeface="Arial" panose="020B0604020202020204" pitchFamily="34" charset="0"/>
              </a:rPr>
              <a:t>create </a:t>
            </a:r>
            <a:r>
              <a:rPr lang="en-US" dirty="0" smtClean="0">
                <a:latin typeface="Arial" panose="020B0604020202020204" pitchFamily="34" charset="0"/>
                <a:cs typeface="Arial" panose="020B0604020202020204" pitchFamily="34" charset="0"/>
              </a:rPr>
              <a:t>edges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3B34793-9A35-4337-90ED-EDFBE010618B}" type="slidenum">
              <a:rPr lang="en-US" smtClean="0"/>
              <a:t>11</a:t>
            </a:fld>
            <a:endParaRPr lang="en-US"/>
          </a:p>
        </p:txBody>
      </p:sp>
      <p:sp>
        <p:nvSpPr>
          <p:cNvPr id="5" name="Rectangle 4"/>
          <p:cNvSpPr/>
          <p:nvPr/>
        </p:nvSpPr>
        <p:spPr>
          <a:xfrm>
            <a:off x="304800" y="3794258"/>
            <a:ext cx="8381999" cy="2862322"/>
          </a:xfrm>
          <a:prstGeom prst="rect">
            <a:avLst/>
          </a:prstGeom>
          <a:ln>
            <a:solidFill>
              <a:schemeClr val="bg1">
                <a:lumMod val="85000"/>
              </a:schemeClr>
            </a:solidFill>
          </a:ln>
        </p:spPr>
        <p:txBody>
          <a:bodyPr wrap="square">
            <a:spAutoFit/>
          </a:bodyPr>
          <a:lstStyle/>
          <a:p>
            <a:r>
              <a:rPr lang="en-US" sz="1800" dirty="0" err="1">
                <a:solidFill>
                  <a:srgbClr val="0000FF"/>
                </a:solidFill>
                <a:latin typeface="Courier New" panose="02070309020205020404" pitchFamily="49" charset="0"/>
              </a:rPr>
              <a:t>int</a:t>
            </a:r>
            <a:r>
              <a:rPr lang="en-US" sz="1800" dirty="0">
                <a:solidFill>
                  <a:srgbClr val="0000FF"/>
                </a:solidFill>
                <a:latin typeface="Courier New" panose="02070309020205020404" pitchFamily="49" charset="0"/>
              </a:rPr>
              <a:t> GRAPH_SYSTEM::</a:t>
            </a:r>
            <a:r>
              <a:rPr lang="en-US" sz="1800" dirty="0" err="1">
                <a:solidFill>
                  <a:srgbClr val="0000FF"/>
                </a:solidFill>
                <a:latin typeface="Courier New" panose="02070309020205020404" pitchFamily="49" charset="0"/>
              </a:rPr>
              <a:t>addEdge</a:t>
            </a:r>
            <a:r>
              <a:rPr lang="en-US" sz="1800" dirty="0">
                <a:solidFill>
                  <a:srgbClr val="0000FF"/>
                </a:solidFill>
                <a:latin typeface="Courier New" panose="02070309020205020404" pitchFamily="49" charset="0"/>
              </a:rPr>
              <a:t>( </a:t>
            </a:r>
            <a:r>
              <a:rPr lang="en-US" sz="1800" dirty="0" err="1">
                <a:solidFill>
                  <a:srgbClr val="0000FF"/>
                </a:solidFill>
                <a:latin typeface="Courier New" panose="02070309020205020404" pitchFamily="49" charset="0"/>
              </a:rPr>
              <a:t>int</a:t>
            </a:r>
            <a:r>
              <a:rPr lang="en-US" sz="1800" dirty="0">
                <a:solidFill>
                  <a:srgbClr val="0000FF"/>
                </a:solidFill>
                <a:latin typeface="Courier New" panose="02070309020205020404" pitchFamily="49" charset="0"/>
              </a:rPr>
              <a:t> nodeID_0, </a:t>
            </a:r>
            <a:r>
              <a:rPr lang="en-US" sz="1800" dirty="0" err="1">
                <a:solidFill>
                  <a:srgbClr val="0000FF"/>
                </a:solidFill>
                <a:latin typeface="Courier New" panose="02070309020205020404" pitchFamily="49" charset="0"/>
              </a:rPr>
              <a:t>int</a:t>
            </a:r>
            <a:r>
              <a:rPr lang="en-US" sz="1800" dirty="0">
                <a:solidFill>
                  <a:srgbClr val="0000FF"/>
                </a:solidFill>
                <a:latin typeface="Courier New" panose="02070309020205020404" pitchFamily="49" charset="0"/>
              </a:rPr>
              <a:t> nodeID_1 </a:t>
            </a:r>
            <a:r>
              <a:rPr lang="en-US" sz="1800" dirty="0" smtClean="0">
                <a:solidFill>
                  <a:srgbClr val="0000FF"/>
                </a:solidFill>
                <a:latin typeface="Courier New" panose="02070309020205020404" pitchFamily="49" charset="0"/>
              </a:rPr>
              <a:t>) {</a:t>
            </a:r>
            <a:endParaRPr lang="en-US" sz="1800" dirty="0">
              <a:solidFill>
                <a:srgbClr val="0000FF"/>
              </a:solidFill>
              <a:latin typeface="Courier New" panose="02070309020205020404" pitchFamily="49" charset="0"/>
            </a:endParaRPr>
          </a:p>
          <a:p>
            <a:r>
              <a:rPr lang="en-US" sz="1800" dirty="0">
                <a:solidFill>
                  <a:srgbClr val="0000FF"/>
                </a:solidFill>
                <a:latin typeface="Courier New" panose="02070309020205020404" pitchFamily="49" charset="0"/>
              </a:rPr>
              <a:t>    GRAPH_EDGE *e;</a:t>
            </a:r>
          </a:p>
          <a:p>
            <a:r>
              <a:rPr lang="en-US" sz="1800" dirty="0">
                <a:solidFill>
                  <a:srgbClr val="0000FF"/>
                </a:solidFill>
                <a:latin typeface="Courier New" panose="02070309020205020404" pitchFamily="49" charset="0"/>
              </a:rPr>
              <a:t>    e = </a:t>
            </a:r>
            <a:r>
              <a:rPr lang="en-US" sz="1800" dirty="0" err="1">
                <a:solidFill>
                  <a:srgbClr val="0000FF"/>
                </a:solidFill>
                <a:latin typeface="Courier New" panose="02070309020205020404" pitchFamily="49" charset="0"/>
              </a:rPr>
              <a:t>getFreeEdge</a:t>
            </a:r>
            <a:r>
              <a:rPr lang="en-US" sz="1800" dirty="0">
                <a:solidFill>
                  <a:srgbClr val="0000FF"/>
                </a:solidFill>
                <a:latin typeface="Courier New" panose="02070309020205020404" pitchFamily="49" charset="0"/>
              </a:rPr>
              <a:t>( );</a:t>
            </a:r>
          </a:p>
          <a:p>
            <a:r>
              <a:rPr lang="en-US" sz="1800" dirty="0">
                <a:solidFill>
                  <a:srgbClr val="0000FF"/>
                </a:solidFill>
                <a:latin typeface="Courier New" panose="02070309020205020404" pitchFamily="49" charset="0"/>
              </a:rPr>
              <a:t>    if ( e == 0 ) return -1;</a:t>
            </a:r>
          </a:p>
          <a:p>
            <a:r>
              <a:rPr lang="en-US" sz="1800" dirty="0">
                <a:solidFill>
                  <a:srgbClr val="0000FF"/>
                </a:solidFill>
                <a:latin typeface="Courier New" panose="02070309020205020404" pitchFamily="49" charset="0"/>
              </a:rPr>
              <a:t>    e-&gt;</a:t>
            </a:r>
            <a:r>
              <a:rPr lang="en-US" sz="1800" dirty="0" err="1">
                <a:solidFill>
                  <a:srgbClr val="0000FF"/>
                </a:solidFill>
                <a:latin typeface="Courier New" panose="02070309020205020404" pitchFamily="49" charset="0"/>
              </a:rPr>
              <a:t>nodeID</a:t>
            </a:r>
            <a:r>
              <a:rPr lang="en-US" sz="1800" dirty="0">
                <a:solidFill>
                  <a:srgbClr val="0000FF"/>
                </a:solidFill>
                <a:latin typeface="Courier New" panose="02070309020205020404" pitchFamily="49" charset="0"/>
              </a:rPr>
              <a:t>[ 0 ] = nodeID_0;</a:t>
            </a:r>
          </a:p>
          <a:p>
            <a:r>
              <a:rPr lang="en-US" sz="1800" dirty="0">
                <a:solidFill>
                  <a:srgbClr val="0000FF"/>
                </a:solidFill>
                <a:latin typeface="Courier New" panose="02070309020205020404" pitchFamily="49" charset="0"/>
              </a:rPr>
              <a:t>    e-&gt;</a:t>
            </a:r>
            <a:r>
              <a:rPr lang="en-US" sz="1800" dirty="0" err="1">
                <a:solidFill>
                  <a:srgbClr val="0000FF"/>
                </a:solidFill>
                <a:latin typeface="Courier New" panose="02070309020205020404" pitchFamily="49" charset="0"/>
              </a:rPr>
              <a:t>nodeID</a:t>
            </a:r>
            <a:r>
              <a:rPr lang="en-US" sz="1800" dirty="0">
                <a:solidFill>
                  <a:srgbClr val="0000FF"/>
                </a:solidFill>
                <a:latin typeface="Courier New" panose="02070309020205020404" pitchFamily="49" charset="0"/>
              </a:rPr>
              <a:t>[ 1 ] = nodeID_1;</a:t>
            </a:r>
          </a:p>
          <a:p>
            <a:r>
              <a:rPr lang="en-US" sz="1800" dirty="0">
                <a:solidFill>
                  <a:srgbClr val="0000FF"/>
                </a:solidFill>
                <a:latin typeface="Courier New" panose="02070309020205020404" pitchFamily="49" charset="0"/>
              </a:rPr>
              <a:t>    </a:t>
            </a:r>
            <a:r>
              <a:rPr lang="en-US" sz="1800" dirty="0" err="1">
                <a:solidFill>
                  <a:srgbClr val="0000FF"/>
                </a:solidFill>
                <a:latin typeface="Courier New" panose="02070309020205020404" pitchFamily="49" charset="0"/>
              </a:rPr>
              <a:t>mNodeArr_Pool</a:t>
            </a:r>
            <a:r>
              <a:rPr lang="en-US" sz="1800" dirty="0">
                <a:solidFill>
                  <a:srgbClr val="0000FF"/>
                </a:solidFill>
                <a:latin typeface="Courier New" panose="02070309020205020404" pitchFamily="49" charset="0"/>
              </a:rPr>
              <a:t>[ nodeID_0 ].</a:t>
            </a:r>
            <a:r>
              <a:rPr lang="en-US" sz="1800" dirty="0" err="1">
                <a:solidFill>
                  <a:srgbClr val="0000FF"/>
                </a:solidFill>
                <a:latin typeface="Courier New" panose="02070309020205020404" pitchFamily="49" charset="0"/>
              </a:rPr>
              <a:t>edgeID.push_back</a:t>
            </a:r>
            <a:r>
              <a:rPr lang="en-US" sz="1800" dirty="0">
                <a:solidFill>
                  <a:srgbClr val="0000FF"/>
                </a:solidFill>
                <a:latin typeface="Courier New" panose="02070309020205020404" pitchFamily="49" charset="0"/>
              </a:rPr>
              <a:t>( e-&gt;id );</a:t>
            </a:r>
          </a:p>
          <a:p>
            <a:r>
              <a:rPr lang="en-US" sz="1800" dirty="0">
                <a:solidFill>
                  <a:srgbClr val="0000FF"/>
                </a:solidFill>
                <a:latin typeface="Courier New" panose="02070309020205020404" pitchFamily="49" charset="0"/>
              </a:rPr>
              <a:t>    </a:t>
            </a:r>
            <a:r>
              <a:rPr lang="en-US" sz="1800" dirty="0" err="1">
                <a:solidFill>
                  <a:srgbClr val="0000FF"/>
                </a:solidFill>
                <a:latin typeface="Courier New" panose="02070309020205020404" pitchFamily="49" charset="0"/>
              </a:rPr>
              <a:t>mNodeArr_Pool</a:t>
            </a:r>
            <a:r>
              <a:rPr lang="en-US" sz="1800" dirty="0">
                <a:solidFill>
                  <a:srgbClr val="0000FF"/>
                </a:solidFill>
                <a:latin typeface="Courier New" panose="02070309020205020404" pitchFamily="49" charset="0"/>
              </a:rPr>
              <a:t>[ nodeID_1 ].</a:t>
            </a:r>
            <a:r>
              <a:rPr lang="en-US" sz="1800" dirty="0" err="1">
                <a:solidFill>
                  <a:srgbClr val="0000FF"/>
                </a:solidFill>
                <a:latin typeface="Courier New" panose="02070309020205020404" pitchFamily="49" charset="0"/>
              </a:rPr>
              <a:t>edgeID.push_back</a:t>
            </a:r>
            <a:r>
              <a:rPr lang="en-US" sz="1800" dirty="0">
                <a:solidFill>
                  <a:srgbClr val="0000FF"/>
                </a:solidFill>
                <a:latin typeface="Courier New" panose="02070309020205020404" pitchFamily="49" charset="0"/>
              </a:rPr>
              <a:t>( e-&gt;id </a:t>
            </a:r>
            <a:r>
              <a:rPr lang="en-US" sz="1800" dirty="0" smtClean="0">
                <a:solidFill>
                  <a:srgbClr val="0000FF"/>
                </a:solidFill>
                <a:latin typeface="Courier New" panose="02070309020205020404" pitchFamily="49" charset="0"/>
              </a:rPr>
              <a:t>);</a:t>
            </a:r>
            <a:endParaRPr lang="en-US" sz="1800" dirty="0">
              <a:solidFill>
                <a:srgbClr val="0000FF"/>
              </a:solidFill>
              <a:latin typeface="Courier New" panose="02070309020205020404" pitchFamily="49" charset="0"/>
            </a:endParaRPr>
          </a:p>
          <a:p>
            <a:r>
              <a:rPr lang="en-US" sz="1800" dirty="0">
                <a:solidFill>
                  <a:srgbClr val="0000FF"/>
                </a:solidFill>
                <a:latin typeface="Courier New" panose="02070309020205020404" pitchFamily="49" charset="0"/>
              </a:rPr>
              <a:t>    return e-&gt;id;</a:t>
            </a:r>
          </a:p>
          <a:p>
            <a:r>
              <a:rPr lang="en-US" sz="1800" dirty="0">
                <a:solidFill>
                  <a:srgbClr val="0000FF"/>
                </a:solidFill>
                <a:latin typeface="Courier New" panose="02070309020205020404" pitchFamily="49" charset="0"/>
              </a:rPr>
              <a:t>}</a:t>
            </a:r>
            <a:endParaRPr lang="en-US" sz="1800" dirty="0">
              <a:solidFill>
                <a:prstClr val="black"/>
              </a:solidFill>
              <a:latin typeface="Courier New" panose="02070309020205020404" pitchFamily="49" charset="0"/>
            </a:endParaRPr>
          </a:p>
        </p:txBody>
      </p:sp>
      <p:sp>
        <p:nvSpPr>
          <p:cNvPr id="6" name="Rectangle 5"/>
          <p:cNvSpPr/>
          <p:nvPr/>
        </p:nvSpPr>
        <p:spPr>
          <a:xfrm>
            <a:off x="304800" y="863767"/>
            <a:ext cx="7495722" cy="2862322"/>
          </a:xfrm>
          <a:prstGeom prst="rect">
            <a:avLst/>
          </a:prstGeom>
          <a:ln>
            <a:solidFill>
              <a:schemeClr val="bg1">
                <a:lumMod val="85000"/>
              </a:schemeClr>
            </a:solidFill>
          </a:ln>
        </p:spPr>
        <p:txBody>
          <a:bodyPr wrap="square">
            <a:spAutoFit/>
          </a:bodyPr>
          <a:lstStyle/>
          <a:p>
            <a:r>
              <a:rPr lang="en-US" sz="1800" dirty="0">
                <a:latin typeface="Courier New" panose="02070309020205020404" pitchFamily="49" charset="0"/>
              </a:rPr>
              <a:t>GRAPH_EDGE *GRAPH_SYSTEM::</a:t>
            </a:r>
            <a:r>
              <a:rPr lang="en-US" sz="1800" dirty="0" err="1">
                <a:latin typeface="Courier New" panose="02070309020205020404" pitchFamily="49" charset="0"/>
              </a:rPr>
              <a:t>getFreeEdge</a:t>
            </a:r>
            <a:r>
              <a:rPr lang="en-US" sz="1800" dirty="0">
                <a:latin typeface="Courier New" panose="02070309020205020404" pitchFamily="49" charset="0"/>
              </a:rPr>
              <a:t>( </a:t>
            </a:r>
            <a:r>
              <a:rPr lang="en-US" sz="1800" dirty="0" smtClean="0">
                <a:latin typeface="Courier New" panose="02070309020205020404" pitchFamily="49" charset="0"/>
              </a:rPr>
              <a:t>) {</a:t>
            </a:r>
            <a:endParaRPr lang="en-US" sz="1800" dirty="0">
              <a:latin typeface="Courier New" panose="02070309020205020404" pitchFamily="49" charset="0"/>
            </a:endParaRPr>
          </a:p>
          <a:p>
            <a:r>
              <a:rPr lang="en-US" sz="1800" dirty="0">
                <a:latin typeface="Courier New" panose="02070309020205020404" pitchFamily="49" charset="0"/>
              </a:rPr>
              <a:t>    if ( </a:t>
            </a:r>
            <a:r>
              <a:rPr lang="en-US" sz="1800" dirty="0" err="1">
                <a:latin typeface="Courier New" panose="02070309020205020404" pitchFamily="49" charset="0"/>
              </a:rPr>
              <a:t>mCurNumOfFreeEdges</a:t>
            </a:r>
            <a:r>
              <a:rPr lang="en-US" sz="1800" dirty="0">
                <a:latin typeface="Courier New" panose="02070309020205020404" pitchFamily="49" charset="0"/>
              </a:rPr>
              <a:t> == 0 ) return 0;</a:t>
            </a:r>
          </a:p>
          <a:p>
            <a:r>
              <a:rPr lang="en-US" sz="1800" dirty="0">
                <a:latin typeface="Courier New" panose="02070309020205020404" pitchFamily="49" charset="0"/>
              </a:rPr>
              <a:t>    --</a:t>
            </a:r>
            <a:r>
              <a:rPr lang="en-US" sz="1800" dirty="0" err="1">
                <a:latin typeface="Courier New" panose="02070309020205020404" pitchFamily="49" charset="0"/>
              </a:rPr>
              <a:t>mCurNumOfFreeEdges</a:t>
            </a:r>
            <a:r>
              <a:rPr lang="en-US" sz="1800" dirty="0">
                <a:latin typeface="Courier New" panose="02070309020205020404" pitchFamily="49" charset="0"/>
              </a:rPr>
              <a:t>;</a:t>
            </a:r>
          </a:p>
          <a:p>
            <a:r>
              <a:rPr lang="en-US" sz="1800" dirty="0">
                <a:latin typeface="Courier New" panose="02070309020205020404" pitchFamily="49" charset="0"/>
              </a:rPr>
              <a:t>    </a:t>
            </a:r>
            <a:r>
              <a:rPr lang="en-US" sz="1800" dirty="0" err="1">
                <a:latin typeface="Courier New" panose="02070309020205020404" pitchFamily="49" charset="0"/>
              </a:rPr>
              <a:t>int</a:t>
            </a:r>
            <a:r>
              <a:rPr lang="en-US" sz="1800" dirty="0">
                <a:latin typeface="Courier New" panose="02070309020205020404" pitchFamily="49" charset="0"/>
              </a:rPr>
              <a:t> id = </a:t>
            </a:r>
            <a:r>
              <a:rPr lang="en-US" sz="1800" dirty="0" err="1">
                <a:latin typeface="Courier New" panose="02070309020205020404" pitchFamily="49" charset="0"/>
              </a:rPr>
              <a:t>mFreeEdgeArr</a:t>
            </a:r>
            <a:r>
              <a:rPr lang="en-US" sz="1800" dirty="0">
                <a:latin typeface="Courier New" panose="02070309020205020404" pitchFamily="49" charset="0"/>
              </a:rPr>
              <a:t>[ </a:t>
            </a:r>
            <a:r>
              <a:rPr lang="en-US" sz="1800" dirty="0" err="1">
                <a:latin typeface="Courier New" panose="02070309020205020404" pitchFamily="49" charset="0"/>
              </a:rPr>
              <a:t>mCurNumOfFreeEdges</a:t>
            </a:r>
            <a:r>
              <a:rPr lang="en-US" sz="1800" dirty="0">
                <a:latin typeface="Courier New" panose="02070309020205020404" pitchFamily="49" charset="0"/>
              </a:rPr>
              <a:t> ];</a:t>
            </a:r>
          </a:p>
          <a:p>
            <a:r>
              <a:rPr lang="en-US" sz="1800" dirty="0">
                <a:latin typeface="Courier New" panose="02070309020205020404" pitchFamily="49" charset="0"/>
              </a:rPr>
              <a:t>    GRAPH_EDGE *e = &amp;</a:t>
            </a:r>
            <a:r>
              <a:rPr lang="en-US" sz="1800" dirty="0" err="1">
                <a:latin typeface="Courier New" panose="02070309020205020404" pitchFamily="49" charset="0"/>
              </a:rPr>
              <a:t>mEdgeArr_Pool</a:t>
            </a:r>
            <a:r>
              <a:rPr lang="en-US" sz="1800" dirty="0">
                <a:latin typeface="Courier New" panose="02070309020205020404" pitchFamily="49" charset="0"/>
              </a:rPr>
              <a:t>[ id ];</a:t>
            </a:r>
          </a:p>
          <a:p>
            <a:r>
              <a:rPr lang="en-US" sz="1800" dirty="0">
                <a:latin typeface="Courier New" panose="02070309020205020404" pitchFamily="49" charset="0"/>
              </a:rPr>
              <a:t>    </a:t>
            </a:r>
            <a:r>
              <a:rPr lang="en-US" sz="1800" dirty="0" err="1">
                <a:latin typeface="Courier New" panose="02070309020205020404" pitchFamily="49" charset="0"/>
              </a:rPr>
              <a:t>mActiveEdgeArr</a:t>
            </a:r>
            <a:r>
              <a:rPr lang="en-US" sz="1800" dirty="0">
                <a:latin typeface="Courier New" panose="02070309020205020404" pitchFamily="49" charset="0"/>
              </a:rPr>
              <a:t>[ </a:t>
            </a:r>
            <a:r>
              <a:rPr lang="en-US" sz="1800" dirty="0" err="1">
                <a:latin typeface="Courier New" panose="02070309020205020404" pitchFamily="49" charset="0"/>
              </a:rPr>
              <a:t>mCurNumOfActiveEdges</a:t>
            </a:r>
            <a:r>
              <a:rPr lang="en-US" sz="1800" dirty="0">
                <a:latin typeface="Courier New" panose="02070309020205020404" pitchFamily="49" charset="0"/>
              </a:rPr>
              <a:t> ] = id;</a:t>
            </a:r>
          </a:p>
          <a:p>
            <a:r>
              <a:rPr lang="en-US" sz="1800" dirty="0">
                <a:latin typeface="Courier New" panose="02070309020205020404" pitchFamily="49" charset="0"/>
              </a:rPr>
              <a:t>    e-&gt;</a:t>
            </a:r>
            <a:r>
              <a:rPr lang="en-US" sz="1800" dirty="0" err="1">
                <a:latin typeface="Courier New" panose="02070309020205020404" pitchFamily="49" charset="0"/>
              </a:rPr>
              <a:t>dynamicID</a:t>
            </a:r>
            <a:r>
              <a:rPr lang="en-US" sz="1800" dirty="0">
                <a:latin typeface="Courier New" panose="02070309020205020404" pitchFamily="49" charset="0"/>
              </a:rPr>
              <a:t> = </a:t>
            </a:r>
            <a:r>
              <a:rPr lang="en-US" sz="1800" dirty="0" err="1">
                <a:latin typeface="Courier New" panose="02070309020205020404" pitchFamily="49" charset="0"/>
              </a:rPr>
              <a:t>mCurNumOfActiveEdges</a:t>
            </a:r>
            <a:r>
              <a:rPr lang="en-US" sz="1800" dirty="0" smtClean="0">
                <a:latin typeface="Courier New" panose="02070309020205020404" pitchFamily="49" charset="0"/>
              </a:rPr>
              <a:t>;</a:t>
            </a:r>
            <a:endParaRPr lang="en-US" sz="1800" dirty="0">
              <a:latin typeface="Courier New" panose="02070309020205020404" pitchFamily="49" charset="0"/>
            </a:endParaRPr>
          </a:p>
          <a:p>
            <a:r>
              <a:rPr lang="en-US" sz="1800" dirty="0">
                <a:latin typeface="Courier New" panose="02070309020205020404" pitchFamily="49" charset="0"/>
              </a:rPr>
              <a:t>    ++</a:t>
            </a:r>
            <a:r>
              <a:rPr lang="en-US" sz="1800" dirty="0" err="1">
                <a:latin typeface="Courier New" panose="02070309020205020404" pitchFamily="49" charset="0"/>
              </a:rPr>
              <a:t>mCurNumOfActiveEdges</a:t>
            </a:r>
            <a:r>
              <a:rPr lang="en-US" sz="1800" dirty="0">
                <a:latin typeface="Courier New" panose="02070309020205020404" pitchFamily="49" charset="0"/>
              </a:rPr>
              <a:t>;</a:t>
            </a:r>
          </a:p>
          <a:p>
            <a:r>
              <a:rPr lang="en-US" sz="1800" dirty="0">
                <a:latin typeface="Courier New" panose="02070309020205020404" pitchFamily="49" charset="0"/>
              </a:rPr>
              <a:t>    return e;</a:t>
            </a:r>
          </a:p>
          <a:p>
            <a:r>
              <a:rPr lang="en-US" sz="1800" dirty="0">
                <a:latin typeface="Courier New" panose="02070309020205020404" pitchFamily="49" charset="0"/>
              </a:rPr>
              <a:t>}</a:t>
            </a:r>
            <a:endParaRPr lang="en-US" sz="1800" dirty="0">
              <a:solidFill>
                <a:prstClr val="black"/>
              </a:solidFill>
              <a:latin typeface="Courier New" panose="02070309020205020404" pitchFamily="49" charset="0"/>
            </a:endParaRPr>
          </a:p>
        </p:txBody>
      </p:sp>
      <p:sp>
        <p:nvSpPr>
          <p:cNvPr id="10" name="Rectangle 9"/>
          <p:cNvSpPr/>
          <p:nvPr/>
        </p:nvSpPr>
        <p:spPr>
          <a:xfrm>
            <a:off x="7086600" y="2189330"/>
            <a:ext cx="1828800" cy="457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chemeClr val="tx1"/>
                </a:solidFill>
                <a:latin typeface="Courier New" panose="02070309020205020404" pitchFamily="49" charset="0"/>
                <a:cs typeface="Courier New" panose="02070309020205020404" pitchFamily="49" charset="0"/>
              </a:rPr>
              <a:t>mEdgeArr_Pool</a:t>
            </a:r>
            <a:endParaRPr lang="en-US" sz="1600" dirty="0">
              <a:solidFill>
                <a:schemeClr val="tx1"/>
              </a:solidFill>
            </a:endParaRPr>
          </a:p>
        </p:txBody>
      </p:sp>
      <p:sp>
        <p:nvSpPr>
          <p:cNvPr id="15" name="Rectangle 14"/>
          <p:cNvSpPr/>
          <p:nvPr/>
        </p:nvSpPr>
        <p:spPr>
          <a:xfrm>
            <a:off x="7086600" y="3029827"/>
            <a:ext cx="18288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tx1"/>
                </a:solidFill>
                <a:latin typeface="Courier New" panose="02070309020205020404" pitchFamily="49" charset="0"/>
                <a:cs typeface="Courier New" panose="02070309020205020404" pitchFamily="49" charset="0"/>
              </a:rPr>
              <a:t>mFreeEdgeArr</a:t>
            </a:r>
            <a:endParaRPr lang="en-US" sz="1800">
              <a:solidFill>
                <a:schemeClr val="tx1"/>
              </a:solidFill>
            </a:endParaRPr>
          </a:p>
        </p:txBody>
      </p:sp>
    </p:spTree>
    <p:extLst>
      <p:ext uri="{BB962C8B-B14F-4D97-AF65-F5344CB8AC3E}">
        <p14:creationId xmlns:p14="http://schemas.microsoft.com/office/powerpoint/2010/main" val="1459952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12</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410200" y="381000"/>
            <a:ext cx="3631122"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mNodeArr_Pool</a:t>
            </a:r>
            <a:r>
              <a:rPr lang="en-US" sz="1800" dirty="0" smtClean="0">
                <a:latin typeface="Courier New" panose="02070309020205020404" pitchFamily="49" charset="0"/>
                <a:cs typeface="Courier New" panose="02070309020205020404" pitchFamily="49" charset="0"/>
              </a:rPr>
              <a:t>: GRAPH_NODE</a:t>
            </a:r>
            <a:endParaRPr lang="en-US" sz="1800" dirty="0"/>
          </a:p>
        </p:txBody>
      </p:sp>
      <p:sp>
        <p:nvSpPr>
          <p:cNvPr id="14" name="Rectangle 13"/>
          <p:cNvSpPr/>
          <p:nvPr/>
        </p:nvSpPr>
        <p:spPr>
          <a:xfrm>
            <a:off x="5410199" y="1383268"/>
            <a:ext cx="3631122"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mEdgeArr_Pool</a:t>
            </a:r>
            <a:r>
              <a:rPr lang="en-US" sz="1800" dirty="0" smtClean="0">
                <a:latin typeface="Courier New" panose="02070309020205020404" pitchFamily="49" charset="0"/>
                <a:cs typeface="Courier New" panose="02070309020205020404" pitchFamily="49" charset="0"/>
              </a:rPr>
              <a:t>: GRAPH_EDGE</a:t>
            </a:r>
            <a:endParaRPr lang="en-US" sz="1800" dirty="0"/>
          </a:p>
        </p:txBody>
      </p:sp>
      <p:sp>
        <p:nvSpPr>
          <p:cNvPr id="19" name="Rectangle 18"/>
          <p:cNvSpPr/>
          <p:nvPr/>
        </p:nvSpPr>
        <p:spPr>
          <a:xfrm>
            <a:off x="5466916" y="2667000"/>
            <a:ext cx="2803973"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mActiveNodeArr</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int</a:t>
            </a:r>
            <a:endParaRPr lang="en-US" sz="1800" dirty="0"/>
          </a:p>
        </p:txBody>
      </p:sp>
      <p:sp>
        <p:nvSpPr>
          <p:cNvPr id="20" name="Rectangle 19"/>
          <p:cNvSpPr/>
          <p:nvPr/>
        </p:nvSpPr>
        <p:spPr>
          <a:xfrm>
            <a:off x="5424713" y="3514459"/>
            <a:ext cx="2803973"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mActiveEdgeArr</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int</a:t>
            </a:r>
            <a:endParaRPr lang="en-US" sz="1800" dirty="0"/>
          </a:p>
        </p:txBody>
      </p:sp>
      <p:sp>
        <p:nvSpPr>
          <p:cNvPr id="25" name="Rectangle 24"/>
          <p:cNvSpPr/>
          <p:nvPr/>
        </p:nvSpPr>
        <p:spPr>
          <a:xfrm>
            <a:off x="5463727" y="4716535"/>
            <a:ext cx="2528256"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mFreeNodeArr</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int</a:t>
            </a:r>
            <a:endParaRPr lang="en-US" sz="1800" dirty="0"/>
          </a:p>
        </p:txBody>
      </p:sp>
      <p:sp>
        <p:nvSpPr>
          <p:cNvPr id="26" name="Rectangle 25"/>
          <p:cNvSpPr/>
          <p:nvPr/>
        </p:nvSpPr>
        <p:spPr>
          <a:xfrm>
            <a:off x="5424714" y="5522240"/>
            <a:ext cx="2528256"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mFreeEdgeArr</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int</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0094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13</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410200" y="381000"/>
            <a:ext cx="3631122"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mNodeArr_Pool</a:t>
            </a:r>
            <a:r>
              <a:rPr lang="en-US" sz="1800" dirty="0" smtClean="0">
                <a:latin typeface="Courier New" panose="02070309020205020404" pitchFamily="49" charset="0"/>
                <a:cs typeface="Courier New" panose="02070309020205020404" pitchFamily="49" charset="0"/>
              </a:rPr>
              <a:t>: GRAPH_NODE</a:t>
            </a:r>
            <a:endParaRPr lang="en-US" sz="1800" dirty="0"/>
          </a:p>
        </p:txBody>
      </p:sp>
      <p:sp>
        <p:nvSpPr>
          <p:cNvPr id="14" name="Rectangle 13"/>
          <p:cNvSpPr/>
          <p:nvPr/>
        </p:nvSpPr>
        <p:spPr>
          <a:xfrm>
            <a:off x="5410199" y="1383268"/>
            <a:ext cx="3631122"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mEdgeArr_Pool</a:t>
            </a:r>
            <a:r>
              <a:rPr lang="en-US" sz="1800" dirty="0" smtClean="0">
                <a:latin typeface="Courier New" panose="02070309020205020404" pitchFamily="49" charset="0"/>
                <a:cs typeface="Courier New" panose="02070309020205020404" pitchFamily="49" charset="0"/>
              </a:rPr>
              <a:t>: GRAPH_EDGE</a:t>
            </a:r>
            <a:endParaRPr lang="en-US" sz="1800" dirty="0"/>
          </a:p>
        </p:txBody>
      </p:sp>
      <p:sp>
        <p:nvSpPr>
          <p:cNvPr id="19" name="Rectangle 18"/>
          <p:cNvSpPr/>
          <p:nvPr/>
        </p:nvSpPr>
        <p:spPr>
          <a:xfrm>
            <a:off x="5466916" y="2667000"/>
            <a:ext cx="2114681"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mActiveNodeArr</a:t>
            </a:r>
            <a:endParaRPr lang="en-US" sz="1800" dirty="0"/>
          </a:p>
        </p:txBody>
      </p:sp>
      <p:sp>
        <p:nvSpPr>
          <p:cNvPr id="20" name="Rectangle 19"/>
          <p:cNvSpPr/>
          <p:nvPr/>
        </p:nvSpPr>
        <p:spPr>
          <a:xfrm>
            <a:off x="5424713" y="3514459"/>
            <a:ext cx="2114681"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mActiveEdgeArr</a:t>
            </a:r>
            <a:endParaRPr lang="en-US" sz="1800" dirty="0"/>
          </a:p>
        </p:txBody>
      </p:sp>
      <p:sp>
        <p:nvSpPr>
          <p:cNvPr id="25" name="Rectangle 24"/>
          <p:cNvSpPr/>
          <p:nvPr/>
        </p:nvSpPr>
        <p:spPr>
          <a:xfrm>
            <a:off x="5463727" y="4716535"/>
            <a:ext cx="1838965"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mFreeNodeArr</a:t>
            </a:r>
            <a:endParaRPr lang="en-US" sz="1800" dirty="0"/>
          </a:p>
        </p:txBody>
      </p:sp>
      <p:sp>
        <p:nvSpPr>
          <p:cNvPr id="26" name="Rectangle 25"/>
          <p:cNvSpPr/>
          <p:nvPr/>
        </p:nvSpPr>
        <p:spPr>
          <a:xfrm>
            <a:off x="5424714" y="5522240"/>
            <a:ext cx="1838965"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mFreeEdgeArr</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Tree>
    <p:extLst>
      <p:ext uri="{BB962C8B-B14F-4D97-AF65-F5344CB8AC3E}">
        <p14:creationId xmlns:p14="http://schemas.microsoft.com/office/powerpoint/2010/main" val="636604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14</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410200" y="381000"/>
            <a:ext cx="3631122"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mNodeArr_Pool</a:t>
            </a:r>
            <a:r>
              <a:rPr lang="en-US" sz="1800" dirty="0" smtClean="0">
                <a:latin typeface="Courier New" panose="02070309020205020404" pitchFamily="49" charset="0"/>
                <a:cs typeface="Courier New" panose="02070309020205020404" pitchFamily="49" charset="0"/>
              </a:rPr>
              <a:t>: GRAPH_NODE</a:t>
            </a:r>
            <a:endParaRPr lang="en-US" sz="1800" dirty="0"/>
          </a:p>
        </p:txBody>
      </p:sp>
      <p:sp>
        <p:nvSpPr>
          <p:cNvPr id="14" name="Rectangle 13"/>
          <p:cNvSpPr/>
          <p:nvPr/>
        </p:nvSpPr>
        <p:spPr>
          <a:xfrm>
            <a:off x="5410199" y="1383268"/>
            <a:ext cx="3631122"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mEdgeArr_Pool</a:t>
            </a:r>
            <a:r>
              <a:rPr lang="en-US" sz="1800" dirty="0" smtClean="0">
                <a:latin typeface="Courier New" panose="02070309020205020404" pitchFamily="49" charset="0"/>
                <a:cs typeface="Courier New" panose="02070309020205020404" pitchFamily="49" charset="0"/>
              </a:rPr>
              <a:t>: GRAPH_EDGE</a:t>
            </a:r>
            <a:endParaRPr lang="en-US" sz="1800" dirty="0"/>
          </a:p>
        </p:txBody>
      </p:sp>
      <p:sp>
        <p:nvSpPr>
          <p:cNvPr id="19" name="Rectangle 18"/>
          <p:cNvSpPr/>
          <p:nvPr/>
        </p:nvSpPr>
        <p:spPr>
          <a:xfrm>
            <a:off x="5466916" y="2667000"/>
            <a:ext cx="2114681"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mActiveNodeArr</a:t>
            </a:r>
            <a:endParaRPr lang="en-US" sz="1800" dirty="0"/>
          </a:p>
        </p:txBody>
      </p:sp>
      <p:sp>
        <p:nvSpPr>
          <p:cNvPr id="20" name="Rectangle 19"/>
          <p:cNvSpPr/>
          <p:nvPr/>
        </p:nvSpPr>
        <p:spPr>
          <a:xfrm>
            <a:off x="5424713" y="3514459"/>
            <a:ext cx="2114681"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mActiveEdgeArr</a:t>
            </a:r>
            <a:endParaRPr lang="en-US" sz="1800" dirty="0"/>
          </a:p>
        </p:txBody>
      </p:sp>
      <p:sp>
        <p:nvSpPr>
          <p:cNvPr id="25" name="Rectangle 24"/>
          <p:cNvSpPr/>
          <p:nvPr/>
        </p:nvSpPr>
        <p:spPr>
          <a:xfrm>
            <a:off x="5463727" y="4716535"/>
            <a:ext cx="1838965"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mFreeNodeArr</a:t>
            </a:r>
            <a:endParaRPr lang="en-US" sz="1800" dirty="0"/>
          </a:p>
        </p:txBody>
      </p:sp>
      <p:sp>
        <p:nvSpPr>
          <p:cNvPr id="26" name="Rectangle 25"/>
          <p:cNvSpPr/>
          <p:nvPr/>
        </p:nvSpPr>
        <p:spPr>
          <a:xfrm>
            <a:off x="5424714" y="5522240"/>
            <a:ext cx="1838965"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mFreeEdgeArr</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9" name="Rectangle 58"/>
          <p:cNvSpPr/>
          <p:nvPr/>
        </p:nvSpPr>
        <p:spPr>
          <a:xfrm>
            <a:off x="304547" y="1563231"/>
            <a:ext cx="5048250" cy="4524315"/>
          </a:xfrm>
          <a:prstGeom prst="rect">
            <a:avLst/>
          </a:prstGeom>
          <a:ln>
            <a:solidFill>
              <a:schemeClr val="bg1">
                <a:lumMod val="75000"/>
              </a:schemeClr>
            </a:solidFill>
          </a:ln>
        </p:spPr>
        <p:txBody>
          <a:bodyPr wrap="square">
            <a:spAutoFit/>
          </a:bodyPr>
          <a:lstStyle/>
          <a:p>
            <a:r>
              <a:rPr lang="en-US" sz="1800" dirty="0">
                <a:solidFill>
                  <a:srgbClr val="0000FF"/>
                </a:solidFill>
                <a:latin typeface="Courier New" panose="02070309020205020404" pitchFamily="49" charset="0"/>
              </a:rPr>
              <a:t>class</a:t>
            </a:r>
            <a:r>
              <a:rPr lang="en-US" sz="1800" dirty="0">
                <a:solidFill>
                  <a:prstClr val="black"/>
                </a:solidFill>
                <a:latin typeface="Courier New" panose="02070309020205020404" pitchFamily="49" charset="0"/>
              </a:rPr>
              <a:t> GRAPH_NODE {</a:t>
            </a:r>
          </a:p>
          <a:p>
            <a:r>
              <a:rPr lang="en-US" sz="1800" dirty="0">
                <a:solidFill>
                  <a:srgbClr val="0000FF"/>
                </a:solidFill>
                <a:latin typeface="Courier New" panose="02070309020205020404" pitchFamily="49" charset="0"/>
              </a:rPr>
              <a:t>public</a:t>
            </a:r>
            <a:r>
              <a:rPr lang="en-US" sz="1800" dirty="0">
                <a:solidFill>
                  <a:prstClr val="black"/>
                </a:solidFill>
                <a:latin typeface="Courier New" panose="02070309020205020404" pitchFamily="49" charset="0"/>
              </a:rPr>
              <a:t>:</a:t>
            </a:r>
          </a:p>
          <a:p>
            <a:r>
              <a:rPr lang="en-US" sz="1800" dirty="0">
                <a:solidFill>
                  <a:prstClr val="black"/>
                </a:solidFill>
                <a:latin typeface="Courier New" panose="02070309020205020404" pitchFamily="49" charset="0"/>
              </a:rPr>
              <a:t>    GRAPH_NODE( ) {</a:t>
            </a:r>
          </a:p>
          <a:p>
            <a:r>
              <a:rPr lang="en-US" sz="1800" dirty="0">
                <a:solidFill>
                  <a:prstClr val="black"/>
                </a:solidFill>
                <a:latin typeface="Courier New" panose="02070309020205020404" pitchFamily="49" charset="0"/>
              </a:rPr>
              <a:t>        r = 1.0;</a:t>
            </a:r>
          </a:p>
          <a:p>
            <a:r>
              <a:rPr lang="en-US" sz="1800" dirty="0">
                <a:solidFill>
                  <a:prstClr val="black"/>
                </a:solidFill>
                <a:latin typeface="Courier New" panose="02070309020205020404" pitchFamily="49" charset="0"/>
              </a:rPr>
              <a:t>        p = vector3(0.0, 0.0, 0.0);</a:t>
            </a:r>
          </a:p>
          <a:p>
            <a:r>
              <a:rPr lang="en-US" sz="1800" dirty="0">
                <a:solidFill>
                  <a:prstClr val="black"/>
                </a:solidFill>
                <a:latin typeface="Courier New" panose="02070309020205020404" pitchFamily="49" charset="0"/>
              </a:rPr>
              <a:t>    }</a:t>
            </a:r>
          </a:p>
          <a:p>
            <a:r>
              <a:rPr lang="en-US" sz="1800" dirty="0">
                <a:solidFill>
                  <a:prstClr val="black"/>
                </a:solidFill>
                <a:latin typeface="Courier New" panose="02070309020205020404" pitchFamily="49" charset="0"/>
              </a:rPr>
              <a:t>    </a:t>
            </a:r>
            <a:r>
              <a:rPr lang="en-US" sz="1800" dirty="0">
                <a:latin typeface="Courier New" panose="02070309020205020404" pitchFamily="49" charset="0"/>
                <a:cs typeface="Courier New" panose="02070309020205020404" pitchFamily="49" charset="0"/>
              </a:rPr>
              <a:t>vector3 p;  //position</a:t>
            </a:r>
          </a:p>
          <a:p>
            <a:r>
              <a:rPr lang="en-US" sz="1800" dirty="0">
                <a:latin typeface="Courier New" panose="02070309020205020404" pitchFamily="49" charset="0"/>
                <a:cs typeface="Courier New" panose="02070309020205020404" pitchFamily="49" charset="0"/>
              </a:rPr>
              <a:t>    double r;   //radius    </a:t>
            </a: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id;     //unique ID</a:t>
            </a:r>
          </a:p>
          <a:p>
            <a:r>
              <a:rPr lang="en-US" sz="18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    // in the active index array</a:t>
            </a: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dynamicID</a:t>
            </a:r>
            <a:r>
              <a:rPr lang="en-US" sz="18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    vector&lt;</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&gt; </a:t>
            </a:r>
            <a:r>
              <a:rPr lang="en-US" sz="1800" dirty="0" err="1">
                <a:latin typeface="Courier New" panose="02070309020205020404" pitchFamily="49" charset="0"/>
                <a:cs typeface="Courier New" panose="02070309020205020404" pitchFamily="49" charset="0"/>
              </a:rPr>
              <a:t>edgeID</a:t>
            </a:r>
            <a:r>
              <a:rPr lang="en-US" sz="1800" dirty="0">
                <a:latin typeface="Courier New" panose="02070309020205020404" pitchFamily="49" charset="0"/>
                <a:cs typeface="Courier New" panose="02070309020205020404" pitchFamily="49" charset="0"/>
              </a:rPr>
              <a:t>;</a:t>
            </a:r>
          </a:p>
          <a:p>
            <a:r>
              <a:rPr lang="en-US" sz="1800" dirty="0">
                <a:solidFill>
                  <a:prstClr val="black"/>
                </a:solidFill>
                <a:highlight>
                  <a:srgbClr val="EAEAEA"/>
                </a:highlight>
                <a:latin typeface="Courier New" panose="02070309020205020404" pitchFamily="49" charset="0"/>
              </a:rPr>
              <a:t>    </a:t>
            </a:r>
          </a:p>
          <a:p>
            <a:r>
              <a:rPr lang="en-US" sz="1800" dirty="0">
                <a:solidFill>
                  <a:prstClr val="black"/>
                </a:solidFill>
                <a:highlight>
                  <a:srgbClr val="EAEAEA"/>
                </a:highlight>
                <a:latin typeface="Courier New" panose="02070309020205020404" pitchFamily="49" charset="0"/>
              </a:rPr>
              <a:t>};</a:t>
            </a:r>
          </a:p>
        </p:txBody>
      </p:sp>
    </p:spTree>
    <p:extLst>
      <p:ext uri="{BB962C8B-B14F-4D97-AF65-F5344CB8AC3E}">
        <p14:creationId xmlns:p14="http://schemas.microsoft.com/office/powerpoint/2010/main" val="1312802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15</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410200" y="381000"/>
            <a:ext cx="3631122"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mNodeArr_Pool</a:t>
            </a:r>
            <a:r>
              <a:rPr lang="en-US" sz="1800" dirty="0" smtClean="0">
                <a:latin typeface="Courier New" panose="02070309020205020404" pitchFamily="49" charset="0"/>
                <a:cs typeface="Courier New" panose="02070309020205020404" pitchFamily="49" charset="0"/>
              </a:rPr>
              <a:t>: GRAPH_NODE</a:t>
            </a:r>
            <a:endParaRPr lang="en-US" sz="1800" dirty="0"/>
          </a:p>
        </p:txBody>
      </p:sp>
      <p:sp>
        <p:nvSpPr>
          <p:cNvPr id="14" name="Rectangle 13"/>
          <p:cNvSpPr/>
          <p:nvPr/>
        </p:nvSpPr>
        <p:spPr>
          <a:xfrm>
            <a:off x="5410199" y="1383268"/>
            <a:ext cx="3631122"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mEdgeArr_Pool</a:t>
            </a:r>
            <a:r>
              <a:rPr lang="en-US" sz="1800" dirty="0" smtClean="0">
                <a:latin typeface="Courier New" panose="02070309020205020404" pitchFamily="49" charset="0"/>
                <a:cs typeface="Courier New" panose="02070309020205020404" pitchFamily="49" charset="0"/>
              </a:rPr>
              <a:t>: GRAPH_EDGE</a:t>
            </a:r>
            <a:endParaRPr lang="en-US" sz="1800" dirty="0"/>
          </a:p>
        </p:txBody>
      </p:sp>
      <p:sp>
        <p:nvSpPr>
          <p:cNvPr id="19" name="Rectangle 18"/>
          <p:cNvSpPr/>
          <p:nvPr/>
        </p:nvSpPr>
        <p:spPr>
          <a:xfrm>
            <a:off x="5466916" y="2667000"/>
            <a:ext cx="2114681"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mActiveNodeArr</a:t>
            </a:r>
            <a:endParaRPr lang="en-US" sz="1800" dirty="0"/>
          </a:p>
        </p:txBody>
      </p:sp>
      <p:sp>
        <p:nvSpPr>
          <p:cNvPr id="20" name="Rectangle 19"/>
          <p:cNvSpPr/>
          <p:nvPr/>
        </p:nvSpPr>
        <p:spPr>
          <a:xfrm>
            <a:off x="5424713" y="3514459"/>
            <a:ext cx="2114681"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mActiveEdgeArr</a:t>
            </a:r>
            <a:endParaRPr lang="en-US" sz="1800" dirty="0"/>
          </a:p>
        </p:txBody>
      </p:sp>
      <p:sp>
        <p:nvSpPr>
          <p:cNvPr id="25" name="Rectangle 24"/>
          <p:cNvSpPr/>
          <p:nvPr/>
        </p:nvSpPr>
        <p:spPr>
          <a:xfrm>
            <a:off x="5463727" y="4716535"/>
            <a:ext cx="1838965"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mFreeNodeArr</a:t>
            </a:r>
            <a:endParaRPr lang="en-US" sz="1800" dirty="0"/>
          </a:p>
        </p:txBody>
      </p:sp>
      <p:sp>
        <p:nvSpPr>
          <p:cNvPr id="26" name="Rectangle 25"/>
          <p:cNvSpPr/>
          <p:nvPr/>
        </p:nvSpPr>
        <p:spPr>
          <a:xfrm>
            <a:off x="5424714" y="5522240"/>
            <a:ext cx="1838965"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mFreeEdgeArr</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3059492" cy="461665"/>
          </a:xfrm>
          <a:prstGeom prst="rect">
            <a:avLst/>
          </a:prstGeom>
          <a:noFill/>
        </p:spPr>
        <p:txBody>
          <a:bodyPr wrap="none" rtlCol="0">
            <a:spAutoFit/>
          </a:bodyPr>
          <a:lstStyle/>
          <a:p>
            <a:r>
              <a:rPr lang="en-US" dirty="0"/>
              <a:t>i</a:t>
            </a:r>
            <a:r>
              <a:rPr lang="en-US" dirty="0" smtClean="0"/>
              <a:t>ndex = </a:t>
            </a:r>
            <a:r>
              <a:rPr lang="en-US" dirty="0" err="1" smtClean="0"/>
              <a:t>addNode</a:t>
            </a:r>
            <a:r>
              <a:rPr lang="en-US" dirty="0" smtClean="0"/>
              <a:t>( … )</a:t>
            </a:r>
            <a:endParaRPr lang="en-US" dirty="0"/>
          </a:p>
        </p:txBody>
      </p:sp>
      <p:sp>
        <p:nvSpPr>
          <p:cNvPr id="58" name="Rectangle 57"/>
          <p:cNvSpPr/>
          <p:nvPr/>
        </p:nvSpPr>
        <p:spPr>
          <a:xfrm>
            <a:off x="457200" y="2667000"/>
            <a:ext cx="2873483" cy="2031325"/>
          </a:xfrm>
          <a:prstGeom prst="rect">
            <a:avLst/>
          </a:prstGeom>
          <a:ln>
            <a:solidFill>
              <a:schemeClr val="bg1">
                <a:lumMod val="75000"/>
              </a:schemeClr>
            </a:solidFill>
          </a:ln>
        </p:spPr>
        <p:txBody>
          <a:bodyPr wrap="square">
            <a:spAutoFit/>
          </a:bodyPr>
          <a:lstStyle/>
          <a:p>
            <a:r>
              <a:rPr lang="en-US" sz="1800" dirty="0" err="1" smtClean="0">
                <a:solidFill>
                  <a:srgbClr val="0000FF"/>
                </a:solidFill>
                <a:latin typeface="Courier New" panose="02070309020205020404" pitchFamily="49" charset="0"/>
              </a:rPr>
              <a:t>freeNodeIndex</a:t>
            </a:r>
            <a:r>
              <a:rPr lang="en-US" sz="1800" dirty="0" smtClean="0">
                <a:solidFill>
                  <a:srgbClr val="0000FF"/>
                </a:solidFill>
                <a:latin typeface="Courier New" panose="02070309020205020404" pitchFamily="49" charset="0"/>
              </a:rPr>
              <a:t> = 3</a:t>
            </a:r>
          </a:p>
          <a:p>
            <a:endParaRPr lang="en-US" sz="1800" dirty="0" smtClean="0">
              <a:solidFill>
                <a:srgbClr val="0000FF"/>
              </a:solidFill>
              <a:latin typeface="Courier New" panose="02070309020205020404" pitchFamily="49" charset="0"/>
            </a:endParaRPr>
          </a:p>
          <a:p>
            <a:r>
              <a:rPr lang="en-US" sz="1800" dirty="0" smtClean="0">
                <a:solidFill>
                  <a:srgbClr val="0000FF"/>
                </a:solidFill>
                <a:latin typeface="Courier New" panose="02070309020205020404" pitchFamily="49" charset="0"/>
              </a:rPr>
              <a:t>NODE </a:t>
            </a:r>
            <a:r>
              <a:rPr lang="en-US" sz="1800" dirty="0" smtClean="0">
                <a:solidFill>
                  <a:prstClr val="black"/>
                </a:solidFill>
                <a:latin typeface="Courier New" panose="02070309020205020404" pitchFamily="49" charset="0"/>
              </a:rPr>
              <a:t>{</a:t>
            </a:r>
            <a:endParaRPr lang="en-US" sz="1800" dirty="0">
              <a:solidFill>
                <a:prstClr val="black"/>
              </a:solidFill>
              <a:latin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id = 3</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dynamicID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edgeID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 }</a:t>
            </a:r>
            <a:endParaRPr lang="en-US" sz="1800" dirty="0">
              <a:solidFill>
                <a:prstClr val="black"/>
              </a:solidFill>
              <a:highlight>
                <a:srgbClr val="EAEAEA"/>
              </a:highlight>
              <a:latin typeface="Courier New" panose="02070309020205020404" pitchFamily="49" charset="0"/>
            </a:endParaRPr>
          </a:p>
          <a:p>
            <a:r>
              <a:rPr lang="en-US" sz="1800" dirty="0">
                <a:solidFill>
                  <a:prstClr val="black"/>
                </a:solidFill>
                <a:highlight>
                  <a:srgbClr val="EAEAEA"/>
                </a:highlight>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Tree>
    <p:extLst>
      <p:ext uri="{BB962C8B-B14F-4D97-AF65-F5344CB8AC3E}">
        <p14:creationId xmlns:p14="http://schemas.microsoft.com/office/powerpoint/2010/main" val="438751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16</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1695" y="8432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NP</a:t>
            </a:r>
            <a:endParaRPr lang="en-US" sz="1800" dirty="0"/>
          </a:p>
        </p:txBody>
      </p:sp>
      <p:sp>
        <p:nvSpPr>
          <p:cNvPr id="14" name="Rectangle 13"/>
          <p:cNvSpPr/>
          <p:nvPr/>
        </p:nvSpPr>
        <p:spPr>
          <a:xfrm>
            <a:off x="4818617" y="1872734"/>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EP</a:t>
            </a:r>
            <a:endParaRPr lang="en-US" sz="1800" dirty="0"/>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3059492" cy="461665"/>
          </a:xfrm>
          <a:prstGeom prst="rect">
            <a:avLst/>
          </a:prstGeom>
          <a:noFill/>
        </p:spPr>
        <p:txBody>
          <a:bodyPr wrap="none" rtlCol="0">
            <a:spAutoFit/>
          </a:bodyPr>
          <a:lstStyle/>
          <a:p>
            <a:r>
              <a:rPr lang="en-US" dirty="0"/>
              <a:t>i</a:t>
            </a:r>
            <a:r>
              <a:rPr lang="en-US" dirty="0" smtClean="0"/>
              <a:t>ndex = </a:t>
            </a:r>
            <a:r>
              <a:rPr lang="en-US" dirty="0" err="1" smtClean="0"/>
              <a:t>addNode</a:t>
            </a:r>
            <a:r>
              <a:rPr lang="en-US" dirty="0" smtClean="0"/>
              <a:t>( … )</a:t>
            </a:r>
            <a:endParaRPr lang="en-US" dirty="0"/>
          </a:p>
        </p:txBody>
      </p:sp>
      <p:sp>
        <p:nvSpPr>
          <p:cNvPr id="58" name="Rectangle 57"/>
          <p:cNvSpPr/>
          <p:nvPr/>
        </p:nvSpPr>
        <p:spPr>
          <a:xfrm>
            <a:off x="457200" y="2667000"/>
            <a:ext cx="2873483" cy="2031325"/>
          </a:xfrm>
          <a:prstGeom prst="rect">
            <a:avLst/>
          </a:prstGeom>
          <a:ln>
            <a:solidFill>
              <a:schemeClr val="bg1">
                <a:lumMod val="75000"/>
              </a:schemeClr>
            </a:solidFill>
          </a:ln>
        </p:spPr>
        <p:txBody>
          <a:bodyPr wrap="square">
            <a:spAutoFit/>
          </a:bodyPr>
          <a:lstStyle/>
          <a:p>
            <a:r>
              <a:rPr lang="en-US" sz="1800" dirty="0" err="1" smtClean="0">
                <a:solidFill>
                  <a:srgbClr val="0000FF"/>
                </a:solidFill>
                <a:latin typeface="Courier New" panose="02070309020205020404" pitchFamily="49" charset="0"/>
              </a:rPr>
              <a:t>freeNodeIndex</a:t>
            </a:r>
            <a:r>
              <a:rPr lang="en-US" sz="1800" dirty="0" smtClean="0">
                <a:solidFill>
                  <a:srgbClr val="0000FF"/>
                </a:solidFill>
                <a:latin typeface="Courier New" panose="02070309020205020404" pitchFamily="49" charset="0"/>
              </a:rPr>
              <a:t> = 3</a:t>
            </a:r>
          </a:p>
          <a:p>
            <a:endParaRPr lang="en-US" sz="1800" dirty="0" smtClean="0">
              <a:solidFill>
                <a:srgbClr val="0000FF"/>
              </a:solidFill>
              <a:latin typeface="Courier New" panose="02070309020205020404" pitchFamily="49" charset="0"/>
            </a:endParaRPr>
          </a:p>
          <a:p>
            <a:r>
              <a:rPr lang="en-US" sz="1800" dirty="0" smtClean="0">
                <a:solidFill>
                  <a:srgbClr val="0000FF"/>
                </a:solidFill>
                <a:latin typeface="Courier New" panose="02070309020205020404" pitchFamily="49" charset="0"/>
              </a:rPr>
              <a:t>NODE </a:t>
            </a:r>
            <a:r>
              <a:rPr lang="en-US" sz="1800" dirty="0" smtClean="0">
                <a:solidFill>
                  <a:prstClr val="black"/>
                </a:solidFill>
                <a:latin typeface="Courier New" panose="02070309020205020404" pitchFamily="49" charset="0"/>
              </a:rPr>
              <a:t>{</a:t>
            </a:r>
            <a:endParaRPr lang="en-US" sz="1800" dirty="0">
              <a:solidFill>
                <a:prstClr val="black"/>
              </a:solidFill>
              <a:latin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id = 3</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dynamicID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7;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edgeID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 }</a:t>
            </a:r>
            <a:endParaRPr lang="en-US" sz="1800" dirty="0">
              <a:solidFill>
                <a:prstClr val="black"/>
              </a:solidFill>
              <a:highlight>
                <a:srgbClr val="EAEAEA"/>
              </a:highlight>
              <a:latin typeface="Courier New" panose="02070309020205020404" pitchFamily="49" charset="0"/>
            </a:endParaRPr>
          </a:p>
          <a:p>
            <a:r>
              <a:rPr lang="en-US" sz="1800" dirty="0">
                <a:solidFill>
                  <a:prstClr val="black"/>
                </a:solidFill>
                <a:highlight>
                  <a:srgbClr val="EAEAEA"/>
                </a:highlight>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9" name="Rectangle 58"/>
          <p:cNvSpPr/>
          <p:nvPr/>
        </p:nvSpPr>
        <p:spPr>
          <a:xfrm>
            <a:off x="5410200" y="381000"/>
            <a:ext cx="3631122"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mNodeArr_Pool</a:t>
            </a:r>
            <a:r>
              <a:rPr lang="en-US" sz="1800" dirty="0" smtClean="0">
                <a:latin typeface="Courier New" panose="02070309020205020404" pitchFamily="49" charset="0"/>
                <a:cs typeface="Courier New" panose="02070309020205020404" pitchFamily="49" charset="0"/>
              </a:rPr>
              <a:t>: GRAPH_NODE</a:t>
            </a:r>
            <a:endParaRPr lang="en-US" sz="1800" dirty="0"/>
          </a:p>
        </p:txBody>
      </p:sp>
      <p:sp>
        <p:nvSpPr>
          <p:cNvPr id="60" name="Rectangle 59"/>
          <p:cNvSpPr/>
          <p:nvPr/>
        </p:nvSpPr>
        <p:spPr>
          <a:xfrm>
            <a:off x="5410199" y="1383268"/>
            <a:ext cx="3631122"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mEdgeArr_Pool</a:t>
            </a:r>
            <a:r>
              <a:rPr lang="en-US" sz="1800" dirty="0" smtClean="0">
                <a:latin typeface="Courier New" panose="02070309020205020404" pitchFamily="49" charset="0"/>
                <a:cs typeface="Courier New" panose="02070309020205020404" pitchFamily="49" charset="0"/>
              </a:rPr>
              <a:t>: GRAPH_EDGE</a:t>
            </a:r>
            <a:endParaRPr lang="en-US" sz="1800" dirty="0"/>
          </a:p>
        </p:txBody>
      </p:sp>
      <p:sp>
        <p:nvSpPr>
          <p:cNvPr id="61" name="Rectangle 60"/>
          <p:cNvSpPr/>
          <p:nvPr/>
        </p:nvSpPr>
        <p:spPr>
          <a:xfrm>
            <a:off x="5466916" y="2667000"/>
            <a:ext cx="2114681"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mActiveNodeArr</a:t>
            </a:r>
            <a:endParaRPr lang="en-US" sz="1800" dirty="0"/>
          </a:p>
        </p:txBody>
      </p:sp>
      <p:sp>
        <p:nvSpPr>
          <p:cNvPr id="62" name="Rectangle 61"/>
          <p:cNvSpPr/>
          <p:nvPr/>
        </p:nvSpPr>
        <p:spPr>
          <a:xfrm>
            <a:off x="5424713" y="3514459"/>
            <a:ext cx="2114681"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mActiveEdgeArr</a:t>
            </a:r>
            <a:endParaRPr lang="en-US" sz="1800" dirty="0"/>
          </a:p>
        </p:txBody>
      </p:sp>
      <p:sp>
        <p:nvSpPr>
          <p:cNvPr id="63" name="Rectangle 62"/>
          <p:cNvSpPr/>
          <p:nvPr/>
        </p:nvSpPr>
        <p:spPr>
          <a:xfrm>
            <a:off x="5463727" y="4716535"/>
            <a:ext cx="1838965"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mFreeNodeArr</a:t>
            </a:r>
            <a:endParaRPr lang="en-US" sz="1800" dirty="0"/>
          </a:p>
        </p:txBody>
      </p:sp>
      <p:sp>
        <p:nvSpPr>
          <p:cNvPr id="64" name="Rectangle 63"/>
          <p:cNvSpPr/>
          <p:nvPr/>
        </p:nvSpPr>
        <p:spPr>
          <a:xfrm>
            <a:off x="5424714" y="5522240"/>
            <a:ext cx="1838965"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mFreeEdgeArr</a:t>
            </a:r>
            <a:endParaRPr lang="en-US" sz="1800" dirty="0"/>
          </a:p>
        </p:txBody>
      </p:sp>
    </p:spTree>
    <p:extLst>
      <p:ext uri="{BB962C8B-B14F-4D97-AF65-F5344CB8AC3E}">
        <p14:creationId xmlns:p14="http://schemas.microsoft.com/office/powerpoint/2010/main" val="2639252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17</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1695" y="8432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NP</a:t>
            </a:r>
            <a:endParaRPr lang="en-US" sz="1800" dirty="0"/>
          </a:p>
        </p:txBody>
      </p:sp>
      <p:sp>
        <p:nvSpPr>
          <p:cNvPr id="14" name="Rectangle 13"/>
          <p:cNvSpPr/>
          <p:nvPr/>
        </p:nvSpPr>
        <p:spPr>
          <a:xfrm>
            <a:off x="4818617" y="1872734"/>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EP</a:t>
            </a:r>
            <a:endParaRPr lang="en-US" sz="1800" dirty="0"/>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3059492" cy="461665"/>
          </a:xfrm>
          <a:prstGeom prst="rect">
            <a:avLst/>
          </a:prstGeom>
          <a:noFill/>
        </p:spPr>
        <p:txBody>
          <a:bodyPr wrap="none" rtlCol="0">
            <a:spAutoFit/>
          </a:bodyPr>
          <a:lstStyle/>
          <a:p>
            <a:r>
              <a:rPr lang="en-US" dirty="0"/>
              <a:t>i</a:t>
            </a:r>
            <a:r>
              <a:rPr lang="en-US" dirty="0" smtClean="0"/>
              <a:t>ndex = </a:t>
            </a:r>
            <a:r>
              <a:rPr lang="en-US" dirty="0" err="1" smtClean="0"/>
              <a:t>addNode</a:t>
            </a:r>
            <a:r>
              <a:rPr lang="en-US" dirty="0" smtClean="0"/>
              <a:t>( … )</a:t>
            </a:r>
            <a:endParaRPr lang="en-US" dirty="0"/>
          </a:p>
        </p:txBody>
      </p:sp>
      <p:sp>
        <p:nvSpPr>
          <p:cNvPr id="58" name="Rectangle 57"/>
          <p:cNvSpPr/>
          <p:nvPr/>
        </p:nvSpPr>
        <p:spPr>
          <a:xfrm>
            <a:off x="457200" y="2667000"/>
            <a:ext cx="2873483" cy="2031325"/>
          </a:xfrm>
          <a:prstGeom prst="rect">
            <a:avLst/>
          </a:prstGeom>
          <a:ln>
            <a:solidFill>
              <a:schemeClr val="bg1">
                <a:lumMod val="75000"/>
              </a:schemeClr>
            </a:solidFill>
          </a:ln>
        </p:spPr>
        <p:txBody>
          <a:bodyPr wrap="square">
            <a:spAutoFit/>
          </a:bodyPr>
          <a:lstStyle/>
          <a:p>
            <a:r>
              <a:rPr lang="en-US" sz="1800" dirty="0" err="1" smtClean="0">
                <a:solidFill>
                  <a:srgbClr val="0000FF"/>
                </a:solidFill>
                <a:latin typeface="Courier New" panose="02070309020205020404" pitchFamily="49" charset="0"/>
              </a:rPr>
              <a:t>freeNodeIndex</a:t>
            </a:r>
            <a:r>
              <a:rPr lang="en-US" sz="1800" dirty="0" smtClean="0">
                <a:solidFill>
                  <a:srgbClr val="0000FF"/>
                </a:solidFill>
                <a:latin typeface="Courier New" panose="02070309020205020404" pitchFamily="49" charset="0"/>
              </a:rPr>
              <a:t> = 3</a:t>
            </a:r>
          </a:p>
          <a:p>
            <a:endParaRPr lang="en-US" sz="1800" dirty="0" smtClean="0">
              <a:solidFill>
                <a:srgbClr val="0000FF"/>
              </a:solidFill>
              <a:latin typeface="Courier New" panose="02070309020205020404" pitchFamily="49" charset="0"/>
            </a:endParaRPr>
          </a:p>
          <a:p>
            <a:r>
              <a:rPr lang="en-US" sz="1800" dirty="0" smtClean="0">
                <a:solidFill>
                  <a:srgbClr val="0000FF"/>
                </a:solidFill>
                <a:latin typeface="Courier New" panose="02070309020205020404" pitchFamily="49" charset="0"/>
              </a:rPr>
              <a:t>NODE </a:t>
            </a:r>
            <a:r>
              <a:rPr lang="en-US" sz="1800" dirty="0" smtClean="0">
                <a:solidFill>
                  <a:prstClr val="black"/>
                </a:solidFill>
                <a:latin typeface="Courier New" panose="02070309020205020404" pitchFamily="49" charset="0"/>
              </a:rPr>
              <a:t>{</a:t>
            </a:r>
            <a:endParaRPr lang="en-US" sz="1800" dirty="0">
              <a:solidFill>
                <a:prstClr val="black"/>
              </a:solidFill>
              <a:latin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id = 3</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dynamicID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7;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edgeID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 }</a:t>
            </a:r>
            <a:endParaRPr lang="en-US" sz="1800" dirty="0">
              <a:solidFill>
                <a:prstClr val="black"/>
              </a:solidFill>
              <a:highlight>
                <a:srgbClr val="EAEAEA"/>
              </a:highlight>
              <a:latin typeface="Courier New" panose="02070309020205020404" pitchFamily="49" charset="0"/>
            </a:endParaRPr>
          </a:p>
          <a:p>
            <a:r>
              <a:rPr lang="en-US" sz="1800" dirty="0">
                <a:solidFill>
                  <a:prstClr val="black"/>
                </a:solidFill>
                <a:highlight>
                  <a:srgbClr val="EAEAEA"/>
                </a:highlight>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Tree>
    <p:extLst>
      <p:ext uri="{BB962C8B-B14F-4D97-AF65-F5344CB8AC3E}">
        <p14:creationId xmlns:p14="http://schemas.microsoft.com/office/powerpoint/2010/main" val="2579330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br>
              <a:rPr lang="en-US" dirty="0" smtClean="0"/>
            </a:br>
            <a:r>
              <a:rPr lang="en-US" dirty="0" smtClean="0"/>
              <a:t>Try again</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18</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1695" y="8432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NP</a:t>
            </a:r>
            <a:endParaRPr lang="en-US" sz="1800" dirty="0"/>
          </a:p>
        </p:txBody>
      </p:sp>
      <p:sp>
        <p:nvSpPr>
          <p:cNvPr id="14" name="Rectangle 13"/>
          <p:cNvSpPr/>
          <p:nvPr/>
        </p:nvSpPr>
        <p:spPr>
          <a:xfrm>
            <a:off x="4818617" y="1872734"/>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EP</a:t>
            </a:r>
            <a:endParaRPr lang="en-US" sz="1800" dirty="0"/>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3059492" cy="461665"/>
          </a:xfrm>
          <a:prstGeom prst="rect">
            <a:avLst/>
          </a:prstGeom>
          <a:noFill/>
        </p:spPr>
        <p:txBody>
          <a:bodyPr wrap="none" rtlCol="0">
            <a:spAutoFit/>
          </a:bodyPr>
          <a:lstStyle/>
          <a:p>
            <a:r>
              <a:rPr lang="en-US" dirty="0">
                <a:solidFill>
                  <a:schemeClr val="bg1">
                    <a:lumMod val="75000"/>
                  </a:schemeClr>
                </a:solidFill>
              </a:rPr>
              <a:t>i</a:t>
            </a:r>
            <a:r>
              <a:rPr lang="en-US" dirty="0" smtClean="0">
                <a:solidFill>
                  <a:schemeClr val="bg1">
                    <a:lumMod val="75000"/>
                  </a:schemeClr>
                </a:solidFill>
              </a:rPr>
              <a:t>ndex = </a:t>
            </a:r>
            <a:r>
              <a:rPr lang="en-US" dirty="0" err="1" smtClean="0">
                <a:solidFill>
                  <a:schemeClr val="bg1">
                    <a:lumMod val="75000"/>
                  </a:schemeClr>
                </a:solidFill>
              </a:rPr>
              <a:t>addNode</a:t>
            </a:r>
            <a:r>
              <a:rPr lang="en-US" dirty="0" smtClean="0">
                <a:solidFill>
                  <a:schemeClr val="bg1">
                    <a:lumMod val="75000"/>
                  </a:schemeClr>
                </a:solidFill>
              </a:rPr>
              <a:t>( … )</a:t>
            </a:r>
            <a:endParaRPr lang="en-US" dirty="0">
              <a:solidFill>
                <a:schemeClr val="bg1">
                  <a:lumMod val="75000"/>
                </a:schemeClr>
              </a:solidFill>
            </a:endParaRPr>
          </a:p>
        </p:txBody>
      </p:sp>
      <p:sp>
        <p:nvSpPr>
          <p:cNvPr id="58" name="Rectangle 57"/>
          <p:cNvSpPr/>
          <p:nvPr/>
        </p:nvSpPr>
        <p:spPr>
          <a:xfrm>
            <a:off x="457200" y="2667000"/>
            <a:ext cx="2873483" cy="2031325"/>
          </a:xfrm>
          <a:prstGeom prst="rect">
            <a:avLst/>
          </a:prstGeom>
          <a:ln>
            <a:solidFill>
              <a:schemeClr val="bg1">
                <a:lumMod val="75000"/>
              </a:schemeClr>
            </a:solidFill>
          </a:ln>
        </p:spPr>
        <p:txBody>
          <a:bodyPr wrap="square">
            <a:spAutoFit/>
          </a:bodyPr>
          <a:lstStyle/>
          <a:p>
            <a:r>
              <a:rPr lang="en-US" sz="1800" dirty="0" err="1" smtClean="0">
                <a:solidFill>
                  <a:srgbClr val="0000FF"/>
                </a:solidFill>
                <a:latin typeface="Courier New" panose="02070309020205020404" pitchFamily="49" charset="0"/>
              </a:rPr>
              <a:t>freeNodeIndex</a:t>
            </a:r>
            <a:r>
              <a:rPr lang="en-US" sz="1800" dirty="0" smtClean="0">
                <a:solidFill>
                  <a:srgbClr val="0000FF"/>
                </a:solidFill>
                <a:latin typeface="Courier New" panose="02070309020205020404" pitchFamily="49" charset="0"/>
              </a:rPr>
              <a:t> = ?</a:t>
            </a:r>
          </a:p>
          <a:p>
            <a:endParaRPr lang="en-US" sz="1800" dirty="0" smtClean="0">
              <a:solidFill>
                <a:srgbClr val="0000FF"/>
              </a:solidFill>
              <a:latin typeface="Courier New" panose="02070309020205020404" pitchFamily="49" charset="0"/>
            </a:endParaRPr>
          </a:p>
          <a:p>
            <a:r>
              <a:rPr lang="en-US" sz="1800" dirty="0" smtClean="0">
                <a:solidFill>
                  <a:srgbClr val="0000FF"/>
                </a:solidFill>
                <a:latin typeface="Courier New" panose="02070309020205020404" pitchFamily="49" charset="0"/>
              </a:rPr>
              <a:t>NODE </a:t>
            </a:r>
            <a:r>
              <a:rPr lang="en-US" sz="1800" dirty="0" smtClean="0">
                <a:solidFill>
                  <a:prstClr val="black"/>
                </a:solidFill>
                <a:latin typeface="Courier New" panose="02070309020205020404" pitchFamily="49" charset="0"/>
              </a:rPr>
              <a:t>{</a:t>
            </a:r>
            <a:endParaRPr lang="en-US" sz="1800" dirty="0">
              <a:solidFill>
                <a:prstClr val="black"/>
              </a:solidFill>
              <a:latin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id =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dynamicID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edgeID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endParaRPr lang="en-US" sz="1800" dirty="0">
              <a:solidFill>
                <a:prstClr val="black"/>
              </a:solidFill>
              <a:highlight>
                <a:srgbClr val="EAEAEA"/>
              </a:highlight>
              <a:latin typeface="Courier New" panose="02070309020205020404" pitchFamily="49" charset="0"/>
            </a:endParaRPr>
          </a:p>
          <a:p>
            <a:r>
              <a:rPr lang="en-US" sz="1800" dirty="0">
                <a:solidFill>
                  <a:prstClr val="black"/>
                </a:solidFill>
                <a:highlight>
                  <a:srgbClr val="EAEAEA"/>
                </a:highlight>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863114" y="5700486"/>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995886" y="4829628"/>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585755" y="2764169"/>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585755" y="3672812"/>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7200" y="5237914"/>
            <a:ext cx="2056973" cy="461665"/>
          </a:xfrm>
          <a:prstGeom prst="rect">
            <a:avLst/>
          </a:prstGeom>
          <a:noFill/>
        </p:spPr>
        <p:txBody>
          <a:bodyPr wrap="none" rtlCol="0">
            <a:spAutoFit/>
          </a:bodyPr>
          <a:lstStyle/>
          <a:p>
            <a:r>
              <a:rPr lang="en-US" b="1" dirty="0" smtClean="0"/>
              <a:t>Need counters</a:t>
            </a:r>
            <a:endParaRPr lang="en-US" b="1" dirty="0"/>
          </a:p>
        </p:txBody>
      </p:sp>
    </p:spTree>
    <p:extLst>
      <p:ext uri="{BB962C8B-B14F-4D97-AF65-F5344CB8AC3E}">
        <p14:creationId xmlns:p14="http://schemas.microsoft.com/office/powerpoint/2010/main" val="2664854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Node</a:t>
            </a:r>
            <a:br>
              <a:rPr lang="en-US" dirty="0" smtClean="0"/>
            </a:br>
            <a:r>
              <a:rPr lang="en-US" dirty="0" smtClean="0"/>
              <a:t>Step 1:0</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19</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1695" y="8432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NP</a:t>
            </a:r>
            <a:endParaRPr lang="en-US" sz="1800" dirty="0"/>
          </a:p>
        </p:txBody>
      </p:sp>
      <p:sp>
        <p:nvSpPr>
          <p:cNvPr id="14" name="Rectangle 13"/>
          <p:cNvSpPr/>
          <p:nvPr/>
        </p:nvSpPr>
        <p:spPr>
          <a:xfrm>
            <a:off x="4818617" y="1872734"/>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EP</a:t>
            </a:r>
            <a:endParaRPr lang="en-US" sz="1800" dirty="0"/>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3059492" cy="461665"/>
          </a:xfrm>
          <a:prstGeom prst="rect">
            <a:avLst/>
          </a:prstGeom>
          <a:noFill/>
        </p:spPr>
        <p:txBody>
          <a:bodyPr wrap="none" rtlCol="0">
            <a:spAutoFit/>
          </a:bodyPr>
          <a:lstStyle/>
          <a:p>
            <a:r>
              <a:rPr lang="en-US" dirty="0"/>
              <a:t>i</a:t>
            </a:r>
            <a:r>
              <a:rPr lang="en-US" dirty="0" smtClean="0"/>
              <a:t>ndex = </a:t>
            </a:r>
            <a:r>
              <a:rPr lang="en-US" dirty="0" err="1" smtClean="0"/>
              <a:t>addNode</a:t>
            </a:r>
            <a:r>
              <a:rPr lang="en-US" dirty="0" smtClean="0"/>
              <a:t>( … )</a:t>
            </a:r>
            <a:endParaRPr lang="en-US" dirty="0"/>
          </a:p>
        </p:txBody>
      </p:sp>
      <p:sp>
        <p:nvSpPr>
          <p:cNvPr id="58" name="Rectangle 57"/>
          <p:cNvSpPr/>
          <p:nvPr/>
        </p:nvSpPr>
        <p:spPr>
          <a:xfrm>
            <a:off x="457200" y="2667000"/>
            <a:ext cx="2873483" cy="2031325"/>
          </a:xfrm>
          <a:prstGeom prst="rect">
            <a:avLst/>
          </a:prstGeom>
          <a:ln>
            <a:solidFill>
              <a:schemeClr val="bg1">
                <a:lumMod val="75000"/>
              </a:schemeClr>
            </a:solidFill>
          </a:ln>
        </p:spPr>
        <p:txBody>
          <a:bodyPr wrap="square">
            <a:spAutoFit/>
          </a:bodyPr>
          <a:lstStyle/>
          <a:p>
            <a:r>
              <a:rPr lang="en-US" sz="1800" dirty="0" err="1" smtClean="0">
                <a:solidFill>
                  <a:srgbClr val="0000FF"/>
                </a:solidFill>
                <a:latin typeface="Courier New" panose="02070309020205020404" pitchFamily="49" charset="0"/>
              </a:rPr>
              <a:t>freeNodeIndex</a:t>
            </a:r>
            <a:r>
              <a:rPr lang="en-US" sz="1800" dirty="0" smtClean="0">
                <a:solidFill>
                  <a:srgbClr val="0000FF"/>
                </a:solidFill>
                <a:latin typeface="Courier New" panose="02070309020205020404" pitchFamily="49" charset="0"/>
              </a:rPr>
              <a:t> = ?</a:t>
            </a:r>
          </a:p>
          <a:p>
            <a:endParaRPr lang="en-US" sz="1800" dirty="0" smtClean="0">
              <a:solidFill>
                <a:srgbClr val="0000FF"/>
              </a:solidFill>
              <a:latin typeface="Courier New" panose="02070309020205020404" pitchFamily="49" charset="0"/>
            </a:endParaRPr>
          </a:p>
          <a:p>
            <a:r>
              <a:rPr lang="en-US" sz="1800" dirty="0" smtClean="0">
                <a:solidFill>
                  <a:srgbClr val="0000FF"/>
                </a:solidFill>
                <a:latin typeface="Courier New" panose="02070309020205020404" pitchFamily="49" charset="0"/>
              </a:rPr>
              <a:t>NODE </a:t>
            </a:r>
            <a:r>
              <a:rPr lang="en-US" sz="1800" dirty="0" smtClean="0">
                <a:solidFill>
                  <a:prstClr val="black"/>
                </a:solidFill>
                <a:latin typeface="Courier New" panose="02070309020205020404" pitchFamily="49" charset="0"/>
              </a:rPr>
              <a:t>{</a:t>
            </a:r>
            <a:endParaRPr lang="en-US" sz="1800" dirty="0">
              <a:solidFill>
                <a:prstClr val="black"/>
              </a:solidFill>
              <a:latin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id =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dynamicID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edgeID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endParaRPr lang="en-US" sz="1800" dirty="0">
              <a:solidFill>
                <a:prstClr val="black"/>
              </a:solidFill>
              <a:highlight>
                <a:srgbClr val="EAEAEA"/>
              </a:highlight>
              <a:latin typeface="Courier New" panose="02070309020205020404" pitchFamily="49" charset="0"/>
            </a:endParaRPr>
          </a:p>
          <a:p>
            <a:r>
              <a:rPr lang="en-US" sz="1800" dirty="0">
                <a:solidFill>
                  <a:prstClr val="black"/>
                </a:solidFill>
                <a:highlight>
                  <a:srgbClr val="EAEAEA"/>
                </a:highlight>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863114" y="5700486"/>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995886" y="4829628"/>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585755" y="2764169"/>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585755" y="3672812"/>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7200" y="5237914"/>
            <a:ext cx="2056973" cy="461665"/>
          </a:xfrm>
          <a:prstGeom prst="rect">
            <a:avLst/>
          </a:prstGeom>
          <a:noFill/>
        </p:spPr>
        <p:txBody>
          <a:bodyPr wrap="none" rtlCol="0">
            <a:spAutoFit/>
          </a:bodyPr>
          <a:lstStyle/>
          <a:p>
            <a:r>
              <a:rPr lang="en-US" b="1" dirty="0" smtClean="0"/>
              <a:t>Need counters</a:t>
            </a:r>
            <a:endParaRPr lang="en-US" b="1" dirty="0"/>
          </a:p>
        </p:txBody>
      </p:sp>
    </p:spTree>
    <p:extLst>
      <p:ext uri="{BB962C8B-B14F-4D97-AF65-F5344CB8AC3E}">
        <p14:creationId xmlns:p14="http://schemas.microsoft.com/office/powerpoint/2010/main" val="3106124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9144000" cy="1325563"/>
          </a:xfrm>
        </p:spPr>
        <p:txBody>
          <a:bodyPr/>
          <a:lstStyle/>
          <a:p>
            <a:r>
              <a:rPr lang="en-US" dirty="0" smtClean="0">
                <a:latin typeface="Arial" panose="020B0604020202020204" pitchFamily="34" charset="0"/>
                <a:cs typeface="Arial" panose="020B0604020202020204" pitchFamily="34" charset="0"/>
              </a:rPr>
              <a:t>Using arrays to represent a graph</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28650" y="1825624"/>
            <a:ext cx="5073650" cy="4651375"/>
          </a:xfrm>
        </p:spPr>
        <p:txBody>
          <a:bodyPr>
            <a:normAutofit fontScale="92500" lnSpcReduction="20000"/>
          </a:bodyPr>
          <a:lstStyle/>
          <a:p>
            <a:pPr>
              <a:buFont typeface="Wingdings" panose="05000000000000000000" pitchFamily="2" charset="2"/>
              <a:buChar char="Ø"/>
            </a:pPr>
            <a:r>
              <a:rPr lang="en-US" dirty="0" smtClean="0"/>
              <a:t>We use integers for building up the relationships for nodes and edges. </a:t>
            </a:r>
            <a:endParaRPr lang="en-US" dirty="0"/>
          </a:p>
          <a:p>
            <a:pPr>
              <a:buFont typeface="Wingdings" panose="05000000000000000000" pitchFamily="2" charset="2"/>
              <a:buChar char="Ø"/>
            </a:pPr>
            <a:r>
              <a:rPr lang="en-US" dirty="0" smtClean="0"/>
              <a:t>We use pointers to point to all the nodes and edges.</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All nodes have a unique ID.</a:t>
            </a:r>
          </a:p>
          <a:p>
            <a:pPr>
              <a:buFont typeface="Wingdings" panose="05000000000000000000" pitchFamily="2" charset="2"/>
              <a:buChar char="Ø"/>
            </a:pPr>
            <a:r>
              <a:rPr lang="en-US" dirty="0" smtClean="0"/>
              <a:t>All nodes have a unique ID.</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We can obtain easily the adjacency information of nodes and edges.</a:t>
            </a:r>
          </a:p>
          <a:p>
            <a:pPr>
              <a:buFont typeface="Wingdings" panose="05000000000000000000" pitchFamily="2" charset="2"/>
              <a:buChar char="Ø"/>
            </a:pPr>
            <a:r>
              <a:rPr lang="en-US" dirty="0" smtClean="0"/>
              <a:t>Good: deletion,  addition</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2</a:t>
            </a:fld>
            <a:endParaRPr lang="en-US"/>
          </a:p>
        </p:txBody>
      </p:sp>
      <p:sp>
        <p:nvSpPr>
          <p:cNvPr id="5" name="Oval 1"/>
          <p:cNvSpPr>
            <a:spLocks noChangeArrowheads="1"/>
          </p:cNvSpPr>
          <p:nvPr/>
        </p:nvSpPr>
        <p:spPr bwMode="auto">
          <a:xfrm>
            <a:off x="6096000" y="213677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5</a:t>
            </a:r>
          </a:p>
        </p:txBody>
      </p:sp>
      <p:sp>
        <p:nvSpPr>
          <p:cNvPr id="6" name="Oval 6"/>
          <p:cNvSpPr>
            <a:spLocks noChangeArrowheads="1"/>
          </p:cNvSpPr>
          <p:nvPr/>
        </p:nvSpPr>
        <p:spPr bwMode="auto">
          <a:xfrm>
            <a:off x="7620000" y="213677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2</a:t>
            </a:r>
          </a:p>
        </p:txBody>
      </p:sp>
      <p:sp>
        <p:nvSpPr>
          <p:cNvPr id="7" name="Oval 7"/>
          <p:cNvSpPr>
            <a:spLocks noChangeArrowheads="1"/>
          </p:cNvSpPr>
          <p:nvPr/>
        </p:nvSpPr>
        <p:spPr bwMode="auto">
          <a:xfrm>
            <a:off x="6705600" y="3238500"/>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0</a:t>
            </a:r>
          </a:p>
        </p:txBody>
      </p:sp>
      <p:sp>
        <p:nvSpPr>
          <p:cNvPr id="8" name="Oval 8"/>
          <p:cNvSpPr>
            <a:spLocks noChangeArrowheads="1"/>
          </p:cNvSpPr>
          <p:nvPr/>
        </p:nvSpPr>
        <p:spPr bwMode="auto">
          <a:xfrm>
            <a:off x="8001000" y="3465513"/>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1</a:t>
            </a:r>
          </a:p>
        </p:txBody>
      </p:sp>
      <p:sp>
        <p:nvSpPr>
          <p:cNvPr id="9" name="Oval 10"/>
          <p:cNvSpPr>
            <a:spLocks noChangeArrowheads="1"/>
          </p:cNvSpPr>
          <p:nvPr/>
        </p:nvSpPr>
        <p:spPr bwMode="auto">
          <a:xfrm>
            <a:off x="7620000" y="4495800"/>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3</a:t>
            </a:r>
          </a:p>
        </p:txBody>
      </p:sp>
      <p:cxnSp>
        <p:nvCxnSpPr>
          <p:cNvPr id="10" name="Straight Connector 3"/>
          <p:cNvCxnSpPr>
            <a:cxnSpLocks noChangeShapeType="1"/>
            <a:endCxn id="8" idx="1"/>
          </p:cNvCxnSpPr>
          <p:nvPr/>
        </p:nvCxnSpPr>
        <p:spPr bwMode="auto">
          <a:xfrm>
            <a:off x="7315200" y="3505200"/>
            <a:ext cx="774700" cy="38100"/>
          </a:xfrm>
          <a:prstGeom prst="line">
            <a:avLst/>
          </a:prstGeom>
          <a:noFill/>
          <a:ln w="12700"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4"/>
          <p:cNvCxnSpPr>
            <a:cxnSpLocks noChangeShapeType="1"/>
            <a:stCxn id="7" idx="5"/>
            <a:endCxn id="9" idx="1"/>
          </p:cNvCxnSpPr>
          <p:nvPr/>
        </p:nvCxnSpPr>
        <p:spPr bwMode="auto">
          <a:xfrm>
            <a:off x="7226300" y="3694113"/>
            <a:ext cx="482600" cy="879475"/>
          </a:xfrm>
          <a:prstGeom prst="line">
            <a:avLst/>
          </a:prstGeom>
          <a:noFill/>
          <a:ln w="12700"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7"/>
          <p:cNvCxnSpPr>
            <a:cxnSpLocks noChangeShapeType="1"/>
            <a:stCxn id="5" idx="5"/>
          </p:cNvCxnSpPr>
          <p:nvPr/>
        </p:nvCxnSpPr>
        <p:spPr bwMode="auto">
          <a:xfrm>
            <a:off x="6616700" y="2592388"/>
            <a:ext cx="242888" cy="684212"/>
          </a:xfrm>
          <a:prstGeom prst="line">
            <a:avLst/>
          </a:prstGeom>
          <a:noFill/>
          <a:ln w="12700"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9"/>
          <p:cNvCxnSpPr>
            <a:cxnSpLocks noChangeShapeType="1"/>
            <a:stCxn id="6" idx="4"/>
          </p:cNvCxnSpPr>
          <p:nvPr/>
        </p:nvCxnSpPr>
        <p:spPr bwMode="auto">
          <a:xfrm>
            <a:off x="7924800" y="2670175"/>
            <a:ext cx="377825" cy="844550"/>
          </a:xfrm>
          <a:prstGeom prst="line">
            <a:avLst/>
          </a:prstGeom>
          <a:noFill/>
          <a:ln w="12700"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21"/>
          <p:cNvCxnSpPr>
            <a:cxnSpLocks noChangeShapeType="1"/>
            <a:endCxn id="9" idx="7"/>
          </p:cNvCxnSpPr>
          <p:nvPr/>
        </p:nvCxnSpPr>
        <p:spPr bwMode="auto">
          <a:xfrm flipH="1">
            <a:off x="8140700" y="3998913"/>
            <a:ext cx="152400" cy="574675"/>
          </a:xfrm>
          <a:prstGeom prst="line">
            <a:avLst/>
          </a:prstGeom>
          <a:noFill/>
          <a:ln w="12700"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23"/>
          <p:cNvCxnSpPr>
            <a:cxnSpLocks noChangeShapeType="1"/>
            <a:stCxn id="8" idx="2"/>
            <a:endCxn id="7" idx="5"/>
          </p:cNvCxnSpPr>
          <p:nvPr/>
        </p:nvCxnSpPr>
        <p:spPr bwMode="auto">
          <a:xfrm flipH="1" flipV="1">
            <a:off x="7226300" y="3694113"/>
            <a:ext cx="774700" cy="38100"/>
          </a:xfrm>
          <a:prstGeom prst="line">
            <a:avLst/>
          </a:prstGeom>
          <a:noFill/>
          <a:ln w="12700"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237444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Node</a:t>
            </a:r>
            <a:br>
              <a:rPr lang="en-US" dirty="0"/>
            </a:br>
            <a:r>
              <a:rPr lang="en-US" dirty="0"/>
              <a:t>Step </a:t>
            </a:r>
            <a:r>
              <a:rPr lang="en-US" dirty="0" smtClean="0"/>
              <a:t>1:1</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20</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1695" y="8432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NP</a:t>
            </a:r>
            <a:endParaRPr lang="en-US" sz="1800" dirty="0"/>
          </a:p>
        </p:txBody>
      </p:sp>
      <p:sp>
        <p:nvSpPr>
          <p:cNvPr id="14" name="Rectangle 13"/>
          <p:cNvSpPr/>
          <p:nvPr/>
        </p:nvSpPr>
        <p:spPr>
          <a:xfrm>
            <a:off x="4818617" y="1872734"/>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EP</a:t>
            </a:r>
            <a:endParaRPr lang="en-US" sz="1800" dirty="0"/>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3059492" cy="461665"/>
          </a:xfrm>
          <a:prstGeom prst="rect">
            <a:avLst/>
          </a:prstGeom>
          <a:noFill/>
        </p:spPr>
        <p:txBody>
          <a:bodyPr wrap="none" rtlCol="0">
            <a:spAutoFit/>
          </a:bodyPr>
          <a:lstStyle/>
          <a:p>
            <a:r>
              <a:rPr lang="en-US" dirty="0"/>
              <a:t>i</a:t>
            </a:r>
            <a:r>
              <a:rPr lang="en-US" dirty="0" smtClean="0"/>
              <a:t>ndex = </a:t>
            </a:r>
            <a:r>
              <a:rPr lang="en-US" dirty="0" err="1" smtClean="0"/>
              <a:t>addNode</a:t>
            </a:r>
            <a:r>
              <a:rPr lang="en-US" dirty="0" smtClean="0"/>
              <a:t>( … )</a:t>
            </a:r>
            <a:endParaRPr lang="en-US" dirty="0"/>
          </a:p>
        </p:txBody>
      </p:sp>
      <p:sp>
        <p:nvSpPr>
          <p:cNvPr id="58" name="Rectangle 57"/>
          <p:cNvSpPr/>
          <p:nvPr/>
        </p:nvSpPr>
        <p:spPr>
          <a:xfrm>
            <a:off x="457200" y="2667000"/>
            <a:ext cx="2873483" cy="2031325"/>
          </a:xfrm>
          <a:prstGeom prst="rect">
            <a:avLst/>
          </a:prstGeom>
          <a:ln>
            <a:solidFill>
              <a:schemeClr val="bg1">
                <a:lumMod val="75000"/>
              </a:schemeClr>
            </a:solidFill>
          </a:ln>
        </p:spPr>
        <p:txBody>
          <a:bodyPr wrap="square">
            <a:spAutoFit/>
          </a:bodyPr>
          <a:lstStyle/>
          <a:p>
            <a:r>
              <a:rPr lang="en-US" sz="1800" dirty="0" err="1" smtClean="0">
                <a:solidFill>
                  <a:srgbClr val="0000FF"/>
                </a:solidFill>
                <a:latin typeface="Courier New" panose="02070309020205020404" pitchFamily="49" charset="0"/>
              </a:rPr>
              <a:t>freeNodeIndex</a:t>
            </a:r>
            <a:r>
              <a:rPr lang="en-US" sz="1800" dirty="0" smtClean="0">
                <a:solidFill>
                  <a:srgbClr val="0000FF"/>
                </a:solidFill>
                <a:latin typeface="Courier New" panose="02070309020205020404" pitchFamily="49" charset="0"/>
              </a:rPr>
              <a:t> = 3</a:t>
            </a:r>
          </a:p>
          <a:p>
            <a:endParaRPr lang="en-US" sz="1800" dirty="0" smtClean="0">
              <a:solidFill>
                <a:srgbClr val="0000FF"/>
              </a:solidFill>
              <a:latin typeface="Courier New" panose="02070309020205020404" pitchFamily="49" charset="0"/>
            </a:endParaRPr>
          </a:p>
          <a:p>
            <a:r>
              <a:rPr lang="en-US" sz="1800" dirty="0" smtClean="0">
                <a:solidFill>
                  <a:srgbClr val="0000FF"/>
                </a:solidFill>
                <a:latin typeface="Courier New" panose="02070309020205020404" pitchFamily="49" charset="0"/>
              </a:rPr>
              <a:t>NODE </a:t>
            </a:r>
            <a:r>
              <a:rPr lang="en-US" sz="1800" dirty="0" smtClean="0">
                <a:solidFill>
                  <a:prstClr val="black"/>
                </a:solidFill>
                <a:latin typeface="Courier New" panose="02070309020205020404" pitchFamily="49" charset="0"/>
              </a:rPr>
              <a:t>{</a:t>
            </a:r>
            <a:endParaRPr lang="en-US" sz="1800" dirty="0">
              <a:solidFill>
                <a:prstClr val="black"/>
              </a:solidFill>
              <a:latin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id =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dynamicID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edgeID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endParaRPr lang="en-US" sz="1800" dirty="0">
              <a:solidFill>
                <a:prstClr val="black"/>
              </a:solidFill>
              <a:highlight>
                <a:srgbClr val="EAEAEA"/>
              </a:highlight>
              <a:latin typeface="Courier New" panose="02070309020205020404" pitchFamily="49" charset="0"/>
            </a:endParaRPr>
          </a:p>
          <a:p>
            <a:r>
              <a:rPr lang="en-US" sz="1800" dirty="0">
                <a:solidFill>
                  <a:prstClr val="black"/>
                </a:solidFill>
                <a:highlight>
                  <a:srgbClr val="EAEAEA"/>
                </a:highlight>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863114" y="5700486"/>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500155" y="4809815"/>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585755" y="2764169"/>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585755" y="3672812"/>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7200" y="5237914"/>
            <a:ext cx="2056973" cy="461665"/>
          </a:xfrm>
          <a:prstGeom prst="rect">
            <a:avLst/>
          </a:prstGeom>
          <a:noFill/>
        </p:spPr>
        <p:txBody>
          <a:bodyPr wrap="none" rtlCol="0">
            <a:spAutoFit/>
          </a:bodyPr>
          <a:lstStyle/>
          <a:p>
            <a:r>
              <a:rPr lang="en-US" b="1" dirty="0" smtClean="0"/>
              <a:t>Need counters</a:t>
            </a:r>
            <a:endParaRPr lang="en-US" b="1" dirty="0"/>
          </a:p>
        </p:txBody>
      </p:sp>
    </p:spTree>
    <p:extLst>
      <p:ext uri="{BB962C8B-B14F-4D97-AF65-F5344CB8AC3E}">
        <p14:creationId xmlns:p14="http://schemas.microsoft.com/office/powerpoint/2010/main" val="1590928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Node</a:t>
            </a:r>
            <a:br>
              <a:rPr lang="en-US" dirty="0"/>
            </a:br>
            <a:r>
              <a:rPr lang="en-US" dirty="0"/>
              <a:t>Step </a:t>
            </a:r>
            <a:r>
              <a:rPr lang="en-US" dirty="0" smtClean="0"/>
              <a:t>1:2</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21</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1695" y="8432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NP</a:t>
            </a:r>
            <a:endParaRPr lang="en-US" sz="1800" dirty="0"/>
          </a:p>
        </p:txBody>
      </p:sp>
      <p:sp>
        <p:nvSpPr>
          <p:cNvPr id="14" name="Rectangle 13"/>
          <p:cNvSpPr/>
          <p:nvPr/>
        </p:nvSpPr>
        <p:spPr>
          <a:xfrm>
            <a:off x="4818617" y="1872734"/>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EP</a:t>
            </a:r>
            <a:endParaRPr lang="en-US" sz="1800" dirty="0"/>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3059492" cy="461665"/>
          </a:xfrm>
          <a:prstGeom prst="rect">
            <a:avLst/>
          </a:prstGeom>
          <a:noFill/>
        </p:spPr>
        <p:txBody>
          <a:bodyPr wrap="none" rtlCol="0">
            <a:spAutoFit/>
          </a:bodyPr>
          <a:lstStyle/>
          <a:p>
            <a:r>
              <a:rPr lang="en-US" dirty="0"/>
              <a:t>i</a:t>
            </a:r>
            <a:r>
              <a:rPr lang="en-US" dirty="0" smtClean="0"/>
              <a:t>ndex = </a:t>
            </a:r>
            <a:r>
              <a:rPr lang="en-US" dirty="0" err="1" smtClean="0"/>
              <a:t>addNode</a:t>
            </a:r>
            <a:r>
              <a:rPr lang="en-US" dirty="0" smtClean="0"/>
              <a:t>( … )</a:t>
            </a:r>
            <a:endParaRPr lang="en-US" dirty="0"/>
          </a:p>
        </p:txBody>
      </p:sp>
      <p:sp>
        <p:nvSpPr>
          <p:cNvPr id="58" name="Rectangle 57"/>
          <p:cNvSpPr/>
          <p:nvPr/>
        </p:nvSpPr>
        <p:spPr>
          <a:xfrm>
            <a:off x="457200" y="2667000"/>
            <a:ext cx="2873483" cy="2031325"/>
          </a:xfrm>
          <a:prstGeom prst="rect">
            <a:avLst/>
          </a:prstGeom>
          <a:ln>
            <a:solidFill>
              <a:schemeClr val="bg1">
                <a:lumMod val="75000"/>
              </a:schemeClr>
            </a:solidFill>
          </a:ln>
        </p:spPr>
        <p:txBody>
          <a:bodyPr wrap="square">
            <a:spAutoFit/>
          </a:bodyPr>
          <a:lstStyle/>
          <a:p>
            <a:r>
              <a:rPr lang="en-US" sz="1800" dirty="0" err="1" smtClean="0">
                <a:solidFill>
                  <a:srgbClr val="0000FF"/>
                </a:solidFill>
                <a:latin typeface="Courier New" panose="02070309020205020404" pitchFamily="49" charset="0"/>
              </a:rPr>
              <a:t>freeNodeIndex</a:t>
            </a:r>
            <a:r>
              <a:rPr lang="en-US" sz="1800" dirty="0" smtClean="0">
                <a:solidFill>
                  <a:srgbClr val="0000FF"/>
                </a:solidFill>
                <a:latin typeface="Courier New" panose="02070309020205020404" pitchFamily="49" charset="0"/>
              </a:rPr>
              <a:t> = 3</a:t>
            </a:r>
          </a:p>
          <a:p>
            <a:endParaRPr lang="en-US" sz="1800" dirty="0" smtClean="0">
              <a:solidFill>
                <a:srgbClr val="0000FF"/>
              </a:solidFill>
              <a:latin typeface="Courier New" panose="02070309020205020404" pitchFamily="49" charset="0"/>
            </a:endParaRPr>
          </a:p>
          <a:p>
            <a:r>
              <a:rPr lang="en-US" sz="1800" dirty="0" smtClean="0">
                <a:solidFill>
                  <a:srgbClr val="0000FF"/>
                </a:solidFill>
                <a:latin typeface="Courier New" panose="02070309020205020404" pitchFamily="49" charset="0"/>
              </a:rPr>
              <a:t>NODE </a:t>
            </a:r>
            <a:r>
              <a:rPr lang="en-US" sz="1800" dirty="0" smtClean="0">
                <a:solidFill>
                  <a:prstClr val="black"/>
                </a:solidFill>
                <a:latin typeface="Courier New" panose="02070309020205020404" pitchFamily="49" charset="0"/>
              </a:rPr>
              <a:t>{</a:t>
            </a:r>
            <a:endParaRPr lang="en-US" sz="1800" dirty="0">
              <a:solidFill>
                <a:prstClr val="black"/>
              </a:solidFill>
              <a:latin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id = 3</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dynamicID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edgeID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endParaRPr lang="en-US" sz="1800" dirty="0">
              <a:solidFill>
                <a:prstClr val="black"/>
              </a:solidFill>
              <a:highlight>
                <a:srgbClr val="EAEAEA"/>
              </a:highlight>
              <a:latin typeface="Courier New" panose="02070309020205020404" pitchFamily="49" charset="0"/>
            </a:endParaRPr>
          </a:p>
          <a:p>
            <a:r>
              <a:rPr lang="en-US" sz="1800" dirty="0">
                <a:solidFill>
                  <a:prstClr val="black"/>
                </a:solidFill>
                <a:highlight>
                  <a:srgbClr val="EAEAEA"/>
                </a:highlight>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863114" y="5700486"/>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500155" y="4809815"/>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585755" y="2764169"/>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585755" y="3672812"/>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7200" y="5237914"/>
            <a:ext cx="2056973" cy="461665"/>
          </a:xfrm>
          <a:prstGeom prst="rect">
            <a:avLst/>
          </a:prstGeom>
          <a:noFill/>
        </p:spPr>
        <p:txBody>
          <a:bodyPr wrap="none" rtlCol="0">
            <a:spAutoFit/>
          </a:bodyPr>
          <a:lstStyle/>
          <a:p>
            <a:r>
              <a:rPr lang="en-US" b="1" dirty="0" smtClean="0"/>
              <a:t>Need counters</a:t>
            </a:r>
            <a:endParaRPr lang="en-US" b="1" dirty="0"/>
          </a:p>
        </p:txBody>
      </p:sp>
    </p:spTree>
    <p:extLst>
      <p:ext uri="{BB962C8B-B14F-4D97-AF65-F5344CB8AC3E}">
        <p14:creationId xmlns:p14="http://schemas.microsoft.com/office/powerpoint/2010/main" val="3026591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Node</a:t>
            </a:r>
            <a:br>
              <a:rPr lang="en-US" dirty="0"/>
            </a:br>
            <a:r>
              <a:rPr lang="en-US" dirty="0"/>
              <a:t>Step </a:t>
            </a:r>
            <a:r>
              <a:rPr lang="en-US" dirty="0" smtClean="0"/>
              <a:t>1:3</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22</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1695" y="8432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NP</a:t>
            </a:r>
            <a:endParaRPr lang="en-US" sz="1800" dirty="0"/>
          </a:p>
        </p:txBody>
      </p:sp>
      <p:sp>
        <p:nvSpPr>
          <p:cNvPr id="14" name="Rectangle 13"/>
          <p:cNvSpPr/>
          <p:nvPr/>
        </p:nvSpPr>
        <p:spPr>
          <a:xfrm>
            <a:off x="4818617" y="1872734"/>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EP</a:t>
            </a:r>
            <a:endParaRPr lang="en-US" sz="1800" dirty="0"/>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3059492" cy="461665"/>
          </a:xfrm>
          <a:prstGeom prst="rect">
            <a:avLst/>
          </a:prstGeom>
          <a:noFill/>
        </p:spPr>
        <p:txBody>
          <a:bodyPr wrap="none" rtlCol="0">
            <a:spAutoFit/>
          </a:bodyPr>
          <a:lstStyle/>
          <a:p>
            <a:r>
              <a:rPr lang="en-US" dirty="0"/>
              <a:t>i</a:t>
            </a:r>
            <a:r>
              <a:rPr lang="en-US" dirty="0" smtClean="0"/>
              <a:t>ndex = </a:t>
            </a:r>
            <a:r>
              <a:rPr lang="en-US" dirty="0" err="1" smtClean="0"/>
              <a:t>addNode</a:t>
            </a:r>
            <a:r>
              <a:rPr lang="en-US" dirty="0" smtClean="0"/>
              <a:t>( … )</a:t>
            </a:r>
            <a:endParaRPr lang="en-US" dirty="0"/>
          </a:p>
        </p:txBody>
      </p:sp>
      <p:sp>
        <p:nvSpPr>
          <p:cNvPr id="58" name="Rectangle 57"/>
          <p:cNvSpPr/>
          <p:nvPr/>
        </p:nvSpPr>
        <p:spPr>
          <a:xfrm>
            <a:off x="457200" y="2667000"/>
            <a:ext cx="2873483" cy="2031325"/>
          </a:xfrm>
          <a:prstGeom prst="rect">
            <a:avLst/>
          </a:prstGeom>
          <a:ln>
            <a:solidFill>
              <a:schemeClr val="bg1">
                <a:lumMod val="75000"/>
              </a:schemeClr>
            </a:solidFill>
          </a:ln>
        </p:spPr>
        <p:txBody>
          <a:bodyPr wrap="square">
            <a:spAutoFit/>
          </a:bodyPr>
          <a:lstStyle/>
          <a:p>
            <a:r>
              <a:rPr lang="en-US" sz="1800" dirty="0" err="1" smtClean="0">
                <a:solidFill>
                  <a:srgbClr val="0000FF"/>
                </a:solidFill>
                <a:latin typeface="Courier New" panose="02070309020205020404" pitchFamily="49" charset="0"/>
              </a:rPr>
              <a:t>freeNodeIndex</a:t>
            </a:r>
            <a:r>
              <a:rPr lang="en-US" sz="1800" dirty="0" smtClean="0">
                <a:solidFill>
                  <a:srgbClr val="0000FF"/>
                </a:solidFill>
                <a:latin typeface="Courier New" panose="02070309020205020404" pitchFamily="49" charset="0"/>
              </a:rPr>
              <a:t> = 3</a:t>
            </a:r>
          </a:p>
          <a:p>
            <a:endParaRPr lang="en-US" sz="1800" dirty="0" smtClean="0">
              <a:solidFill>
                <a:srgbClr val="0000FF"/>
              </a:solidFill>
              <a:latin typeface="Courier New" panose="02070309020205020404" pitchFamily="49" charset="0"/>
            </a:endParaRPr>
          </a:p>
          <a:p>
            <a:r>
              <a:rPr lang="en-US" sz="1800" dirty="0" smtClean="0">
                <a:solidFill>
                  <a:srgbClr val="0000FF"/>
                </a:solidFill>
                <a:latin typeface="Courier New" panose="02070309020205020404" pitchFamily="49" charset="0"/>
              </a:rPr>
              <a:t>NODE </a:t>
            </a:r>
            <a:r>
              <a:rPr lang="en-US" sz="1800" dirty="0" smtClean="0">
                <a:solidFill>
                  <a:prstClr val="black"/>
                </a:solidFill>
                <a:latin typeface="Courier New" panose="02070309020205020404" pitchFamily="49" charset="0"/>
              </a:rPr>
              <a:t>{</a:t>
            </a:r>
            <a:endParaRPr lang="en-US" sz="1800" dirty="0">
              <a:solidFill>
                <a:prstClr val="black"/>
              </a:solidFill>
              <a:latin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id = 3</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dynamicID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0;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edgeID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endParaRPr lang="en-US" sz="1800" dirty="0">
              <a:solidFill>
                <a:prstClr val="black"/>
              </a:solidFill>
              <a:highlight>
                <a:srgbClr val="EAEAEA"/>
              </a:highlight>
              <a:latin typeface="Courier New" panose="02070309020205020404" pitchFamily="49" charset="0"/>
            </a:endParaRPr>
          </a:p>
          <a:p>
            <a:r>
              <a:rPr lang="en-US" sz="1800" dirty="0">
                <a:solidFill>
                  <a:prstClr val="black"/>
                </a:solidFill>
                <a:highlight>
                  <a:srgbClr val="EAEAEA"/>
                </a:highlight>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863114" y="5700486"/>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500155" y="4809815"/>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6019800" y="2763672"/>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585755" y="3672812"/>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7200" y="5237914"/>
            <a:ext cx="2056973" cy="461665"/>
          </a:xfrm>
          <a:prstGeom prst="rect">
            <a:avLst/>
          </a:prstGeom>
          <a:noFill/>
        </p:spPr>
        <p:txBody>
          <a:bodyPr wrap="none" rtlCol="0">
            <a:spAutoFit/>
          </a:bodyPr>
          <a:lstStyle/>
          <a:p>
            <a:r>
              <a:rPr lang="en-US" b="1" dirty="0" smtClean="0"/>
              <a:t>Need counters</a:t>
            </a:r>
            <a:endParaRPr lang="en-US" b="1" dirty="0"/>
          </a:p>
        </p:txBody>
      </p:sp>
      <p:sp>
        <p:nvSpPr>
          <p:cNvPr id="62" name="Freeform 61"/>
          <p:cNvSpPr/>
          <p:nvPr/>
        </p:nvSpPr>
        <p:spPr>
          <a:xfrm>
            <a:off x="2569029" y="2640030"/>
            <a:ext cx="3016726" cy="1327404"/>
          </a:xfrm>
          <a:custGeom>
            <a:avLst/>
            <a:gdLst>
              <a:gd name="connsiteX0" fmla="*/ 0 w 3976914"/>
              <a:gd name="connsiteY0" fmla="*/ 1293341 h 1327404"/>
              <a:gd name="connsiteX1" fmla="*/ 493485 w 3976914"/>
              <a:gd name="connsiteY1" fmla="*/ 1249799 h 1327404"/>
              <a:gd name="connsiteX2" fmla="*/ 1335314 w 3976914"/>
              <a:gd name="connsiteY2" fmla="*/ 611170 h 1327404"/>
              <a:gd name="connsiteX3" fmla="*/ 2510971 w 3976914"/>
              <a:gd name="connsiteY3" fmla="*/ 59627 h 1327404"/>
              <a:gd name="connsiteX4" fmla="*/ 3294742 w 3976914"/>
              <a:gd name="connsiteY4" fmla="*/ 16084 h 1327404"/>
              <a:gd name="connsiteX5" fmla="*/ 3643085 w 3976914"/>
              <a:gd name="connsiteY5" fmla="*/ 30599 h 1327404"/>
              <a:gd name="connsiteX6" fmla="*/ 3976914 w 3976914"/>
              <a:gd name="connsiteY6" fmla="*/ 349913 h 1327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76914" h="1327404">
                <a:moveTo>
                  <a:pt x="0" y="1293341"/>
                </a:moveTo>
                <a:cubicBezTo>
                  <a:pt x="135466" y="1328417"/>
                  <a:pt x="270933" y="1363494"/>
                  <a:pt x="493485" y="1249799"/>
                </a:cubicBezTo>
                <a:cubicBezTo>
                  <a:pt x="716037" y="1136104"/>
                  <a:pt x="999066" y="809532"/>
                  <a:pt x="1335314" y="611170"/>
                </a:cubicBezTo>
                <a:cubicBezTo>
                  <a:pt x="1671562" y="412808"/>
                  <a:pt x="2184400" y="158808"/>
                  <a:pt x="2510971" y="59627"/>
                </a:cubicBezTo>
                <a:cubicBezTo>
                  <a:pt x="2837542" y="-39554"/>
                  <a:pt x="3106056" y="20922"/>
                  <a:pt x="3294742" y="16084"/>
                </a:cubicBezTo>
                <a:cubicBezTo>
                  <a:pt x="3483428" y="11246"/>
                  <a:pt x="3529390" y="-25039"/>
                  <a:pt x="3643085" y="30599"/>
                </a:cubicBezTo>
                <a:cubicBezTo>
                  <a:pt x="3756780" y="86237"/>
                  <a:pt x="3866847" y="218075"/>
                  <a:pt x="3976914" y="349913"/>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0487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Node</a:t>
            </a:r>
            <a:br>
              <a:rPr lang="en-US" dirty="0"/>
            </a:br>
            <a:r>
              <a:rPr lang="en-US" dirty="0"/>
              <a:t>Step </a:t>
            </a:r>
            <a:r>
              <a:rPr lang="en-US" dirty="0" smtClean="0"/>
              <a:t>1:4</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23</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1695" y="8432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NP</a:t>
            </a:r>
            <a:endParaRPr lang="en-US" sz="1800" dirty="0"/>
          </a:p>
        </p:txBody>
      </p:sp>
      <p:sp>
        <p:nvSpPr>
          <p:cNvPr id="14" name="Rectangle 13"/>
          <p:cNvSpPr/>
          <p:nvPr/>
        </p:nvSpPr>
        <p:spPr>
          <a:xfrm>
            <a:off x="4818617" y="1872734"/>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EP</a:t>
            </a:r>
            <a:endParaRPr lang="en-US" sz="1800" dirty="0"/>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3059492" cy="461665"/>
          </a:xfrm>
          <a:prstGeom prst="rect">
            <a:avLst/>
          </a:prstGeom>
          <a:noFill/>
        </p:spPr>
        <p:txBody>
          <a:bodyPr wrap="none" rtlCol="0">
            <a:spAutoFit/>
          </a:bodyPr>
          <a:lstStyle/>
          <a:p>
            <a:r>
              <a:rPr lang="en-US" dirty="0"/>
              <a:t>i</a:t>
            </a:r>
            <a:r>
              <a:rPr lang="en-US" dirty="0" smtClean="0"/>
              <a:t>ndex = </a:t>
            </a:r>
            <a:r>
              <a:rPr lang="en-US" dirty="0" err="1" smtClean="0"/>
              <a:t>addNode</a:t>
            </a:r>
            <a:r>
              <a:rPr lang="en-US" dirty="0" smtClean="0"/>
              <a:t>( … )</a:t>
            </a:r>
            <a:endParaRPr lang="en-US" dirty="0"/>
          </a:p>
        </p:txBody>
      </p:sp>
      <p:sp>
        <p:nvSpPr>
          <p:cNvPr id="58" name="Rectangle 57"/>
          <p:cNvSpPr/>
          <p:nvPr/>
        </p:nvSpPr>
        <p:spPr>
          <a:xfrm>
            <a:off x="457200" y="2667000"/>
            <a:ext cx="2873483" cy="2031325"/>
          </a:xfrm>
          <a:prstGeom prst="rect">
            <a:avLst/>
          </a:prstGeom>
          <a:ln>
            <a:solidFill>
              <a:schemeClr val="bg1">
                <a:lumMod val="75000"/>
              </a:schemeClr>
            </a:solidFill>
          </a:ln>
        </p:spPr>
        <p:txBody>
          <a:bodyPr wrap="square">
            <a:spAutoFit/>
          </a:bodyPr>
          <a:lstStyle/>
          <a:p>
            <a:r>
              <a:rPr lang="en-US" sz="1800" dirty="0" err="1" smtClean="0">
                <a:solidFill>
                  <a:srgbClr val="0000FF"/>
                </a:solidFill>
                <a:latin typeface="Courier New" panose="02070309020205020404" pitchFamily="49" charset="0"/>
              </a:rPr>
              <a:t>freeNodeIndex</a:t>
            </a:r>
            <a:r>
              <a:rPr lang="en-US" sz="1800" dirty="0" smtClean="0">
                <a:solidFill>
                  <a:srgbClr val="0000FF"/>
                </a:solidFill>
                <a:latin typeface="Courier New" panose="02070309020205020404" pitchFamily="49" charset="0"/>
              </a:rPr>
              <a:t> = 3</a:t>
            </a:r>
          </a:p>
          <a:p>
            <a:endParaRPr lang="en-US" sz="1800" dirty="0" smtClean="0">
              <a:solidFill>
                <a:srgbClr val="0000FF"/>
              </a:solidFill>
              <a:latin typeface="Courier New" panose="02070309020205020404" pitchFamily="49" charset="0"/>
            </a:endParaRPr>
          </a:p>
          <a:p>
            <a:r>
              <a:rPr lang="en-US" sz="1800" dirty="0" smtClean="0">
                <a:solidFill>
                  <a:srgbClr val="0000FF"/>
                </a:solidFill>
                <a:latin typeface="Courier New" panose="02070309020205020404" pitchFamily="49" charset="0"/>
              </a:rPr>
              <a:t>NODE </a:t>
            </a:r>
            <a:r>
              <a:rPr lang="en-US" sz="1800" dirty="0" smtClean="0">
                <a:solidFill>
                  <a:prstClr val="black"/>
                </a:solidFill>
                <a:latin typeface="Courier New" panose="02070309020205020404" pitchFamily="49" charset="0"/>
              </a:rPr>
              <a:t>{</a:t>
            </a:r>
            <a:endParaRPr lang="en-US" sz="1800" dirty="0">
              <a:solidFill>
                <a:prstClr val="black"/>
              </a:solidFill>
              <a:latin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id = 3</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dynamicID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0;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edgeID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 }</a:t>
            </a:r>
            <a:endParaRPr lang="en-US" sz="1800" dirty="0">
              <a:solidFill>
                <a:prstClr val="black"/>
              </a:solidFill>
              <a:highlight>
                <a:srgbClr val="EAEAEA"/>
              </a:highlight>
              <a:latin typeface="Courier New" panose="02070309020205020404" pitchFamily="49" charset="0"/>
            </a:endParaRPr>
          </a:p>
          <a:p>
            <a:r>
              <a:rPr lang="en-US" sz="1800" dirty="0">
                <a:solidFill>
                  <a:prstClr val="black"/>
                </a:solidFill>
                <a:highlight>
                  <a:srgbClr val="EAEAEA"/>
                </a:highlight>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863114" y="5700486"/>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500155" y="4809815"/>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6019800" y="2763672"/>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585755" y="3672812"/>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7200" y="5237914"/>
            <a:ext cx="2056973" cy="461665"/>
          </a:xfrm>
          <a:prstGeom prst="rect">
            <a:avLst/>
          </a:prstGeom>
          <a:noFill/>
        </p:spPr>
        <p:txBody>
          <a:bodyPr wrap="none" rtlCol="0">
            <a:spAutoFit/>
          </a:bodyPr>
          <a:lstStyle/>
          <a:p>
            <a:r>
              <a:rPr lang="en-US" b="1" dirty="0" smtClean="0"/>
              <a:t>Need counters</a:t>
            </a:r>
            <a:endParaRPr lang="en-US" b="1" dirty="0"/>
          </a:p>
        </p:txBody>
      </p:sp>
      <p:sp>
        <p:nvSpPr>
          <p:cNvPr id="62" name="Freeform 61"/>
          <p:cNvSpPr/>
          <p:nvPr/>
        </p:nvSpPr>
        <p:spPr>
          <a:xfrm>
            <a:off x="2569029" y="2640030"/>
            <a:ext cx="3169126" cy="1327404"/>
          </a:xfrm>
          <a:custGeom>
            <a:avLst/>
            <a:gdLst>
              <a:gd name="connsiteX0" fmla="*/ 0 w 3976914"/>
              <a:gd name="connsiteY0" fmla="*/ 1293341 h 1327404"/>
              <a:gd name="connsiteX1" fmla="*/ 493485 w 3976914"/>
              <a:gd name="connsiteY1" fmla="*/ 1249799 h 1327404"/>
              <a:gd name="connsiteX2" fmla="*/ 1335314 w 3976914"/>
              <a:gd name="connsiteY2" fmla="*/ 611170 h 1327404"/>
              <a:gd name="connsiteX3" fmla="*/ 2510971 w 3976914"/>
              <a:gd name="connsiteY3" fmla="*/ 59627 h 1327404"/>
              <a:gd name="connsiteX4" fmla="*/ 3294742 w 3976914"/>
              <a:gd name="connsiteY4" fmla="*/ 16084 h 1327404"/>
              <a:gd name="connsiteX5" fmla="*/ 3643085 w 3976914"/>
              <a:gd name="connsiteY5" fmla="*/ 30599 h 1327404"/>
              <a:gd name="connsiteX6" fmla="*/ 3976914 w 3976914"/>
              <a:gd name="connsiteY6" fmla="*/ 349913 h 1327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76914" h="1327404">
                <a:moveTo>
                  <a:pt x="0" y="1293341"/>
                </a:moveTo>
                <a:cubicBezTo>
                  <a:pt x="135466" y="1328417"/>
                  <a:pt x="270933" y="1363494"/>
                  <a:pt x="493485" y="1249799"/>
                </a:cubicBezTo>
                <a:cubicBezTo>
                  <a:pt x="716037" y="1136104"/>
                  <a:pt x="999066" y="809532"/>
                  <a:pt x="1335314" y="611170"/>
                </a:cubicBezTo>
                <a:cubicBezTo>
                  <a:pt x="1671562" y="412808"/>
                  <a:pt x="2184400" y="158808"/>
                  <a:pt x="2510971" y="59627"/>
                </a:cubicBezTo>
                <a:cubicBezTo>
                  <a:pt x="2837542" y="-39554"/>
                  <a:pt x="3106056" y="20922"/>
                  <a:pt x="3294742" y="16084"/>
                </a:cubicBezTo>
                <a:cubicBezTo>
                  <a:pt x="3483428" y="11246"/>
                  <a:pt x="3529390" y="-25039"/>
                  <a:pt x="3643085" y="30599"/>
                </a:cubicBezTo>
                <a:cubicBezTo>
                  <a:pt x="3756780" y="86237"/>
                  <a:pt x="3866847" y="218075"/>
                  <a:pt x="3976914" y="349913"/>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283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t>
            </a:r>
            <a:r>
              <a:rPr lang="en-US" dirty="0" smtClean="0"/>
              <a:t>2</a:t>
            </a:r>
            <a:r>
              <a:rPr lang="en-US" baseline="30000" dirty="0" smtClean="0"/>
              <a:t>nd</a:t>
            </a:r>
            <a:r>
              <a:rPr lang="en-US" dirty="0" smtClean="0"/>
              <a:t> Node</a:t>
            </a:r>
            <a:r>
              <a:rPr lang="en-US" dirty="0"/>
              <a:t/>
            </a:r>
            <a:br>
              <a:rPr lang="en-US" dirty="0"/>
            </a:br>
            <a:r>
              <a:rPr lang="en-US" dirty="0"/>
              <a:t>Step </a:t>
            </a:r>
            <a:r>
              <a:rPr lang="en-US" dirty="0" smtClean="0"/>
              <a:t>2:0</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24</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1695" y="8432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NP</a:t>
            </a:r>
            <a:endParaRPr lang="en-US" sz="1800" dirty="0"/>
          </a:p>
        </p:txBody>
      </p:sp>
      <p:sp>
        <p:nvSpPr>
          <p:cNvPr id="14" name="Rectangle 13"/>
          <p:cNvSpPr/>
          <p:nvPr/>
        </p:nvSpPr>
        <p:spPr>
          <a:xfrm>
            <a:off x="4818617" y="1872734"/>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EP</a:t>
            </a:r>
            <a:endParaRPr lang="en-US" sz="1800" dirty="0"/>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3059492" cy="461665"/>
          </a:xfrm>
          <a:prstGeom prst="rect">
            <a:avLst/>
          </a:prstGeom>
          <a:noFill/>
        </p:spPr>
        <p:txBody>
          <a:bodyPr wrap="none" rtlCol="0">
            <a:spAutoFit/>
          </a:bodyPr>
          <a:lstStyle/>
          <a:p>
            <a:r>
              <a:rPr lang="en-US" dirty="0"/>
              <a:t>i</a:t>
            </a:r>
            <a:r>
              <a:rPr lang="en-US" dirty="0" smtClean="0"/>
              <a:t>ndex = </a:t>
            </a:r>
            <a:r>
              <a:rPr lang="en-US" dirty="0" err="1" smtClean="0"/>
              <a:t>addNode</a:t>
            </a:r>
            <a:r>
              <a:rPr lang="en-US" dirty="0" smtClean="0"/>
              <a:t>( … )</a:t>
            </a:r>
            <a:endParaRPr lang="en-US" dirty="0"/>
          </a:p>
        </p:txBody>
      </p:sp>
      <p:sp>
        <p:nvSpPr>
          <p:cNvPr id="58" name="Rectangle 57"/>
          <p:cNvSpPr/>
          <p:nvPr/>
        </p:nvSpPr>
        <p:spPr>
          <a:xfrm>
            <a:off x="457200" y="2667000"/>
            <a:ext cx="2873483" cy="2031325"/>
          </a:xfrm>
          <a:prstGeom prst="rect">
            <a:avLst/>
          </a:prstGeom>
          <a:ln>
            <a:solidFill>
              <a:schemeClr val="bg1">
                <a:lumMod val="75000"/>
              </a:schemeClr>
            </a:solidFill>
          </a:ln>
        </p:spPr>
        <p:txBody>
          <a:bodyPr wrap="square">
            <a:spAutoFit/>
          </a:bodyPr>
          <a:lstStyle/>
          <a:p>
            <a:r>
              <a:rPr lang="en-US" sz="1800" dirty="0" err="1" smtClean="0">
                <a:solidFill>
                  <a:srgbClr val="0000FF"/>
                </a:solidFill>
                <a:latin typeface="Courier New" panose="02070309020205020404" pitchFamily="49" charset="0"/>
              </a:rPr>
              <a:t>freeNodeIndex</a:t>
            </a:r>
            <a:r>
              <a:rPr lang="en-US" sz="1800" dirty="0" smtClean="0">
                <a:solidFill>
                  <a:srgbClr val="0000FF"/>
                </a:solidFill>
                <a:latin typeface="Courier New" panose="02070309020205020404" pitchFamily="49" charset="0"/>
              </a:rPr>
              <a:t> = ?</a:t>
            </a:r>
          </a:p>
          <a:p>
            <a:endParaRPr lang="en-US" sz="1800" dirty="0" smtClean="0">
              <a:solidFill>
                <a:srgbClr val="0000FF"/>
              </a:solidFill>
              <a:latin typeface="Courier New" panose="02070309020205020404" pitchFamily="49" charset="0"/>
            </a:endParaRPr>
          </a:p>
          <a:p>
            <a:r>
              <a:rPr lang="en-US" sz="1800" dirty="0" smtClean="0">
                <a:solidFill>
                  <a:srgbClr val="0000FF"/>
                </a:solidFill>
                <a:latin typeface="Courier New" panose="02070309020205020404" pitchFamily="49" charset="0"/>
              </a:rPr>
              <a:t>NODE </a:t>
            </a:r>
            <a:r>
              <a:rPr lang="en-US" sz="1800" dirty="0" smtClean="0">
                <a:solidFill>
                  <a:prstClr val="black"/>
                </a:solidFill>
                <a:latin typeface="Courier New" panose="02070309020205020404" pitchFamily="49" charset="0"/>
              </a:rPr>
              <a:t>{</a:t>
            </a:r>
            <a:endParaRPr lang="en-US" sz="1800" dirty="0">
              <a:solidFill>
                <a:prstClr val="black"/>
              </a:solidFill>
              <a:latin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id =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dynamicID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edgeID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endParaRPr lang="en-US" sz="1800" dirty="0">
              <a:solidFill>
                <a:prstClr val="black"/>
              </a:solidFill>
              <a:highlight>
                <a:srgbClr val="EAEAEA"/>
              </a:highlight>
              <a:latin typeface="Courier New" panose="02070309020205020404" pitchFamily="49" charset="0"/>
            </a:endParaRPr>
          </a:p>
          <a:p>
            <a:r>
              <a:rPr lang="en-US" sz="1800" dirty="0">
                <a:solidFill>
                  <a:prstClr val="black"/>
                </a:solidFill>
                <a:highlight>
                  <a:srgbClr val="EAEAEA"/>
                </a:highlight>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863114" y="5700486"/>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500155" y="4809815"/>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6019800" y="2763672"/>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585755" y="3672812"/>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5233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t>
            </a:r>
            <a:r>
              <a:rPr lang="en-US" dirty="0" smtClean="0"/>
              <a:t>2</a:t>
            </a:r>
            <a:r>
              <a:rPr lang="en-US" baseline="30000" dirty="0" smtClean="0"/>
              <a:t>nd</a:t>
            </a:r>
            <a:r>
              <a:rPr lang="en-US" dirty="0" smtClean="0"/>
              <a:t> Node</a:t>
            </a:r>
            <a:r>
              <a:rPr lang="en-US" dirty="0"/>
              <a:t/>
            </a:r>
            <a:br>
              <a:rPr lang="en-US" dirty="0"/>
            </a:br>
            <a:r>
              <a:rPr lang="en-US" dirty="0"/>
              <a:t>Step </a:t>
            </a:r>
            <a:r>
              <a:rPr lang="en-US" dirty="0" smtClean="0"/>
              <a:t>2:1</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25</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1695" y="8432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NP</a:t>
            </a:r>
            <a:endParaRPr lang="en-US" sz="1800" dirty="0"/>
          </a:p>
        </p:txBody>
      </p:sp>
      <p:sp>
        <p:nvSpPr>
          <p:cNvPr id="14" name="Rectangle 13"/>
          <p:cNvSpPr/>
          <p:nvPr/>
        </p:nvSpPr>
        <p:spPr>
          <a:xfrm>
            <a:off x="4818617" y="1872734"/>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EP</a:t>
            </a:r>
            <a:endParaRPr lang="en-US" sz="1800" dirty="0"/>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3059492" cy="461665"/>
          </a:xfrm>
          <a:prstGeom prst="rect">
            <a:avLst/>
          </a:prstGeom>
          <a:noFill/>
        </p:spPr>
        <p:txBody>
          <a:bodyPr wrap="none" rtlCol="0">
            <a:spAutoFit/>
          </a:bodyPr>
          <a:lstStyle/>
          <a:p>
            <a:r>
              <a:rPr lang="en-US" dirty="0"/>
              <a:t>i</a:t>
            </a:r>
            <a:r>
              <a:rPr lang="en-US" dirty="0" smtClean="0"/>
              <a:t>ndex = </a:t>
            </a:r>
            <a:r>
              <a:rPr lang="en-US" dirty="0" err="1" smtClean="0"/>
              <a:t>addNode</a:t>
            </a:r>
            <a:r>
              <a:rPr lang="en-US" dirty="0" smtClean="0"/>
              <a:t>( … )</a:t>
            </a:r>
            <a:endParaRPr lang="en-US" dirty="0"/>
          </a:p>
        </p:txBody>
      </p:sp>
      <p:sp>
        <p:nvSpPr>
          <p:cNvPr id="58" name="Rectangle 57"/>
          <p:cNvSpPr/>
          <p:nvPr/>
        </p:nvSpPr>
        <p:spPr>
          <a:xfrm>
            <a:off x="457200" y="2667000"/>
            <a:ext cx="2873483" cy="2031325"/>
          </a:xfrm>
          <a:prstGeom prst="rect">
            <a:avLst/>
          </a:prstGeom>
          <a:ln>
            <a:solidFill>
              <a:schemeClr val="bg1">
                <a:lumMod val="75000"/>
              </a:schemeClr>
            </a:solidFill>
          </a:ln>
        </p:spPr>
        <p:txBody>
          <a:bodyPr wrap="square">
            <a:spAutoFit/>
          </a:bodyPr>
          <a:lstStyle/>
          <a:p>
            <a:r>
              <a:rPr lang="en-US" sz="1800" dirty="0" err="1" smtClean="0">
                <a:solidFill>
                  <a:srgbClr val="0000FF"/>
                </a:solidFill>
                <a:latin typeface="Courier New" panose="02070309020205020404" pitchFamily="49" charset="0"/>
              </a:rPr>
              <a:t>freeNodeIndex</a:t>
            </a:r>
            <a:r>
              <a:rPr lang="en-US" sz="1800" dirty="0" smtClean="0">
                <a:solidFill>
                  <a:srgbClr val="0000FF"/>
                </a:solidFill>
                <a:latin typeface="Courier New" panose="02070309020205020404" pitchFamily="49" charset="0"/>
              </a:rPr>
              <a:t> = 2</a:t>
            </a:r>
          </a:p>
          <a:p>
            <a:endParaRPr lang="en-US" sz="1800" dirty="0" smtClean="0">
              <a:solidFill>
                <a:srgbClr val="0000FF"/>
              </a:solidFill>
              <a:latin typeface="Courier New" panose="02070309020205020404" pitchFamily="49" charset="0"/>
            </a:endParaRPr>
          </a:p>
          <a:p>
            <a:r>
              <a:rPr lang="en-US" sz="1800" dirty="0" smtClean="0">
                <a:solidFill>
                  <a:srgbClr val="0000FF"/>
                </a:solidFill>
                <a:latin typeface="Courier New" panose="02070309020205020404" pitchFamily="49" charset="0"/>
              </a:rPr>
              <a:t>NODE </a:t>
            </a:r>
            <a:r>
              <a:rPr lang="en-US" sz="1800" dirty="0" smtClean="0">
                <a:solidFill>
                  <a:prstClr val="black"/>
                </a:solidFill>
                <a:latin typeface="Courier New" panose="02070309020205020404" pitchFamily="49" charset="0"/>
              </a:rPr>
              <a:t>{</a:t>
            </a:r>
            <a:endParaRPr lang="en-US" sz="1800" dirty="0">
              <a:solidFill>
                <a:prstClr val="black"/>
              </a:solidFill>
              <a:latin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id =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dynamicID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edgeID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endParaRPr lang="en-US" sz="1800" dirty="0">
              <a:solidFill>
                <a:prstClr val="black"/>
              </a:solidFill>
              <a:highlight>
                <a:srgbClr val="EAEAEA"/>
              </a:highlight>
              <a:latin typeface="Courier New" panose="02070309020205020404" pitchFamily="49" charset="0"/>
            </a:endParaRPr>
          </a:p>
          <a:p>
            <a:r>
              <a:rPr lang="en-US" sz="1800" dirty="0">
                <a:solidFill>
                  <a:prstClr val="black"/>
                </a:solidFill>
                <a:highlight>
                  <a:srgbClr val="EAEAEA"/>
                </a:highlight>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863114" y="5700486"/>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107369" y="4791707"/>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6019800" y="2763672"/>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585755" y="3672812"/>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Tree>
    <p:extLst>
      <p:ext uri="{BB962C8B-B14F-4D97-AF65-F5344CB8AC3E}">
        <p14:creationId xmlns:p14="http://schemas.microsoft.com/office/powerpoint/2010/main" val="1486148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t>
            </a:r>
            <a:r>
              <a:rPr lang="en-US" dirty="0" smtClean="0"/>
              <a:t>2</a:t>
            </a:r>
            <a:r>
              <a:rPr lang="en-US" baseline="30000" dirty="0" smtClean="0"/>
              <a:t>nd</a:t>
            </a:r>
            <a:r>
              <a:rPr lang="en-US" dirty="0" smtClean="0"/>
              <a:t> Node</a:t>
            </a:r>
            <a:r>
              <a:rPr lang="en-US" dirty="0"/>
              <a:t/>
            </a:r>
            <a:br>
              <a:rPr lang="en-US" dirty="0"/>
            </a:br>
            <a:r>
              <a:rPr lang="en-US" dirty="0"/>
              <a:t>Step </a:t>
            </a:r>
            <a:r>
              <a:rPr lang="en-US" dirty="0" smtClean="0"/>
              <a:t>2:2</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26</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1695" y="8432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NP</a:t>
            </a:r>
            <a:endParaRPr lang="en-US" sz="1800" dirty="0"/>
          </a:p>
        </p:txBody>
      </p:sp>
      <p:sp>
        <p:nvSpPr>
          <p:cNvPr id="14" name="Rectangle 13"/>
          <p:cNvSpPr/>
          <p:nvPr/>
        </p:nvSpPr>
        <p:spPr>
          <a:xfrm>
            <a:off x="4818617" y="1872734"/>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EP</a:t>
            </a:r>
            <a:endParaRPr lang="en-US" sz="1800" dirty="0"/>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3059492" cy="461665"/>
          </a:xfrm>
          <a:prstGeom prst="rect">
            <a:avLst/>
          </a:prstGeom>
          <a:noFill/>
        </p:spPr>
        <p:txBody>
          <a:bodyPr wrap="none" rtlCol="0">
            <a:spAutoFit/>
          </a:bodyPr>
          <a:lstStyle/>
          <a:p>
            <a:r>
              <a:rPr lang="en-US" dirty="0"/>
              <a:t>i</a:t>
            </a:r>
            <a:r>
              <a:rPr lang="en-US" dirty="0" smtClean="0"/>
              <a:t>ndex = </a:t>
            </a:r>
            <a:r>
              <a:rPr lang="en-US" dirty="0" err="1" smtClean="0"/>
              <a:t>addNode</a:t>
            </a:r>
            <a:r>
              <a:rPr lang="en-US" dirty="0" smtClean="0"/>
              <a:t>( … )</a:t>
            </a:r>
            <a:endParaRPr lang="en-US" dirty="0"/>
          </a:p>
        </p:txBody>
      </p:sp>
      <p:sp>
        <p:nvSpPr>
          <p:cNvPr id="58" name="Rectangle 57"/>
          <p:cNvSpPr/>
          <p:nvPr/>
        </p:nvSpPr>
        <p:spPr>
          <a:xfrm>
            <a:off x="457200" y="2667000"/>
            <a:ext cx="2873483" cy="2031325"/>
          </a:xfrm>
          <a:prstGeom prst="rect">
            <a:avLst/>
          </a:prstGeom>
          <a:ln>
            <a:solidFill>
              <a:schemeClr val="bg1">
                <a:lumMod val="75000"/>
              </a:schemeClr>
            </a:solidFill>
          </a:ln>
        </p:spPr>
        <p:txBody>
          <a:bodyPr wrap="square">
            <a:spAutoFit/>
          </a:bodyPr>
          <a:lstStyle/>
          <a:p>
            <a:r>
              <a:rPr lang="en-US" sz="1800" dirty="0" err="1" smtClean="0">
                <a:solidFill>
                  <a:srgbClr val="0000FF"/>
                </a:solidFill>
                <a:latin typeface="Courier New" panose="02070309020205020404" pitchFamily="49" charset="0"/>
              </a:rPr>
              <a:t>freeNodeIndex</a:t>
            </a:r>
            <a:r>
              <a:rPr lang="en-US" sz="1800" dirty="0" smtClean="0">
                <a:solidFill>
                  <a:srgbClr val="0000FF"/>
                </a:solidFill>
                <a:latin typeface="Courier New" panose="02070309020205020404" pitchFamily="49" charset="0"/>
              </a:rPr>
              <a:t> = 2</a:t>
            </a:r>
          </a:p>
          <a:p>
            <a:endParaRPr lang="en-US" sz="1800" dirty="0" smtClean="0">
              <a:solidFill>
                <a:srgbClr val="0000FF"/>
              </a:solidFill>
              <a:latin typeface="Courier New" panose="02070309020205020404" pitchFamily="49" charset="0"/>
            </a:endParaRPr>
          </a:p>
          <a:p>
            <a:r>
              <a:rPr lang="en-US" sz="1800" dirty="0" smtClean="0">
                <a:solidFill>
                  <a:srgbClr val="0000FF"/>
                </a:solidFill>
                <a:latin typeface="Courier New" panose="02070309020205020404" pitchFamily="49" charset="0"/>
              </a:rPr>
              <a:t>NODE </a:t>
            </a:r>
            <a:r>
              <a:rPr lang="en-US" sz="1800" dirty="0" smtClean="0">
                <a:solidFill>
                  <a:prstClr val="black"/>
                </a:solidFill>
                <a:latin typeface="Courier New" panose="02070309020205020404" pitchFamily="49" charset="0"/>
              </a:rPr>
              <a:t>{</a:t>
            </a:r>
            <a:endParaRPr lang="en-US" sz="1800" dirty="0">
              <a:solidFill>
                <a:prstClr val="black"/>
              </a:solidFill>
              <a:latin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id = 2</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dynamicID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edgeID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endParaRPr lang="en-US" sz="1800" dirty="0">
              <a:solidFill>
                <a:prstClr val="black"/>
              </a:solidFill>
              <a:highlight>
                <a:srgbClr val="EAEAEA"/>
              </a:highlight>
              <a:latin typeface="Courier New" panose="02070309020205020404" pitchFamily="49" charset="0"/>
            </a:endParaRPr>
          </a:p>
          <a:p>
            <a:r>
              <a:rPr lang="en-US" sz="1800" dirty="0">
                <a:solidFill>
                  <a:prstClr val="black"/>
                </a:solidFill>
                <a:highlight>
                  <a:srgbClr val="EAEAEA"/>
                </a:highlight>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863114" y="5700486"/>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107369" y="4791707"/>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6019800" y="2763672"/>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585755" y="3672812"/>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Tree>
    <p:extLst>
      <p:ext uri="{BB962C8B-B14F-4D97-AF65-F5344CB8AC3E}">
        <p14:creationId xmlns:p14="http://schemas.microsoft.com/office/powerpoint/2010/main" val="3314406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t>
            </a:r>
            <a:r>
              <a:rPr lang="en-US" dirty="0" smtClean="0"/>
              <a:t>2</a:t>
            </a:r>
            <a:r>
              <a:rPr lang="en-US" baseline="30000" dirty="0" smtClean="0"/>
              <a:t>nd</a:t>
            </a:r>
            <a:r>
              <a:rPr lang="en-US" dirty="0" smtClean="0"/>
              <a:t> Node</a:t>
            </a:r>
            <a:r>
              <a:rPr lang="en-US" dirty="0"/>
              <a:t/>
            </a:r>
            <a:br>
              <a:rPr lang="en-US" dirty="0"/>
            </a:br>
            <a:r>
              <a:rPr lang="en-US" dirty="0"/>
              <a:t>Step </a:t>
            </a:r>
            <a:r>
              <a:rPr lang="en-US" dirty="0" smtClean="0"/>
              <a:t>2:3</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27</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1695" y="8432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NP</a:t>
            </a:r>
            <a:endParaRPr lang="en-US" sz="1800" dirty="0"/>
          </a:p>
        </p:txBody>
      </p:sp>
      <p:sp>
        <p:nvSpPr>
          <p:cNvPr id="14" name="Rectangle 13"/>
          <p:cNvSpPr/>
          <p:nvPr/>
        </p:nvSpPr>
        <p:spPr>
          <a:xfrm>
            <a:off x="4818617" y="1872734"/>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EP</a:t>
            </a:r>
            <a:endParaRPr lang="en-US" sz="1800" dirty="0"/>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3059492" cy="461665"/>
          </a:xfrm>
          <a:prstGeom prst="rect">
            <a:avLst/>
          </a:prstGeom>
          <a:noFill/>
        </p:spPr>
        <p:txBody>
          <a:bodyPr wrap="none" rtlCol="0">
            <a:spAutoFit/>
          </a:bodyPr>
          <a:lstStyle/>
          <a:p>
            <a:r>
              <a:rPr lang="en-US" dirty="0"/>
              <a:t>i</a:t>
            </a:r>
            <a:r>
              <a:rPr lang="en-US" dirty="0" smtClean="0"/>
              <a:t>ndex = </a:t>
            </a:r>
            <a:r>
              <a:rPr lang="en-US" dirty="0" err="1" smtClean="0"/>
              <a:t>addNode</a:t>
            </a:r>
            <a:r>
              <a:rPr lang="en-US" dirty="0" smtClean="0"/>
              <a:t>( … )</a:t>
            </a:r>
            <a:endParaRPr lang="en-US" dirty="0"/>
          </a:p>
        </p:txBody>
      </p:sp>
      <p:sp>
        <p:nvSpPr>
          <p:cNvPr id="58" name="Rectangle 57"/>
          <p:cNvSpPr/>
          <p:nvPr/>
        </p:nvSpPr>
        <p:spPr>
          <a:xfrm>
            <a:off x="457200" y="2667000"/>
            <a:ext cx="2873483" cy="2031325"/>
          </a:xfrm>
          <a:prstGeom prst="rect">
            <a:avLst/>
          </a:prstGeom>
          <a:ln>
            <a:solidFill>
              <a:schemeClr val="bg1">
                <a:lumMod val="75000"/>
              </a:schemeClr>
            </a:solidFill>
          </a:ln>
        </p:spPr>
        <p:txBody>
          <a:bodyPr wrap="square">
            <a:spAutoFit/>
          </a:bodyPr>
          <a:lstStyle/>
          <a:p>
            <a:r>
              <a:rPr lang="en-US" sz="1800" dirty="0" err="1" smtClean="0">
                <a:solidFill>
                  <a:srgbClr val="0000FF"/>
                </a:solidFill>
                <a:latin typeface="Courier New" panose="02070309020205020404" pitchFamily="49" charset="0"/>
              </a:rPr>
              <a:t>freeNodeIndex</a:t>
            </a:r>
            <a:r>
              <a:rPr lang="en-US" sz="1800" dirty="0" smtClean="0">
                <a:solidFill>
                  <a:srgbClr val="0000FF"/>
                </a:solidFill>
                <a:latin typeface="Courier New" panose="02070309020205020404" pitchFamily="49" charset="0"/>
              </a:rPr>
              <a:t> = 2</a:t>
            </a:r>
          </a:p>
          <a:p>
            <a:endParaRPr lang="en-US" sz="1800" dirty="0" smtClean="0">
              <a:solidFill>
                <a:srgbClr val="0000FF"/>
              </a:solidFill>
              <a:latin typeface="Courier New" panose="02070309020205020404" pitchFamily="49" charset="0"/>
            </a:endParaRPr>
          </a:p>
          <a:p>
            <a:r>
              <a:rPr lang="en-US" sz="1800" dirty="0" smtClean="0">
                <a:solidFill>
                  <a:srgbClr val="0000FF"/>
                </a:solidFill>
                <a:latin typeface="Courier New" panose="02070309020205020404" pitchFamily="49" charset="0"/>
              </a:rPr>
              <a:t>NODE </a:t>
            </a:r>
            <a:r>
              <a:rPr lang="en-US" sz="1800" dirty="0" smtClean="0">
                <a:solidFill>
                  <a:prstClr val="black"/>
                </a:solidFill>
                <a:latin typeface="Courier New" panose="02070309020205020404" pitchFamily="49" charset="0"/>
              </a:rPr>
              <a:t>{</a:t>
            </a:r>
            <a:endParaRPr lang="en-US" sz="1800" dirty="0">
              <a:solidFill>
                <a:prstClr val="black"/>
              </a:solidFill>
              <a:latin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id = 2</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dynamicID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1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edgeID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endParaRPr lang="en-US" sz="1800" dirty="0">
              <a:solidFill>
                <a:prstClr val="black"/>
              </a:solidFill>
              <a:highlight>
                <a:srgbClr val="EAEAEA"/>
              </a:highlight>
              <a:latin typeface="Courier New" panose="02070309020205020404" pitchFamily="49" charset="0"/>
            </a:endParaRPr>
          </a:p>
          <a:p>
            <a:r>
              <a:rPr lang="en-US" sz="1800" dirty="0">
                <a:solidFill>
                  <a:prstClr val="black"/>
                </a:solidFill>
                <a:highlight>
                  <a:srgbClr val="EAEAEA"/>
                </a:highlight>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863114" y="5700486"/>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107369" y="4791707"/>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6469319" y="2734978"/>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585755" y="3672812"/>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
        <p:nvSpPr>
          <p:cNvPr id="63" name="Freeform 62"/>
          <p:cNvSpPr/>
          <p:nvPr/>
        </p:nvSpPr>
        <p:spPr>
          <a:xfrm>
            <a:off x="2569029" y="2640030"/>
            <a:ext cx="3538340" cy="1327404"/>
          </a:xfrm>
          <a:custGeom>
            <a:avLst/>
            <a:gdLst>
              <a:gd name="connsiteX0" fmla="*/ 0 w 3976914"/>
              <a:gd name="connsiteY0" fmla="*/ 1293341 h 1327404"/>
              <a:gd name="connsiteX1" fmla="*/ 493485 w 3976914"/>
              <a:gd name="connsiteY1" fmla="*/ 1249799 h 1327404"/>
              <a:gd name="connsiteX2" fmla="*/ 1335314 w 3976914"/>
              <a:gd name="connsiteY2" fmla="*/ 611170 h 1327404"/>
              <a:gd name="connsiteX3" fmla="*/ 2510971 w 3976914"/>
              <a:gd name="connsiteY3" fmla="*/ 59627 h 1327404"/>
              <a:gd name="connsiteX4" fmla="*/ 3294742 w 3976914"/>
              <a:gd name="connsiteY4" fmla="*/ 16084 h 1327404"/>
              <a:gd name="connsiteX5" fmla="*/ 3643085 w 3976914"/>
              <a:gd name="connsiteY5" fmla="*/ 30599 h 1327404"/>
              <a:gd name="connsiteX6" fmla="*/ 3976914 w 3976914"/>
              <a:gd name="connsiteY6" fmla="*/ 349913 h 1327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76914" h="1327404">
                <a:moveTo>
                  <a:pt x="0" y="1293341"/>
                </a:moveTo>
                <a:cubicBezTo>
                  <a:pt x="135466" y="1328417"/>
                  <a:pt x="270933" y="1363494"/>
                  <a:pt x="493485" y="1249799"/>
                </a:cubicBezTo>
                <a:cubicBezTo>
                  <a:pt x="716037" y="1136104"/>
                  <a:pt x="999066" y="809532"/>
                  <a:pt x="1335314" y="611170"/>
                </a:cubicBezTo>
                <a:cubicBezTo>
                  <a:pt x="1671562" y="412808"/>
                  <a:pt x="2184400" y="158808"/>
                  <a:pt x="2510971" y="59627"/>
                </a:cubicBezTo>
                <a:cubicBezTo>
                  <a:pt x="2837542" y="-39554"/>
                  <a:pt x="3106056" y="20922"/>
                  <a:pt x="3294742" y="16084"/>
                </a:cubicBezTo>
                <a:cubicBezTo>
                  <a:pt x="3483428" y="11246"/>
                  <a:pt x="3529390" y="-25039"/>
                  <a:pt x="3643085" y="30599"/>
                </a:cubicBezTo>
                <a:cubicBezTo>
                  <a:pt x="3756780" y="86237"/>
                  <a:pt x="3866847" y="218075"/>
                  <a:pt x="3976914" y="349913"/>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941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t>
            </a:r>
            <a:r>
              <a:rPr lang="en-US" dirty="0" smtClean="0"/>
              <a:t>2</a:t>
            </a:r>
            <a:r>
              <a:rPr lang="en-US" baseline="30000" dirty="0" smtClean="0"/>
              <a:t>nd</a:t>
            </a:r>
            <a:r>
              <a:rPr lang="en-US" dirty="0" smtClean="0"/>
              <a:t> Node</a:t>
            </a:r>
            <a:r>
              <a:rPr lang="en-US" dirty="0"/>
              <a:t/>
            </a:r>
            <a:br>
              <a:rPr lang="en-US" dirty="0"/>
            </a:br>
            <a:r>
              <a:rPr lang="en-US" dirty="0"/>
              <a:t>Step </a:t>
            </a:r>
            <a:r>
              <a:rPr lang="en-US" dirty="0" smtClean="0"/>
              <a:t>2:4</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28</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1695" y="8432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NP</a:t>
            </a:r>
            <a:endParaRPr lang="en-US" sz="1800" dirty="0"/>
          </a:p>
        </p:txBody>
      </p:sp>
      <p:sp>
        <p:nvSpPr>
          <p:cNvPr id="14" name="Rectangle 13"/>
          <p:cNvSpPr/>
          <p:nvPr/>
        </p:nvSpPr>
        <p:spPr>
          <a:xfrm>
            <a:off x="4818617" y="1872734"/>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EP</a:t>
            </a:r>
            <a:endParaRPr lang="en-US" sz="1800" dirty="0"/>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3059492" cy="461665"/>
          </a:xfrm>
          <a:prstGeom prst="rect">
            <a:avLst/>
          </a:prstGeom>
          <a:noFill/>
        </p:spPr>
        <p:txBody>
          <a:bodyPr wrap="none" rtlCol="0">
            <a:spAutoFit/>
          </a:bodyPr>
          <a:lstStyle/>
          <a:p>
            <a:r>
              <a:rPr lang="en-US" dirty="0"/>
              <a:t>i</a:t>
            </a:r>
            <a:r>
              <a:rPr lang="en-US" dirty="0" smtClean="0"/>
              <a:t>ndex = </a:t>
            </a:r>
            <a:r>
              <a:rPr lang="en-US" dirty="0" err="1" smtClean="0"/>
              <a:t>addNode</a:t>
            </a:r>
            <a:r>
              <a:rPr lang="en-US" dirty="0" smtClean="0"/>
              <a:t>( … )</a:t>
            </a:r>
            <a:endParaRPr lang="en-US" dirty="0"/>
          </a:p>
        </p:txBody>
      </p:sp>
      <p:sp>
        <p:nvSpPr>
          <p:cNvPr id="58" name="Rectangle 57"/>
          <p:cNvSpPr/>
          <p:nvPr/>
        </p:nvSpPr>
        <p:spPr>
          <a:xfrm>
            <a:off x="457200" y="2667000"/>
            <a:ext cx="2873483" cy="2031325"/>
          </a:xfrm>
          <a:prstGeom prst="rect">
            <a:avLst/>
          </a:prstGeom>
          <a:ln>
            <a:solidFill>
              <a:schemeClr val="bg1">
                <a:lumMod val="75000"/>
              </a:schemeClr>
            </a:solidFill>
          </a:ln>
        </p:spPr>
        <p:txBody>
          <a:bodyPr wrap="square">
            <a:spAutoFit/>
          </a:bodyPr>
          <a:lstStyle/>
          <a:p>
            <a:r>
              <a:rPr lang="en-US" sz="1800" dirty="0" err="1" smtClean="0">
                <a:solidFill>
                  <a:srgbClr val="0000FF"/>
                </a:solidFill>
                <a:latin typeface="Courier New" panose="02070309020205020404" pitchFamily="49" charset="0"/>
              </a:rPr>
              <a:t>freeNodeIndex</a:t>
            </a:r>
            <a:r>
              <a:rPr lang="en-US" sz="1800" dirty="0" smtClean="0">
                <a:solidFill>
                  <a:srgbClr val="0000FF"/>
                </a:solidFill>
                <a:latin typeface="Courier New" panose="02070309020205020404" pitchFamily="49" charset="0"/>
              </a:rPr>
              <a:t> = 2</a:t>
            </a:r>
          </a:p>
          <a:p>
            <a:endParaRPr lang="en-US" sz="1800" dirty="0" smtClean="0">
              <a:solidFill>
                <a:srgbClr val="0000FF"/>
              </a:solidFill>
              <a:latin typeface="Courier New" panose="02070309020205020404" pitchFamily="49" charset="0"/>
            </a:endParaRPr>
          </a:p>
          <a:p>
            <a:r>
              <a:rPr lang="en-US" sz="1800" dirty="0" smtClean="0">
                <a:solidFill>
                  <a:srgbClr val="0000FF"/>
                </a:solidFill>
                <a:latin typeface="Courier New" panose="02070309020205020404" pitchFamily="49" charset="0"/>
              </a:rPr>
              <a:t>NODE </a:t>
            </a:r>
            <a:r>
              <a:rPr lang="en-US" sz="1800" dirty="0" smtClean="0">
                <a:solidFill>
                  <a:prstClr val="black"/>
                </a:solidFill>
                <a:latin typeface="Courier New" panose="02070309020205020404" pitchFamily="49" charset="0"/>
              </a:rPr>
              <a:t>{</a:t>
            </a:r>
            <a:endParaRPr lang="en-US" sz="1800" dirty="0">
              <a:solidFill>
                <a:prstClr val="black"/>
              </a:solidFill>
              <a:latin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id = 2</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dynamicID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1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edgeID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 }</a:t>
            </a:r>
            <a:endParaRPr lang="en-US" sz="1800" dirty="0">
              <a:solidFill>
                <a:prstClr val="black"/>
              </a:solidFill>
              <a:highlight>
                <a:srgbClr val="EAEAEA"/>
              </a:highlight>
              <a:latin typeface="Courier New" panose="02070309020205020404" pitchFamily="49" charset="0"/>
            </a:endParaRPr>
          </a:p>
          <a:p>
            <a:r>
              <a:rPr lang="en-US" sz="1800" dirty="0">
                <a:solidFill>
                  <a:prstClr val="black"/>
                </a:solidFill>
                <a:highlight>
                  <a:srgbClr val="EAEAEA"/>
                </a:highlight>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863114" y="5700486"/>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107369" y="4791707"/>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6469319" y="2734978"/>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585755" y="3672812"/>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
        <p:nvSpPr>
          <p:cNvPr id="63" name="Freeform 62"/>
          <p:cNvSpPr/>
          <p:nvPr/>
        </p:nvSpPr>
        <p:spPr>
          <a:xfrm>
            <a:off x="2569029" y="2640030"/>
            <a:ext cx="3538340" cy="1327404"/>
          </a:xfrm>
          <a:custGeom>
            <a:avLst/>
            <a:gdLst>
              <a:gd name="connsiteX0" fmla="*/ 0 w 3976914"/>
              <a:gd name="connsiteY0" fmla="*/ 1293341 h 1327404"/>
              <a:gd name="connsiteX1" fmla="*/ 493485 w 3976914"/>
              <a:gd name="connsiteY1" fmla="*/ 1249799 h 1327404"/>
              <a:gd name="connsiteX2" fmla="*/ 1335314 w 3976914"/>
              <a:gd name="connsiteY2" fmla="*/ 611170 h 1327404"/>
              <a:gd name="connsiteX3" fmla="*/ 2510971 w 3976914"/>
              <a:gd name="connsiteY3" fmla="*/ 59627 h 1327404"/>
              <a:gd name="connsiteX4" fmla="*/ 3294742 w 3976914"/>
              <a:gd name="connsiteY4" fmla="*/ 16084 h 1327404"/>
              <a:gd name="connsiteX5" fmla="*/ 3643085 w 3976914"/>
              <a:gd name="connsiteY5" fmla="*/ 30599 h 1327404"/>
              <a:gd name="connsiteX6" fmla="*/ 3976914 w 3976914"/>
              <a:gd name="connsiteY6" fmla="*/ 349913 h 1327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76914" h="1327404">
                <a:moveTo>
                  <a:pt x="0" y="1293341"/>
                </a:moveTo>
                <a:cubicBezTo>
                  <a:pt x="135466" y="1328417"/>
                  <a:pt x="270933" y="1363494"/>
                  <a:pt x="493485" y="1249799"/>
                </a:cubicBezTo>
                <a:cubicBezTo>
                  <a:pt x="716037" y="1136104"/>
                  <a:pt x="999066" y="809532"/>
                  <a:pt x="1335314" y="611170"/>
                </a:cubicBezTo>
                <a:cubicBezTo>
                  <a:pt x="1671562" y="412808"/>
                  <a:pt x="2184400" y="158808"/>
                  <a:pt x="2510971" y="59627"/>
                </a:cubicBezTo>
                <a:cubicBezTo>
                  <a:pt x="2837542" y="-39554"/>
                  <a:pt x="3106056" y="20922"/>
                  <a:pt x="3294742" y="16084"/>
                </a:cubicBezTo>
                <a:cubicBezTo>
                  <a:pt x="3483428" y="11246"/>
                  <a:pt x="3529390" y="-25039"/>
                  <a:pt x="3643085" y="30599"/>
                </a:cubicBezTo>
                <a:cubicBezTo>
                  <a:pt x="3756780" y="86237"/>
                  <a:pt x="3866847" y="218075"/>
                  <a:pt x="3976914" y="349913"/>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9612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t>
            </a:r>
            <a:r>
              <a:rPr lang="en-US" dirty="0" smtClean="0"/>
              <a:t>3</a:t>
            </a:r>
            <a:r>
              <a:rPr lang="en-US" baseline="30000" dirty="0" smtClean="0"/>
              <a:t>rd</a:t>
            </a:r>
            <a:r>
              <a:rPr lang="en-US" dirty="0" smtClean="0"/>
              <a:t>  Node</a:t>
            </a:r>
            <a:r>
              <a:rPr lang="en-US" dirty="0"/>
              <a:t/>
            </a:r>
            <a:br>
              <a:rPr lang="en-US" dirty="0"/>
            </a:br>
            <a:r>
              <a:rPr lang="en-US" dirty="0"/>
              <a:t>Step </a:t>
            </a:r>
            <a:r>
              <a:rPr lang="en-US" dirty="0" smtClean="0"/>
              <a:t>3:0</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29</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1695" y="8432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NP</a:t>
            </a:r>
            <a:endParaRPr lang="en-US" sz="1800" dirty="0"/>
          </a:p>
        </p:txBody>
      </p:sp>
      <p:sp>
        <p:nvSpPr>
          <p:cNvPr id="14" name="Rectangle 13"/>
          <p:cNvSpPr/>
          <p:nvPr/>
        </p:nvSpPr>
        <p:spPr>
          <a:xfrm>
            <a:off x="4818617" y="1872734"/>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EP</a:t>
            </a:r>
            <a:endParaRPr lang="en-US" sz="1800" dirty="0"/>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3059492" cy="461665"/>
          </a:xfrm>
          <a:prstGeom prst="rect">
            <a:avLst/>
          </a:prstGeom>
          <a:noFill/>
        </p:spPr>
        <p:txBody>
          <a:bodyPr wrap="none" rtlCol="0">
            <a:spAutoFit/>
          </a:bodyPr>
          <a:lstStyle/>
          <a:p>
            <a:r>
              <a:rPr lang="en-US" dirty="0"/>
              <a:t>i</a:t>
            </a:r>
            <a:r>
              <a:rPr lang="en-US" dirty="0" smtClean="0"/>
              <a:t>ndex = </a:t>
            </a:r>
            <a:r>
              <a:rPr lang="en-US" dirty="0" err="1" smtClean="0"/>
              <a:t>addNode</a:t>
            </a:r>
            <a:r>
              <a:rPr lang="en-US" dirty="0" smtClean="0"/>
              <a:t>( … )</a:t>
            </a:r>
            <a:endParaRPr lang="en-US" dirty="0"/>
          </a:p>
        </p:txBody>
      </p:sp>
      <p:sp>
        <p:nvSpPr>
          <p:cNvPr id="58" name="Rectangle 57"/>
          <p:cNvSpPr/>
          <p:nvPr/>
        </p:nvSpPr>
        <p:spPr>
          <a:xfrm>
            <a:off x="457200" y="2667000"/>
            <a:ext cx="2873483" cy="2031325"/>
          </a:xfrm>
          <a:prstGeom prst="rect">
            <a:avLst/>
          </a:prstGeom>
          <a:ln>
            <a:solidFill>
              <a:schemeClr val="bg1">
                <a:lumMod val="75000"/>
              </a:schemeClr>
            </a:solidFill>
          </a:ln>
        </p:spPr>
        <p:txBody>
          <a:bodyPr wrap="square">
            <a:spAutoFit/>
          </a:bodyPr>
          <a:lstStyle/>
          <a:p>
            <a:r>
              <a:rPr lang="en-US" sz="1800" dirty="0" err="1" smtClean="0">
                <a:solidFill>
                  <a:srgbClr val="0000FF"/>
                </a:solidFill>
                <a:latin typeface="Courier New" panose="02070309020205020404" pitchFamily="49" charset="0"/>
              </a:rPr>
              <a:t>freeNodeIndex</a:t>
            </a:r>
            <a:r>
              <a:rPr lang="en-US" sz="1800" dirty="0" smtClean="0">
                <a:solidFill>
                  <a:srgbClr val="0000FF"/>
                </a:solidFill>
                <a:latin typeface="Courier New" panose="02070309020205020404" pitchFamily="49" charset="0"/>
              </a:rPr>
              <a:t> = ?</a:t>
            </a:r>
          </a:p>
          <a:p>
            <a:endParaRPr lang="en-US" sz="1800" dirty="0" smtClean="0">
              <a:solidFill>
                <a:srgbClr val="0000FF"/>
              </a:solidFill>
              <a:latin typeface="Courier New" panose="02070309020205020404" pitchFamily="49" charset="0"/>
            </a:endParaRPr>
          </a:p>
          <a:p>
            <a:r>
              <a:rPr lang="en-US" sz="1800" dirty="0" smtClean="0">
                <a:solidFill>
                  <a:srgbClr val="0000FF"/>
                </a:solidFill>
                <a:latin typeface="Courier New" panose="02070309020205020404" pitchFamily="49" charset="0"/>
              </a:rPr>
              <a:t>NODE </a:t>
            </a:r>
            <a:r>
              <a:rPr lang="en-US" sz="1800" dirty="0" smtClean="0">
                <a:solidFill>
                  <a:prstClr val="black"/>
                </a:solidFill>
                <a:latin typeface="Courier New" panose="02070309020205020404" pitchFamily="49" charset="0"/>
              </a:rPr>
              <a:t>{</a:t>
            </a:r>
            <a:endParaRPr lang="en-US" sz="1800" dirty="0">
              <a:solidFill>
                <a:prstClr val="black"/>
              </a:solidFill>
              <a:latin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id =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dynamicID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edgeID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endParaRPr lang="en-US" sz="1800" dirty="0">
              <a:solidFill>
                <a:prstClr val="black"/>
              </a:solidFill>
              <a:highlight>
                <a:srgbClr val="EAEAEA"/>
              </a:highlight>
              <a:latin typeface="Courier New" panose="02070309020205020404" pitchFamily="49" charset="0"/>
            </a:endParaRPr>
          </a:p>
          <a:p>
            <a:r>
              <a:rPr lang="en-US" sz="1800" dirty="0">
                <a:solidFill>
                  <a:prstClr val="black"/>
                </a:solidFill>
                <a:highlight>
                  <a:srgbClr val="EAEAEA"/>
                </a:highlight>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863114" y="5700486"/>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107369" y="4791707"/>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6469319" y="2734978"/>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585755" y="3672812"/>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Tree>
    <p:extLst>
      <p:ext uri="{BB962C8B-B14F-4D97-AF65-F5344CB8AC3E}">
        <p14:creationId xmlns:p14="http://schemas.microsoft.com/office/powerpoint/2010/main" val="288751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panose="020B0604020202020204" pitchFamily="34" charset="0"/>
                <a:cs typeface="Arial" panose="020B0604020202020204" pitchFamily="34" charset="0"/>
              </a:rPr>
              <a:t>Classes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3B34793-9A35-4337-90ED-EDFBE010618B}" type="slidenum">
              <a:rPr lang="en-US" smtClean="0"/>
              <a:t>3</a:t>
            </a:fld>
            <a:endParaRPr lang="en-US"/>
          </a:p>
        </p:txBody>
      </p:sp>
      <p:sp>
        <p:nvSpPr>
          <p:cNvPr id="5" name="Rectangle 4"/>
          <p:cNvSpPr/>
          <p:nvPr/>
        </p:nvSpPr>
        <p:spPr>
          <a:xfrm>
            <a:off x="152400" y="1600200"/>
            <a:ext cx="5048250" cy="4524315"/>
          </a:xfrm>
          <a:prstGeom prst="rect">
            <a:avLst/>
          </a:prstGeom>
          <a:ln>
            <a:solidFill>
              <a:schemeClr val="bg1">
                <a:lumMod val="75000"/>
              </a:schemeClr>
            </a:solidFill>
          </a:ln>
        </p:spPr>
        <p:txBody>
          <a:bodyPr wrap="square">
            <a:spAutoFit/>
          </a:bodyPr>
          <a:lstStyle/>
          <a:p>
            <a:r>
              <a:rPr lang="en-US" sz="1800" dirty="0">
                <a:solidFill>
                  <a:srgbClr val="0000FF"/>
                </a:solidFill>
                <a:latin typeface="Courier New" panose="02070309020205020404" pitchFamily="49" charset="0"/>
              </a:rPr>
              <a:t>class</a:t>
            </a:r>
            <a:r>
              <a:rPr lang="en-US" sz="1800" dirty="0">
                <a:solidFill>
                  <a:prstClr val="black"/>
                </a:solidFill>
                <a:latin typeface="Courier New" panose="02070309020205020404" pitchFamily="49" charset="0"/>
              </a:rPr>
              <a:t> GRAPH_NODE {</a:t>
            </a:r>
          </a:p>
          <a:p>
            <a:r>
              <a:rPr lang="en-US" sz="1800" dirty="0">
                <a:solidFill>
                  <a:srgbClr val="0000FF"/>
                </a:solidFill>
                <a:latin typeface="Courier New" panose="02070309020205020404" pitchFamily="49" charset="0"/>
              </a:rPr>
              <a:t>public</a:t>
            </a:r>
            <a:r>
              <a:rPr lang="en-US" sz="1800" dirty="0">
                <a:solidFill>
                  <a:prstClr val="black"/>
                </a:solidFill>
                <a:latin typeface="Courier New" panose="02070309020205020404" pitchFamily="49" charset="0"/>
              </a:rPr>
              <a:t>:</a:t>
            </a:r>
          </a:p>
          <a:p>
            <a:r>
              <a:rPr lang="en-US" sz="1800" dirty="0">
                <a:solidFill>
                  <a:prstClr val="black"/>
                </a:solidFill>
                <a:latin typeface="Courier New" panose="02070309020205020404" pitchFamily="49" charset="0"/>
              </a:rPr>
              <a:t>    GRAPH_NODE( ) {</a:t>
            </a:r>
          </a:p>
          <a:p>
            <a:r>
              <a:rPr lang="en-US" sz="1800" dirty="0">
                <a:solidFill>
                  <a:prstClr val="black"/>
                </a:solidFill>
                <a:latin typeface="Courier New" panose="02070309020205020404" pitchFamily="49" charset="0"/>
              </a:rPr>
              <a:t>        r = 1.0;</a:t>
            </a:r>
          </a:p>
          <a:p>
            <a:r>
              <a:rPr lang="en-US" sz="1800" dirty="0">
                <a:solidFill>
                  <a:prstClr val="black"/>
                </a:solidFill>
                <a:latin typeface="Courier New" panose="02070309020205020404" pitchFamily="49" charset="0"/>
              </a:rPr>
              <a:t>        p = vector3(0.0, 0.0, 0.0);</a:t>
            </a:r>
          </a:p>
          <a:p>
            <a:r>
              <a:rPr lang="en-US" sz="1800" dirty="0">
                <a:solidFill>
                  <a:prstClr val="black"/>
                </a:solidFill>
                <a:latin typeface="Courier New" panose="02070309020205020404" pitchFamily="49" charset="0"/>
              </a:rPr>
              <a:t>    }</a:t>
            </a:r>
          </a:p>
          <a:p>
            <a:r>
              <a:rPr lang="en-US" sz="1800" dirty="0">
                <a:solidFill>
                  <a:prstClr val="black"/>
                </a:solidFill>
                <a:latin typeface="Courier New" panose="02070309020205020404" pitchFamily="49" charset="0"/>
              </a:rPr>
              <a:t>    </a:t>
            </a:r>
            <a:r>
              <a:rPr lang="en-US" sz="1800" dirty="0">
                <a:latin typeface="Courier New" panose="02070309020205020404" pitchFamily="49" charset="0"/>
                <a:cs typeface="Courier New" panose="02070309020205020404" pitchFamily="49" charset="0"/>
              </a:rPr>
              <a:t>vector3 p;  //position</a:t>
            </a:r>
          </a:p>
          <a:p>
            <a:r>
              <a:rPr lang="en-US" sz="1800" dirty="0">
                <a:latin typeface="Courier New" panose="02070309020205020404" pitchFamily="49" charset="0"/>
                <a:cs typeface="Courier New" panose="02070309020205020404" pitchFamily="49" charset="0"/>
              </a:rPr>
              <a:t>    double r;   //radius    </a:t>
            </a: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id;     //unique ID</a:t>
            </a:r>
          </a:p>
          <a:p>
            <a:r>
              <a:rPr lang="en-US" sz="18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    // in the active index array</a:t>
            </a: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dynamicID</a:t>
            </a:r>
            <a:r>
              <a:rPr lang="en-US" sz="18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    vector&lt;</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&gt; </a:t>
            </a:r>
            <a:r>
              <a:rPr lang="en-US" sz="1800" dirty="0" err="1">
                <a:latin typeface="Courier New" panose="02070309020205020404" pitchFamily="49" charset="0"/>
                <a:cs typeface="Courier New" panose="02070309020205020404" pitchFamily="49" charset="0"/>
              </a:rPr>
              <a:t>edgeID</a:t>
            </a:r>
            <a:r>
              <a:rPr lang="en-US" sz="1800" dirty="0">
                <a:latin typeface="Courier New" panose="02070309020205020404" pitchFamily="49" charset="0"/>
                <a:cs typeface="Courier New" panose="02070309020205020404" pitchFamily="49" charset="0"/>
              </a:rPr>
              <a:t>;</a:t>
            </a:r>
          </a:p>
          <a:p>
            <a:r>
              <a:rPr lang="en-US" sz="1800" dirty="0">
                <a:solidFill>
                  <a:prstClr val="black"/>
                </a:solidFill>
                <a:highlight>
                  <a:srgbClr val="EAEAEA"/>
                </a:highlight>
                <a:latin typeface="Courier New" panose="02070309020205020404" pitchFamily="49" charset="0"/>
              </a:rPr>
              <a:t>    </a:t>
            </a:r>
          </a:p>
          <a:p>
            <a:r>
              <a:rPr lang="en-US" sz="1800" dirty="0">
                <a:solidFill>
                  <a:prstClr val="black"/>
                </a:solidFill>
                <a:highlight>
                  <a:srgbClr val="EAEAEA"/>
                </a:highlight>
                <a:latin typeface="Courier New" panose="02070309020205020404" pitchFamily="49" charset="0"/>
              </a:rPr>
              <a:t>};</a:t>
            </a:r>
          </a:p>
        </p:txBody>
      </p:sp>
      <p:sp>
        <p:nvSpPr>
          <p:cNvPr id="6" name="Rectangle 5"/>
          <p:cNvSpPr/>
          <p:nvPr/>
        </p:nvSpPr>
        <p:spPr>
          <a:xfrm>
            <a:off x="5334000" y="1612421"/>
            <a:ext cx="3581400" cy="1938992"/>
          </a:xfrm>
          <a:prstGeom prst="rect">
            <a:avLst/>
          </a:prstGeom>
          <a:ln>
            <a:solidFill>
              <a:schemeClr val="bg1">
                <a:lumMod val="75000"/>
              </a:schemeClr>
            </a:solidFill>
          </a:ln>
        </p:spPr>
        <p:txBody>
          <a:bodyPr wrap="square">
            <a:spAutoFit/>
          </a:bodyPr>
          <a:lstStyle/>
          <a:p>
            <a:r>
              <a:rPr lang="en-US" sz="2000" dirty="0">
                <a:solidFill>
                  <a:srgbClr val="0000FF"/>
                </a:solidFill>
                <a:latin typeface="Courier New" panose="02070309020205020404" pitchFamily="49" charset="0"/>
              </a:rPr>
              <a:t>class</a:t>
            </a:r>
            <a:r>
              <a:rPr lang="en-US" sz="2000" dirty="0">
                <a:solidFill>
                  <a:prstClr val="black"/>
                </a:solidFill>
                <a:latin typeface="Courier New" panose="02070309020205020404" pitchFamily="49" charset="0"/>
              </a:rPr>
              <a:t> GRAPH_EDGE {</a:t>
            </a:r>
          </a:p>
          <a:p>
            <a:r>
              <a:rPr lang="en-US" sz="2000" dirty="0">
                <a:solidFill>
                  <a:srgbClr val="0000FF"/>
                </a:solidFill>
                <a:latin typeface="Courier New" panose="02070309020205020404" pitchFamily="49" charset="0"/>
              </a:rPr>
              <a:t>public</a:t>
            </a:r>
            <a:r>
              <a:rPr lang="en-US" sz="2000" dirty="0">
                <a:solidFill>
                  <a:prstClr val="black"/>
                </a:solidFill>
                <a:latin typeface="Courier New" panose="02070309020205020404" pitchFamily="49" charset="0"/>
              </a:rPr>
              <a:t>:</a:t>
            </a:r>
          </a:p>
          <a:p>
            <a:r>
              <a:rPr lang="en-US" sz="2000" dirty="0">
                <a:solidFill>
                  <a:prstClr val="black"/>
                </a:solidFill>
                <a:latin typeface="Courier New" panose="02070309020205020404" pitchFamily="49" charset="0"/>
              </a:rPr>
              <a:t>    </a:t>
            </a:r>
            <a:r>
              <a:rPr lang="en-US" sz="2000" dirty="0" err="1">
                <a:solidFill>
                  <a:srgbClr val="0000FF"/>
                </a:solidFill>
                <a:latin typeface="Courier New" panose="02070309020205020404" pitchFamily="49" charset="0"/>
              </a:rPr>
              <a:t>int</a:t>
            </a:r>
            <a:r>
              <a:rPr lang="en-US" sz="2000" dirty="0">
                <a:solidFill>
                  <a:prstClr val="black"/>
                </a:solidFill>
                <a:latin typeface="Courier New" panose="02070309020205020404" pitchFamily="49" charset="0"/>
              </a:rPr>
              <a:t> id</a:t>
            </a:r>
            <a:r>
              <a:rPr lang="en-US" sz="2000" dirty="0" smtClean="0">
                <a:solidFill>
                  <a:prstClr val="black"/>
                </a:solidFill>
                <a:latin typeface="Courier New" panose="02070309020205020404" pitchFamily="49" charset="0"/>
              </a:rPr>
              <a:t>; // unique</a:t>
            </a:r>
            <a:endParaRPr lang="en-US" sz="2000" dirty="0">
              <a:solidFill>
                <a:prstClr val="black"/>
              </a:solidFill>
              <a:latin typeface="Courier New" panose="02070309020205020404" pitchFamily="49" charset="0"/>
            </a:endParaRPr>
          </a:p>
          <a:p>
            <a:r>
              <a:rPr lang="en-US" sz="2000" dirty="0">
                <a:solidFill>
                  <a:prstClr val="black"/>
                </a:solidFill>
                <a:latin typeface="Courier New" panose="02070309020205020404" pitchFamily="49" charset="0"/>
              </a:rPr>
              <a:t>    </a:t>
            </a:r>
            <a:r>
              <a:rPr lang="en-US" sz="2000" dirty="0" err="1">
                <a:solidFill>
                  <a:srgbClr val="0000FF"/>
                </a:solidFill>
                <a:latin typeface="Courier New" panose="02070309020205020404" pitchFamily="49" charset="0"/>
              </a:rPr>
              <a:t>int</a:t>
            </a:r>
            <a:r>
              <a:rPr lang="en-US" sz="2000" dirty="0">
                <a:solidFill>
                  <a:prstClr val="black"/>
                </a:solidFill>
                <a:latin typeface="Courier New" panose="02070309020205020404" pitchFamily="49" charset="0"/>
              </a:rPr>
              <a:t> </a:t>
            </a:r>
            <a:r>
              <a:rPr lang="en-US" sz="2000" dirty="0" err="1">
                <a:solidFill>
                  <a:prstClr val="black"/>
                </a:solidFill>
                <a:latin typeface="Courier New" panose="02070309020205020404" pitchFamily="49" charset="0"/>
              </a:rPr>
              <a:t>dynamicID</a:t>
            </a:r>
            <a:r>
              <a:rPr lang="en-US" sz="2000" dirty="0">
                <a:solidFill>
                  <a:prstClr val="black"/>
                </a:solidFill>
                <a:latin typeface="Courier New" panose="02070309020205020404" pitchFamily="49" charset="0"/>
              </a:rPr>
              <a:t>; </a:t>
            </a:r>
          </a:p>
          <a:p>
            <a:r>
              <a:rPr lang="en-US" sz="2000" dirty="0">
                <a:solidFill>
                  <a:prstClr val="black"/>
                </a:solidFill>
                <a:latin typeface="Courier New" panose="02070309020205020404" pitchFamily="49" charset="0"/>
              </a:rPr>
              <a:t>    </a:t>
            </a:r>
            <a:r>
              <a:rPr lang="en-US" sz="2000" dirty="0" err="1">
                <a:solidFill>
                  <a:srgbClr val="0000FF"/>
                </a:solidFill>
                <a:latin typeface="Courier New" panose="02070309020205020404" pitchFamily="49" charset="0"/>
              </a:rPr>
              <a:t>int</a:t>
            </a:r>
            <a:r>
              <a:rPr lang="en-US" sz="2000" dirty="0">
                <a:solidFill>
                  <a:prstClr val="black"/>
                </a:solidFill>
                <a:latin typeface="Courier New" panose="02070309020205020404" pitchFamily="49" charset="0"/>
              </a:rPr>
              <a:t> </a:t>
            </a:r>
            <a:r>
              <a:rPr lang="en-US" sz="2000" dirty="0" err="1">
                <a:solidFill>
                  <a:prstClr val="black"/>
                </a:solidFill>
                <a:latin typeface="Courier New" panose="02070309020205020404" pitchFamily="49" charset="0"/>
              </a:rPr>
              <a:t>nodeID</a:t>
            </a:r>
            <a:r>
              <a:rPr lang="en-US" sz="2000" dirty="0">
                <a:solidFill>
                  <a:prstClr val="black"/>
                </a:solidFill>
                <a:latin typeface="Courier New" panose="02070309020205020404" pitchFamily="49" charset="0"/>
              </a:rPr>
              <a:t>[2];</a:t>
            </a:r>
          </a:p>
          <a:p>
            <a:r>
              <a:rPr lang="en-US" sz="2000" dirty="0">
                <a:solidFill>
                  <a:prstClr val="black"/>
                </a:solidFill>
                <a:latin typeface="Courier New" panose="02070309020205020404" pitchFamily="49" charset="0"/>
              </a:rPr>
              <a:t>};</a:t>
            </a:r>
          </a:p>
        </p:txBody>
      </p:sp>
      <p:sp>
        <p:nvSpPr>
          <p:cNvPr id="7" name="Oval 1"/>
          <p:cNvSpPr>
            <a:spLocks noChangeArrowheads="1"/>
          </p:cNvSpPr>
          <p:nvPr/>
        </p:nvSpPr>
        <p:spPr bwMode="auto">
          <a:xfrm>
            <a:off x="5867400" y="373062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5</a:t>
            </a:r>
          </a:p>
        </p:txBody>
      </p:sp>
      <p:sp>
        <p:nvSpPr>
          <p:cNvPr id="8" name="Oval 6"/>
          <p:cNvSpPr>
            <a:spLocks noChangeArrowheads="1"/>
          </p:cNvSpPr>
          <p:nvPr/>
        </p:nvSpPr>
        <p:spPr bwMode="auto">
          <a:xfrm>
            <a:off x="7391400" y="373062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2</a:t>
            </a:r>
          </a:p>
        </p:txBody>
      </p:sp>
      <p:sp>
        <p:nvSpPr>
          <p:cNvPr id="9" name="Oval 7"/>
          <p:cNvSpPr>
            <a:spLocks noChangeArrowheads="1"/>
          </p:cNvSpPr>
          <p:nvPr/>
        </p:nvSpPr>
        <p:spPr bwMode="auto">
          <a:xfrm>
            <a:off x="6477000" y="4832350"/>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0</a:t>
            </a:r>
          </a:p>
        </p:txBody>
      </p:sp>
      <p:sp>
        <p:nvSpPr>
          <p:cNvPr id="10" name="Oval 8"/>
          <p:cNvSpPr>
            <a:spLocks noChangeArrowheads="1"/>
          </p:cNvSpPr>
          <p:nvPr/>
        </p:nvSpPr>
        <p:spPr bwMode="auto">
          <a:xfrm>
            <a:off x="7772400" y="5059363"/>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1</a:t>
            </a:r>
          </a:p>
        </p:txBody>
      </p:sp>
      <p:sp>
        <p:nvSpPr>
          <p:cNvPr id="11" name="Oval 10"/>
          <p:cNvSpPr>
            <a:spLocks noChangeArrowheads="1"/>
          </p:cNvSpPr>
          <p:nvPr/>
        </p:nvSpPr>
        <p:spPr bwMode="auto">
          <a:xfrm>
            <a:off x="7391400" y="6089650"/>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3</a:t>
            </a:r>
          </a:p>
        </p:txBody>
      </p:sp>
      <p:cxnSp>
        <p:nvCxnSpPr>
          <p:cNvPr id="12" name="Straight Connector 3"/>
          <p:cNvCxnSpPr>
            <a:cxnSpLocks noChangeShapeType="1"/>
            <a:endCxn id="10" idx="1"/>
          </p:cNvCxnSpPr>
          <p:nvPr/>
        </p:nvCxnSpPr>
        <p:spPr bwMode="auto">
          <a:xfrm>
            <a:off x="7086600" y="5099050"/>
            <a:ext cx="774700" cy="38100"/>
          </a:xfrm>
          <a:prstGeom prst="line">
            <a:avLst/>
          </a:prstGeom>
          <a:noFill/>
          <a:ln w="12700"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4"/>
          <p:cNvCxnSpPr>
            <a:cxnSpLocks noChangeShapeType="1"/>
            <a:stCxn id="9" idx="5"/>
            <a:endCxn id="11" idx="1"/>
          </p:cNvCxnSpPr>
          <p:nvPr/>
        </p:nvCxnSpPr>
        <p:spPr bwMode="auto">
          <a:xfrm>
            <a:off x="6997700" y="5287963"/>
            <a:ext cx="482600" cy="879475"/>
          </a:xfrm>
          <a:prstGeom prst="line">
            <a:avLst/>
          </a:prstGeom>
          <a:noFill/>
          <a:ln w="12700"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7"/>
          <p:cNvCxnSpPr>
            <a:cxnSpLocks noChangeShapeType="1"/>
            <a:stCxn id="7" idx="5"/>
          </p:cNvCxnSpPr>
          <p:nvPr/>
        </p:nvCxnSpPr>
        <p:spPr bwMode="auto">
          <a:xfrm>
            <a:off x="6388100" y="4186238"/>
            <a:ext cx="242888" cy="684212"/>
          </a:xfrm>
          <a:prstGeom prst="line">
            <a:avLst/>
          </a:prstGeom>
          <a:noFill/>
          <a:ln w="12700"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9"/>
          <p:cNvCxnSpPr>
            <a:cxnSpLocks noChangeShapeType="1"/>
            <a:stCxn id="8" idx="4"/>
          </p:cNvCxnSpPr>
          <p:nvPr/>
        </p:nvCxnSpPr>
        <p:spPr bwMode="auto">
          <a:xfrm>
            <a:off x="7696200" y="4264025"/>
            <a:ext cx="377825" cy="844550"/>
          </a:xfrm>
          <a:prstGeom prst="line">
            <a:avLst/>
          </a:prstGeom>
          <a:noFill/>
          <a:ln w="12700"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21"/>
          <p:cNvCxnSpPr>
            <a:cxnSpLocks noChangeShapeType="1"/>
            <a:endCxn id="11" idx="7"/>
          </p:cNvCxnSpPr>
          <p:nvPr/>
        </p:nvCxnSpPr>
        <p:spPr bwMode="auto">
          <a:xfrm flipH="1">
            <a:off x="7912100" y="5592763"/>
            <a:ext cx="152400" cy="574675"/>
          </a:xfrm>
          <a:prstGeom prst="line">
            <a:avLst/>
          </a:prstGeom>
          <a:noFill/>
          <a:ln w="12700"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23"/>
          <p:cNvCxnSpPr>
            <a:cxnSpLocks noChangeShapeType="1"/>
            <a:stCxn id="10" idx="2"/>
            <a:endCxn id="9" idx="5"/>
          </p:cNvCxnSpPr>
          <p:nvPr/>
        </p:nvCxnSpPr>
        <p:spPr bwMode="auto">
          <a:xfrm flipH="1" flipV="1">
            <a:off x="6997700" y="5287963"/>
            <a:ext cx="774700" cy="38100"/>
          </a:xfrm>
          <a:prstGeom prst="line">
            <a:avLst/>
          </a:prstGeom>
          <a:noFill/>
          <a:ln w="12700"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p:cNvSpPr txBox="1"/>
          <p:nvPr/>
        </p:nvSpPr>
        <p:spPr>
          <a:xfrm>
            <a:off x="1100263" y="6249988"/>
            <a:ext cx="4386137" cy="461665"/>
          </a:xfrm>
          <a:prstGeom prst="rect">
            <a:avLst/>
          </a:prstGeom>
          <a:noFill/>
        </p:spPr>
        <p:txBody>
          <a:bodyPr wrap="none" rtlCol="0">
            <a:spAutoFit/>
          </a:bodyPr>
          <a:lstStyle/>
          <a:p>
            <a:r>
              <a:rPr lang="en-US" dirty="0" smtClean="0"/>
              <a:t>For node 0, </a:t>
            </a:r>
            <a:r>
              <a:rPr lang="en-US" dirty="0" err="1" smtClean="0"/>
              <a:t>edgeID</a:t>
            </a:r>
            <a:r>
              <a:rPr lang="en-US" dirty="0" smtClean="0"/>
              <a:t>[ ] {0, 2, 3, 5} </a:t>
            </a:r>
            <a:endParaRPr lang="en-US" dirty="0"/>
          </a:p>
        </p:txBody>
      </p:sp>
      <p:sp>
        <p:nvSpPr>
          <p:cNvPr id="31" name="TextBox 30"/>
          <p:cNvSpPr txBox="1"/>
          <p:nvPr/>
        </p:nvSpPr>
        <p:spPr>
          <a:xfrm>
            <a:off x="6143077" y="4405383"/>
            <a:ext cx="338554" cy="461665"/>
          </a:xfrm>
          <a:prstGeom prst="rect">
            <a:avLst/>
          </a:prstGeom>
          <a:noFill/>
        </p:spPr>
        <p:txBody>
          <a:bodyPr wrap="none" rtlCol="0">
            <a:spAutoFit/>
          </a:bodyPr>
          <a:lstStyle/>
          <a:p>
            <a:r>
              <a:rPr lang="en-US" dirty="0" smtClean="0"/>
              <a:t>0</a:t>
            </a:r>
            <a:endParaRPr lang="en-US" dirty="0"/>
          </a:p>
        </p:txBody>
      </p:sp>
      <p:sp>
        <p:nvSpPr>
          <p:cNvPr id="32" name="TextBox 31"/>
          <p:cNvSpPr txBox="1"/>
          <p:nvPr/>
        </p:nvSpPr>
        <p:spPr>
          <a:xfrm>
            <a:off x="7977414" y="4414986"/>
            <a:ext cx="338554" cy="461665"/>
          </a:xfrm>
          <a:prstGeom prst="rect">
            <a:avLst/>
          </a:prstGeom>
          <a:noFill/>
        </p:spPr>
        <p:txBody>
          <a:bodyPr wrap="none" rtlCol="0">
            <a:spAutoFit/>
          </a:bodyPr>
          <a:lstStyle/>
          <a:p>
            <a:r>
              <a:rPr lang="en-US" dirty="0" smtClean="0"/>
              <a:t>1</a:t>
            </a:r>
            <a:endParaRPr lang="en-US" dirty="0"/>
          </a:p>
        </p:txBody>
      </p:sp>
      <p:sp>
        <p:nvSpPr>
          <p:cNvPr id="33" name="TextBox 32"/>
          <p:cNvSpPr txBox="1"/>
          <p:nvPr/>
        </p:nvSpPr>
        <p:spPr>
          <a:xfrm>
            <a:off x="7226575" y="4682778"/>
            <a:ext cx="309884" cy="461665"/>
          </a:xfrm>
          <a:prstGeom prst="rect">
            <a:avLst/>
          </a:prstGeom>
          <a:noFill/>
        </p:spPr>
        <p:txBody>
          <a:bodyPr wrap="square" rtlCol="0">
            <a:spAutoFit/>
          </a:bodyPr>
          <a:lstStyle/>
          <a:p>
            <a:r>
              <a:rPr lang="en-US" dirty="0" smtClean="0"/>
              <a:t>2</a:t>
            </a:r>
            <a:endParaRPr lang="en-US" dirty="0"/>
          </a:p>
        </p:txBody>
      </p:sp>
      <p:sp>
        <p:nvSpPr>
          <p:cNvPr id="34" name="TextBox 33"/>
          <p:cNvSpPr txBox="1"/>
          <p:nvPr/>
        </p:nvSpPr>
        <p:spPr>
          <a:xfrm>
            <a:off x="7363996" y="5318389"/>
            <a:ext cx="338554" cy="461665"/>
          </a:xfrm>
          <a:prstGeom prst="rect">
            <a:avLst/>
          </a:prstGeom>
          <a:noFill/>
        </p:spPr>
        <p:txBody>
          <a:bodyPr wrap="none" rtlCol="0">
            <a:spAutoFit/>
          </a:bodyPr>
          <a:lstStyle/>
          <a:p>
            <a:r>
              <a:rPr lang="en-US" dirty="0" smtClean="0"/>
              <a:t>3</a:t>
            </a:r>
            <a:endParaRPr lang="en-US" dirty="0"/>
          </a:p>
        </p:txBody>
      </p:sp>
      <p:sp>
        <p:nvSpPr>
          <p:cNvPr id="35" name="TextBox 34"/>
          <p:cNvSpPr txBox="1"/>
          <p:nvPr/>
        </p:nvSpPr>
        <p:spPr>
          <a:xfrm>
            <a:off x="6921669" y="5569397"/>
            <a:ext cx="338554" cy="461665"/>
          </a:xfrm>
          <a:prstGeom prst="rect">
            <a:avLst/>
          </a:prstGeom>
          <a:noFill/>
        </p:spPr>
        <p:txBody>
          <a:bodyPr wrap="none" rtlCol="0">
            <a:spAutoFit/>
          </a:bodyPr>
          <a:lstStyle/>
          <a:p>
            <a:r>
              <a:rPr lang="en-US" dirty="0" smtClean="0"/>
              <a:t>5</a:t>
            </a:r>
            <a:endParaRPr lang="en-US" dirty="0"/>
          </a:p>
        </p:txBody>
      </p:sp>
      <p:sp>
        <p:nvSpPr>
          <p:cNvPr id="36" name="TextBox 35"/>
          <p:cNvSpPr txBox="1"/>
          <p:nvPr/>
        </p:nvSpPr>
        <p:spPr>
          <a:xfrm>
            <a:off x="8001000" y="5649268"/>
            <a:ext cx="338554" cy="461665"/>
          </a:xfrm>
          <a:prstGeom prst="rect">
            <a:avLst/>
          </a:prstGeom>
          <a:noFill/>
        </p:spPr>
        <p:txBody>
          <a:bodyPr wrap="none" rtlCol="0">
            <a:spAutoFit/>
          </a:bodyPr>
          <a:lstStyle/>
          <a:p>
            <a:r>
              <a:rPr lang="en-US" dirty="0" smtClean="0"/>
              <a:t>4</a:t>
            </a:r>
            <a:endParaRPr lang="en-US" dirty="0"/>
          </a:p>
        </p:txBody>
      </p:sp>
    </p:spTree>
    <p:extLst>
      <p:ext uri="{BB962C8B-B14F-4D97-AF65-F5344CB8AC3E}">
        <p14:creationId xmlns:p14="http://schemas.microsoft.com/office/powerpoint/2010/main" val="41258921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t>
            </a:r>
            <a:r>
              <a:rPr lang="en-US" dirty="0" smtClean="0"/>
              <a:t>3</a:t>
            </a:r>
            <a:r>
              <a:rPr lang="en-US" baseline="30000" dirty="0" smtClean="0"/>
              <a:t>rd</a:t>
            </a:r>
            <a:r>
              <a:rPr lang="en-US" dirty="0" smtClean="0"/>
              <a:t>  Node</a:t>
            </a:r>
            <a:r>
              <a:rPr lang="en-US" dirty="0"/>
              <a:t/>
            </a:r>
            <a:br>
              <a:rPr lang="en-US" dirty="0"/>
            </a:br>
            <a:r>
              <a:rPr lang="en-US" dirty="0"/>
              <a:t>Step </a:t>
            </a:r>
            <a:r>
              <a:rPr lang="en-US" dirty="0" smtClean="0"/>
              <a:t>3:1</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30</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1695" y="8432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NP</a:t>
            </a:r>
            <a:endParaRPr lang="en-US" sz="1800" dirty="0"/>
          </a:p>
        </p:txBody>
      </p:sp>
      <p:sp>
        <p:nvSpPr>
          <p:cNvPr id="14" name="Rectangle 13"/>
          <p:cNvSpPr/>
          <p:nvPr/>
        </p:nvSpPr>
        <p:spPr>
          <a:xfrm>
            <a:off x="4818617" y="1872734"/>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EP</a:t>
            </a:r>
            <a:endParaRPr lang="en-US" sz="1800" dirty="0"/>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3059492" cy="461665"/>
          </a:xfrm>
          <a:prstGeom prst="rect">
            <a:avLst/>
          </a:prstGeom>
          <a:noFill/>
        </p:spPr>
        <p:txBody>
          <a:bodyPr wrap="none" rtlCol="0">
            <a:spAutoFit/>
          </a:bodyPr>
          <a:lstStyle/>
          <a:p>
            <a:r>
              <a:rPr lang="en-US" dirty="0"/>
              <a:t>i</a:t>
            </a:r>
            <a:r>
              <a:rPr lang="en-US" dirty="0" smtClean="0"/>
              <a:t>ndex = </a:t>
            </a:r>
            <a:r>
              <a:rPr lang="en-US" dirty="0" err="1" smtClean="0"/>
              <a:t>addNode</a:t>
            </a:r>
            <a:r>
              <a:rPr lang="en-US" dirty="0" smtClean="0"/>
              <a:t>( … )</a:t>
            </a:r>
            <a:endParaRPr lang="en-US" dirty="0"/>
          </a:p>
        </p:txBody>
      </p:sp>
      <p:sp>
        <p:nvSpPr>
          <p:cNvPr id="58" name="Rectangle 57"/>
          <p:cNvSpPr/>
          <p:nvPr/>
        </p:nvSpPr>
        <p:spPr>
          <a:xfrm>
            <a:off x="457200" y="2667000"/>
            <a:ext cx="2873483" cy="2031325"/>
          </a:xfrm>
          <a:prstGeom prst="rect">
            <a:avLst/>
          </a:prstGeom>
          <a:ln>
            <a:solidFill>
              <a:schemeClr val="bg1">
                <a:lumMod val="75000"/>
              </a:schemeClr>
            </a:solidFill>
          </a:ln>
        </p:spPr>
        <p:txBody>
          <a:bodyPr wrap="square">
            <a:spAutoFit/>
          </a:bodyPr>
          <a:lstStyle/>
          <a:p>
            <a:r>
              <a:rPr lang="en-US" sz="1800" dirty="0" err="1" smtClean="0">
                <a:solidFill>
                  <a:srgbClr val="0000FF"/>
                </a:solidFill>
                <a:latin typeface="Courier New" panose="02070309020205020404" pitchFamily="49" charset="0"/>
              </a:rPr>
              <a:t>freeNodeIndex</a:t>
            </a:r>
            <a:r>
              <a:rPr lang="en-US" sz="1800" dirty="0" smtClean="0">
                <a:solidFill>
                  <a:srgbClr val="0000FF"/>
                </a:solidFill>
                <a:latin typeface="Courier New" panose="02070309020205020404" pitchFamily="49" charset="0"/>
              </a:rPr>
              <a:t> = 1</a:t>
            </a:r>
          </a:p>
          <a:p>
            <a:endParaRPr lang="en-US" sz="1800" dirty="0" smtClean="0">
              <a:solidFill>
                <a:srgbClr val="0000FF"/>
              </a:solidFill>
              <a:latin typeface="Courier New" panose="02070309020205020404" pitchFamily="49" charset="0"/>
            </a:endParaRPr>
          </a:p>
          <a:p>
            <a:r>
              <a:rPr lang="en-US" sz="1800" dirty="0" smtClean="0">
                <a:solidFill>
                  <a:srgbClr val="0000FF"/>
                </a:solidFill>
                <a:latin typeface="Courier New" panose="02070309020205020404" pitchFamily="49" charset="0"/>
              </a:rPr>
              <a:t>NODE </a:t>
            </a:r>
            <a:r>
              <a:rPr lang="en-US" sz="1800" dirty="0" smtClean="0">
                <a:solidFill>
                  <a:prstClr val="black"/>
                </a:solidFill>
                <a:latin typeface="Courier New" panose="02070309020205020404" pitchFamily="49" charset="0"/>
              </a:rPr>
              <a:t>{</a:t>
            </a:r>
            <a:endParaRPr lang="en-US" sz="1800" dirty="0">
              <a:solidFill>
                <a:prstClr val="black"/>
              </a:solidFill>
              <a:latin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id =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dynamicID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edgeID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endParaRPr lang="en-US" sz="1800" dirty="0">
              <a:solidFill>
                <a:prstClr val="black"/>
              </a:solidFill>
              <a:highlight>
                <a:srgbClr val="EAEAEA"/>
              </a:highlight>
              <a:latin typeface="Courier New" panose="02070309020205020404" pitchFamily="49" charset="0"/>
            </a:endParaRPr>
          </a:p>
          <a:p>
            <a:r>
              <a:rPr lang="en-US" sz="1800" dirty="0">
                <a:solidFill>
                  <a:prstClr val="black"/>
                </a:solidFill>
                <a:highlight>
                  <a:srgbClr val="EAEAEA"/>
                </a:highlight>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863114" y="5700486"/>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573969" y="4792539"/>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6469319" y="2734978"/>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585755" y="3672812"/>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
        <p:nvSpPr>
          <p:cNvPr id="63" name="Oval 8"/>
          <p:cNvSpPr>
            <a:spLocks noChangeArrowheads="1"/>
          </p:cNvSpPr>
          <p:nvPr/>
        </p:nvSpPr>
        <p:spPr bwMode="auto">
          <a:xfrm>
            <a:off x="2653254" y="495665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1</a:t>
            </a:r>
            <a:endParaRPr lang="en-US" altLang="en-US" sz="2400" dirty="0"/>
          </a:p>
        </p:txBody>
      </p:sp>
    </p:spTree>
    <p:extLst>
      <p:ext uri="{BB962C8B-B14F-4D97-AF65-F5344CB8AC3E}">
        <p14:creationId xmlns:p14="http://schemas.microsoft.com/office/powerpoint/2010/main" val="336727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t>
            </a:r>
            <a:r>
              <a:rPr lang="en-US" dirty="0" smtClean="0"/>
              <a:t>3</a:t>
            </a:r>
            <a:r>
              <a:rPr lang="en-US" baseline="30000" dirty="0" smtClean="0"/>
              <a:t>rd</a:t>
            </a:r>
            <a:r>
              <a:rPr lang="en-US" dirty="0" smtClean="0"/>
              <a:t>  Node</a:t>
            </a:r>
            <a:r>
              <a:rPr lang="en-US" dirty="0"/>
              <a:t/>
            </a:r>
            <a:br>
              <a:rPr lang="en-US" dirty="0"/>
            </a:br>
            <a:r>
              <a:rPr lang="en-US" dirty="0"/>
              <a:t>Step </a:t>
            </a:r>
            <a:r>
              <a:rPr lang="en-US" dirty="0" smtClean="0"/>
              <a:t>3:2</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31</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1695" y="8432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NP</a:t>
            </a:r>
            <a:endParaRPr lang="en-US" sz="1800" dirty="0"/>
          </a:p>
        </p:txBody>
      </p:sp>
      <p:sp>
        <p:nvSpPr>
          <p:cNvPr id="14" name="Rectangle 13"/>
          <p:cNvSpPr/>
          <p:nvPr/>
        </p:nvSpPr>
        <p:spPr>
          <a:xfrm>
            <a:off x="4818617" y="1872734"/>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EP</a:t>
            </a:r>
            <a:endParaRPr lang="en-US" sz="1800" dirty="0"/>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3059492" cy="461665"/>
          </a:xfrm>
          <a:prstGeom prst="rect">
            <a:avLst/>
          </a:prstGeom>
          <a:noFill/>
        </p:spPr>
        <p:txBody>
          <a:bodyPr wrap="none" rtlCol="0">
            <a:spAutoFit/>
          </a:bodyPr>
          <a:lstStyle/>
          <a:p>
            <a:r>
              <a:rPr lang="en-US" dirty="0"/>
              <a:t>i</a:t>
            </a:r>
            <a:r>
              <a:rPr lang="en-US" dirty="0" smtClean="0"/>
              <a:t>ndex = </a:t>
            </a:r>
            <a:r>
              <a:rPr lang="en-US" dirty="0" err="1" smtClean="0"/>
              <a:t>addNode</a:t>
            </a:r>
            <a:r>
              <a:rPr lang="en-US" dirty="0" smtClean="0"/>
              <a:t>( … )</a:t>
            </a:r>
            <a:endParaRPr lang="en-US" dirty="0"/>
          </a:p>
        </p:txBody>
      </p:sp>
      <p:sp>
        <p:nvSpPr>
          <p:cNvPr id="58" name="Rectangle 57"/>
          <p:cNvSpPr/>
          <p:nvPr/>
        </p:nvSpPr>
        <p:spPr>
          <a:xfrm>
            <a:off x="457200" y="2667000"/>
            <a:ext cx="2873483" cy="2031325"/>
          </a:xfrm>
          <a:prstGeom prst="rect">
            <a:avLst/>
          </a:prstGeom>
          <a:ln>
            <a:solidFill>
              <a:schemeClr val="bg1">
                <a:lumMod val="75000"/>
              </a:schemeClr>
            </a:solidFill>
          </a:ln>
        </p:spPr>
        <p:txBody>
          <a:bodyPr wrap="square">
            <a:spAutoFit/>
          </a:bodyPr>
          <a:lstStyle/>
          <a:p>
            <a:r>
              <a:rPr lang="en-US" sz="1800" dirty="0" err="1" smtClean="0">
                <a:solidFill>
                  <a:srgbClr val="0000FF"/>
                </a:solidFill>
                <a:latin typeface="Courier New" panose="02070309020205020404" pitchFamily="49" charset="0"/>
              </a:rPr>
              <a:t>freeNodeIndex</a:t>
            </a:r>
            <a:r>
              <a:rPr lang="en-US" sz="1800" dirty="0" smtClean="0">
                <a:solidFill>
                  <a:srgbClr val="0000FF"/>
                </a:solidFill>
                <a:latin typeface="Courier New" panose="02070309020205020404" pitchFamily="49" charset="0"/>
              </a:rPr>
              <a:t> = 1</a:t>
            </a:r>
          </a:p>
          <a:p>
            <a:endParaRPr lang="en-US" sz="1800" dirty="0" smtClean="0">
              <a:solidFill>
                <a:srgbClr val="0000FF"/>
              </a:solidFill>
              <a:latin typeface="Courier New" panose="02070309020205020404" pitchFamily="49" charset="0"/>
            </a:endParaRPr>
          </a:p>
          <a:p>
            <a:r>
              <a:rPr lang="en-US" sz="1800" dirty="0" smtClean="0">
                <a:solidFill>
                  <a:srgbClr val="0000FF"/>
                </a:solidFill>
                <a:latin typeface="Courier New" panose="02070309020205020404" pitchFamily="49" charset="0"/>
              </a:rPr>
              <a:t>NODE </a:t>
            </a:r>
            <a:r>
              <a:rPr lang="en-US" sz="1800" dirty="0" smtClean="0">
                <a:solidFill>
                  <a:prstClr val="black"/>
                </a:solidFill>
                <a:latin typeface="Courier New" panose="02070309020205020404" pitchFamily="49" charset="0"/>
              </a:rPr>
              <a:t>{</a:t>
            </a:r>
            <a:endParaRPr lang="en-US" sz="1800" dirty="0">
              <a:solidFill>
                <a:prstClr val="black"/>
              </a:solidFill>
              <a:latin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id = 1</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dynamicID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edgeID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endParaRPr lang="en-US" sz="1800" dirty="0">
              <a:solidFill>
                <a:prstClr val="black"/>
              </a:solidFill>
              <a:highlight>
                <a:srgbClr val="EAEAEA"/>
              </a:highlight>
              <a:latin typeface="Courier New" panose="02070309020205020404" pitchFamily="49" charset="0"/>
            </a:endParaRPr>
          </a:p>
          <a:p>
            <a:r>
              <a:rPr lang="en-US" sz="1800" dirty="0">
                <a:solidFill>
                  <a:prstClr val="black"/>
                </a:solidFill>
                <a:highlight>
                  <a:srgbClr val="EAEAEA"/>
                </a:highlight>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863114" y="5700486"/>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585755" y="4778974"/>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6469319" y="2734978"/>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585755" y="3672812"/>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
        <p:nvSpPr>
          <p:cNvPr id="63" name="Oval 8"/>
          <p:cNvSpPr>
            <a:spLocks noChangeArrowheads="1"/>
          </p:cNvSpPr>
          <p:nvPr/>
        </p:nvSpPr>
        <p:spPr bwMode="auto">
          <a:xfrm>
            <a:off x="2653254" y="495665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1</a:t>
            </a:r>
            <a:endParaRPr lang="en-US" altLang="en-US" sz="2400" dirty="0"/>
          </a:p>
        </p:txBody>
      </p:sp>
    </p:spTree>
    <p:extLst>
      <p:ext uri="{BB962C8B-B14F-4D97-AF65-F5344CB8AC3E}">
        <p14:creationId xmlns:p14="http://schemas.microsoft.com/office/powerpoint/2010/main" val="3640227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t>
            </a:r>
            <a:r>
              <a:rPr lang="en-US" dirty="0" smtClean="0"/>
              <a:t>3</a:t>
            </a:r>
            <a:r>
              <a:rPr lang="en-US" baseline="30000" dirty="0" smtClean="0"/>
              <a:t>rd</a:t>
            </a:r>
            <a:r>
              <a:rPr lang="en-US" dirty="0" smtClean="0"/>
              <a:t>  Node</a:t>
            </a:r>
            <a:r>
              <a:rPr lang="en-US" dirty="0"/>
              <a:t/>
            </a:r>
            <a:br>
              <a:rPr lang="en-US" dirty="0"/>
            </a:br>
            <a:r>
              <a:rPr lang="en-US" dirty="0"/>
              <a:t>Step </a:t>
            </a:r>
            <a:r>
              <a:rPr lang="en-US" dirty="0" smtClean="0"/>
              <a:t>3:3</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32</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1695" y="8432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NP</a:t>
            </a:r>
            <a:endParaRPr lang="en-US" sz="1800" dirty="0"/>
          </a:p>
        </p:txBody>
      </p:sp>
      <p:sp>
        <p:nvSpPr>
          <p:cNvPr id="14" name="Rectangle 13"/>
          <p:cNvSpPr/>
          <p:nvPr/>
        </p:nvSpPr>
        <p:spPr>
          <a:xfrm>
            <a:off x="4818617" y="1872734"/>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EP</a:t>
            </a:r>
            <a:endParaRPr lang="en-US" sz="1800" dirty="0"/>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3059492" cy="461665"/>
          </a:xfrm>
          <a:prstGeom prst="rect">
            <a:avLst/>
          </a:prstGeom>
          <a:noFill/>
        </p:spPr>
        <p:txBody>
          <a:bodyPr wrap="none" rtlCol="0">
            <a:spAutoFit/>
          </a:bodyPr>
          <a:lstStyle/>
          <a:p>
            <a:r>
              <a:rPr lang="en-US" dirty="0"/>
              <a:t>i</a:t>
            </a:r>
            <a:r>
              <a:rPr lang="en-US" dirty="0" smtClean="0"/>
              <a:t>ndex = </a:t>
            </a:r>
            <a:r>
              <a:rPr lang="en-US" dirty="0" err="1" smtClean="0"/>
              <a:t>addNode</a:t>
            </a:r>
            <a:r>
              <a:rPr lang="en-US" dirty="0" smtClean="0"/>
              <a:t>( … )</a:t>
            </a:r>
            <a:endParaRPr lang="en-US" dirty="0"/>
          </a:p>
        </p:txBody>
      </p:sp>
      <p:sp>
        <p:nvSpPr>
          <p:cNvPr id="58" name="Rectangle 57"/>
          <p:cNvSpPr/>
          <p:nvPr/>
        </p:nvSpPr>
        <p:spPr>
          <a:xfrm>
            <a:off x="457200" y="2667000"/>
            <a:ext cx="2873483" cy="2031325"/>
          </a:xfrm>
          <a:prstGeom prst="rect">
            <a:avLst/>
          </a:prstGeom>
          <a:ln>
            <a:solidFill>
              <a:schemeClr val="bg1">
                <a:lumMod val="75000"/>
              </a:schemeClr>
            </a:solidFill>
          </a:ln>
        </p:spPr>
        <p:txBody>
          <a:bodyPr wrap="square">
            <a:spAutoFit/>
          </a:bodyPr>
          <a:lstStyle/>
          <a:p>
            <a:r>
              <a:rPr lang="en-US" sz="1800" dirty="0" err="1" smtClean="0">
                <a:solidFill>
                  <a:srgbClr val="0000FF"/>
                </a:solidFill>
                <a:latin typeface="Courier New" panose="02070309020205020404" pitchFamily="49" charset="0"/>
              </a:rPr>
              <a:t>freeNodeIndex</a:t>
            </a:r>
            <a:r>
              <a:rPr lang="en-US" sz="1800" dirty="0" smtClean="0">
                <a:solidFill>
                  <a:srgbClr val="0000FF"/>
                </a:solidFill>
                <a:latin typeface="Courier New" panose="02070309020205020404" pitchFamily="49" charset="0"/>
              </a:rPr>
              <a:t> = 1</a:t>
            </a:r>
          </a:p>
          <a:p>
            <a:endParaRPr lang="en-US" sz="1800" dirty="0" smtClean="0">
              <a:solidFill>
                <a:srgbClr val="0000FF"/>
              </a:solidFill>
              <a:latin typeface="Courier New" panose="02070309020205020404" pitchFamily="49" charset="0"/>
            </a:endParaRPr>
          </a:p>
          <a:p>
            <a:r>
              <a:rPr lang="en-US" sz="1800" dirty="0" smtClean="0">
                <a:solidFill>
                  <a:srgbClr val="0000FF"/>
                </a:solidFill>
                <a:latin typeface="Courier New" panose="02070309020205020404" pitchFamily="49" charset="0"/>
              </a:rPr>
              <a:t>NODE </a:t>
            </a:r>
            <a:r>
              <a:rPr lang="en-US" sz="1800" dirty="0" smtClean="0">
                <a:solidFill>
                  <a:prstClr val="black"/>
                </a:solidFill>
                <a:latin typeface="Courier New" panose="02070309020205020404" pitchFamily="49" charset="0"/>
              </a:rPr>
              <a:t>{</a:t>
            </a:r>
            <a:endParaRPr lang="en-US" sz="1800" dirty="0">
              <a:solidFill>
                <a:prstClr val="black"/>
              </a:solidFill>
              <a:latin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id = 1</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dynamicID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2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edgeID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endParaRPr lang="en-US" sz="1800" dirty="0">
              <a:solidFill>
                <a:prstClr val="black"/>
              </a:solidFill>
              <a:highlight>
                <a:srgbClr val="EAEAEA"/>
              </a:highlight>
              <a:latin typeface="Courier New" panose="02070309020205020404" pitchFamily="49" charset="0"/>
            </a:endParaRPr>
          </a:p>
          <a:p>
            <a:r>
              <a:rPr lang="en-US" sz="1800" dirty="0">
                <a:solidFill>
                  <a:prstClr val="black"/>
                </a:solidFill>
                <a:highlight>
                  <a:srgbClr val="EAEAEA"/>
                </a:highlight>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863114" y="5700486"/>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585755" y="4807683"/>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6918482" y="2749827"/>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585755" y="3672812"/>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
        <p:nvSpPr>
          <p:cNvPr id="63" name="Oval 8"/>
          <p:cNvSpPr>
            <a:spLocks noChangeArrowheads="1"/>
          </p:cNvSpPr>
          <p:nvPr/>
        </p:nvSpPr>
        <p:spPr bwMode="auto">
          <a:xfrm>
            <a:off x="2653254" y="495665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1</a:t>
            </a:r>
            <a:endParaRPr lang="en-US" altLang="en-US" sz="2400" dirty="0"/>
          </a:p>
        </p:txBody>
      </p:sp>
      <p:sp>
        <p:nvSpPr>
          <p:cNvPr id="6" name="Freeform 5"/>
          <p:cNvSpPr/>
          <p:nvPr/>
        </p:nvSpPr>
        <p:spPr>
          <a:xfrm>
            <a:off x="2569029" y="2640030"/>
            <a:ext cx="3976914" cy="1327404"/>
          </a:xfrm>
          <a:custGeom>
            <a:avLst/>
            <a:gdLst>
              <a:gd name="connsiteX0" fmla="*/ 0 w 3976914"/>
              <a:gd name="connsiteY0" fmla="*/ 1293341 h 1327404"/>
              <a:gd name="connsiteX1" fmla="*/ 493485 w 3976914"/>
              <a:gd name="connsiteY1" fmla="*/ 1249799 h 1327404"/>
              <a:gd name="connsiteX2" fmla="*/ 1335314 w 3976914"/>
              <a:gd name="connsiteY2" fmla="*/ 611170 h 1327404"/>
              <a:gd name="connsiteX3" fmla="*/ 2510971 w 3976914"/>
              <a:gd name="connsiteY3" fmla="*/ 59627 h 1327404"/>
              <a:gd name="connsiteX4" fmla="*/ 3294742 w 3976914"/>
              <a:gd name="connsiteY4" fmla="*/ 16084 h 1327404"/>
              <a:gd name="connsiteX5" fmla="*/ 3643085 w 3976914"/>
              <a:gd name="connsiteY5" fmla="*/ 30599 h 1327404"/>
              <a:gd name="connsiteX6" fmla="*/ 3976914 w 3976914"/>
              <a:gd name="connsiteY6" fmla="*/ 349913 h 1327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76914" h="1327404">
                <a:moveTo>
                  <a:pt x="0" y="1293341"/>
                </a:moveTo>
                <a:cubicBezTo>
                  <a:pt x="135466" y="1328417"/>
                  <a:pt x="270933" y="1363494"/>
                  <a:pt x="493485" y="1249799"/>
                </a:cubicBezTo>
                <a:cubicBezTo>
                  <a:pt x="716037" y="1136104"/>
                  <a:pt x="999066" y="809532"/>
                  <a:pt x="1335314" y="611170"/>
                </a:cubicBezTo>
                <a:cubicBezTo>
                  <a:pt x="1671562" y="412808"/>
                  <a:pt x="2184400" y="158808"/>
                  <a:pt x="2510971" y="59627"/>
                </a:cubicBezTo>
                <a:cubicBezTo>
                  <a:pt x="2837542" y="-39554"/>
                  <a:pt x="3106056" y="20922"/>
                  <a:pt x="3294742" y="16084"/>
                </a:cubicBezTo>
                <a:cubicBezTo>
                  <a:pt x="3483428" y="11246"/>
                  <a:pt x="3529390" y="-25039"/>
                  <a:pt x="3643085" y="30599"/>
                </a:cubicBezTo>
                <a:cubicBezTo>
                  <a:pt x="3756780" y="86237"/>
                  <a:pt x="3866847" y="218075"/>
                  <a:pt x="3976914" y="349913"/>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44592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t>
            </a:r>
            <a:r>
              <a:rPr lang="en-US" dirty="0" smtClean="0"/>
              <a:t>3</a:t>
            </a:r>
            <a:r>
              <a:rPr lang="en-US" baseline="30000" dirty="0" smtClean="0"/>
              <a:t>rd</a:t>
            </a:r>
            <a:r>
              <a:rPr lang="en-US" dirty="0" smtClean="0"/>
              <a:t>  Node</a:t>
            </a:r>
            <a:r>
              <a:rPr lang="en-US" dirty="0"/>
              <a:t/>
            </a:r>
            <a:br>
              <a:rPr lang="en-US" dirty="0"/>
            </a:br>
            <a:r>
              <a:rPr lang="en-US" dirty="0"/>
              <a:t>Step </a:t>
            </a:r>
            <a:r>
              <a:rPr lang="en-US" dirty="0" smtClean="0"/>
              <a:t>3:4</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33</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1695" y="8432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NP</a:t>
            </a:r>
            <a:endParaRPr lang="en-US" sz="1800" dirty="0"/>
          </a:p>
        </p:txBody>
      </p:sp>
      <p:sp>
        <p:nvSpPr>
          <p:cNvPr id="14" name="Rectangle 13"/>
          <p:cNvSpPr/>
          <p:nvPr/>
        </p:nvSpPr>
        <p:spPr>
          <a:xfrm>
            <a:off x="4818617" y="1872734"/>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EP</a:t>
            </a:r>
            <a:endParaRPr lang="en-US" sz="1800" dirty="0"/>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3059492" cy="461665"/>
          </a:xfrm>
          <a:prstGeom prst="rect">
            <a:avLst/>
          </a:prstGeom>
          <a:noFill/>
        </p:spPr>
        <p:txBody>
          <a:bodyPr wrap="none" rtlCol="0">
            <a:spAutoFit/>
          </a:bodyPr>
          <a:lstStyle/>
          <a:p>
            <a:r>
              <a:rPr lang="en-US" dirty="0"/>
              <a:t>i</a:t>
            </a:r>
            <a:r>
              <a:rPr lang="en-US" dirty="0" smtClean="0"/>
              <a:t>ndex = </a:t>
            </a:r>
            <a:r>
              <a:rPr lang="en-US" dirty="0" err="1" smtClean="0"/>
              <a:t>addNode</a:t>
            </a:r>
            <a:r>
              <a:rPr lang="en-US" dirty="0" smtClean="0"/>
              <a:t>( … )</a:t>
            </a:r>
            <a:endParaRPr lang="en-US" dirty="0"/>
          </a:p>
        </p:txBody>
      </p:sp>
      <p:sp>
        <p:nvSpPr>
          <p:cNvPr id="58" name="Rectangle 57"/>
          <p:cNvSpPr/>
          <p:nvPr/>
        </p:nvSpPr>
        <p:spPr>
          <a:xfrm>
            <a:off x="457200" y="2667000"/>
            <a:ext cx="2873483" cy="2031325"/>
          </a:xfrm>
          <a:prstGeom prst="rect">
            <a:avLst/>
          </a:prstGeom>
          <a:ln>
            <a:solidFill>
              <a:schemeClr val="bg1">
                <a:lumMod val="75000"/>
              </a:schemeClr>
            </a:solidFill>
          </a:ln>
        </p:spPr>
        <p:txBody>
          <a:bodyPr wrap="square">
            <a:spAutoFit/>
          </a:bodyPr>
          <a:lstStyle/>
          <a:p>
            <a:r>
              <a:rPr lang="en-US" sz="1800" dirty="0" err="1" smtClean="0">
                <a:solidFill>
                  <a:srgbClr val="0000FF"/>
                </a:solidFill>
                <a:latin typeface="Courier New" panose="02070309020205020404" pitchFamily="49" charset="0"/>
              </a:rPr>
              <a:t>freeNodeIndex</a:t>
            </a:r>
            <a:r>
              <a:rPr lang="en-US" sz="1800" dirty="0" smtClean="0">
                <a:solidFill>
                  <a:srgbClr val="0000FF"/>
                </a:solidFill>
                <a:latin typeface="Courier New" panose="02070309020205020404" pitchFamily="49" charset="0"/>
              </a:rPr>
              <a:t> = 1</a:t>
            </a:r>
          </a:p>
          <a:p>
            <a:endParaRPr lang="en-US" sz="1800" dirty="0" smtClean="0">
              <a:solidFill>
                <a:srgbClr val="0000FF"/>
              </a:solidFill>
              <a:latin typeface="Courier New" panose="02070309020205020404" pitchFamily="49" charset="0"/>
            </a:endParaRPr>
          </a:p>
          <a:p>
            <a:r>
              <a:rPr lang="en-US" sz="1800" dirty="0" smtClean="0">
                <a:solidFill>
                  <a:srgbClr val="0000FF"/>
                </a:solidFill>
                <a:latin typeface="Courier New" panose="02070309020205020404" pitchFamily="49" charset="0"/>
              </a:rPr>
              <a:t>NODE </a:t>
            </a:r>
            <a:r>
              <a:rPr lang="en-US" sz="1800" dirty="0" smtClean="0">
                <a:solidFill>
                  <a:prstClr val="black"/>
                </a:solidFill>
                <a:latin typeface="Courier New" panose="02070309020205020404" pitchFamily="49" charset="0"/>
              </a:rPr>
              <a:t>{</a:t>
            </a:r>
            <a:endParaRPr lang="en-US" sz="1800" dirty="0">
              <a:solidFill>
                <a:prstClr val="black"/>
              </a:solidFill>
              <a:latin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id = 1</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dynamicID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2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edgeID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 }</a:t>
            </a:r>
            <a:endParaRPr lang="en-US" sz="1800" dirty="0">
              <a:solidFill>
                <a:prstClr val="black"/>
              </a:solidFill>
              <a:highlight>
                <a:srgbClr val="EAEAEA"/>
              </a:highlight>
              <a:latin typeface="Courier New" panose="02070309020205020404" pitchFamily="49" charset="0"/>
            </a:endParaRPr>
          </a:p>
          <a:p>
            <a:r>
              <a:rPr lang="en-US" sz="1800" dirty="0">
                <a:solidFill>
                  <a:prstClr val="black"/>
                </a:solidFill>
                <a:highlight>
                  <a:srgbClr val="EAEAEA"/>
                </a:highlight>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863114" y="5700486"/>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585755" y="4807683"/>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6918482" y="2749827"/>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585755" y="3672812"/>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
        <p:nvSpPr>
          <p:cNvPr id="63" name="Oval 8"/>
          <p:cNvSpPr>
            <a:spLocks noChangeArrowheads="1"/>
          </p:cNvSpPr>
          <p:nvPr/>
        </p:nvSpPr>
        <p:spPr bwMode="auto">
          <a:xfrm>
            <a:off x="2653254" y="495665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1</a:t>
            </a:r>
            <a:endParaRPr lang="en-US" altLang="en-US" sz="2400" dirty="0"/>
          </a:p>
        </p:txBody>
      </p:sp>
      <p:sp>
        <p:nvSpPr>
          <p:cNvPr id="6" name="Freeform 5"/>
          <p:cNvSpPr/>
          <p:nvPr/>
        </p:nvSpPr>
        <p:spPr>
          <a:xfrm>
            <a:off x="2569029" y="2640030"/>
            <a:ext cx="3976914" cy="1327404"/>
          </a:xfrm>
          <a:custGeom>
            <a:avLst/>
            <a:gdLst>
              <a:gd name="connsiteX0" fmla="*/ 0 w 3976914"/>
              <a:gd name="connsiteY0" fmla="*/ 1293341 h 1327404"/>
              <a:gd name="connsiteX1" fmla="*/ 493485 w 3976914"/>
              <a:gd name="connsiteY1" fmla="*/ 1249799 h 1327404"/>
              <a:gd name="connsiteX2" fmla="*/ 1335314 w 3976914"/>
              <a:gd name="connsiteY2" fmla="*/ 611170 h 1327404"/>
              <a:gd name="connsiteX3" fmla="*/ 2510971 w 3976914"/>
              <a:gd name="connsiteY3" fmla="*/ 59627 h 1327404"/>
              <a:gd name="connsiteX4" fmla="*/ 3294742 w 3976914"/>
              <a:gd name="connsiteY4" fmla="*/ 16084 h 1327404"/>
              <a:gd name="connsiteX5" fmla="*/ 3643085 w 3976914"/>
              <a:gd name="connsiteY5" fmla="*/ 30599 h 1327404"/>
              <a:gd name="connsiteX6" fmla="*/ 3976914 w 3976914"/>
              <a:gd name="connsiteY6" fmla="*/ 349913 h 1327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76914" h="1327404">
                <a:moveTo>
                  <a:pt x="0" y="1293341"/>
                </a:moveTo>
                <a:cubicBezTo>
                  <a:pt x="135466" y="1328417"/>
                  <a:pt x="270933" y="1363494"/>
                  <a:pt x="493485" y="1249799"/>
                </a:cubicBezTo>
                <a:cubicBezTo>
                  <a:pt x="716037" y="1136104"/>
                  <a:pt x="999066" y="809532"/>
                  <a:pt x="1335314" y="611170"/>
                </a:cubicBezTo>
                <a:cubicBezTo>
                  <a:pt x="1671562" y="412808"/>
                  <a:pt x="2184400" y="158808"/>
                  <a:pt x="2510971" y="59627"/>
                </a:cubicBezTo>
                <a:cubicBezTo>
                  <a:pt x="2837542" y="-39554"/>
                  <a:pt x="3106056" y="20922"/>
                  <a:pt x="3294742" y="16084"/>
                </a:cubicBezTo>
                <a:cubicBezTo>
                  <a:pt x="3483428" y="11246"/>
                  <a:pt x="3529390" y="-25039"/>
                  <a:pt x="3643085" y="30599"/>
                </a:cubicBezTo>
                <a:cubicBezTo>
                  <a:pt x="3756780" y="86237"/>
                  <a:pt x="3866847" y="218075"/>
                  <a:pt x="3976914" y="349913"/>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6369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t>
            </a:r>
            <a:r>
              <a:rPr lang="en-US" dirty="0" smtClean="0"/>
              <a:t>4</a:t>
            </a:r>
            <a:r>
              <a:rPr lang="en-US" baseline="30000" dirty="0" smtClean="0"/>
              <a:t>th</a:t>
            </a:r>
            <a:r>
              <a:rPr lang="en-US" dirty="0" smtClean="0"/>
              <a:t>  Node</a:t>
            </a:r>
            <a:r>
              <a:rPr lang="en-US" dirty="0"/>
              <a:t/>
            </a:r>
            <a:br>
              <a:rPr lang="en-US" dirty="0"/>
            </a:br>
            <a:r>
              <a:rPr lang="en-US" dirty="0"/>
              <a:t>Step </a:t>
            </a:r>
            <a:r>
              <a:rPr lang="en-US" dirty="0" smtClean="0"/>
              <a:t>4:0</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34</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1695" y="8432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NP</a:t>
            </a:r>
            <a:endParaRPr lang="en-US" sz="1800" dirty="0"/>
          </a:p>
        </p:txBody>
      </p:sp>
      <p:sp>
        <p:nvSpPr>
          <p:cNvPr id="14" name="Rectangle 13"/>
          <p:cNvSpPr/>
          <p:nvPr/>
        </p:nvSpPr>
        <p:spPr>
          <a:xfrm>
            <a:off x="4818617" y="1872734"/>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EP</a:t>
            </a:r>
            <a:endParaRPr lang="en-US" sz="1800" dirty="0"/>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3059492" cy="461665"/>
          </a:xfrm>
          <a:prstGeom prst="rect">
            <a:avLst/>
          </a:prstGeom>
          <a:noFill/>
        </p:spPr>
        <p:txBody>
          <a:bodyPr wrap="none" rtlCol="0">
            <a:spAutoFit/>
          </a:bodyPr>
          <a:lstStyle/>
          <a:p>
            <a:r>
              <a:rPr lang="en-US" dirty="0"/>
              <a:t>i</a:t>
            </a:r>
            <a:r>
              <a:rPr lang="en-US" dirty="0" smtClean="0"/>
              <a:t>ndex = </a:t>
            </a:r>
            <a:r>
              <a:rPr lang="en-US" dirty="0" err="1" smtClean="0"/>
              <a:t>addNode</a:t>
            </a:r>
            <a:r>
              <a:rPr lang="en-US" dirty="0" smtClean="0"/>
              <a:t>( … )</a:t>
            </a:r>
            <a:endParaRPr lang="en-US" dirty="0"/>
          </a:p>
        </p:txBody>
      </p:sp>
      <p:sp>
        <p:nvSpPr>
          <p:cNvPr id="58" name="Rectangle 57"/>
          <p:cNvSpPr/>
          <p:nvPr/>
        </p:nvSpPr>
        <p:spPr>
          <a:xfrm>
            <a:off x="457200" y="2667000"/>
            <a:ext cx="2873483" cy="2031325"/>
          </a:xfrm>
          <a:prstGeom prst="rect">
            <a:avLst/>
          </a:prstGeom>
          <a:ln>
            <a:solidFill>
              <a:schemeClr val="bg1">
                <a:lumMod val="75000"/>
              </a:schemeClr>
            </a:solidFill>
          </a:ln>
        </p:spPr>
        <p:txBody>
          <a:bodyPr wrap="square">
            <a:spAutoFit/>
          </a:bodyPr>
          <a:lstStyle/>
          <a:p>
            <a:r>
              <a:rPr lang="en-US" sz="1800" dirty="0" err="1" smtClean="0">
                <a:solidFill>
                  <a:srgbClr val="0000FF"/>
                </a:solidFill>
                <a:latin typeface="Courier New" panose="02070309020205020404" pitchFamily="49" charset="0"/>
              </a:rPr>
              <a:t>freeNodeIndex</a:t>
            </a:r>
            <a:r>
              <a:rPr lang="en-US" sz="1800" dirty="0" smtClean="0">
                <a:solidFill>
                  <a:srgbClr val="0000FF"/>
                </a:solidFill>
                <a:latin typeface="Courier New" panose="02070309020205020404" pitchFamily="49" charset="0"/>
              </a:rPr>
              <a:t> = ?</a:t>
            </a:r>
          </a:p>
          <a:p>
            <a:endParaRPr lang="en-US" sz="1800" dirty="0" smtClean="0">
              <a:solidFill>
                <a:srgbClr val="0000FF"/>
              </a:solidFill>
              <a:latin typeface="Courier New" panose="02070309020205020404" pitchFamily="49" charset="0"/>
            </a:endParaRPr>
          </a:p>
          <a:p>
            <a:r>
              <a:rPr lang="en-US" sz="1800" dirty="0" smtClean="0">
                <a:solidFill>
                  <a:srgbClr val="0000FF"/>
                </a:solidFill>
                <a:latin typeface="Courier New" panose="02070309020205020404" pitchFamily="49" charset="0"/>
              </a:rPr>
              <a:t>NODE </a:t>
            </a:r>
            <a:r>
              <a:rPr lang="en-US" sz="1800" dirty="0" smtClean="0">
                <a:solidFill>
                  <a:prstClr val="black"/>
                </a:solidFill>
                <a:latin typeface="Courier New" panose="02070309020205020404" pitchFamily="49" charset="0"/>
              </a:rPr>
              <a:t>{</a:t>
            </a:r>
            <a:endParaRPr lang="en-US" sz="1800" dirty="0">
              <a:solidFill>
                <a:prstClr val="black"/>
              </a:solidFill>
              <a:latin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id =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dynamicID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edgeID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endParaRPr lang="en-US" sz="1800" dirty="0">
              <a:solidFill>
                <a:prstClr val="black"/>
              </a:solidFill>
              <a:highlight>
                <a:srgbClr val="EAEAEA"/>
              </a:highlight>
              <a:latin typeface="Courier New" panose="02070309020205020404" pitchFamily="49" charset="0"/>
            </a:endParaRPr>
          </a:p>
          <a:p>
            <a:r>
              <a:rPr lang="en-US" sz="1800" dirty="0">
                <a:solidFill>
                  <a:prstClr val="black"/>
                </a:solidFill>
                <a:highlight>
                  <a:srgbClr val="EAEAEA"/>
                </a:highlight>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863114" y="5700486"/>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585755" y="4807683"/>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6918482" y="2749827"/>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585755" y="3672812"/>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
        <p:nvSpPr>
          <p:cNvPr id="63" name="Oval 8"/>
          <p:cNvSpPr>
            <a:spLocks noChangeArrowheads="1"/>
          </p:cNvSpPr>
          <p:nvPr/>
        </p:nvSpPr>
        <p:spPr bwMode="auto">
          <a:xfrm>
            <a:off x="2653254" y="495665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1</a:t>
            </a:r>
            <a:endParaRPr lang="en-US" altLang="en-US" sz="2400" dirty="0"/>
          </a:p>
        </p:txBody>
      </p:sp>
    </p:spTree>
    <p:extLst>
      <p:ext uri="{BB962C8B-B14F-4D97-AF65-F5344CB8AC3E}">
        <p14:creationId xmlns:p14="http://schemas.microsoft.com/office/powerpoint/2010/main" val="23468854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t>
            </a:r>
            <a:r>
              <a:rPr lang="en-US" dirty="0" smtClean="0"/>
              <a:t>4</a:t>
            </a:r>
            <a:r>
              <a:rPr lang="en-US" baseline="30000" dirty="0" smtClean="0"/>
              <a:t>th</a:t>
            </a:r>
            <a:r>
              <a:rPr lang="en-US" dirty="0" smtClean="0"/>
              <a:t>  Node</a:t>
            </a:r>
            <a:r>
              <a:rPr lang="en-US" dirty="0"/>
              <a:t/>
            </a:r>
            <a:br>
              <a:rPr lang="en-US" dirty="0"/>
            </a:br>
            <a:r>
              <a:rPr lang="en-US" dirty="0"/>
              <a:t>Step </a:t>
            </a:r>
            <a:r>
              <a:rPr lang="en-US" dirty="0" smtClean="0"/>
              <a:t>4:1</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35</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1695" y="8432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NP</a:t>
            </a:r>
            <a:endParaRPr lang="en-US" sz="1800" dirty="0"/>
          </a:p>
        </p:txBody>
      </p:sp>
      <p:sp>
        <p:nvSpPr>
          <p:cNvPr id="14" name="Rectangle 13"/>
          <p:cNvSpPr/>
          <p:nvPr/>
        </p:nvSpPr>
        <p:spPr>
          <a:xfrm>
            <a:off x="4818617" y="1872734"/>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EP</a:t>
            </a:r>
            <a:endParaRPr lang="en-US" sz="1800" dirty="0"/>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3059492" cy="461665"/>
          </a:xfrm>
          <a:prstGeom prst="rect">
            <a:avLst/>
          </a:prstGeom>
          <a:noFill/>
        </p:spPr>
        <p:txBody>
          <a:bodyPr wrap="none" rtlCol="0">
            <a:spAutoFit/>
          </a:bodyPr>
          <a:lstStyle/>
          <a:p>
            <a:r>
              <a:rPr lang="en-US" dirty="0"/>
              <a:t>i</a:t>
            </a:r>
            <a:r>
              <a:rPr lang="en-US" dirty="0" smtClean="0"/>
              <a:t>ndex = </a:t>
            </a:r>
            <a:r>
              <a:rPr lang="en-US" dirty="0" err="1" smtClean="0"/>
              <a:t>addNode</a:t>
            </a:r>
            <a:r>
              <a:rPr lang="en-US" dirty="0" smtClean="0"/>
              <a:t>( … )</a:t>
            </a:r>
            <a:endParaRPr lang="en-US" dirty="0"/>
          </a:p>
        </p:txBody>
      </p:sp>
      <p:sp>
        <p:nvSpPr>
          <p:cNvPr id="58" name="Rectangle 57"/>
          <p:cNvSpPr/>
          <p:nvPr/>
        </p:nvSpPr>
        <p:spPr>
          <a:xfrm>
            <a:off x="457200" y="2667000"/>
            <a:ext cx="2873483" cy="2031325"/>
          </a:xfrm>
          <a:prstGeom prst="rect">
            <a:avLst/>
          </a:prstGeom>
          <a:ln>
            <a:solidFill>
              <a:schemeClr val="bg1">
                <a:lumMod val="75000"/>
              </a:schemeClr>
            </a:solidFill>
          </a:ln>
        </p:spPr>
        <p:txBody>
          <a:bodyPr wrap="square">
            <a:spAutoFit/>
          </a:bodyPr>
          <a:lstStyle/>
          <a:p>
            <a:r>
              <a:rPr lang="en-US" sz="1800" dirty="0" err="1" smtClean="0">
                <a:solidFill>
                  <a:srgbClr val="0000FF"/>
                </a:solidFill>
                <a:latin typeface="Courier New" panose="02070309020205020404" pitchFamily="49" charset="0"/>
              </a:rPr>
              <a:t>freeNodeIndex</a:t>
            </a:r>
            <a:r>
              <a:rPr lang="en-US" sz="1800" dirty="0" smtClean="0">
                <a:solidFill>
                  <a:srgbClr val="0000FF"/>
                </a:solidFill>
                <a:latin typeface="Courier New" panose="02070309020205020404" pitchFamily="49" charset="0"/>
              </a:rPr>
              <a:t> = 0</a:t>
            </a:r>
          </a:p>
          <a:p>
            <a:endParaRPr lang="en-US" sz="1800" dirty="0" smtClean="0">
              <a:solidFill>
                <a:srgbClr val="0000FF"/>
              </a:solidFill>
              <a:latin typeface="Courier New" panose="02070309020205020404" pitchFamily="49" charset="0"/>
            </a:endParaRPr>
          </a:p>
          <a:p>
            <a:r>
              <a:rPr lang="en-US" sz="1800" dirty="0" smtClean="0">
                <a:solidFill>
                  <a:srgbClr val="0000FF"/>
                </a:solidFill>
                <a:latin typeface="Courier New" panose="02070309020205020404" pitchFamily="49" charset="0"/>
              </a:rPr>
              <a:t>NODE </a:t>
            </a:r>
            <a:r>
              <a:rPr lang="en-US" sz="1800" dirty="0" smtClean="0">
                <a:solidFill>
                  <a:prstClr val="black"/>
                </a:solidFill>
                <a:latin typeface="Courier New" panose="02070309020205020404" pitchFamily="49" charset="0"/>
              </a:rPr>
              <a:t>{</a:t>
            </a:r>
            <a:endParaRPr lang="en-US" sz="1800" dirty="0">
              <a:solidFill>
                <a:prstClr val="black"/>
              </a:solidFill>
              <a:latin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id =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dynamicID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edgeID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endParaRPr lang="en-US" sz="1800" dirty="0">
              <a:solidFill>
                <a:prstClr val="black"/>
              </a:solidFill>
              <a:highlight>
                <a:srgbClr val="EAEAEA"/>
              </a:highlight>
              <a:latin typeface="Courier New" panose="02070309020205020404" pitchFamily="49" charset="0"/>
            </a:endParaRPr>
          </a:p>
          <a:p>
            <a:r>
              <a:rPr lang="en-US" sz="1800" dirty="0">
                <a:solidFill>
                  <a:prstClr val="black"/>
                </a:solidFill>
                <a:highlight>
                  <a:srgbClr val="EAEAEA"/>
                </a:highlight>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863114" y="5700486"/>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42160" y="4807683"/>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6918482" y="2749827"/>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585755" y="3672812"/>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
        <p:nvSpPr>
          <p:cNvPr id="63" name="Oval 8"/>
          <p:cNvSpPr>
            <a:spLocks noChangeArrowheads="1"/>
          </p:cNvSpPr>
          <p:nvPr/>
        </p:nvSpPr>
        <p:spPr bwMode="auto">
          <a:xfrm>
            <a:off x="2653254" y="495665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1</a:t>
            </a:r>
            <a:endParaRPr lang="en-US" altLang="en-US" sz="2400" dirty="0"/>
          </a:p>
        </p:txBody>
      </p:sp>
      <p:sp>
        <p:nvSpPr>
          <p:cNvPr id="64" name="Oval 8"/>
          <p:cNvSpPr>
            <a:spLocks noChangeArrowheads="1"/>
          </p:cNvSpPr>
          <p:nvPr/>
        </p:nvSpPr>
        <p:spPr bwMode="auto">
          <a:xfrm>
            <a:off x="412146" y="5626958"/>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0</a:t>
            </a:r>
            <a:endParaRPr lang="en-US" altLang="en-US" sz="2400" dirty="0"/>
          </a:p>
        </p:txBody>
      </p:sp>
    </p:spTree>
    <p:extLst>
      <p:ext uri="{BB962C8B-B14F-4D97-AF65-F5344CB8AC3E}">
        <p14:creationId xmlns:p14="http://schemas.microsoft.com/office/powerpoint/2010/main" val="6639467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t>
            </a:r>
            <a:r>
              <a:rPr lang="en-US" dirty="0" smtClean="0"/>
              <a:t>4</a:t>
            </a:r>
            <a:r>
              <a:rPr lang="en-US" baseline="30000" dirty="0" smtClean="0"/>
              <a:t>th</a:t>
            </a:r>
            <a:r>
              <a:rPr lang="en-US" dirty="0" smtClean="0"/>
              <a:t>  Node</a:t>
            </a:r>
            <a:r>
              <a:rPr lang="en-US" dirty="0"/>
              <a:t/>
            </a:r>
            <a:br>
              <a:rPr lang="en-US" dirty="0"/>
            </a:br>
            <a:r>
              <a:rPr lang="en-US" dirty="0"/>
              <a:t>Step </a:t>
            </a:r>
            <a:r>
              <a:rPr lang="en-US" dirty="0" smtClean="0"/>
              <a:t>4:2</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36</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1695" y="8432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NP</a:t>
            </a:r>
            <a:endParaRPr lang="en-US" sz="1800" dirty="0"/>
          </a:p>
        </p:txBody>
      </p:sp>
      <p:sp>
        <p:nvSpPr>
          <p:cNvPr id="14" name="Rectangle 13"/>
          <p:cNvSpPr/>
          <p:nvPr/>
        </p:nvSpPr>
        <p:spPr>
          <a:xfrm>
            <a:off x="4818617" y="1872734"/>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EP</a:t>
            </a:r>
            <a:endParaRPr lang="en-US" sz="1800" dirty="0"/>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3059492" cy="461665"/>
          </a:xfrm>
          <a:prstGeom prst="rect">
            <a:avLst/>
          </a:prstGeom>
          <a:noFill/>
        </p:spPr>
        <p:txBody>
          <a:bodyPr wrap="none" rtlCol="0">
            <a:spAutoFit/>
          </a:bodyPr>
          <a:lstStyle/>
          <a:p>
            <a:r>
              <a:rPr lang="en-US" dirty="0"/>
              <a:t>i</a:t>
            </a:r>
            <a:r>
              <a:rPr lang="en-US" dirty="0" smtClean="0"/>
              <a:t>ndex = </a:t>
            </a:r>
            <a:r>
              <a:rPr lang="en-US" dirty="0" err="1" smtClean="0"/>
              <a:t>addNode</a:t>
            </a:r>
            <a:r>
              <a:rPr lang="en-US" dirty="0" smtClean="0"/>
              <a:t>( … )</a:t>
            </a:r>
            <a:endParaRPr lang="en-US" dirty="0"/>
          </a:p>
        </p:txBody>
      </p:sp>
      <p:sp>
        <p:nvSpPr>
          <p:cNvPr id="58" name="Rectangle 57"/>
          <p:cNvSpPr/>
          <p:nvPr/>
        </p:nvSpPr>
        <p:spPr>
          <a:xfrm>
            <a:off x="457200" y="2667000"/>
            <a:ext cx="2873483" cy="2031325"/>
          </a:xfrm>
          <a:prstGeom prst="rect">
            <a:avLst/>
          </a:prstGeom>
          <a:ln>
            <a:solidFill>
              <a:schemeClr val="bg1">
                <a:lumMod val="75000"/>
              </a:schemeClr>
            </a:solidFill>
          </a:ln>
        </p:spPr>
        <p:txBody>
          <a:bodyPr wrap="square">
            <a:spAutoFit/>
          </a:bodyPr>
          <a:lstStyle/>
          <a:p>
            <a:r>
              <a:rPr lang="en-US" sz="1800" dirty="0" err="1" smtClean="0">
                <a:solidFill>
                  <a:srgbClr val="0000FF"/>
                </a:solidFill>
                <a:latin typeface="Courier New" panose="02070309020205020404" pitchFamily="49" charset="0"/>
              </a:rPr>
              <a:t>freeNodeIndex</a:t>
            </a:r>
            <a:r>
              <a:rPr lang="en-US" sz="1800" dirty="0" smtClean="0">
                <a:solidFill>
                  <a:srgbClr val="0000FF"/>
                </a:solidFill>
                <a:latin typeface="Courier New" panose="02070309020205020404" pitchFamily="49" charset="0"/>
              </a:rPr>
              <a:t> = 0</a:t>
            </a:r>
          </a:p>
          <a:p>
            <a:endParaRPr lang="en-US" sz="1800" dirty="0" smtClean="0">
              <a:solidFill>
                <a:srgbClr val="0000FF"/>
              </a:solidFill>
              <a:latin typeface="Courier New" panose="02070309020205020404" pitchFamily="49" charset="0"/>
            </a:endParaRPr>
          </a:p>
          <a:p>
            <a:r>
              <a:rPr lang="en-US" sz="1800" dirty="0" smtClean="0">
                <a:solidFill>
                  <a:srgbClr val="0000FF"/>
                </a:solidFill>
                <a:latin typeface="Courier New" panose="02070309020205020404" pitchFamily="49" charset="0"/>
              </a:rPr>
              <a:t>NODE </a:t>
            </a:r>
            <a:r>
              <a:rPr lang="en-US" sz="1800" dirty="0" smtClean="0">
                <a:solidFill>
                  <a:prstClr val="black"/>
                </a:solidFill>
                <a:latin typeface="Courier New" panose="02070309020205020404" pitchFamily="49" charset="0"/>
              </a:rPr>
              <a:t>{</a:t>
            </a:r>
            <a:endParaRPr lang="en-US" sz="1800" dirty="0">
              <a:solidFill>
                <a:prstClr val="black"/>
              </a:solidFill>
              <a:latin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id = 0</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dynamicID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edgeID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endParaRPr lang="en-US" sz="1800" dirty="0">
              <a:solidFill>
                <a:prstClr val="black"/>
              </a:solidFill>
              <a:highlight>
                <a:srgbClr val="EAEAEA"/>
              </a:highlight>
              <a:latin typeface="Courier New" panose="02070309020205020404" pitchFamily="49" charset="0"/>
            </a:endParaRPr>
          </a:p>
          <a:p>
            <a:r>
              <a:rPr lang="en-US" sz="1800" dirty="0">
                <a:solidFill>
                  <a:prstClr val="black"/>
                </a:solidFill>
                <a:highlight>
                  <a:srgbClr val="EAEAEA"/>
                </a:highlight>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863114" y="5700486"/>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42160" y="4807683"/>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6918482" y="2749827"/>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585755" y="3672812"/>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
        <p:nvSpPr>
          <p:cNvPr id="63" name="Oval 8"/>
          <p:cNvSpPr>
            <a:spLocks noChangeArrowheads="1"/>
          </p:cNvSpPr>
          <p:nvPr/>
        </p:nvSpPr>
        <p:spPr bwMode="auto">
          <a:xfrm>
            <a:off x="2653254" y="495665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1</a:t>
            </a:r>
            <a:endParaRPr lang="en-US" altLang="en-US" sz="2400" dirty="0"/>
          </a:p>
        </p:txBody>
      </p:sp>
      <p:sp>
        <p:nvSpPr>
          <p:cNvPr id="64" name="Oval 8"/>
          <p:cNvSpPr>
            <a:spLocks noChangeArrowheads="1"/>
          </p:cNvSpPr>
          <p:nvPr/>
        </p:nvSpPr>
        <p:spPr bwMode="auto">
          <a:xfrm>
            <a:off x="412146" y="5626958"/>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0</a:t>
            </a:r>
            <a:endParaRPr lang="en-US" altLang="en-US" sz="2400" dirty="0"/>
          </a:p>
        </p:txBody>
      </p:sp>
    </p:spTree>
    <p:extLst>
      <p:ext uri="{BB962C8B-B14F-4D97-AF65-F5344CB8AC3E}">
        <p14:creationId xmlns:p14="http://schemas.microsoft.com/office/powerpoint/2010/main" val="15049654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t>
            </a:r>
            <a:r>
              <a:rPr lang="en-US" dirty="0" smtClean="0"/>
              <a:t>4</a:t>
            </a:r>
            <a:r>
              <a:rPr lang="en-US" baseline="30000" dirty="0" smtClean="0"/>
              <a:t>th</a:t>
            </a:r>
            <a:r>
              <a:rPr lang="en-US" dirty="0" smtClean="0"/>
              <a:t>  Node</a:t>
            </a:r>
            <a:r>
              <a:rPr lang="en-US" dirty="0"/>
              <a:t/>
            </a:r>
            <a:br>
              <a:rPr lang="en-US" dirty="0"/>
            </a:br>
            <a:r>
              <a:rPr lang="en-US" dirty="0"/>
              <a:t>Step </a:t>
            </a:r>
            <a:r>
              <a:rPr lang="en-US" dirty="0" smtClean="0"/>
              <a:t>4:3</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37</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1695" y="8432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NP</a:t>
            </a:r>
            <a:endParaRPr lang="en-US" sz="1800" dirty="0"/>
          </a:p>
        </p:txBody>
      </p:sp>
      <p:sp>
        <p:nvSpPr>
          <p:cNvPr id="14" name="Rectangle 13"/>
          <p:cNvSpPr/>
          <p:nvPr/>
        </p:nvSpPr>
        <p:spPr>
          <a:xfrm>
            <a:off x="4818617" y="1872734"/>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EP</a:t>
            </a:r>
            <a:endParaRPr lang="en-US" sz="1800" dirty="0"/>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3059492" cy="461665"/>
          </a:xfrm>
          <a:prstGeom prst="rect">
            <a:avLst/>
          </a:prstGeom>
          <a:noFill/>
        </p:spPr>
        <p:txBody>
          <a:bodyPr wrap="none" rtlCol="0">
            <a:spAutoFit/>
          </a:bodyPr>
          <a:lstStyle/>
          <a:p>
            <a:r>
              <a:rPr lang="en-US" dirty="0"/>
              <a:t>i</a:t>
            </a:r>
            <a:r>
              <a:rPr lang="en-US" dirty="0" smtClean="0"/>
              <a:t>ndex = </a:t>
            </a:r>
            <a:r>
              <a:rPr lang="en-US" dirty="0" err="1" smtClean="0"/>
              <a:t>addNode</a:t>
            </a:r>
            <a:r>
              <a:rPr lang="en-US" dirty="0" smtClean="0"/>
              <a:t>( … )</a:t>
            </a:r>
            <a:endParaRPr lang="en-US" dirty="0"/>
          </a:p>
        </p:txBody>
      </p:sp>
      <p:sp>
        <p:nvSpPr>
          <p:cNvPr id="58" name="Rectangle 57"/>
          <p:cNvSpPr/>
          <p:nvPr/>
        </p:nvSpPr>
        <p:spPr>
          <a:xfrm>
            <a:off x="457200" y="2667000"/>
            <a:ext cx="2873483" cy="2031325"/>
          </a:xfrm>
          <a:prstGeom prst="rect">
            <a:avLst/>
          </a:prstGeom>
          <a:ln>
            <a:solidFill>
              <a:schemeClr val="bg1">
                <a:lumMod val="75000"/>
              </a:schemeClr>
            </a:solidFill>
          </a:ln>
        </p:spPr>
        <p:txBody>
          <a:bodyPr wrap="square">
            <a:spAutoFit/>
          </a:bodyPr>
          <a:lstStyle/>
          <a:p>
            <a:r>
              <a:rPr lang="en-US" sz="1800" dirty="0" err="1" smtClean="0">
                <a:solidFill>
                  <a:srgbClr val="0000FF"/>
                </a:solidFill>
                <a:latin typeface="Courier New" panose="02070309020205020404" pitchFamily="49" charset="0"/>
              </a:rPr>
              <a:t>freeNodeIndex</a:t>
            </a:r>
            <a:r>
              <a:rPr lang="en-US" sz="1800" dirty="0" smtClean="0">
                <a:solidFill>
                  <a:srgbClr val="0000FF"/>
                </a:solidFill>
                <a:latin typeface="Courier New" panose="02070309020205020404" pitchFamily="49" charset="0"/>
              </a:rPr>
              <a:t> = 0</a:t>
            </a:r>
          </a:p>
          <a:p>
            <a:endParaRPr lang="en-US" sz="1800" dirty="0" smtClean="0">
              <a:solidFill>
                <a:srgbClr val="0000FF"/>
              </a:solidFill>
              <a:latin typeface="Courier New" panose="02070309020205020404" pitchFamily="49" charset="0"/>
            </a:endParaRPr>
          </a:p>
          <a:p>
            <a:r>
              <a:rPr lang="en-US" sz="1800" dirty="0" smtClean="0">
                <a:solidFill>
                  <a:srgbClr val="0000FF"/>
                </a:solidFill>
                <a:latin typeface="Courier New" panose="02070309020205020404" pitchFamily="49" charset="0"/>
              </a:rPr>
              <a:t>NODE </a:t>
            </a:r>
            <a:r>
              <a:rPr lang="en-US" sz="1800" dirty="0" smtClean="0">
                <a:solidFill>
                  <a:prstClr val="black"/>
                </a:solidFill>
                <a:latin typeface="Courier New" panose="02070309020205020404" pitchFamily="49" charset="0"/>
              </a:rPr>
              <a:t>{</a:t>
            </a:r>
            <a:endParaRPr lang="en-US" sz="1800" dirty="0">
              <a:solidFill>
                <a:prstClr val="black"/>
              </a:solidFill>
              <a:latin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id = 0</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dynamicID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3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edgeID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endParaRPr lang="en-US" sz="1800" dirty="0">
              <a:solidFill>
                <a:prstClr val="black"/>
              </a:solidFill>
              <a:highlight>
                <a:srgbClr val="EAEAEA"/>
              </a:highlight>
              <a:latin typeface="Courier New" panose="02070309020205020404" pitchFamily="49" charset="0"/>
            </a:endParaRPr>
          </a:p>
          <a:p>
            <a:r>
              <a:rPr lang="en-US" sz="1800" dirty="0">
                <a:solidFill>
                  <a:prstClr val="black"/>
                </a:solidFill>
                <a:highlight>
                  <a:srgbClr val="EAEAEA"/>
                </a:highlight>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863114" y="5700486"/>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42160" y="4807683"/>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409065" y="2696163"/>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585755" y="3672812"/>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
        <p:nvSpPr>
          <p:cNvPr id="63" name="Oval 8"/>
          <p:cNvSpPr>
            <a:spLocks noChangeArrowheads="1"/>
          </p:cNvSpPr>
          <p:nvPr/>
        </p:nvSpPr>
        <p:spPr bwMode="auto">
          <a:xfrm>
            <a:off x="2653254" y="495665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1</a:t>
            </a:r>
            <a:endParaRPr lang="en-US" altLang="en-US" sz="2400" dirty="0"/>
          </a:p>
        </p:txBody>
      </p:sp>
      <p:sp>
        <p:nvSpPr>
          <p:cNvPr id="64" name="Oval 8"/>
          <p:cNvSpPr>
            <a:spLocks noChangeArrowheads="1"/>
          </p:cNvSpPr>
          <p:nvPr/>
        </p:nvSpPr>
        <p:spPr bwMode="auto">
          <a:xfrm>
            <a:off x="412146" y="5626958"/>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0</a:t>
            </a:r>
            <a:endParaRPr lang="en-US" altLang="en-US" sz="2400" dirty="0"/>
          </a:p>
        </p:txBody>
      </p:sp>
      <p:sp>
        <p:nvSpPr>
          <p:cNvPr id="65" name="Freeform 64"/>
          <p:cNvSpPr/>
          <p:nvPr/>
        </p:nvSpPr>
        <p:spPr>
          <a:xfrm>
            <a:off x="2569028" y="2640030"/>
            <a:ext cx="4517571" cy="1327404"/>
          </a:xfrm>
          <a:custGeom>
            <a:avLst/>
            <a:gdLst>
              <a:gd name="connsiteX0" fmla="*/ 0 w 3976914"/>
              <a:gd name="connsiteY0" fmla="*/ 1293341 h 1327404"/>
              <a:gd name="connsiteX1" fmla="*/ 493485 w 3976914"/>
              <a:gd name="connsiteY1" fmla="*/ 1249799 h 1327404"/>
              <a:gd name="connsiteX2" fmla="*/ 1335314 w 3976914"/>
              <a:gd name="connsiteY2" fmla="*/ 611170 h 1327404"/>
              <a:gd name="connsiteX3" fmla="*/ 2510971 w 3976914"/>
              <a:gd name="connsiteY3" fmla="*/ 59627 h 1327404"/>
              <a:gd name="connsiteX4" fmla="*/ 3294742 w 3976914"/>
              <a:gd name="connsiteY4" fmla="*/ 16084 h 1327404"/>
              <a:gd name="connsiteX5" fmla="*/ 3643085 w 3976914"/>
              <a:gd name="connsiteY5" fmla="*/ 30599 h 1327404"/>
              <a:gd name="connsiteX6" fmla="*/ 3976914 w 3976914"/>
              <a:gd name="connsiteY6" fmla="*/ 349913 h 1327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76914" h="1327404">
                <a:moveTo>
                  <a:pt x="0" y="1293341"/>
                </a:moveTo>
                <a:cubicBezTo>
                  <a:pt x="135466" y="1328417"/>
                  <a:pt x="270933" y="1363494"/>
                  <a:pt x="493485" y="1249799"/>
                </a:cubicBezTo>
                <a:cubicBezTo>
                  <a:pt x="716037" y="1136104"/>
                  <a:pt x="999066" y="809532"/>
                  <a:pt x="1335314" y="611170"/>
                </a:cubicBezTo>
                <a:cubicBezTo>
                  <a:pt x="1671562" y="412808"/>
                  <a:pt x="2184400" y="158808"/>
                  <a:pt x="2510971" y="59627"/>
                </a:cubicBezTo>
                <a:cubicBezTo>
                  <a:pt x="2837542" y="-39554"/>
                  <a:pt x="3106056" y="20922"/>
                  <a:pt x="3294742" y="16084"/>
                </a:cubicBezTo>
                <a:cubicBezTo>
                  <a:pt x="3483428" y="11246"/>
                  <a:pt x="3529390" y="-25039"/>
                  <a:pt x="3643085" y="30599"/>
                </a:cubicBezTo>
                <a:cubicBezTo>
                  <a:pt x="3756780" y="86237"/>
                  <a:pt x="3866847" y="218075"/>
                  <a:pt x="3976914" y="349913"/>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73579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t>
            </a:r>
            <a:r>
              <a:rPr lang="en-US" dirty="0" smtClean="0"/>
              <a:t>4</a:t>
            </a:r>
            <a:r>
              <a:rPr lang="en-US" baseline="30000" dirty="0" smtClean="0"/>
              <a:t>th</a:t>
            </a:r>
            <a:r>
              <a:rPr lang="en-US" dirty="0" smtClean="0"/>
              <a:t>  Node</a:t>
            </a:r>
            <a:r>
              <a:rPr lang="en-US" dirty="0"/>
              <a:t/>
            </a:r>
            <a:br>
              <a:rPr lang="en-US" dirty="0"/>
            </a:br>
            <a:r>
              <a:rPr lang="en-US" dirty="0"/>
              <a:t>Step </a:t>
            </a:r>
            <a:r>
              <a:rPr lang="en-US" dirty="0" smtClean="0"/>
              <a:t>4:4</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38</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1695" y="8432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NP</a:t>
            </a:r>
            <a:endParaRPr lang="en-US" sz="1800" dirty="0"/>
          </a:p>
        </p:txBody>
      </p:sp>
      <p:sp>
        <p:nvSpPr>
          <p:cNvPr id="14" name="Rectangle 13"/>
          <p:cNvSpPr/>
          <p:nvPr/>
        </p:nvSpPr>
        <p:spPr>
          <a:xfrm>
            <a:off x="4818617" y="1872734"/>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EP</a:t>
            </a:r>
            <a:endParaRPr lang="en-US" sz="1800" dirty="0"/>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endParaRPr lang="en-US" dirty="0">
              <a:solidFill>
                <a:schemeClr val="tx1"/>
              </a:solidFill>
            </a:endParaRPr>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3059492" cy="461665"/>
          </a:xfrm>
          <a:prstGeom prst="rect">
            <a:avLst/>
          </a:prstGeom>
          <a:noFill/>
        </p:spPr>
        <p:txBody>
          <a:bodyPr wrap="none" rtlCol="0">
            <a:spAutoFit/>
          </a:bodyPr>
          <a:lstStyle/>
          <a:p>
            <a:r>
              <a:rPr lang="en-US" dirty="0"/>
              <a:t>i</a:t>
            </a:r>
            <a:r>
              <a:rPr lang="en-US" dirty="0" smtClean="0"/>
              <a:t>ndex = </a:t>
            </a:r>
            <a:r>
              <a:rPr lang="en-US" dirty="0" err="1" smtClean="0"/>
              <a:t>addNode</a:t>
            </a:r>
            <a:r>
              <a:rPr lang="en-US" dirty="0" smtClean="0"/>
              <a:t>( … )</a:t>
            </a:r>
            <a:endParaRPr lang="en-US" dirty="0"/>
          </a:p>
        </p:txBody>
      </p:sp>
      <p:sp>
        <p:nvSpPr>
          <p:cNvPr id="58" name="Rectangle 57"/>
          <p:cNvSpPr/>
          <p:nvPr/>
        </p:nvSpPr>
        <p:spPr>
          <a:xfrm>
            <a:off x="457200" y="2667000"/>
            <a:ext cx="2873483" cy="2031325"/>
          </a:xfrm>
          <a:prstGeom prst="rect">
            <a:avLst/>
          </a:prstGeom>
          <a:ln>
            <a:solidFill>
              <a:schemeClr val="bg1">
                <a:lumMod val="75000"/>
              </a:schemeClr>
            </a:solidFill>
          </a:ln>
        </p:spPr>
        <p:txBody>
          <a:bodyPr wrap="square">
            <a:spAutoFit/>
          </a:bodyPr>
          <a:lstStyle/>
          <a:p>
            <a:r>
              <a:rPr lang="en-US" sz="1800" dirty="0" err="1" smtClean="0">
                <a:solidFill>
                  <a:srgbClr val="0000FF"/>
                </a:solidFill>
                <a:latin typeface="Courier New" panose="02070309020205020404" pitchFamily="49" charset="0"/>
              </a:rPr>
              <a:t>freeNodeIndex</a:t>
            </a:r>
            <a:r>
              <a:rPr lang="en-US" sz="1800" dirty="0" smtClean="0">
                <a:solidFill>
                  <a:srgbClr val="0000FF"/>
                </a:solidFill>
                <a:latin typeface="Courier New" panose="02070309020205020404" pitchFamily="49" charset="0"/>
              </a:rPr>
              <a:t> = 0</a:t>
            </a:r>
          </a:p>
          <a:p>
            <a:endParaRPr lang="en-US" sz="1800" dirty="0" smtClean="0">
              <a:solidFill>
                <a:srgbClr val="0000FF"/>
              </a:solidFill>
              <a:latin typeface="Courier New" panose="02070309020205020404" pitchFamily="49" charset="0"/>
            </a:endParaRPr>
          </a:p>
          <a:p>
            <a:r>
              <a:rPr lang="en-US" sz="1800" dirty="0" smtClean="0">
                <a:solidFill>
                  <a:srgbClr val="0000FF"/>
                </a:solidFill>
                <a:latin typeface="Courier New" panose="02070309020205020404" pitchFamily="49" charset="0"/>
              </a:rPr>
              <a:t>NODE </a:t>
            </a:r>
            <a:r>
              <a:rPr lang="en-US" sz="1800" dirty="0" smtClean="0">
                <a:solidFill>
                  <a:prstClr val="black"/>
                </a:solidFill>
                <a:latin typeface="Courier New" panose="02070309020205020404" pitchFamily="49" charset="0"/>
              </a:rPr>
              <a:t>{</a:t>
            </a:r>
            <a:endParaRPr lang="en-US" sz="1800" dirty="0">
              <a:solidFill>
                <a:prstClr val="black"/>
              </a:solidFill>
              <a:latin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id = 0</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dynamicID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3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edgeID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 }</a:t>
            </a:r>
            <a:endParaRPr lang="en-US" sz="1800" dirty="0">
              <a:solidFill>
                <a:prstClr val="black"/>
              </a:solidFill>
              <a:highlight>
                <a:srgbClr val="EAEAEA"/>
              </a:highlight>
              <a:latin typeface="Courier New" panose="02070309020205020404" pitchFamily="49" charset="0"/>
            </a:endParaRPr>
          </a:p>
          <a:p>
            <a:r>
              <a:rPr lang="en-US" sz="1800" dirty="0">
                <a:solidFill>
                  <a:prstClr val="black"/>
                </a:solidFill>
                <a:highlight>
                  <a:srgbClr val="EAEAEA"/>
                </a:highlight>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863114" y="5700486"/>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42160" y="4807683"/>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409065" y="2696163"/>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585755" y="3672812"/>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
        <p:nvSpPr>
          <p:cNvPr id="63" name="Oval 8"/>
          <p:cNvSpPr>
            <a:spLocks noChangeArrowheads="1"/>
          </p:cNvSpPr>
          <p:nvPr/>
        </p:nvSpPr>
        <p:spPr bwMode="auto">
          <a:xfrm>
            <a:off x="2653254" y="495665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1</a:t>
            </a:r>
            <a:endParaRPr lang="en-US" altLang="en-US" sz="2400" dirty="0"/>
          </a:p>
        </p:txBody>
      </p:sp>
      <p:sp>
        <p:nvSpPr>
          <p:cNvPr id="64" name="Oval 8"/>
          <p:cNvSpPr>
            <a:spLocks noChangeArrowheads="1"/>
          </p:cNvSpPr>
          <p:nvPr/>
        </p:nvSpPr>
        <p:spPr bwMode="auto">
          <a:xfrm>
            <a:off x="412146" y="5626958"/>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0</a:t>
            </a:r>
            <a:endParaRPr lang="en-US" altLang="en-US" sz="2400" dirty="0"/>
          </a:p>
        </p:txBody>
      </p:sp>
      <p:sp>
        <p:nvSpPr>
          <p:cNvPr id="65" name="Freeform 64"/>
          <p:cNvSpPr/>
          <p:nvPr/>
        </p:nvSpPr>
        <p:spPr>
          <a:xfrm>
            <a:off x="2569028" y="2640030"/>
            <a:ext cx="4517571" cy="1327404"/>
          </a:xfrm>
          <a:custGeom>
            <a:avLst/>
            <a:gdLst>
              <a:gd name="connsiteX0" fmla="*/ 0 w 3976914"/>
              <a:gd name="connsiteY0" fmla="*/ 1293341 h 1327404"/>
              <a:gd name="connsiteX1" fmla="*/ 493485 w 3976914"/>
              <a:gd name="connsiteY1" fmla="*/ 1249799 h 1327404"/>
              <a:gd name="connsiteX2" fmla="*/ 1335314 w 3976914"/>
              <a:gd name="connsiteY2" fmla="*/ 611170 h 1327404"/>
              <a:gd name="connsiteX3" fmla="*/ 2510971 w 3976914"/>
              <a:gd name="connsiteY3" fmla="*/ 59627 h 1327404"/>
              <a:gd name="connsiteX4" fmla="*/ 3294742 w 3976914"/>
              <a:gd name="connsiteY4" fmla="*/ 16084 h 1327404"/>
              <a:gd name="connsiteX5" fmla="*/ 3643085 w 3976914"/>
              <a:gd name="connsiteY5" fmla="*/ 30599 h 1327404"/>
              <a:gd name="connsiteX6" fmla="*/ 3976914 w 3976914"/>
              <a:gd name="connsiteY6" fmla="*/ 349913 h 1327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76914" h="1327404">
                <a:moveTo>
                  <a:pt x="0" y="1293341"/>
                </a:moveTo>
                <a:cubicBezTo>
                  <a:pt x="135466" y="1328417"/>
                  <a:pt x="270933" y="1363494"/>
                  <a:pt x="493485" y="1249799"/>
                </a:cubicBezTo>
                <a:cubicBezTo>
                  <a:pt x="716037" y="1136104"/>
                  <a:pt x="999066" y="809532"/>
                  <a:pt x="1335314" y="611170"/>
                </a:cubicBezTo>
                <a:cubicBezTo>
                  <a:pt x="1671562" y="412808"/>
                  <a:pt x="2184400" y="158808"/>
                  <a:pt x="2510971" y="59627"/>
                </a:cubicBezTo>
                <a:cubicBezTo>
                  <a:pt x="2837542" y="-39554"/>
                  <a:pt x="3106056" y="20922"/>
                  <a:pt x="3294742" y="16084"/>
                </a:cubicBezTo>
                <a:cubicBezTo>
                  <a:pt x="3483428" y="11246"/>
                  <a:pt x="3529390" y="-25039"/>
                  <a:pt x="3643085" y="30599"/>
                </a:cubicBezTo>
                <a:cubicBezTo>
                  <a:pt x="3756780" y="86237"/>
                  <a:pt x="3866847" y="218075"/>
                  <a:pt x="3976914" y="349913"/>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36672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t>
            </a:r>
            <a:r>
              <a:rPr lang="en-US" dirty="0" smtClean="0"/>
              <a:t>an edge</a:t>
            </a:r>
            <a:r>
              <a:rPr lang="en-US" dirty="0"/>
              <a:t/>
            </a:r>
            <a:br>
              <a:rPr lang="en-US" dirty="0"/>
            </a:br>
            <a:r>
              <a:rPr lang="en-US" dirty="0"/>
              <a:t>Step </a:t>
            </a:r>
            <a:r>
              <a:rPr lang="en-US" dirty="0" smtClean="0"/>
              <a:t>5:0</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39</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1695" y="8432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NP</a:t>
            </a:r>
            <a:endParaRPr lang="en-US" sz="1800" dirty="0"/>
          </a:p>
        </p:txBody>
      </p:sp>
      <p:sp>
        <p:nvSpPr>
          <p:cNvPr id="14" name="Rectangle 13"/>
          <p:cNvSpPr/>
          <p:nvPr/>
        </p:nvSpPr>
        <p:spPr>
          <a:xfrm>
            <a:off x="4818617" y="1872734"/>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EP</a:t>
            </a:r>
            <a:endParaRPr lang="en-US" sz="1800" dirty="0"/>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endParaRPr lang="en-US" dirty="0">
              <a:solidFill>
                <a:schemeClr val="tx1"/>
              </a:solidFill>
            </a:endParaRPr>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2937022" cy="461665"/>
          </a:xfrm>
          <a:prstGeom prst="rect">
            <a:avLst/>
          </a:prstGeom>
          <a:noFill/>
        </p:spPr>
        <p:txBody>
          <a:bodyPr wrap="none" rtlCol="0">
            <a:spAutoFit/>
          </a:bodyPr>
          <a:lstStyle/>
          <a:p>
            <a:r>
              <a:rPr lang="en-US" dirty="0"/>
              <a:t>i</a:t>
            </a:r>
            <a:r>
              <a:rPr lang="en-US" dirty="0" smtClean="0"/>
              <a:t>ndex = </a:t>
            </a:r>
            <a:r>
              <a:rPr lang="en-US" dirty="0" err="1" smtClean="0"/>
              <a:t>addEdge</a:t>
            </a:r>
            <a:r>
              <a:rPr lang="en-US" dirty="0" smtClean="0"/>
              <a:t>( … )</a:t>
            </a:r>
            <a:endParaRPr lang="en-US" dirty="0"/>
          </a:p>
        </p:txBody>
      </p:sp>
      <p:sp>
        <p:nvSpPr>
          <p:cNvPr id="58" name="Rectangle 57"/>
          <p:cNvSpPr/>
          <p:nvPr/>
        </p:nvSpPr>
        <p:spPr>
          <a:xfrm>
            <a:off x="457200" y="2667000"/>
            <a:ext cx="2873483" cy="2031325"/>
          </a:xfrm>
          <a:prstGeom prst="rect">
            <a:avLst/>
          </a:prstGeom>
          <a:ln>
            <a:solidFill>
              <a:schemeClr val="bg1">
                <a:lumMod val="75000"/>
              </a:schemeClr>
            </a:solidFill>
          </a:ln>
        </p:spPr>
        <p:txBody>
          <a:bodyPr wrap="square">
            <a:spAutoFit/>
          </a:bodyPr>
          <a:lstStyle/>
          <a:p>
            <a:r>
              <a:rPr lang="en-US" sz="1800" dirty="0" err="1" smtClean="0">
                <a:solidFill>
                  <a:srgbClr val="0000FF"/>
                </a:solidFill>
                <a:latin typeface="Courier New" panose="02070309020205020404" pitchFamily="49" charset="0"/>
              </a:rPr>
              <a:t>freeEdgeIndex</a:t>
            </a:r>
            <a:r>
              <a:rPr lang="en-US" sz="1800" dirty="0" smtClean="0">
                <a:solidFill>
                  <a:srgbClr val="0000FF"/>
                </a:solidFill>
                <a:latin typeface="Courier New" panose="02070309020205020404" pitchFamily="49" charset="0"/>
              </a:rPr>
              <a:t> = </a:t>
            </a:r>
          </a:p>
          <a:p>
            <a:endParaRPr lang="en-US" sz="1800" dirty="0">
              <a:solidFill>
                <a:srgbClr val="0000FF"/>
              </a:solidFill>
              <a:latin typeface="Courier New" panose="02070309020205020404" pitchFamily="49" charset="0"/>
            </a:endParaRPr>
          </a:p>
          <a:p>
            <a:r>
              <a:rPr lang="en-US" sz="1800" dirty="0" smtClean="0">
                <a:solidFill>
                  <a:prstClr val="black"/>
                </a:solidFill>
                <a:latin typeface="Courier New" panose="02070309020205020404" pitchFamily="49" charset="0"/>
              </a:rPr>
              <a:t>EDGE </a:t>
            </a:r>
            <a:r>
              <a:rPr lang="en-US" sz="1800" dirty="0">
                <a:solidFill>
                  <a:prstClr val="black"/>
                </a:solidFill>
                <a:latin typeface="Courier New" panose="02070309020205020404" pitchFamily="49" charset="0"/>
              </a:rPr>
              <a:t>{</a:t>
            </a:r>
          </a:p>
          <a:p>
            <a:r>
              <a:rPr lang="en-US" sz="1800" dirty="0" smtClean="0">
                <a:solidFill>
                  <a:prstClr val="black"/>
                </a:solidFill>
                <a:latin typeface="Courier New" panose="02070309020205020404" pitchFamily="49" charset="0"/>
              </a:rPr>
              <a:t>    id = ?</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dynamicID</a:t>
            </a:r>
            <a:r>
              <a:rPr lang="en-US" sz="1800" dirty="0">
                <a:solidFill>
                  <a:prstClr val="black"/>
                </a:solidFill>
                <a:latin typeface="Courier New" panose="02070309020205020404" pitchFamily="49" charset="0"/>
              </a:rPr>
              <a:t> </a:t>
            </a:r>
            <a:r>
              <a:rPr lang="en-US" sz="1800" dirty="0" smtClean="0">
                <a:solidFill>
                  <a:prstClr val="black"/>
                </a:solidFill>
                <a:latin typeface="Courier New" panose="02070309020205020404" pitchFamily="49" charset="0"/>
              </a:rPr>
              <a:t>= ?</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nodeID</a:t>
            </a:r>
            <a:r>
              <a:rPr lang="en-US" sz="1800" dirty="0" smtClean="0">
                <a:solidFill>
                  <a:prstClr val="black"/>
                </a:solidFill>
                <a:latin typeface="Courier New" panose="02070309020205020404" pitchFamily="49" charset="0"/>
              </a:rPr>
              <a:t>[2] = ?</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863114" y="5700486"/>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42160" y="4807683"/>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409065" y="2696163"/>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585755" y="3672812"/>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
        <p:nvSpPr>
          <p:cNvPr id="63" name="Oval 8"/>
          <p:cNvSpPr>
            <a:spLocks noChangeArrowheads="1"/>
          </p:cNvSpPr>
          <p:nvPr/>
        </p:nvSpPr>
        <p:spPr bwMode="auto">
          <a:xfrm>
            <a:off x="2653254" y="495665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1</a:t>
            </a:r>
            <a:endParaRPr lang="en-US" altLang="en-US" sz="2400" dirty="0"/>
          </a:p>
        </p:txBody>
      </p:sp>
      <p:sp>
        <p:nvSpPr>
          <p:cNvPr id="64" name="Oval 8"/>
          <p:cNvSpPr>
            <a:spLocks noChangeArrowheads="1"/>
          </p:cNvSpPr>
          <p:nvPr/>
        </p:nvSpPr>
        <p:spPr bwMode="auto">
          <a:xfrm>
            <a:off x="412146" y="5626958"/>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0</a:t>
            </a:r>
            <a:endParaRPr lang="en-US" altLang="en-US" sz="2400" dirty="0"/>
          </a:p>
        </p:txBody>
      </p:sp>
    </p:spTree>
    <p:extLst>
      <p:ext uri="{BB962C8B-B14F-4D97-AF65-F5344CB8AC3E}">
        <p14:creationId xmlns:p14="http://schemas.microsoft.com/office/powerpoint/2010/main" val="4055727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3B34793-9A35-4337-90ED-EDFBE010618B}" type="slidenum">
              <a:rPr lang="en-US" smtClean="0"/>
              <a:t>4</a:t>
            </a:fld>
            <a:endParaRPr lang="en-US"/>
          </a:p>
        </p:txBody>
      </p:sp>
      <p:sp>
        <p:nvSpPr>
          <p:cNvPr id="6" name="Rectangle 5"/>
          <p:cNvSpPr/>
          <p:nvPr/>
        </p:nvSpPr>
        <p:spPr>
          <a:xfrm>
            <a:off x="628650" y="1522154"/>
            <a:ext cx="7886700" cy="5016758"/>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class GRAPH_SYSTEM {</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protected:</a:t>
            </a:r>
          </a:p>
          <a:p>
            <a:r>
              <a:rPr lang="en-US" sz="2000" dirty="0">
                <a:latin typeface="Courier New" panose="02070309020205020404" pitchFamily="49" charset="0"/>
                <a:cs typeface="Courier New" panose="02070309020205020404" pitchFamily="49" charset="0"/>
              </a:rPr>
              <a:t>    GRAPH_NODE *</a:t>
            </a:r>
            <a:r>
              <a:rPr lang="en-US" sz="2000" dirty="0" err="1">
                <a:latin typeface="Courier New" panose="02070309020205020404" pitchFamily="49" charset="0"/>
                <a:cs typeface="Courier New" panose="02070309020205020404" pitchFamily="49" charset="0"/>
              </a:rPr>
              <a:t>mNodeArr_Pool</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GRAPH_EDGE *</a:t>
            </a:r>
            <a:r>
              <a:rPr lang="en-US" sz="2000" dirty="0" err="1">
                <a:latin typeface="Courier New" panose="02070309020205020404" pitchFamily="49" charset="0"/>
                <a:cs typeface="Courier New" panose="02070309020205020404" pitchFamily="49" charset="0"/>
              </a:rPr>
              <a:t>mEdgeArr_Pool</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mActiveNodeArr</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mCurNumOfActiveNodes</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mActiveEdgeArr</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mCurNumOfActiveEdges</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mFreeNodeArr</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mFreeEdgeArr</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mCurNumOfFreeNodes</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mCurNumOfFreeEdges</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a:t>
            </a:r>
          </a:p>
        </p:txBody>
      </p:sp>
      <p:sp>
        <p:nvSpPr>
          <p:cNvPr id="7" name="Title 1"/>
          <p:cNvSpPr>
            <a:spLocks noGrp="1"/>
          </p:cNvSpPr>
          <p:nvPr>
            <p:ph type="title"/>
          </p:nvPr>
        </p:nvSpPr>
        <p:spPr>
          <a:xfrm>
            <a:off x="628650" y="14028"/>
            <a:ext cx="7886700" cy="1325563"/>
          </a:xfrm>
        </p:spPr>
        <p:txBody>
          <a:bodyPr/>
          <a:lstStyle/>
          <a:p>
            <a:pPr algn="ctr"/>
            <a:r>
              <a:rPr lang="en-US" dirty="0" smtClean="0">
                <a:latin typeface="Arial" panose="020B0604020202020204" pitchFamily="34" charset="0"/>
                <a:cs typeface="Arial" panose="020B0604020202020204" pitchFamily="34" charset="0"/>
              </a:rPr>
              <a:t>GRAPH class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09939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t>
            </a:r>
            <a:r>
              <a:rPr lang="en-US" dirty="0" smtClean="0"/>
              <a:t>an edge</a:t>
            </a:r>
            <a:r>
              <a:rPr lang="en-US" dirty="0"/>
              <a:t/>
            </a:r>
            <a:br>
              <a:rPr lang="en-US" dirty="0"/>
            </a:br>
            <a:r>
              <a:rPr lang="en-US" dirty="0"/>
              <a:t>Step </a:t>
            </a:r>
            <a:r>
              <a:rPr lang="en-US" dirty="0" smtClean="0"/>
              <a:t>5:0</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40</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1695" y="8432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NP</a:t>
            </a:r>
            <a:endParaRPr lang="en-US" sz="1800" dirty="0"/>
          </a:p>
        </p:txBody>
      </p:sp>
      <p:sp>
        <p:nvSpPr>
          <p:cNvPr id="14" name="Rectangle 13"/>
          <p:cNvSpPr/>
          <p:nvPr/>
        </p:nvSpPr>
        <p:spPr>
          <a:xfrm>
            <a:off x="4818617" y="1872734"/>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EP</a:t>
            </a:r>
            <a:endParaRPr lang="en-US" sz="1800" dirty="0"/>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endParaRPr lang="en-US" dirty="0">
              <a:solidFill>
                <a:schemeClr val="tx1"/>
              </a:solidFill>
            </a:endParaRPr>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3090911" cy="461665"/>
          </a:xfrm>
          <a:prstGeom prst="rect">
            <a:avLst/>
          </a:prstGeom>
          <a:noFill/>
        </p:spPr>
        <p:txBody>
          <a:bodyPr wrap="none" rtlCol="0">
            <a:spAutoFit/>
          </a:bodyPr>
          <a:lstStyle/>
          <a:p>
            <a:r>
              <a:rPr lang="en-US" dirty="0"/>
              <a:t>i</a:t>
            </a:r>
            <a:r>
              <a:rPr lang="en-US" dirty="0" smtClean="0"/>
              <a:t>ndex = </a:t>
            </a:r>
            <a:r>
              <a:rPr lang="en-US" dirty="0" err="1" smtClean="0"/>
              <a:t>addEdge</a:t>
            </a:r>
            <a:r>
              <a:rPr lang="en-US" dirty="0" smtClean="0"/>
              <a:t>( 2, 3 )</a:t>
            </a:r>
            <a:endParaRPr lang="en-US" dirty="0"/>
          </a:p>
        </p:txBody>
      </p:sp>
      <p:sp>
        <p:nvSpPr>
          <p:cNvPr id="58" name="Rectangle 57"/>
          <p:cNvSpPr/>
          <p:nvPr/>
        </p:nvSpPr>
        <p:spPr>
          <a:xfrm>
            <a:off x="457200" y="2667000"/>
            <a:ext cx="2873483" cy="2031325"/>
          </a:xfrm>
          <a:prstGeom prst="rect">
            <a:avLst/>
          </a:prstGeom>
          <a:ln>
            <a:solidFill>
              <a:schemeClr val="bg1">
                <a:lumMod val="75000"/>
              </a:schemeClr>
            </a:solidFill>
          </a:ln>
        </p:spPr>
        <p:txBody>
          <a:bodyPr wrap="square">
            <a:spAutoFit/>
          </a:bodyPr>
          <a:lstStyle/>
          <a:p>
            <a:r>
              <a:rPr lang="en-US" sz="1800" dirty="0" err="1" smtClean="0">
                <a:solidFill>
                  <a:srgbClr val="0000FF"/>
                </a:solidFill>
                <a:latin typeface="Courier New" panose="02070309020205020404" pitchFamily="49" charset="0"/>
              </a:rPr>
              <a:t>freeEdgeIndex</a:t>
            </a:r>
            <a:r>
              <a:rPr lang="en-US" sz="1800" dirty="0" smtClean="0">
                <a:solidFill>
                  <a:srgbClr val="0000FF"/>
                </a:solidFill>
                <a:latin typeface="Courier New" panose="02070309020205020404" pitchFamily="49" charset="0"/>
              </a:rPr>
              <a:t> = </a:t>
            </a:r>
          </a:p>
          <a:p>
            <a:endParaRPr lang="en-US" sz="1800" dirty="0">
              <a:solidFill>
                <a:srgbClr val="0000FF"/>
              </a:solidFill>
              <a:latin typeface="Courier New" panose="02070309020205020404" pitchFamily="49" charset="0"/>
            </a:endParaRPr>
          </a:p>
          <a:p>
            <a:r>
              <a:rPr lang="en-US" sz="1800" dirty="0" smtClean="0">
                <a:solidFill>
                  <a:prstClr val="black"/>
                </a:solidFill>
                <a:latin typeface="Courier New" panose="02070309020205020404" pitchFamily="49" charset="0"/>
              </a:rPr>
              <a:t>EDGE </a:t>
            </a:r>
            <a:r>
              <a:rPr lang="en-US" sz="1800" dirty="0">
                <a:solidFill>
                  <a:prstClr val="black"/>
                </a:solidFill>
                <a:latin typeface="Courier New" panose="02070309020205020404" pitchFamily="49" charset="0"/>
              </a:rPr>
              <a:t>{</a:t>
            </a:r>
          </a:p>
          <a:p>
            <a:r>
              <a:rPr lang="en-US" sz="1800" dirty="0" smtClean="0">
                <a:solidFill>
                  <a:prstClr val="black"/>
                </a:solidFill>
                <a:latin typeface="Courier New" panose="02070309020205020404" pitchFamily="49" charset="0"/>
              </a:rPr>
              <a:t>    id = ?</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dynamicID</a:t>
            </a:r>
            <a:r>
              <a:rPr lang="en-US" sz="1800" dirty="0">
                <a:solidFill>
                  <a:prstClr val="black"/>
                </a:solidFill>
                <a:latin typeface="Courier New" panose="02070309020205020404" pitchFamily="49" charset="0"/>
              </a:rPr>
              <a:t> </a:t>
            </a:r>
            <a:r>
              <a:rPr lang="en-US" sz="1800" dirty="0" smtClean="0">
                <a:solidFill>
                  <a:prstClr val="black"/>
                </a:solidFill>
                <a:latin typeface="Courier New" panose="02070309020205020404" pitchFamily="49" charset="0"/>
              </a:rPr>
              <a:t>= ?</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nodeID</a:t>
            </a:r>
            <a:r>
              <a:rPr lang="en-US" sz="1800" dirty="0" smtClean="0">
                <a:solidFill>
                  <a:prstClr val="black"/>
                </a:solidFill>
                <a:latin typeface="Courier New" panose="02070309020205020404" pitchFamily="49" charset="0"/>
              </a:rPr>
              <a:t>[2] = ?</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863114" y="5700486"/>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42160" y="4807683"/>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409065" y="2696163"/>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585755" y="3672812"/>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
        <p:nvSpPr>
          <p:cNvPr id="63" name="Oval 8"/>
          <p:cNvSpPr>
            <a:spLocks noChangeArrowheads="1"/>
          </p:cNvSpPr>
          <p:nvPr/>
        </p:nvSpPr>
        <p:spPr bwMode="auto">
          <a:xfrm>
            <a:off x="2653254" y="495665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1</a:t>
            </a:r>
            <a:endParaRPr lang="en-US" altLang="en-US" sz="2400" dirty="0"/>
          </a:p>
        </p:txBody>
      </p:sp>
      <p:sp>
        <p:nvSpPr>
          <p:cNvPr id="64" name="Oval 8"/>
          <p:cNvSpPr>
            <a:spLocks noChangeArrowheads="1"/>
          </p:cNvSpPr>
          <p:nvPr/>
        </p:nvSpPr>
        <p:spPr bwMode="auto">
          <a:xfrm>
            <a:off x="412146" y="5626958"/>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0</a:t>
            </a:r>
            <a:endParaRPr lang="en-US" altLang="en-US" sz="2400" dirty="0"/>
          </a:p>
        </p:txBody>
      </p:sp>
    </p:spTree>
    <p:extLst>
      <p:ext uri="{BB962C8B-B14F-4D97-AF65-F5344CB8AC3E}">
        <p14:creationId xmlns:p14="http://schemas.microsoft.com/office/powerpoint/2010/main" val="32399181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t>
            </a:r>
            <a:r>
              <a:rPr lang="en-US" dirty="0" smtClean="0"/>
              <a:t>an edge</a:t>
            </a:r>
            <a:r>
              <a:rPr lang="en-US" dirty="0"/>
              <a:t/>
            </a:r>
            <a:br>
              <a:rPr lang="en-US" dirty="0"/>
            </a:br>
            <a:r>
              <a:rPr lang="en-US" dirty="0"/>
              <a:t>Step </a:t>
            </a:r>
            <a:r>
              <a:rPr lang="en-US" dirty="0" smtClean="0"/>
              <a:t>5:1</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41</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1695" y="8432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NP</a:t>
            </a:r>
            <a:endParaRPr lang="en-US" sz="1800" dirty="0"/>
          </a:p>
        </p:txBody>
      </p:sp>
      <p:sp>
        <p:nvSpPr>
          <p:cNvPr id="14" name="Rectangle 13"/>
          <p:cNvSpPr/>
          <p:nvPr/>
        </p:nvSpPr>
        <p:spPr>
          <a:xfrm>
            <a:off x="4818617" y="1872734"/>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EP</a:t>
            </a:r>
            <a:endParaRPr lang="en-US" sz="1800" dirty="0"/>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endParaRPr lang="en-US" dirty="0">
              <a:solidFill>
                <a:schemeClr val="tx1"/>
              </a:solidFill>
            </a:endParaRPr>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3090911" cy="461665"/>
          </a:xfrm>
          <a:prstGeom prst="rect">
            <a:avLst/>
          </a:prstGeom>
          <a:noFill/>
        </p:spPr>
        <p:txBody>
          <a:bodyPr wrap="none" rtlCol="0">
            <a:spAutoFit/>
          </a:bodyPr>
          <a:lstStyle/>
          <a:p>
            <a:r>
              <a:rPr lang="en-US" dirty="0"/>
              <a:t>i</a:t>
            </a:r>
            <a:r>
              <a:rPr lang="en-US" dirty="0" smtClean="0"/>
              <a:t>ndex = </a:t>
            </a:r>
            <a:r>
              <a:rPr lang="en-US" dirty="0" err="1" smtClean="0"/>
              <a:t>addEdge</a:t>
            </a:r>
            <a:r>
              <a:rPr lang="en-US" dirty="0" smtClean="0"/>
              <a:t>( 2, 3 )</a:t>
            </a:r>
            <a:endParaRPr lang="en-US" dirty="0"/>
          </a:p>
        </p:txBody>
      </p:sp>
      <p:sp>
        <p:nvSpPr>
          <p:cNvPr id="58" name="Rectangle 57"/>
          <p:cNvSpPr/>
          <p:nvPr/>
        </p:nvSpPr>
        <p:spPr>
          <a:xfrm>
            <a:off x="457200" y="2667000"/>
            <a:ext cx="2873483" cy="2031325"/>
          </a:xfrm>
          <a:prstGeom prst="rect">
            <a:avLst/>
          </a:prstGeom>
          <a:ln>
            <a:solidFill>
              <a:schemeClr val="bg1">
                <a:lumMod val="75000"/>
              </a:schemeClr>
            </a:solidFill>
          </a:ln>
        </p:spPr>
        <p:txBody>
          <a:bodyPr wrap="square">
            <a:spAutoFit/>
          </a:bodyPr>
          <a:lstStyle/>
          <a:p>
            <a:r>
              <a:rPr lang="en-US" sz="1800" dirty="0" err="1" smtClean="0">
                <a:solidFill>
                  <a:srgbClr val="0000FF"/>
                </a:solidFill>
                <a:latin typeface="Courier New" panose="02070309020205020404" pitchFamily="49" charset="0"/>
              </a:rPr>
              <a:t>freeEdgeIndex</a:t>
            </a:r>
            <a:r>
              <a:rPr lang="en-US" sz="1800" dirty="0" smtClean="0">
                <a:solidFill>
                  <a:srgbClr val="0000FF"/>
                </a:solidFill>
                <a:latin typeface="Courier New" panose="02070309020205020404" pitchFamily="49" charset="0"/>
              </a:rPr>
              <a:t> = 5 </a:t>
            </a:r>
          </a:p>
          <a:p>
            <a:endParaRPr lang="en-US" sz="1800" dirty="0">
              <a:solidFill>
                <a:srgbClr val="0000FF"/>
              </a:solidFill>
              <a:latin typeface="Courier New" panose="02070309020205020404" pitchFamily="49" charset="0"/>
            </a:endParaRPr>
          </a:p>
          <a:p>
            <a:r>
              <a:rPr lang="en-US" sz="1800" dirty="0" smtClean="0">
                <a:solidFill>
                  <a:prstClr val="black"/>
                </a:solidFill>
                <a:latin typeface="Courier New" panose="02070309020205020404" pitchFamily="49" charset="0"/>
              </a:rPr>
              <a:t>EDGE </a:t>
            </a:r>
            <a:r>
              <a:rPr lang="en-US" sz="1800" dirty="0">
                <a:solidFill>
                  <a:prstClr val="black"/>
                </a:solidFill>
                <a:latin typeface="Courier New" panose="02070309020205020404" pitchFamily="49" charset="0"/>
              </a:rPr>
              <a:t>{</a:t>
            </a:r>
          </a:p>
          <a:p>
            <a:r>
              <a:rPr lang="en-US" sz="1800" dirty="0" smtClean="0">
                <a:solidFill>
                  <a:prstClr val="black"/>
                </a:solidFill>
                <a:latin typeface="Courier New" panose="02070309020205020404" pitchFamily="49" charset="0"/>
              </a:rPr>
              <a:t>    id = ?</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dynamicID</a:t>
            </a:r>
            <a:r>
              <a:rPr lang="en-US" sz="1800" dirty="0">
                <a:solidFill>
                  <a:prstClr val="black"/>
                </a:solidFill>
                <a:latin typeface="Courier New" panose="02070309020205020404" pitchFamily="49" charset="0"/>
              </a:rPr>
              <a:t> </a:t>
            </a:r>
            <a:r>
              <a:rPr lang="en-US" sz="1800" dirty="0" smtClean="0">
                <a:solidFill>
                  <a:prstClr val="black"/>
                </a:solidFill>
                <a:latin typeface="Courier New" panose="02070309020205020404" pitchFamily="49" charset="0"/>
              </a:rPr>
              <a:t>= ?</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nodeID</a:t>
            </a:r>
            <a:r>
              <a:rPr lang="en-US" sz="1800" dirty="0" smtClean="0">
                <a:solidFill>
                  <a:prstClr val="black"/>
                </a:solidFill>
                <a:latin typeface="Courier New" panose="02070309020205020404" pitchFamily="49" charset="0"/>
              </a:rPr>
              <a:t>[2] = ?</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423579" y="5688841"/>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42160" y="4807683"/>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409065" y="2696163"/>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585755" y="3672812"/>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
        <p:nvSpPr>
          <p:cNvPr id="63" name="Oval 8"/>
          <p:cNvSpPr>
            <a:spLocks noChangeArrowheads="1"/>
          </p:cNvSpPr>
          <p:nvPr/>
        </p:nvSpPr>
        <p:spPr bwMode="auto">
          <a:xfrm>
            <a:off x="2653254" y="495665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1</a:t>
            </a:r>
            <a:endParaRPr lang="en-US" altLang="en-US" sz="2400" dirty="0"/>
          </a:p>
        </p:txBody>
      </p:sp>
      <p:sp>
        <p:nvSpPr>
          <p:cNvPr id="64" name="Oval 8"/>
          <p:cNvSpPr>
            <a:spLocks noChangeArrowheads="1"/>
          </p:cNvSpPr>
          <p:nvPr/>
        </p:nvSpPr>
        <p:spPr bwMode="auto">
          <a:xfrm>
            <a:off x="412146" y="5626958"/>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0</a:t>
            </a:r>
            <a:endParaRPr lang="en-US" altLang="en-US" sz="2400" dirty="0"/>
          </a:p>
        </p:txBody>
      </p:sp>
    </p:spTree>
    <p:extLst>
      <p:ext uri="{BB962C8B-B14F-4D97-AF65-F5344CB8AC3E}">
        <p14:creationId xmlns:p14="http://schemas.microsoft.com/office/powerpoint/2010/main" val="19739278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t>
            </a:r>
            <a:r>
              <a:rPr lang="en-US" dirty="0" smtClean="0"/>
              <a:t>an edge</a:t>
            </a:r>
            <a:r>
              <a:rPr lang="en-US" dirty="0"/>
              <a:t/>
            </a:r>
            <a:br>
              <a:rPr lang="en-US" dirty="0"/>
            </a:br>
            <a:r>
              <a:rPr lang="en-US" dirty="0"/>
              <a:t>Step </a:t>
            </a:r>
            <a:r>
              <a:rPr lang="en-US" dirty="0" smtClean="0"/>
              <a:t>5:2</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42</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1695" y="8432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NP</a:t>
            </a:r>
            <a:endParaRPr lang="en-US" sz="1800" dirty="0"/>
          </a:p>
        </p:txBody>
      </p:sp>
      <p:sp>
        <p:nvSpPr>
          <p:cNvPr id="14" name="Rectangle 13"/>
          <p:cNvSpPr/>
          <p:nvPr/>
        </p:nvSpPr>
        <p:spPr>
          <a:xfrm>
            <a:off x="4818617" y="1872734"/>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EP</a:t>
            </a:r>
            <a:endParaRPr lang="en-US" sz="1800" dirty="0"/>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endParaRPr lang="en-US" dirty="0">
              <a:solidFill>
                <a:schemeClr val="tx1"/>
              </a:solidFill>
            </a:endParaRPr>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3090911" cy="461665"/>
          </a:xfrm>
          <a:prstGeom prst="rect">
            <a:avLst/>
          </a:prstGeom>
          <a:noFill/>
        </p:spPr>
        <p:txBody>
          <a:bodyPr wrap="none" rtlCol="0">
            <a:spAutoFit/>
          </a:bodyPr>
          <a:lstStyle/>
          <a:p>
            <a:r>
              <a:rPr lang="en-US" dirty="0"/>
              <a:t>i</a:t>
            </a:r>
            <a:r>
              <a:rPr lang="en-US" dirty="0" smtClean="0"/>
              <a:t>ndex = </a:t>
            </a:r>
            <a:r>
              <a:rPr lang="en-US" dirty="0" err="1" smtClean="0"/>
              <a:t>addEdge</a:t>
            </a:r>
            <a:r>
              <a:rPr lang="en-US" dirty="0" smtClean="0"/>
              <a:t>( 2, 3 )</a:t>
            </a:r>
            <a:endParaRPr lang="en-US" dirty="0"/>
          </a:p>
        </p:txBody>
      </p:sp>
      <p:sp>
        <p:nvSpPr>
          <p:cNvPr id="58" name="Rectangle 57"/>
          <p:cNvSpPr/>
          <p:nvPr/>
        </p:nvSpPr>
        <p:spPr>
          <a:xfrm>
            <a:off x="457200" y="2667000"/>
            <a:ext cx="2873483" cy="2031325"/>
          </a:xfrm>
          <a:prstGeom prst="rect">
            <a:avLst/>
          </a:prstGeom>
          <a:ln>
            <a:solidFill>
              <a:schemeClr val="bg1">
                <a:lumMod val="75000"/>
              </a:schemeClr>
            </a:solidFill>
          </a:ln>
        </p:spPr>
        <p:txBody>
          <a:bodyPr wrap="square">
            <a:spAutoFit/>
          </a:bodyPr>
          <a:lstStyle/>
          <a:p>
            <a:r>
              <a:rPr lang="en-US" sz="1800" dirty="0" err="1" smtClean="0">
                <a:solidFill>
                  <a:srgbClr val="0000FF"/>
                </a:solidFill>
                <a:latin typeface="Courier New" panose="02070309020205020404" pitchFamily="49" charset="0"/>
              </a:rPr>
              <a:t>freeEdgeIndex</a:t>
            </a:r>
            <a:r>
              <a:rPr lang="en-US" sz="1800" dirty="0" smtClean="0">
                <a:solidFill>
                  <a:srgbClr val="0000FF"/>
                </a:solidFill>
                <a:latin typeface="Courier New" panose="02070309020205020404" pitchFamily="49" charset="0"/>
              </a:rPr>
              <a:t> = 5 </a:t>
            </a:r>
          </a:p>
          <a:p>
            <a:endParaRPr lang="en-US" sz="1800" dirty="0">
              <a:solidFill>
                <a:srgbClr val="0000FF"/>
              </a:solidFill>
              <a:latin typeface="Courier New" panose="02070309020205020404" pitchFamily="49" charset="0"/>
            </a:endParaRPr>
          </a:p>
          <a:p>
            <a:r>
              <a:rPr lang="en-US" sz="1800" dirty="0" smtClean="0">
                <a:solidFill>
                  <a:prstClr val="black"/>
                </a:solidFill>
                <a:latin typeface="Courier New" panose="02070309020205020404" pitchFamily="49" charset="0"/>
              </a:rPr>
              <a:t>EDGE </a:t>
            </a:r>
            <a:r>
              <a:rPr lang="en-US" sz="1800" dirty="0">
                <a:solidFill>
                  <a:prstClr val="black"/>
                </a:solidFill>
                <a:latin typeface="Courier New" panose="02070309020205020404" pitchFamily="49" charset="0"/>
              </a:rPr>
              <a:t>{</a:t>
            </a:r>
          </a:p>
          <a:p>
            <a:r>
              <a:rPr lang="en-US" sz="1800" dirty="0" smtClean="0">
                <a:solidFill>
                  <a:prstClr val="black"/>
                </a:solidFill>
                <a:latin typeface="Courier New" panose="02070309020205020404" pitchFamily="49" charset="0"/>
              </a:rPr>
              <a:t>    id = 5</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dynamicID</a:t>
            </a:r>
            <a:r>
              <a:rPr lang="en-US" sz="1800" dirty="0">
                <a:solidFill>
                  <a:prstClr val="black"/>
                </a:solidFill>
                <a:latin typeface="Courier New" panose="02070309020205020404" pitchFamily="49" charset="0"/>
              </a:rPr>
              <a:t> </a:t>
            </a:r>
            <a:r>
              <a:rPr lang="en-US" sz="1800" dirty="0" smtClean="0">
                <a:solidFill>
                  <a:prstClr val="black"/>
                </a:solidFill>
                <a:latin typeface="Courier New" panose="02070309020205020404" pitchFamily="49" charset="0"/>
              </a:rPr>
              <a:t>= ?</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nodeID</a:t>
            </a:r>
            <a:r>
              <a:rPr lang="en-US" sz="1800" dirty="0" smtClean="0">
                <a:solidFill>
                  <a:prstClr val="black"/>
                </a:solidFill>
                <a:latin typeface="Courier New" panose="02070309020205020404" pitchFamily="49" charset="0"/>
              </a:rPr>
              <a:t>[2] = ?</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423579" y="5688841"/>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42160" y="4807683"/>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409065" y="2696163"/>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585755" y="3672812"/>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
        <p:nvSpPr>
          <p:cNvPr id="63" name="Oval 8"/>
          <p:cNvSpPr>
            <a:spLocks noChangeArrowheads="1"/>
          </p:cNvSpPr>
          <p:nvPr/>
        </p:nvSpPr>
        <p:spPr bwMode="auto">
          <a:xfrm>
            <a:off x="2653254" y="495665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1</a:t>
            </a:r>
            <a:endParaRPr lang="en-US" altLang="en-US" sz="2400" dirty="0"/>
          </a:p>
        </p:txBody>
      </p:sp>
      <p:sp>
        <p:nvSpPr>
          <p:cNvPr id="64" name="Oval 8"/>
          <p:cNvSpPr>
            <a:spLocks noChangeArrowheads="1"/>
          </p:cNvSpPr>
          <p:nvPr/>
        </p:nvSpPr>
        <p:spPr bwMode="auto">
          <a:xfrm>
            <a:off x="412146" y="5626958"/>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0</a:t>
            </a:r>
            <a:endParaRPr lang="en-US" altLang="en-US" sz="2400" dirty="0"/>
          </a:p>
        </p:txBody>
      </p:sp>
    </p:spTree>
    <p:extLst>
      <p:ext uri="{BB962C8B-B14F-4D97-AF65-F5344CB8AC3E}">
        <p14:creationId xmlns:p14="http://schemas.microsoft.com/office/powerpoint/2010/main" val="33926901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t>
            </a:r>
            <a:r>
              <a:rPr lang="en-US" dirty="0" smtClean="0"/>
              <a:t>an edge</a:t>
            </a:r>
            <a:r>
              <a:rPr lang="en-US" dirty="0"/>
              <a:t/>
            </a:r>
            <a:br>
              <a:rPr lang="en-US" dirty="0"/>
            </a:br>
            <a:r>
              <a:rPr lang="en-US" dirty="0"/>
              <a:t>Step </a:t>
            </a:r>
            <a:r>
              <a:rPr lang="en-US" dirty="0" smtClean="0"/>
              <a:t>5:3</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43</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1695" y="8432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NP</a:t>
            </a:r>
            <a:endParaRPr lang="en-US" sz="1800" dirty="0"/>
          </a:p>
        </p:txBody>
      </p:sp>
      <p:sp>
        <p:nvSpPr>
          <p:cNvPr id="14" name="Rectangle 13"/>
          <p:cNvSpPr/>
          <p:nvPr/>
        </p:nvSpPr>
        <p:spPr>
          <a:xfrm>
            <a:off x="4818617" y="1872734"/>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EP</a:t>
            </a:r>
            <a:endParaRPr lang="en-US" sz="1800" dirty="0"/>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endParaRPr lang="en-US" dirty="0">
              <a:solidFill>
                <a:schemeClr val="tx1"/>
              </a:solidFill>
            </a:endParaRPr>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3090911" cy="461665"/>
          </a:xfrm>
          <a:prstGeom prst="rect">
            <a:avLst/>
          </a:prstGeom>
          <a:noFill/>
        </p:spPr>
        <p:txBody>
          <a:bodyPr wrap="none" rtlCol="0">
            <a:spAutoFit/>
          </a:bodyPr>
          <a:lstStyle/>
          <a:p>
            <a:r>
              <a:rPr lang="en-US" dirty="0"/>
              <a:t>i</a:t>
            </a:r>
            <a:r>
              <a:rPr lang="en-US" dirty="0" smtClean="0"/>
              <a:t>ndex = </a:t>
            </a:r>
            <a:r>
              <a:rPr lang="en-US" dirty="0" err="1" smtClean="0"/>
              <a:t>addEdge</a:t>
            </a:r>
            <a:r>
              <a:rPr lang="en-US" dirty="0" smtClean="0"/>
              <a:t>( 2, 3 )</a:t>
            </a:r>
            <a:endParaRPr lang="en-US" dirty="0"/>
          </a:p>
        </p:txBody>
      </p:sp>
      <p:sp>
        <p:nvSpPr>
          <p:cNvPr id="58" name="Rectangle 57"/>
          <p:cNvSpPr/>
          <p:nvPr/>
        </p:nvSpPr>
        <p:spPr>
          <a:xfrm>
            <a:off x="457200" y="2667000"/>
            <a:ext cx="2873483" cy="2031325"/>
          </a:xfrm>
          <a:prstGeom prst="rect">
            <a:avLst/>
          </a:prstGeom>
          <a:ln>
            <a:solidFill>
              <a:schemeClr val="bg1">
                <a:lumMod val="75000"/>
              </a:schemeClr>
            </a:solidFill>
          </a:ln>
        </p:spPr>
        <p:txBody>
          <a:bodyPr wrap="square">
            <a:spAutoFit/>
          </a:bodyPr>
          <a:lstStyle/>
          <a:p>
            <a:r>
              <a:rPr lang="en-US" sz="1800" dirty="0" err="1" smtClean="0">
                <a:solidFill>
                  <a:srgbClr val="0000FF"/>
                </a:solidFill>
                <a:latin typeface="Courier New" panose="02070309020205020404" pitchFamily="49" charset="0"/>
              </a:rPr>
              <a:t>freeEdgeIndex</a:t>
            </a:r>
            <a:r>
              <a:rPr lang="en-US" sz="1800" dirty="0" smtClean="0">
                <a:solidFill>
                  <a:srgbClr val="0000FF"/>
                </a:solidFill>
                <a:latin typeface="Courier New" panose="02070309020205020404" pitchFamily="49" charset="0"/>
              </a:rPr>
              <a:t> = 5 </a:t>
            </a:r>
          </a:p>
          <a:p>
            <a:endParaRPr lang="en-US" sz="1800" dirty="0">
              <a:solidFill>
                <a:srgbClr val="0000FF"/>
              </a:solidFill>
              <a:latin typeface="Courier New" panose="02070309020205020404" pitchFamily="49" charset="0"/>
            </a:endParaRPr>
          </a:p>
          <a:p>
            <a:r>
              <a:rPr lang="en-US" sz="1800" dirty="0" smtClean="0">
                <a:solidFill>
                  <a:prstClr val="black"/>
                </a:solidFill>
                <a:latin typeface="Courier New" panose="02070309020205020404" pitchFamily="49" charset="0"/>
              </a:rPr>
              <a:t>EDGE </a:t>
            </a:r>
            <a:r>
              <a:rPr lang="en-US" sz="1800" dirty="0">
                <a:solidFill>
                  <a:prstClr val="black"/>
                </a:solidFill>
                <a:latin typeface="Courier New" panose="02070309020205020404" pitchFamily="49" charset="0"/>
              </a:rPr>
              <a:t>{</a:t>
            </a:r>
          </a:p>
          <a:p>
            <a:r>
              <a:rPr lang="en-US" sz="1800" dirty="0" smtClean="0">
                <a:solidFill>
                  <a:prstClr val="black"/>
                </a:solidFill>
                <a:latin typeface="Courier New" panose="02070309020205020404" pitchFamily="49" charset="0"/>
              </a:rPr>
              <a:t>    id = 5</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dynamicID</a:t>
            </a:r>
            <a:r>
              <a:rPr lang="en-US" sz="1800" dirty="0">
                <a:solidFill>
                  <a:prstClr val="black"/>
                </a:solidFill>
                <a:latin typeface="Courier New" panose="02070309020205020404" pitchFamily="49" charset="0"/>
              </a:rPr>
              <a:t> </a:t>
            </a:r>
            <a:r>
              <a:rPr lang="en-US" sz="1800" dirty="0" smtClean="0">
                <a:solidFill>
                  <a:prstClr val="black"/>
                </a:solidFill>
                <a:latin typeface="Courier New" panose="02070309020205020404" pitchFamily="49" charset="0"/>
              </a:rPr>
              <a:t>= 0</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nodeID</a:t>
            </a:r>
            <a:r>
              <a:rPr lang="en-US" sz="1800" dirty="0" smtClean="0">
                <a:solidFill>
                  <a:prstClr val="black"/>
                </a:solidFill>
                <a:latin typeface="Courier New" panose="02070309020205020404" pitchFamily="49" charset="0"/>
              </a:rPr>
              <a:t>[2] = ?</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423579" y="5688841"/>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42160" y="4807683"/>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409065" y="2696163"/>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042955" y="3635906"/>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
        <p:nvSpPr>
          <p:cNvPr id="63" name="Oval 8"/>
          <p:cNvSpPr>
            <a:spLocks noChangeArrowheads="1"/>
          </p:cNvSpPr>
          <p:nvPr/>
        </p:nvSpPr>
        <p:spPr bwMode="auto">
          <a:xfrm>
            <a:off x="2653254" y="495665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1</a:t>
            </a:r>
            <a:endParaRPr lang="en-US" altLang="en-US" sz="2400" dirty="0"/>
          </a:p>
        </p:txBody>
      </p:sp>
      <p:sp>
        <p:nvSpPr>
          <p:cNvPr id="64" name="Oval 8"/>
          <p:cNvSpPr>
            <a:spLocks noChangeArrowheads="1"/>
          </p:cNvSpPr>
          <p:nvPr/>
        </p:nvSpPr>
        <p:spPr bwMode="auto">
          <a:xfrm>
            <a:off x="412146" y="5626958"/>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0</a:t>
            </a:r>
            <a:endParaRPr lang="en-US" altLang="en-US" sz="2400" dirty="0"/>
          </a:p>
        </p:txBody>
      </p:sp>
      <p:sp>
        <p:nvSpPr>
          <p:cNvPr id="6" name="Freeform 5"/>
          <p:cNvSpPr/>
          <p:nvPr/>
        </p:nvSpPr>
        <p:spPr>
          <a:xfrm>
            <a:off x="2989943" y="3452769"/>
            <a:ext cx="2569028" cy="480602"/>
          </a:xfrm>
          <a:custGeom>
            <a:avLst/>
            <a:gdLst>
              <a:gd name="connsiteX0" fmla="*/ 0 w 2569028"/>
              <a:gd name="connsiteY0" fmla="*/ 480602 h 480602"/>
              <a:gd name="connsiteX1" fmla="*/ 711200 w 2569028"/>
              <a:gd name="connsiteY1" fmla="*/ 161288 h 480602"/>
              <a:gd name="connsiteX2" fmla="*/ 1146628 w 2569028"/>
              <a:gd name="connsiteY2" fmla="*/ 1631 h 480602"/>
              <a:gd name="connsiteX3" fmla="*/ 1654628 w 2569028"/>
              <a:gd name="connsiteY3" fmla="*/ 74202 h 480602"/>
              <a:gd name="connsiteX4" fmla="*/ 2409371 w 2569028"/>
              <a:gd name="connsiteY4" fmla="*/ 190317 h 480602"/>
              <a:gd name="connsiteX5" fmla="*/ 2569028 w 2569028"/>
              <a:gd name="connsiteY5" fmla="*/ 422545 h 480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9028" h="480602">
                <a:moveTo>
                  <a:pt x="0" y="480602"/>
                </a:moveTo>
                <a:cubicBezTo>
                  <a:pt x="260047" y="360859"/>
                  <a:pt x="520095" y="241116"/>
                  <a:pt x="711200" y="161288"/>
                </a:cubicBezTo>
                <a:cubicBezTo>
                  <a:pt x="902305" y="81460"/>
                  <a:pt x="989390" y="16145"/>
                  <a:pt x="1146628" y="1631"/>
                </a:cubicBezTo>
                <a:cubicBezTo>
                  <a:pt x="1303866" y="-12883"/>
                  <a:pt x="1654628" y="74202"/>
                  <a:pt x="1654628" y="74202"/>
                </a:cubicBezTo>
                <a:cubicBezTo>
                  <a:pt x="1865085" y="105650"/>
                  <a:pt x="2256971" y="132260"/>
                  <a:pt x="2409371" y="190317"/>
                </a:cubicBezTo>
                <a:cubicBezTo>
                  <a:pt x="2561771" y="248374"/>
                  <a:pt x="2565399" y="335459"/>
                  <a:pt x="2569028" y="422545"/>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9323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t>
            </a:r>
            <a:r>
              <a:rPr lang="en-US" dirty="0" smtClean="0"/>
              <a:t>an edge</a:t>
            </a:r>
            <a:r>
              <a:rPr lang="en-US" dirty="0"/>
              <a:t/>
            </a:r>
            <a:br>
              <a:rPr lang="en-US" dirty="0"/>
            </a:br>
            <a:r>
              <a:rPr lang="en-US" dirty="0"/>
              <a:t>Step </a:t>
            </a:r>
            <a:r>
              <a:rPr lang="en-US" dirty="0" smtClean="0"/>
              <a:t>5:4</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44</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1695" y="8432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NP</a:t>
            </a:r>
            <a:endParaRPr lang="en-US" sz="1800" dirty="0"/>
          </a:p>
        </p:txBody>
      </p:sp>
      <p:sp>
        <p:nvSpPr>
          <p:cNvPr id="14" name="Rectangle 13"/>
          <p:cNvSpPr/>
          <p:nvPr/>
        </p:nvSpPr>
        <p:spPr>
          <a:xfrm>
            <a:off x="4818617" y="1872734"/>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EP</a:t>
            </a:r>
            <a:endParaRPr lang="en-US" sz="1800" dirty="0"/>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endParaRPr lang="en-US" dirty="0">
              <a:solidFill>
                <a:schemeClr val="tx1"/>
              </a:solidFill>
            </a:endParaRPr>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3090911" cy="461665"/>
          </a:xfrm>
          <a:prstGeom prst="rect">
            <a:avLst/>
          </a:prstGeom>
          <a:noFill/>
        </p:spPr>
        <p:txBody>
          <a:bodyPr wrap="none" rtlCol="0">
            <a:spAutoFit/>
          </a:bodyPr>
          <a:lstStyle/>
          <a:p>
            <a:r>
              <a:rPr lang="en-US" dirty="0"/>
              <a:t>i</a:t>
            </a:r>
            <a:r>
              <a:rPr lang="en-US" dirty="0" smtClean="0"/>
              <a:t>ndex = </a:t>
            </a:r>
            <a:r>
              <a:rPr lang="en-US" dirty="0" err="1" smtClean="0"/>
              <a:t>addEdge</a:t>
            </a:r>
            <a:r>
              <a:rPr lang="en-US" dirty="0" smtClean="0"/>
              <a:t>( 2, 3 )</a:t>
            </a:r>
            <a:endParaRPr lang="en-US" dirty="0"/>
          </a:p>
        </p:txBody>
      </p:sp>
      <p:sp>
        <p:nvSpPr>
          <p:cNvPr id="58" name="Rectangle 57"/>
          <p:cNvSpPr/>
          <p:nvPr/>
        </p:nvSpPr>
        <p:spPr>
          <a:xfrm>
            <a:off x="457200" y="2667000"/>
            <a:ext cx="3265471" cy="2031325"/>
          </a:xfrm>
          <a:prstGeom prst="rect">
            <a:avLst/>
          </a:prstGeom>
          <a:ln>
            <a:solidFill>
              <a:schemeClr val="bg1">
                <a:lumMod val="75000"/>
              </a:schemeClr>
            </a:solidFill>
          </a:ln>
        </p:spPr>
        <p:txBody>
          <a:bodyPr wrap="square">
            <a:spAutoFit/>
          </a:bodyPr>
          <a:lstStyle/>
          <a:p>
            <a:r>
              <a:rPr lang="en-US" sz="1800" dirty="0" err="1" smtClean="0">
                <a:solidFill>
                  <a:srgbClr val="0000FF"/>
                </a:solidFill>
                <a:latin typeface="Courier New" panose="02070309020205020404" pitchFamily="49" charset="0"/>
              </a:rPr>
              <a:t>freeEdgeIndex</a:t>
            </a:r>
            <a:r>
              <a:rPr lang="en-US" sz="1800" dirty="0" smtClean="0">
                <a:solidFill>
                  <a:srgbClr val="0000FF"/>
                </a:solidFill>
                <a:latin typeface="Courier New" panose="02070309020205020404" pitchFamily="49" charset="0"/>
              </a:rPr>
              <a:t> = 5 </a:t>
            </a:r>
          </a:p>
          <a:p>
            <a:endParaRPr lang="en-US" sz="1800" dirty="0">
              <a:solidFill>
                <a:srgbClr val="0000FF"/>
              </a:solidFill>
              <a:latin typeface="Courier New" panose="02070309020205020404" pitchFamily="49" charset="0"/>
            </a:endParaRPr>
          </a:p>
          <a:p>
            <a:r>
              <a:rPr lang="en-US" sz="1800" dirty="0" smtClean="0">
                <a:solidFill>
                  <a:prstClr val="black"/>
                </a:solidFill>
                <a:latin typeface="Courier New" panose="02070309020205020404" pitchFamily="49" charset="0"/>
              </a:rPr>
              <a:t>EDGE </a:t>
            </a:r>
            <a:r>
              <a:rPr lang="en-US" sz="1800" dirty="0">
                <a:solidFill>
                  <a:prstClr val="black"/>
                </a:solidFill>
                <a:latin typeface="Courier New" panose="02070309020205020404" pitchFamily="49" charset="0"/>
              </a:rPr>
              <a:t>{</a:t>
            </a:r>
          </a:p>
          <a:p>
            <a:r>
              <a:rPr lang="en-US" sz="1800" dirty="0" smtClean="0">
                <a:solidFill>
                  <a:prstClr val="black"/>
                </a:solidFill>
                <a:latin typeface="Courier New" panose="02070309020205020404" pitchFamily="49" charset="0"/>
              </a:rPr>
              <a:t>    id = 5</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dynamicID</a:t>
            </a:r>
            <a:r>
              <a:rPr lang="en-US" sz="1800" dirty="0">
                <a:solidFill>
                  <a:prstClr val="black"/>
                </a:solidFill>
                <a:latin typeface="Courier New" panose="02070309020205020404" pitchFamily="49" charset="0"/>
              </a:rPr>
              <a:t> </a:t>
            </a:r>
            <a:r>
              <a:rPr lang="en-US" sz="1800" dirty="0" smtClean="0">
                <a:solidFill>
                  <a:prstClr val="black"/>
                </a:solidFill>
                <a:latin typeface="Courier New" panose="02070309020205020404" pitchFamily="49" charset="0"/>
              </a:rPr>
              <a:t>= 0</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nodeID</a:t>
            </a:r>
            <a:r>
              <a:rPr lang="en-US" sz="1800" dirty="0" smtClean="0">
                <a:solidFill>
                  <a:prstClr val="black"/>
                </a:solidFill>
                <a:latin typeface="Courier New" panose="02070309020205020404" pitchFamily="49" charset="0"/>
              </a:rPr>
              <a:t>[2] = {2, 3}</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423579" y="5688841"/>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42160" y="4807683"/>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409065" y="2696163"/>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042955" y="3635906"/>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
        <p:nvSpPr>
          <p:cNvPr id="63" name="Oval 8"/>
          <p:cNvSpPr>
            <a:spLocks noChangeArrowheads="1"/>
          </p:cNvSpPr>
          <p:nvPr/>
        </p:nvSpPr>
        <p:spPr bwMode="auto">
          <a:xfrm>
            <a:off x="2653254" y="495665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1</a:t>
            </a:r>
            <a:endParaRPr lang="en-US" altLang="en-US" sz="2400" dirty="0"/>
          </a:p>
        </p:txBody>
      </p:sp>
      <p:sp>
        <p:nvSpPr>
          <p:cNvPr id="64" name="Oval 8"/>
          <p:cNvSpPr>
            <a:spLocks noChangeArrowheads="1"/>
          </p:cNvSpPr>
          <p:nvPr/>
        </p:nvSpPr>
        <p:spPr bwMode="auto">
          <a:xfrm>
            <a:off x="412146" y="5626958"/>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0</a:t>
            </a:r>
            <a:endParaRPr lang="en-US" altLang="en-US" sz="2400" dirty="0"/>
          </a:p>
        </p:txBody>
      </p:sp>
      <p:sp>
        <p:nvSpPr>
          <p:cNvPr id="6" name="Freeform 5"/>
          <p:cNvSpPr/>
          <p:nvPr/>
        </p:nvSpPr>
        <p:spPr>
          <a:xfrm>
            <a:off x="2989943" y="3452769"/>
            <a:ext cx="2569028" cy="480602"/>
          </a:xfrm>
          <a:custGeom>
            <a:avLst/>
            <a:gdLst>
              <a:gd name="connsiteX0" fmla="*/ 0 w 2569028"/>
              <a:gd name="connsiteY0" fmla="*/ 480602 h 480602"/>
              <a:gd name="connsiteX1" fmla="*/ 711200 w 2569028"/>
              <a:gd name="connsiteY1" fmla="*/ 161288 h 480602"/>
              <a:gd name="connsiteX2" fmla="*/ 1146628 w 2569028"/>
              <a:gd name="connsiteY2" fmla="*/ 1631 h 480602"/>
              <a:gd name="connsiteX3" fmla="*/ 1654628 w 2569028"/>
              <a:gd name="connsiteY3" fmla="*/ 74202 h 480602"/>
              <a:gd name="connsiteX4" fmla="*/ 2409371 w 2569028"/>
              <a:gd name="connsiteY4" fmla="*/ 190317 h 480602"/>
              <a:gd name="connsiteX5" fmla="*/ 2569028 w 2569028"/>
              <a:gd name="connsiteY5" fmla="*/ 422545 h 480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9028" h="480602">
                <a:moveTo>
                  <a:pt x="0" y="480602"/>
                </a:moveTo>
                <a:cubicBezTo>
                  <a:pt x="260047" y="360859"/>
                  <a:pt x="520095" y="241116"/>
                  <a:pt x="711200" y="161288"/>
                </a:cubicBezTo>
                <a:cubicBezTo>
                  <a:pt x="902305" y="81460"/>
                  <a:pt x="989390" y="16145"/>
                  <a:pt x="1146628" y="1631"/>
                </a:cubicBezTo>
                <a:cubicBezTo>
                  <a:pt x="1303866" y="-12883"/>
                  <a:pt x="1654628" y="74202"/>
                  <a:pt x="1654628" y="74202"/>
                </a:cubicBezTo>
                <a:cubicBezTo>
                  <a:pt x="1865085" y="105650"/>
                  <a:pt x="2256971" y="132260"/>
                  <a:pt x="2409371" y="190317"/>
                </a:cubicBezTo>
                <a:cubicBezTo>
                  <a:pt x="2561771" y="248374"/>
                  <a:pt x="2565399" y="335459"/>
                  <a:pt x="2569028" y="422545"/>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18034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t>
            </a:r>
            <a:r>
              <a:rPr lang="en-US" dirty="0" smtClean="0"/>
              <a:t>an edge</a:t>
            </a:r>
            <a:r>
              <a:rPr lang="en-US" dirty="0"/>
              <a:t/>
            </a:r>
            <a:br>
              <a:rPr lang="en-US" dirty="0"/>
            </a:br>
            <a:r>
              <a:rPr lang="en-US" dirty="0"/>
              <a:t>Step </a:t>
            </a:r>
            <a:r>
              <a:rPr lang="en-US" dirty="0" smtClean="0"/>
              <a:t>5:4</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45</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1695" y="8432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NP</a:t>
            </a:r>
            <a:endParaRPr lang="en-US" sz="1800" dirty="0"/>
          </a:p>
        </p:txBody>
      </p:sp>
      <p:sp>
        <p:nvSpPr>
          <p:cNvPr id="14" name="Rectangle 13"/>
          <p:cNvSpPr/>
          <p:nvPr/>
        </p:nvSpPr>
        <p:spPr>
          <a:xfrm>
            <a:off x="4818617" y="1872734"/>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EP</a:t>
            </a:r>
            <a:endParaRPr lang="en-US" sz="1800" dirty="0"/>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endParaRPr lang="en-US" dirty="0">
              <a:solidFill>
                <a:schemeClr val="tx1"/>
              </a:solidFill>
            </a:endParaRPr>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3090911" cy="461665"/>
          </a:xfrm>
          <a:prstGeom prst="rect">
            <a:avLst/>
          </a:prstGeom>
          <a:noFill/>
        </p:spPr>
        <p:txBody>
          <a:bodyPr wrap="none" rtlCol="0">
            <a:spAutoFit/>
          </a:bodyPr>
          <a:lstStyle/>
          <a:p>
            <a:r>
              <a:rPr lang="en-US" dirty="0"/>
              <a:t>i</a:t>
            </a:r>
            <a:r>
              <a:rPr lang="en-US" dirty="0" smtClean="0"/>
              <a:t>ndex = </a:t>
            </a:r>
            <a:r>
              <a:rPr lang="en-US" dirty="0" err="1" smtClean="0"/>
              <a:t>addEdge</a:t>
            </a:r>
            <a:r>
              <a:rPr lang="en-US" dirty="0" smtClean="0"/>
              <a:t>( 2, 3 )</a:t>
            </a:r>
            <a:endParaRPr lang="en-US" dirty="0"/>
          </a:p>
        </p:txBody>
      </p:sp>
      <p:sp>
        <p:nvSpPr>
          <p:cNvPr id="58" name="Rectangle 57"/>
          <p:cNvSpPr/>
          <p:nvPr/>
        </p:nvSpPr>
        <p:spPr>
          <a:xfrm>
            <a:off x="457200" y="2667000"/>
            <a:ext cx="3265471" cy="2031325"/>
          </a:xfrm>
          <a:prstGeom prst="rect">
            <a:avLst/>
          </a:prstGeom>
          <a:ln>
            <a:solidFill>
              <a:schemeClr val="bg1">
                <a:lumMod val="75000"/>
              </a:schemeClr>
            </a:solidFill>
          </a:ln>
        </p:spPr>
        <p:txBody>
          <a:bodyPr wrap="square">
            <a:spAutoFit/>
          </a:bodyPr>
          <a:lstStyle/>
          <a:p>
            <a:r>
              <a:rPr lang="en-US" sz="1800" dirty="0" err="1" smtClean="0">
                <a:solidFill>
                  <a:srgbClr val="0000FF"/>
                </a:solidFill>
                <a:latin typeface="Courier New" panose="02070309020205020404" pitchFamily="49" charset="0"/>
              </a:rPr>
              <a:t>freeEdgeIndex</a:t>
            </a:r>
            <a:r>
              <a:rPr lang="en-US" sz="1800" dirty="0" smtClean="0">
                <a:solidFill>
                  <a:srgbClr val="0000FF"/>
                </a:solidFill>
                <a:latin typeface="Courier New" panose="02070309020205020404" pitchFamily="49" charset="0"/>
              </a:rPr>
              <a:t> = 5 </a:t>
            </a:r>
          </a:p>
          <a:p>
            <a:endParaRPr lang="en-US" sz="1800" dirty="0">
              <a:solidFill>
                <a:srgbClr val="0000FF"/>
              </a:solidFill>
              <a:latin typeface="Courier New" panose="02070309020205020404" pitchFamily="49" charset="0"/>
            </a:endParaRPr>
          </a:p>
          <a:p>
            <a:r>
              <a:rPr lang="en-US" sz="1800" dirty="0" smtClean="0">
                <a:solidFill>
                  <a:prstClr val="black"/>
                </a:solidFill>
                <a:latin typeface="Courier New" panose="02070309020205020404" pitchFamily="49" charset="0"/>
              </a:rPr>
              <a:t>EDGE </a:t>
            </a:r>
            <a:r>
              <a:rPr lang="en-US" sz="1800" dirty="0">
                <a:solidFill>
                  <a:prstClr val="black"/>
                </a:solidFill>
                <a:latin typeface="Courier New" panose="02070309020205020404" pitchFamily="49" charset="0"/>
              </a:rPr>
              <a:t>{</a:t>
            </a:r>
          </a:p>
          <a:p>
            <a:r>
              <a:rPr lang="en-US" sz="1800" dirty="0" smtClean="0">
                <a:solidFill>
                  <a:prstClr val="black"/>
                </a:solidFill>
                <a:latin typeface="Courier New" panose="02070309020205020404" pitchFamily="49" charset="0"/>
              </a:rPr>
              <a:t>    id = 5</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dynamicID</a:t>
            </a:r>
            <a:r>
              <a:rPr lang="en-US" sz="1800" dirty="0">
                <a:solidFill>
                  <a:prstClr val="black"/>
                </a:solidFill>
                <a:latin typeface="Courier New" panose="02070309020205020404" pitchFamily="49" charset="0"/>
              </a:rPr>
              <a:t> </a:t>
            </a:r>
            <a:r>
              <a:rPr lang="en-US" sz="1800" dirty="0" smtClean="0">
                <a:solidFill>
                  <a:prstClr val="black"/>
                </a:solidFill>
                <a:latin typeface="Courier New" panose="02070309020205020404" pitchFamily="49" charset="0"/>
              </a:rPr>
              <a:t>= 0</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nodeID</a:t>
            </a:r>
            <a:r>
              <a:rPr lang="en-US" sz="1800" dirty="0" smtClean="0">
                <a:solidFill>
                  <a:prstClr val="black"/>
                </a:solidFill>
                <a:latin typeface="Courier New" panose="02070309020205020404" pitchFamily="49" charset="0"/>
              </a:rPr>
              <a:t>[2] = {2, 3}</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423579" y="5688841"/>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42160" y="4807683"/>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409065" y="2696163"/>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042955" y="3635906"/>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
        <p:nvSpPr>
          <p:cNvPr id="63" name="Oval 8"/>
          <p:cNvSpPr>
            <a:spLocks noChangeArrowheads="1"/>
          </p:cNvSpPr>
          <p:nvPr/>
        </p:nvSpPr>
        <p:spPr bwMode="auto">
          <a:xfrm>
            <a:off x="2653254" y="495665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1</a:t>
            </a:r>
            <a:endParaRPr lang="en-US" altLang="en-US" sz="2400" dirty="0"/>
          </a:p>
        </p:txBody>
      </p:sp>
      <p:sp>
        <p:nvSpPr>
          <p:cNvPr id="64" name="Oval 8"/>
          <p:cNvSpPr>
            <a:spLocks noChangeArrowheads="1"/>
          </p:cNvSpPr>
          <p:nvPr/>
        </p:nvSpPr>
        <p:spPr bwMode="auto">
          <a:xfrm>
            <a:off x="412146" y="5626958"/>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0</a:t>
            </a:r>
            <a:endParaRPr lang="en-US" altLang="en-US" sz="2400" dirty="0"/>
          </a:p>
        </p:txBody>
      </p:sp>
      <p:sp>
        <p:nvSpPr>
          <p:cNvPr id="6" name="Freeform 5"/>
          <p:cNvSpPr/>
          <p:nvPr/>
        </p:nvSpPr>
        <p:spPr>
          <a:xfrm>
            <a:off x="2989943" y="3452769"/>
            <a:ext cx="2569028" cy="480602"/>
          </a:xfrm>
          <a:custGeom>
            <a:avLst/>
            <a:gdLst>
              <a:gd name="connsiteX0" fmla="*/ 0 w 2569028"/>
              <a:gd name="connsiteY0" fmla="*/ 480602 h 480602"/>
              <a:gd name="connsiteX1" fmla="*/ 711200 w 2569028"/>
              <a:gd name="connsiteY1" fmla="*/ 161288 h 480602"/>
              <a:gd name="connsiteX2" fmla="*/ 1146628 w 2569028"/>
              <a:gd name="connsiteY2" fmla="*/ 1631 h 480602"/>
              <a:gd name="connsiteX3" fmla="*/ 1654628 w 2569028"/>
              <a:gd name="connsiteY3" fmla="*/ 74202 h 480602"/>
              <a:gd name="connsiteX4" fmla="*/ 2409371 w 2569028"/>
              <a:gd name="connsiteY4" fmla="*/ 190317 h 480602"/>
              <a:gd name="connsiteX5" fmla="*/ 2569028 w 2569028"/>
              <a:gd name="connsiteY5" fmla="*/ 422545 h 480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9028" h="480602">
                <a:moveTo>
                  <a:pt x="0" y="480602"/>
                </a:moveTo>
                <a:cubicBezTo>
                  <a:pt x="260047" y="360859"/>
                  <a:pt x="520095" y="241116"/>
                  <a:pt x="711200" y="161288"/>
                </a:cubicBezTo>
                <a:cubicBezTo>
                  <a:pt x="902305" y="81460"/>
                  <a:pt x="989390" y="16145"/>
                  <a:pt x="1146628" y="1631"/>
                </a:cubicBezTo>
                <a:cubicBezTo>
                  <a:pt x="1303866" y="-12883"/>
                  <a:pt x="1654628" y="74202"/>
                  <a:pt x="1654628" y="74202"/>
                </a:cubicBezTo>
                <a:cubicBezTo>
                  <a:pt x="1865085" y="105650"/>
                  <a:pt x="2256971" y="132260"/>
                  <a:pt x="2409371" y="190317"/>
                </a:cubicBezTo>
                <a:cubicBezTo>
                  <a:pt x="2561771" y="248374"/>
                  <a:pt x="2565399" y="335459"/>
                  <a:pt x="2569028" y="422545"/>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62" idx="6"/>
            <a:endCxn id="57" idx="1"/>
          </p:cNvCxnSpPr>
          <p:nvPr/>
        </p:nvCxnSpPr>
        <p:spPr>
          <a:xfrm>
            <a:off x="2198741" y="5673472"/>
            <a:ext cx="916416" cy="26861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632" y="6375601"/>
            <a:ext cx="4547463" cy="461665"/>
          </a:xfrm>
          <a:prstGeom prst="rect">
            <a:avLst/>
          </a:prstGeom>
          <a:noFill/>
        </p:spPr>
        <p:txBody>
          <a:bodyPr wrap="none" rtlCol="0">
            <a:spAutoFit/>
          </a:bodyPr>
          <a:lstStyle/>
          <a:p>
            <a:r>
              <a:rPr lang="en-US" dirty="0" smtClean="0"/>
              <a:t>We draw the edge for visualization.</a:t>
            </a:r>
            <a:endParaRPr lang="en-US" dirty="0"/>
          </a:p>
        </p:txBody>
      </p:sp>
      <p:sp>
        <p:nvSpPr>
          <p:cNvPr id="65" name="Rectangle 64"/>
          <p:cNvSpPr/>
          <p:nvPr/>
        </p:nvSpPr>
        <p:spPr>
          <a:xfrm>
            <a:off x="2359784" y="5783830"/>
            <a:ext cx="338554" cy="461665"/>
          </a:xfrm>
          <a:prstGeom prst="rect">
            <a:avLst/>
          </a:prstGeom>
        </p:spPr>
        <p:txBody>
          <a:bodyPr wrap="none">
            <a:spAutoFit/>
          </a:bodyPr>
          <a:lstStyle/>
          <a:p>
            <a:r>
              <a:rPr lang="en-US" dirty="0"/>
              <a:t>5</a:t>
            </a:r>
          </a:p>
        </p:txBody>
      </p:sp>
    </p:spTree>
    <p:extLst>
      <p:ext uri="{BB962C8B-B14F-4D97-AF65-F5344CB8AC3E}">
        <p14:creationId xmlns:p14="http://schemas.microsoft.com/office/powerpoint/2010/main" val="9890053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t>
            </a:r>
            <a:r>
              <a:rPr lang="en-US" dirty="0" smtClean="0"/>
              <a:t>an edge</a:t>
            </a:r>
            <a:r>
              <a:rPr lang="en-US" dirty="0"/>
              <a:t/>
            </a:r>
            <a:br>
              <a:rPr lang="en-US" dirty="0"/>
            </a:br>
            <a:r>
              <a:rPr lang="en-US" dirty="0"/>
              <a:t>Step </a:t>
            </a:r>
            <a:r>
              <a:rPr lang="en-US" dirty="0" smtClean="0"/>
              <a:t>5:5</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46</a:t>
            </a:fld>
            <a:endParaRPr lang="en-US"/>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endParaRPr lang="en-US" dirty="0">
              <a:solidFill>
                <a:schemeClr val="tx1"/>
              </a:solidFill>
            </a:endParaRPr>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3090911" cy="461665"/>
          </a:xfrm>
          <a:prstGeom prst="rect">
            <a:avLst/>
          </a:prstGeom>
          <a:noFill/>
        </p:spPr>
        <p:txBody>
          <a:bodyPr wrap="none" rtlCol="0">
            <a:spAutoFit/>
          </a:bodyPr>
          <a:lstStyle/>
          <a:p>
            <a:r>
              <a:rPr lang="en-US" dirty="0"/>
              <a:t>i</a:t>
            </a:r>
            <a:r>
              <a:rPr lang="en-US" dirty="0" smtClean="0"/>
              <a:t>ndex = </a:t>
            </a:r>
            <a:r>
              <a:rPr lang="en-US" dirty="0" err="1" smtClean="0"/>
              <a:t>addEdge</a:t>
            </a:r>
            <a:r>
              <a:rPr lang="en-US" dirty="0" smtClean="0"/>
              <a:t>( 2, 3 )</a:t>
            </a:r>
            <a:endParaRPr lang="en-US" dirty="0"/>
          </a:p>
        </p:txBody>
      </p:sp>
      <p:sp>
        <p:nvSpPr>
          <p:cNvPr id="58" name="Rectangle 57"/>
          <p:cNvSpPr/>
          <p:nvPr/>
        </p:nvSpPr>
        <p:spPr>
          <a:xfrm>
            <a:off x="457200" y="2667000"/>
            <a:ext cx="3265471" cy="2031325"/>
          </a:xfrm>
          <a:prstGeom prst="rect">
            <a:avLst/>
          </a:prstGeom>
          <a:ln>
            <a:solidFill>
              <a:schemeClr val="bg1">
                <a:lumMod val="75000"/>
              </a:schemeClr>
            </a:solidFill>
          </a:ln>
        </p:spPr>
        <p:txBody>
          <a:bodyPr wrap="square">
            <a:spAutoFit/>
          </a:bodyPr>
          <a:lstStyle/>
          <a:p>
            <a:r>
              <a:rPr lang="en-US" sz="1800" dirty="0" err="1" smtClean="0">
                <a:solidFill>
                  <a:srgbClr val="0000FF"/>
                </a:solidFill>
                <a:latin typeface="Courier New" panose="02070309020205020404" pitchFamily="49" charset="0"/>
              </a:rPr>
              <a:t>freeEdgeIndex</a:t>
            </a:r>
            <a:r>
              <a:rPr lang="en-US" sz="1800" dirty="0" smtClean="0">
                <a:solidFill>
                  <a:srgbClr val="0000FF"/>
                </a:solidFill>
                <a:latin typeface="Courier New" panose="02070309020205020404" pitchFamily="49" charset="0"/>
              </a:rPr>
              <a:t> = 5 </a:t>
            </a:r>
          </a:p>
          <a:p>
            <a:endParaRPr lang="en-US" sz="1800" dirty="0">
              <a:solidFill>
                <a:srgbClr val="0000FF"/>
              </a:solidFill>
              <a:latin typeface="Courier New" panose="02070309020205020404" pitchFamily="49" charset="0"/>
            </a:endParaRPr>
          </a:p>
          <a:p>
            <a:r>
              <a:rPr lang="en-US" sz="1800" dirty="0" smtClean="0">
                <a:solidFill>
                  <a:prstClr val="black"/>
                </a:solidFill>
                <a:latin typeface="Courier New" panose="02070309020205020404" pitchFamily="49" charset="0"/>
              </a:rPr>
              <a:t>EDGE </a:t>
            </a:r>
            <a:r>
              <a:rPr lang="en-US" sz="1800" dirty="0">
                <a:solidFill>
                  <a:prstClr val="black"/>
                </a:solidFill>
                <a:latin typeface="Courier New" panose="02070309020205020404" pitchFamily="49" charset="0"/>
              </a:rPr>
              <a:t>{</a:t>
            </a:r>
          </a:p>
          <a:p>
            <a:r>
              <a:rPr lang="en-US" sz="1800" dirty="0" smtClean="0">
                <a:solidFill>
                  <a:prstClr val="black"/>
                </a:solidFill>
                <a:latin typeface="Courier New" panose="02070309020205020404" pitchFamily="49" charset="0"/>
              </a:rPr>
              <a:t>    id = 5</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dynamicID</a:t>
            </a:r>
            <a:r>
              <a:rPr lang="en-US" sz="1800" dirty="0">
                <a:solidFill>
                  <a:prstClr val="black"/>
                </a:solidFill>
                <a:latin typeface="Courier New" panose="02070309020205020404" pitchFamily="49" charset="0"/>
              </a:rPr>
              <a:t> </a:t>
            </a:r>
            <a:r>
              <a:rPr lang="en-US" sz="1800" dirty="0" smtClean="0">
                <a:solidFill>
                  <a:prstClr val="black"/>
                </a:solidFill>
                <a:latin typeface="Courier New" panose="02070309020205020404" pitchFamily="49" charset="0"/>
              </a:rPr>
              <a:t>= 0</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nodeID</a:t>
            </a:r>
            <a:r>
              <a:rPr lang="en-US" sz="1800" dirty="0" smtClean="0">
                <a:solidFill>
                  <a:prstClr val="black"/>
                </a:solidFill>
                <a:latin typeface="Courier New" panose="02070309020205020404" pitchFamily="49" charset="0"/>
              </a:rPr>
              <a:t>[2] = {2, 3}</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423579" y="5688841"/>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42160" y="4807683"/>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409065" y="2696163"/>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042955" y="3635906"/>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
        <p:nvSpPr>
          <p:cNvPr id="63" name="Oval 8"/>
          <p:cNvSpPr>
            <a:spLocks noChangeArrowheads="1"/>
          </p:cNvSpPr>
          <p:nvPr/>
        </p:nvSpPr>
        <p:spPr bwMode="auto">
          <a:xfrm>
            <a:off x="2653254" y="495665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1</a:t>
            </a:r>
            <a:endParaRPr lang="en-US" altLang="en-US" sz="2400" dirty="0"/>
          </a:p>
        </p:txBody>
      </p:sp>
      <p:sp>
        <p:nvSpPr>
          <p:cNvPr id="64" name="Oval 8"/>
          <p:cNvSpPr>
            <a:spLocks noChangeArrowheads="1"/>
          </p:cNvSpPr>
          <p:nvPr/>
        </p:nvSpPr>
        <p:spPr bwMode="auto">
          <a:xfrm>
            <a:off x="412146" y="5626958"/>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0</a:t>
            </a:r>
            <a:endParaRPr lang="en-US" altLang="en-US" sz="2400" dirty="0"/>
          </a:p>
        </p:txBody>
      </p:sp>
      <p:sp>
        <p:nvSpPr>
          <p:cNvPr id="6" name="Freeform 5"/>
          <p:cNvSpPr/>
          <p:nvPr/>
        </p:nvSpPr>
        <p:spPr>
          <a:xfrm>
            <a:off x="2989943" y="3452769"/>
            <a:ext cx="2569028" cy="480602"/>
          </a:xfrm>
          <a:custGeom>
            <a:avLst/>
            <a:gdLst>
              <a:gd name="connsiteX0" fmla="*/ 0 w 2569028"/>
              <a:gd name="connsiteY0" fmla="*/ 480602 h 480602"/>
              <a:gd name="connsiteX1" fmla="*/ 711200 w 2569028"/>
              <a:gd name="connsiteY1" fmla="*/ 161288 h 480602"/>
              <a:gd name="connsiteX2" fmla="*/ 1146628 w 2569028"/>
              <a:gd name="connsiteY2" fmla="*/ 1631 h 480602"/>
              <a:gd name="connsiteX3" fmla="*/ 1654628 w 2569028"/>
              <a:gd name="connsiteY3" fmla="*/ 74202 h 480602"/>
              <a:gd name="connsiteX4" fmla="*/ 2409371 w 2569028"/>
              <a:gd name="connsiteY4" fmla="*/ 190317 h 480602"/>
              <a:gd name="connsiteX5" fmla="*/ 2569028 w 2569028"/>
              <a:gd name="connsiteY5" fmla="*/ 422545 h 480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9028" h="480602">
                <a:moveTo>
                  <a:pt x="0" y="480602"/>
                </a:moveTo>
                <a:cubicBezTo>
                  <a:pt x="260047" y="360859"/>
                  <a:pt x="520095" y="241116"/>
                  <a:pt x="711200" y="161288"/>
                </a:cubicBezTo>
                <a:cubicBezTo>
                  <a:pt x="902305" y="81460"/>
                  <a:pt x="989390" y="16145"/>
                  <a:pt x="1146628" y="1631"/>
                </a:cubicBezTo>
                <a:cubicBezTo>
                  <a:pt x="1303866" y="-12883"/>
                  <a:pt x="1654628" y="74202"/>
                  <a:pt x="1654628" y="74202"/>
                </a:cubicBezTo>
                <a:cubicBezTo>
                  <a:pt x="1865085" y="105650"/>
                  <a:pt x="2256971" y="132260"/>
                  <a:pt x="2409371" y="190317"/>
                </a:cubicBezTo>
                <a:cubicBezTo>
                  <a:pt x="2561771" y="248374"/>
                  <a:pt x="2565399" y="335459"/>
                  <a:pt x="2569028" y="422545"/>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62" idx="6"/>
            <a:endCxn id="57" idx="1"/>
          </p:cNvCxnSpPr>
          <p:nvPr/>
        </p:nvCxnSpPr>
        <p:spPr>
          <a:xfrm>
            <a:off x="2198741" y="5673472"/>
            <a:ext cx="916416" cy="26861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632" y="6375601"/>
            <a:ext cx="4547463" cy="461665"/>
          </a:xfrm>
          <a:prstGeom prst="rect">
            <a:avLst/>
          </a:prstGeom>
          <a:noFill/>
        </p:spPr>
        <p:txBody>
          <a:bodyPr wrap="none" rtlCol="0">
            <a:spAutoFit/>
          </a:bodyPr>
          <a:lstStyle/>
          <a:p>
            <a:r>
              <a:rPr lang="en-US" dirty="0" smtClean="0"/>
              <a:t>We draw the edge for visualization.</a:t>
            </a:r>
            <a:endParaRPr lang="en-US" dirty="0"/>
          </a:p>
        </p:txBody>
      </p:sp>
      <p:sp>
        <p:nvSpPr>
          <p:cNvPr id="65" name="Rectangle 64"/>
          <p:cNvSpPr/>
          <p:nvPr/>
        </p:nvSpPr>
        <p:spPr>
          <a:xfrm>
            <a:off x="2359784" y="5783830"/>
            <a:ext cx="338554" cy="461665"/>
          </a:xfrm>
          <a:prstGeom prst="rect">
            <a:avLst/>
          </a:prstGeom>
        </p:spPr>
        <p:txBody>
          <a:bodyPr wrap="none">
            <a:spAutoFit/>
          </a:bodyPr>
          <a:lstStyle/>
          <a:p>
            <a:r>
              <a:rPr lang="en-US" dirty="0"/>
              <a:t>5</a:t>
            </a:r>
          </a:p>
        </p:txBody>
      </p:sp>
      <p:sp>
        <p:nvSpPr>
          <p:cNvPr id="10" name="TextBox 9"/>
          <p:cNvSpPr txBox="1"/>
          <p:nvPr/>
        </p:nvSpPr>
        <p:spPr>
          <a:xfrm>
            <a:off x="4066291" y="211307"/>
            <a:ext cx="4816755" cy="461665"/>
          </a:xfrm>
          <a:prstGeom prst="rect">
            <a:avLst/>
          </a:prstGeom>
          <a:noFill/>
          <a:ln>
            <a:solidFill>
              <a:schemeClr val="bg1">
                <a:lumMod val="75000"/>
              </a:schemeClr>
            </a:solidFill>
          </a:ln>
        </p:spPr>
        <p:txBody>
          <a:bodyPr wrap="square" rtlCol="0">
            <a:spAutoFit/>
          </a:bodyPr>
          <a:lstStyle/>
          <a:p>
            <a:r>
              <a:rPr lang="en-US" dirty="0" smtClean="0"/>
              <a:t>Add edge ID to the two nodes.</a:t>
            </a:r>
          </a:p>
        </p:txBody>
      </p:sp>
      <p:sp>
        <p:nvSpPr>
          <p:cNvPr id="66" name="Rectangle 65"/>
          <p:cNvSpPr/>
          <p:nvPr/>
        </p:nvSpPr>
        <p:spPr>
          <a:xfrm>
            <a:off x="6521185" y="980963"/>
            <a:ext cx="2343718" cy="1477328"/>
          </a:xfrm>
          <a:prstGeom prst="rect">
            <a:avLst/>
          </a:prstGeom>
          <a:ln>
            <a:solidFill>
              <a:schemeClr val="bg1">
                <a:lumMod val="75000"/>
              </a:schemeClr>
            </a:solidFill>
          </a:ln>
        </p:spPr>
        <p:txBody>
          <a:bodyPr wrap="square">
            <a:spAutoFit/>
          </a:bodyPr>
          <a:lstStyle/>
          <a:p>
            <a:r>
              <a:rPr lang="en-US" sz="1800" dirty="0" smtClean="0">
                <a:solidFill>
                  <a:srgbClr val="0000FF"/>
                </a:solidFill>
                <a:latin typeface="Courier New" panose="02070309020205020404" pitchFamily="49" charset="0"/>
              </a:rPr>
              <a:t>NODE </a:t>
            </a:r>
            <a:r>
              <a:rPr lang="en-US" sz="1800" dirty="0" smtClean="0">
                <a:solidFill>
                  <a:prstClr val="black"/>
                </a:solidFill>
                <a:latin typeface="Courier New" panose="02070309020205020404" pitchFamily="49" charset="0"/>
              </a:rPr>
              <a:t>{</a:t>
            </a:r>
            <a:endParaRPr lang="en-US" sz="1800" dirty="0">
              <a:solidFill>
                <a:prstClr val="black"/>
              </a:solidFill>
              <a:latin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id = 2</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dynamicID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1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edgeID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{5}</a:t>
            </a:r>
            <a:endParaRPr lang="en-US" sz="1800" dirty="0">
              <a:solidFill>
                <a:prstClr val="black"/>
              </a:solidFill>
              <a:highlight>
                <a:srgbClr val="EAEAEA"/>
              </a:highlight>
              <a:latin typeface="Courier New" panose="02070309020205020404" pitchFamily="49" charset="0"/>
            </a:endParaRPr>
          </a:p>
          <a:p>
            <a:r>
              <a:rPr lang="en-US" sz="1800" dirty="0">
                <a:solidFill>
                  <a:prstClr val="black"/>
                </a:solidFill>
                <a:latin typeface="Courier New" panose="02070309020205020404" pitchFamily="49" charset="0"/>
              </a:rPr>
              <a:t>};</a:t>
            </a:r>
          </a:p>
        </p:txBody>
      </p:sp>
      <p:sp>
        <p:nvSpPr>
          <p:cNvPr id="67" name="Rectangle 66"/>
          <p:cNvSpPr/>
          <p:nvPr/>
        </p:nvSpPr>
        <p:spPr>
          <a:xfrm>
            <a:off x="4066291" y="980963"/>
            <a:ext cx="2199052" cy="1477328"/>
          </a:xfrm>
          <a:prstGeom prst="rect">
            <a:avLst/>
          </a:prstGeom>
          <a:ln>
            <a:solidFill>
              <a:schemeClr val="bg1">
                <a:lumMod val="75000"/>
              </a:schemeClr>
            </a:solidFill>
          </a:ln>
        </p:spPr>
        <p:txBody>
          <a:bodyPr wrap="square">
            <a:spAutoFit/>
          </a:bodyPr>
          <a:lstStyle/>
          <a:p>
            <a:r>
              <a:rPr lang="en-US" sz="1800" dirty="0" smtClean="0">
                <a:solidFill>
                  <a:srgbClr val="0000FF"/>
                </a:solidFill>
                <a:latin typeface="Courier New" panose="02070309020205020404" pitchFamily="49" charset="0"/>
              </a:rPr>
              <a:t>NODE </a:t>
            </a:r>
            <a:r>
              <a:rPr lang="en-US" sz="1800" dirty="0" smtClean="0">
                <a:solidFill>
                  <a:prstClr val="black"/>
                </a:solidFill>
                <a:latin typeface="Courier New" panose="02070309020205020404" pitchFamily="49" charset="0"/>
              </a:rPr>
              <a:t>{</a:t>
            </a:r>
            <a:endParaRPr lang="en-US" sz="1800" dirty="0">
              <a:solidFill>
                <a:prstClr val="black"/>
              </a:solidFill>
              <a:latin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id = 3</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dynamicID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0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edgeID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{5}</a:t>
            </a:r>
            <a:endParaRPr lang="en-US" sz="1800" dirty="0">
              <a:solidFill>
                <a:prstClr val="black"/>
              </a:solidFill>
              <a:highlight>
                <a:srgbClr val="EAEAEA"/>
              </a:highlight>
              <a:latin typeface="Courier New" panose="02070309020205020404" pitchFamily="49" charset="0"/>
            </a:endParaRPr>
          </a:p>
          <a:p>
            <a:r>
              <a:rPr lang="en-US" sz="1800" dirty="0">
                <a:solidFill>
                  <a:prstClr val="black"/>
                </a:solidFill>
                <a:latin typeface="Courier New" panose="02070309020205020404" pitchFamily="49" charset="0"/>
              </a:rPr>
              <a:t>};</a:t>
            </a:r>
          </a:p>
        </p:txBody>
      </p:sp>
    </p:spTree>
    <p:extLst>
      <p:ext uri="{BB962C8B-B14F-4D97-AF65-F5344CB8AC3E}">
        <p14:creationId xmlns:p14="http://schemas.microsoft.com/office/powerpoint/2010/main" val="41536090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t>
            </a:r>
            <a:r>
              <a:rPr lang="en-US" dirty="0" smtClean="0"/>
              <a:t>2</a:t>
            </a:r>
            <a:r>
              <a:rPr lang="en-US" baseline="30000" dirty="0" smtClean="0"/>
              <a:t>nd</a:t>
            </a:r>
            <a:r>
              <a:rPr lang="en-US" dirty="0" smtClean="0"/>
              <a:t> edge</a:t>
            </a:r>
            <a:r>
              <a:rPr lang="en-US" dirty="0"/>
              <a:t/>
            </a:r>
            <a:br>
              <a:rPr lang="en-US" dirty="0"/>
            </a:br>
            <a:r>
              <a:rPr lang="en-US" dirty="0"/>
              <a:t>Step </a:t>
            </a:r>
            <a:r>
              <a:rPr lang="en-US" dirty="0" smtClean="0"/>
              <a:t>6:0</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47</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1695" y="8432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NP</a:t>
            </a:r>
            <a:endParaRPr lang="en-US" sz="1800" dirty="0"/>
          </a:p>
        </p:txBody>
      </p:sp>
      <p:sp>
        <p:nvSpPr>
          <p:cNvPr id="14" name="Rectangle 13"/>
          <p:cNvSpPr/>
          <p:nvPr/>
        </p:nvSpPr>
        <p:spPr>
          <a:xfrm>
            <a:off x="4818617" y="1872734"/>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EP</a:t>
            </a:r>
            <a:endParaRPr lang="en-US" sz="1800" dirty="0"/>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endParaRPr lang="en-US" dirty="0">
              <a:solidFill>
                <a:schemeClr val="tx1"/>
              </a:solidFill>
            </a:endParaRPr>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3090911" cy="461665"/>
          </a:xfrm>
          <a:prstGeom prst="rect">
            <a:avLst/>
          </a:prstGeom>
          <a:noFill/>
        </p:spPr>
        <p:txBody>
          <a:bodyPr wrap="none" rtlCol="0">
            <a:spAutoFit/>
          </a:bodyPr>
          <a:lstStyle/>
          <a:p>
            <a:r>
              <a:rPr lang="en-US" dirty="0"/>
              <a:t>i</a:t>
            </a:r>
            <a:r>
              <a:rPr lang="en-US" dirty="0" smtClean="0"/>
              <a:t>ndex = </a:t>
            </a:r>
            <a:r>
              <a:rPr lang="en-US" dirty="0" err="1" smtClean="0"/>
              <a:t>addEdge</a:t>
            </a:r>
            <a:r>
              <a:rPr lang="en-US" dirty="0" smtClean="0"/>
              <a:t>( 0, 1 )</a:t>
            </a:r>
            <a:endParaRPr lang="en-US" dirty="0"/>
          </a:p>
        </p:txBody>
      </p:sp>
      <p:sp>
        <p:nvSpPr>
          <p:cNvPr id="58" name="Rectangle 57"/>
          <p:cNvSpPr/>
          <p:nvPr/>
        </p:nvSpPr>
        <p:spPr>
          <a:xfrm>
            <a:off x="457200" y="2667000"/>
            <a:ext cx="3265471" cy="2031325"/>
          </a:xfrm>
          <a:prstGeom prst="rect">
            <a:avLst/>
          </a:prstGeom>
          <a:ln>
            <a:solidFill>
              <a:schemeClr val="bg1">
                <a:lumMod val="75000"/>
              </a:schemeClr>
            </a:solidFill>
          </a:ln>
        </p:spPr>
        <p:txBody>
          <a:bodyPr wrap="square">
            <a:spAutoFit/>
          </a:bodyPr>
          <a:lstStyle/>
          <a:p>
            <a:r>
              <a:rPr lang="en-US" sz="1800" dirty="0" err="1" smtClean="0">
                <a:solidFill>
                  <a:srgbClr val="0000FF"/>
                </a:solidFill>
                <a:latin typeface="Courier New" panose="02070309020205020404" pitchFamily="49" charset="0"/>
              </a:rPr>
              <a:t>freeEdgeIndex</a:t>
            </a:r>
            <a:r>
              <a:rPr lang="en-US" sz="1800" dirty="0" smtClean="0">
                <a:solidFill>
                  <a:srgbClr val="0000FF"/>
                </a:solidFill>
                <a:latin typeface="Courier New" panose="02070309020205020404" pitchFamily="49" charset="0"/>
              </a:rPr>
              <a:t> = ?</a:t>
            </a:r>
          </a:p>
          <a:p>
            <a:endParaRPr lang="en-US" sz="1800" dirty="0">
              <a:solidFill>
                <a:srgbClr val="0000FF"/>
              </a:solidFill>
              <a:latin typeface="Courier New" panose="02070309020205020404" pitchFamily="49" charset="0"/>
            </a:endParaRPr>
          </a:p>
          <a:p>
            <a:r>
              <a:rPr lang="en-US" sz="1800" dirty="0" smtClean="0">
                <a:solidFill>
                  <a:prstClr val="black"/>
                </a:solidFill>
                <a:latin typeface="Courier New" panose="02070309020205020404" pitchFamily="49" charset="0"/>
              </a:rPr>
              <a:t>EDGE </a:t>
            </a:r>
            <a:r>
              <a:rPr lang="en-US" sz="1800" dirty="0">
                <a:solidFill>
                  <a:prstClr val="black"/>
                </a:solidFill>
                <a:latin typeface="Courier New" panose="02070309020205020404" pitchFamily="49" charset="0"/>
              </a:rPr>
              <a:t>{</a:t>
            </a:r>
          </a:p>
          <a:p>
            <a:r>
              <a:rPr lang="en-US" sz="1800" dirty="0" smtClean="0">
                <a:solidFill>
                  <a:prstClr val="black"/>
                </a:solidFill>
                <a:latin typeface="Courier New" panose="02070309020205020404" pitchFamily="49" charset="0"/>
              </a:rPr>
              <a:t>    id = ?</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dynamicID</a:t>
            </a:r>
            <a:r>
              <a:rPr lang="en-US" sz="1800" dirty="0">
                <a:solidFill>
                  <a:prstClr val="black"/>
                </a:solidFill>
                <a:latin typeface="Courier New" panose="02070309020205020404" pitchFamily="49" charset="0"/>
              </a:rPr>
              <a:t> </a:t>
            </a:r>
            <a:r>
              <a:rPr lang="en-US" sz="1800" dirty="0" smtClean="0">
                <a:solidFill>
                  <a:prstClr val="black"/>
                </a:solidFill>
                <a:latin typeface="Courier New" panose="02070309020205020404" pitchFamily="49" charset="0"/>
              </a:rPr>
              <a:t>= ?</a:t>
            </a:r>
            <a:endParaRPr lang="en-US" sz="1800" dirty="0">
              <a:solidFill>
                <a:prstClr val="black"/>
              </a:solidFill>
              <a:latin typeface="Courier New" panose="02070309020205020404" pitchFamily="49" charset="0"/>
            </a:endParaRPr>
          </a:p>
          <a:p>
            <a:r>
              <a:rPr lang="en-US" sz="1800" dirty="0" smtClean="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nodeID</a:t>
            </a:r>
            <a:r>
              <a:rPr lang="en-US" sz="1800" dirty="0" smtClean="0">
                <a:solidFill>
                  <a:prstClr val="black"/>
                </a:solidFill>
                <a:latin typeface="Courier New" panose="02070309020205020404" pitchFamily="49" charset="0"/>
              </a:rPr>
              <a:t>[2] = ?</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423579" y="5688841"/>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42160" y="4807683"/>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409065" y="2696163"/>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042955" y="3635906"/>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
        <p:nvSpPr>
          <p:cNvPr id="63" name="Oval 8"/>
          <p:cNvSpPr>
            <a:spLocks noChangeArrowheads="1"/>
          </p:cNvSpPr>
          <p:nvPr/>
        </p:nvSpPr>
        <p:spPr bwMode="auto">
          <a:xfrm>
            <a:off x="2653254" y="495665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1</a:t>
            </a:r>
            <a:endParaRPr lang="en-US" altLang="en-US" sz="2400" dirty="0"/>
          </a:p>
        </p:txBody>
      </p:sp>
      <p:sp>
        <p:nvSpPr>
          <p:cNvPr id="64" name="Oval 8"/>
          <p:cNvSpPr>
            <a:spLocks noChangeArrowheads="1"/>
          </p:cNvSpPr>
          <p:nvPr/>
        </p:nvSpPr>
        <p:spPr bwMode="auto">
          <a:xfrm>
            <a:off x="412146" y="5626958"/>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0</a:t>
            </a:r>
            <a:endParaRPr lang="en-US" altLang="en-US" sz="2400" dirty="0"/>
          </a:p>
        </p:txBody>
      </p:sp>
      <p:cxnSp>
        <p:nvCxnSpPr>
          <p:cNvPr id="8" name="Straight Connector 7"/>
          <p:cNvCxnSpPr>
            <a:stCxn id="62" idx="6"/>
            <a:endCxn id="57" idx="1"/>
          </p:cNvCxnSpPr>
          <p:nvPr/>
        </p:nvCxnSpPr>
        <p:spPr>
          <a:xfrm>
            <a:off x="2198741" y="5673472"/>
            <a:ext cx="916416" cy="26861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2359784" y="5783830"/>
            <a:ext cx="338554" cy="461665"/>
          </a:xfrm>
          <a:prstGeom prst="rect">
            <a:avLst/>
          </a:prstGeom>
        </p:spPr>
        <p:txBody>
          <a:bodyPr wrap="none">
            <a:spAutoFit/>
          </a:bodyPr>
          <a:lstStyle/>
          <a:p>
            <a:r>
              <a:rPr lang="en-US" dirty="0"/>
              <a:t>5</a:t>
            </a:r>
          </a:p>
        </p:txBody>
      </p:sp>
    </p:spTree>
    <p:extLst>
      <p:ext uri="{BB962C8B-B14F-4D97-AF65-F5344CB8AC3E}">
        <p14:creationId xmlns:p14="http://schemas.microsoft.com/office/powerpoint/2010/main" val="3840075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t>
            </a:r>
            <a:r>
              <a:rPr lang="en-US" dirty="0" smtClean="0"/>
              <a:t>2</a:t>
            </a:r>
            <a:r>
              <a:rPr lang="en-US" baseline="30000" dirty="0" smtClean="0"/>
              <a:t>nd</a:t>
            </a:r>
            <a:r>
              <a:rPr lang="en-US" dirty="0" smtClean="0"/>
              <a:t> edge</a:t>
            </a:r>
            <a:r>
              <a:rPr lang="en-US" dirty="0"/>
              <a:t/>
            </a:r>
            <a:br>
              <a:rPr lang="en-US" dirty="0"/>
            </a:br>
            <a:r>
              <a:rPr lang="en-US" dirty="0"/>
              <a:t>Step </a:t>
            </a:r>
            <a:r>
              <a:rPr lang="en-US" dirty="0" smtClean="0"/>
              <a:t>6:0</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48</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1695" y="8432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NP</a:t>
            </a:r>
            <a:endParaRPr lang="en-US" sz="1800" dirty="0"/>
          </a:p>
        </p:txBody>
      </p:sp>
      <p:sp>
        <p:nvSpPr>
          <p:cNvPr id="14" name="Rectangle 13"/>
          <p:cNvSpPr/>
          <p:nvPr/>
        </p:nvSpPr>
        <p:spPr>
          <a:xfrm>
            <a:off x="4818617" y="1872734"/>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EP</a:t>
            </a:r>
            <a:endParaRPr lang="en-US" sz="1800" dirty="0"/>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endParaRPr lang="en-US" dirty="0">
              <a:solidFill>
                <a:schemeClr val="tx1"/>
              </a:solidFill>
            </a:endParaRPr>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3090911" cy="461665"/>
          </a:xfrm>
          <a:prstGeom prst="rect">
            <a:avLst/>
          </a:prstGeom>
          <a:noFill/>
        </p:spPr>
        <p:txBody>
          <a:bodyPr wrap="none" rtlCol="0">
            <a:spAutoFit/>
          </a:bodyPr>
          <a:lstStyle/>
          <a:p>
            <a:r>
              <a:rPr lang="en-US" dirty="0"/>
              <a:t>i</a:t>
            </a:r>
            <a:r>
              <a:rPr lang="en-US" dirty="0" smtClean="0"/>
              <a:t>ndex = </a:t>
            </a:r>
            <a:r>
              <a:rPr lang="en-US" dirty="0" err="1" smtClean="0"/>
              <a:t>addEdge</a:t>
            </a:r>
            <a:r>
              <a:rPr lang="en-US" dirty="0" smtClean="0"/>
              <a:t>( 0, 1 )</a:t>
            </a:r>
            <a:endParaRPr lang="en-US" dirty="0"/>
          </a:p>
        </p:txBody>
      </p:sp>
      <p:sp>
        <p:nvSpPr>
          <p:cNvPr id="58" name="Rectangle 57"/>
          <p:cNvSpPr/>
          <p:nvPr/>
        </p:nvSpPr>
        <p:spPr>
          <a:xfrm>
            <a:off x="457200" y="2667000"/>
            <a:ext cx="3265471" cy="2031325"/>
          </a:xfrm>
          <a:prstGeom prst="rect">
            <a:avLst/>
          </a:prstGeom>
          <a:ln>
            <a:solidFill>
              <a:schemeClr val="bg1">
                <a:lumMod val="75000"/>
              </a:schemeClr>
            </a:solidFill>
          </a:ln>
        </p:spPr>
        <p:txBody>
          <a:bodyPr wrap="square">
            <a:spAutoFit/>
          </a:bodyPr>
          <a:lstStyle/>
          <a:p>
            <a:r>
              <a:rPr lang="en-US" sz="1800" dirty="0" err="1">
                <a:solidFill>
                  <a:srgbClr val="0000FF"/>
                </a:solidFill>
                <a:latin typeface="Courier New" panose="02070309020205020404" pitchFamily="49" charset="0"/>
              </a:rPr>
              <a:t>freeEdgeIndex</a:t>
            </a:r>
            <a:r>
              <a:rPr lang="en-US" sz="1800" dirty="0">
                <a:solidFill>
                  <a:srgbClr val="0000FF"/>
                </a:solidFill>
                <a:latin typeface="Courier New" panose="02070309020205020404" pitchFamily="49" charset="0"/>
              </a:rPr>
              <a:t> = ?</a:t>
            </a:r>
          </a:p>
          <a:p>
            <a:endParaRPr lang="en-US" sz="1800" dirty="0">
              <a:solidFill>
                <a:srgbClr val="0000FF"/>
              </a:solidFill>
              <a:latin typeface="Courier New" panose="02070309020205020404" pitchFamily="49" charset="0"/>
            </a:endParaRPr>
          </a:p>
          <a:p>
            <a:r>
              <a:rPr lang="en-US" sz="1800" dirty="0">
                <a:solidFill>
                  <a:prstClr val="black"/>
                </a:solidFill>
                <a:latin typeface="Courier New" panose="02070309020205020404" pitchFamily="49" charset="0"/>
              </a:rPr>
              <a:t>EDGE {</a:t>
            </a:r>
          </a:p>
          <a:p>
            <a:r>
              <a:rPr lang="en-US" sz="1800" dirty="0">
                <a:solidFill>
                  <a:prstClr val="black"/>
                </a:solidFill>
                <a:latin typeface="Courier New" panose="02070309020205020404" pitchFamily="49" charset="0"/>
              </a:rPr>
              <a:t>    id = ?</a:t>
            </a:r>
          </a:p>
          <a:p>
            <a:r>
              <a:rPr lang="en-US" sz="1800" dirty="0">
                <a:solidFill>
                  <a:prstClr val="black"/>
                </a:solidFill>
                <a:latin typeface="Courier New" panose="02070309020205020404" pitchFamily="49" charset="0"/>
              </a:rPr>
              <a:t>    </a:t>
            </a:r>
            <a:r>
              <a:rPr lang="en-US" sz="1800" dirty="0" err="1">
                <a:solidFill>
                  <a:prstClr val="black"/>
                </a:solidFill>
                <a:latin typeface="Courier New" panose="02070309020205020404" pitchFamily="49" charset="0"/>
              </a:rPr>
              <a:t>dynamicID</a:t>
            </a:r>
            <a:r>
              <a:rPr lang="en-US" sz="1800" dirty="0">
                <a:solidFill>
                  <a:prstClr val="black"/>
                </a:solidFill>
                <a:latin typeface="Courier New" panose="02070309020205020404" pitchFamily="49" charset="0"/>
              </a:rPr>
              <a:t> = ?</a:t>
            </a:r>
          </a:p>
          <a:p>
            <a:r>
              <a:rPr lang="en-US" sz="1800" dirty="0">
                <a:solidFill>
                  <a:prstClr val="black"/>
                </a:solidFill>
                <a:latin typeface="Courier New" panose="02070309020205020404" pitchFamily="49" charset="0"/>
              </a:rPr>
              <a:t>    </a:t>
            </a:r>
            <a:r>
              <a:rPr lang="en-US" sz="1800" dirty="0" err="1">
                <a:solidFill>
                  <a:prstClr val="black"/>
                </a:solidFill>
                <a:latin typeface="Courier New" panose="02070309020205020404" pitchFamily="49" charset="0"/>
              </a:rPr>
              <a:t>nodeID</a:t>
            </a:r>
            <a:r>
              <a:rPr lang="en-US" sz="1800" dirty="0">
                <a:solidFill>
                  <a:prstClr val="black"/>
                </a:solidFill>
                <a:latin typeface="Courier New" panose="02070309020205020404" pitchFamily="49" charset="0"/>
              </a:rPr>
              <a:t>[2] = ?</a:t>
            </a:r>
          </a:p>
          <a:p>
            <a:r>
              <a:rPr lang="en-US" sz="1800" dirty="0">
                <a:solidFill>
                  <a:prstClr val="black"/>
                </a:solidFill>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423579" y="5688841"/>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42160" y="4807683"/>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409065" y="2696163"/>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042955" y="3635906"/>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
        <p:nvSpPr>
          <p:cNvPr id="63" name="Oval 8"/>
          <p:cNvSpPr>
            <a:spLocks noChangeArrowheads="1"/>
          </p:cNvSpPr>
          <p:nvPr/>
        </p:nvSpPr>
        <p:spPr bwMode="auto">
          <a:xfrm>
            <a:off x="2653254" y="495665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1</a:t>
            </a:r>
            <a:endParaRPr lang="en-US" altLang="en-US" sz="2400" dirty="0"/>
          </a:p>
        </p:txBody>
      </p:sp>
      <p:sp>
        <p:nvSpPr>
          <p:cNvPr id="64" name="Oval 8"/>
          <p:cNvSpPr>
            <a:spLocks noChangeArrowheads="1"/>
          </p:cNvSpPr>
          <p:nvPr/>
        </p:nvSpPr>
        <p:spPr bwMode="auto">
          <a:xfrm>
            <a:off x="444593" y="4905471"/>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0</a:t>
            </a:r>
            <a:endParaRPr lang="en-US" altLang="en-US" sz="2400" dirty="0"/>
          </a:p>
        </p:txBody>
      </p:sp>
      <p:cxnSp>
        <p:nvCxnSpPr>
          <p:cNvPr id="8" name="Straight Connector 7"/>
          <p:cNvCxnSpPr>
            <a:stCxn id="62" idx="6"/>
            <a:endCxn id="57" idx="1"/>
          </p:cNvCxnSpPr>
          <p:nvPr/>
        </p:nvCxnSpPr>
        <p:spPr>
          <a:xfrm>
            <a:off x="2198741" y="5673472"/>
            <a:ext cx="916416" cy="26861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2359784" y="5783830"/>
            <a:ext cx="338554" cy="461665"/>
          </a:xfrm>
          <a:prstGeom prst="rect">
            <a:avLst/>
          </a:prstGeom>
        </p:spPr>
        <p:txBody>
          <a:bodyPr wrap="none">
            <a:spAutoFit/>
          </a:bodyPr>
          <a:lstStyle/>
          <a:p>
            <a:r>
              <a:rPr lang="en-US" dirty="0"/>
              <a:t>5</a:t>
            </a:r>
          </a:p>
        </p:txBody>
      </p:sp>
    </p:spTree>
    <p:extLst>
      <p:ext uri="{BB962C8B-B14F-4D97-AF65-F5344CB8AC3E}">
        <p14:creationId xmlns:p14="http://schemas.microsoft.com/office/powerpoint/2010/main" val="30992487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t>
            </a:r>
            <a:r>
              <a:rPr lang="en-US" dirty="0" smtClean="0"/>
              <a:t>2</a:t>
            </a:r>
            <a:r>
              <a:rPr lang="en-US" baseline="30000" dirty="0" smtClean="0"/>
              <a:t>nd</a:t>
            </a:r>
            <a:r>
              <a:rPr lang="en-US" dirty="0" smtClean="0"/>
              <a:t> edge</a:t>
            </a:r>
            <a:r>
              <a:rPr lang="en-US" dirty="0"/>
              <a:t/>
            </a:r>
            <a:br>
              <a:rPr lang="en-US" dirty="0"/>
            </a:br>
            <a:r>
              <a:rPr lang="en-US" dirty="0"/>
              <a:t>Step </a:t>
            </a:r>
            <a:r>
              <a:rPr lang="en-US" dirty="0" smtClean="0"/>
              <a:t>6:1</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49</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1695" y="8432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NP</a:t>
            </a:r>
            <a:endParaRPr lang="en-US" sz="1800" dirty="0"/>
          </a:p>
        </p:txBody>
      </p:sp>
      <p:sp>
        <p:nvSpPr>
          <p:cNvPr id="14" name="Rectangle 13"/>
          <p:cNvSpPr/>
          <p:nvPr/>
        </p:nvSpPr>
        <p:spPr>
          <a:xfrm>
            <a:off x="4818617" y="1872734"/>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EP</a:t>
            </a:r>
            <a:endParaRPr lang="en-US" sz="1800" dirty="0"/>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endParaRPr lang="en-US" dirty="0">
              <a:solidFill>
                <a:schemeClr val="tx1"/>
              </a:solidFill>
            </a:endParaRPr>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3090911" cy="461665"/>
          </a:xfrm>
          <a:prstGeom prst="rect">
            <a:avLst/>
          </a:prstGeom>
          <a:noFill/>
        </p:spPr>
        <p:txBody>
          <a:bodyPr wrap="none" rtlCol="0">
            <a:spAutoFit/>
          </a:bodyPr>
          <a:lstStyle/>
          <a:p>
            <a:r>
              <a:rPr lang="en-US" dirty="0"/>
              <a:t>i</a:t>
            </a:r>
            <a:r>
              <a:rPr lang="en-US" dirty="0" smtClean="0"/>
              <a:t>ndex = </a:t>
            </a:r>
            <a:r>
              <a:rPr lang="en-US" dirty="0" err="1" smtClean="0"/>
              <a:t>addEdge</a:t>
            </a:r>
            <a:r>
              <a:rPr lang="en-US" dirty="0" smtClean="0"/>
              <a:t>( 0, 1 )</a:t>
            </a:r>
            <a:endParaRPr lang="en-US" dirty="0"/>
          </a:p>
        </p:txBody>
      </p:sp>
      <p:sp>
        <p:nvSpPr>
          <p:cNvPr id="58" name="Rectangle 57"/>
          <p:cNvSpPr/>
          <p:nvPr/>
        </p:nvSpPr>
        <p:spPr>
          <a:xfrm>
            <a:off x="457200" y="2667000"/>
            <a:ext cx="3265471" cy="2031325"/>
          </a:xfrm>
          <a:prstGeom prst="rect">
            <a:avLst/>
          </a:prstGeom>
          <a:ln>
            <a:solidFill>
              <a:schemeClr val="bg1">
                <a:lumMod val="75000"/>
              </a:schemeClr>
            </a:solidFill>
          </a:ln>
        </p:spPr>
        <p:txBody>
          <a:bodyPr wrap="square">
            <a:spAutoFit/>
          </a:bodyPr>
          <a:lstStyle/>
          <a:p>
            <a:r>
              <a:rPr lang="en-US" sz="1800" dirty="0" err="1">
                <a:solidFill>
                  <a:srgbClr val="0000FF"/>
                </a:solidFill>
                <a:latin typeface="Courier New" panose="02070309020205020404" pitchFamily="49" charset="0"/>
              </a:rPr>
              <a:t>freeEdgeIndex</a:t>
            </a:r>
            <a:r>
              <a:rPr lang="en-US" sz="1800" dirty="0">
                <a:solidFill>
                  <a:srgbClr val="0000FF"/>
                </a:solidFill>
                <a:latin typeface="Courier New" panose="02070309020205020404" pitchFamily="49" charset="0"/>
              </a:rPr>
              <a:t> = </a:t>
            </a:r>
            <a:r>
              <a:rPr lang="en-US" sz="1800" dirty="0" smtClean="0">
                <a:solidFill>
                  <a:srgbClr val="0000FF"/>
                </a:solidFill>
                <a:latin typeface="Courier New" panose="02070309020205020404" pitchFamily="49" charset="0"/>
              </a:rPr>
              <a:t>4</a:t>
            </a:r>
            <a:endParaRPr lang="en-US" sz="1800" dirty="0">
              <a:solidFill>
                <a:srgbClr val="0000FF"/>
              </a:solidFill>
              <a:latin typeface="Courier New" panose="02070309020205020404" pitchFamily="49" charset="0"/>
            </a:endParaRPr>
          </a:p>
          <a:p>
            <a:endParaRPr lang="en-US" sz="1800" dirty="0">
              <a:solidFill>
                <a:srgbClr val="0000FF"/>
              </a:solidFill>
              <a:latin typeface="Courier New" panose="02070309020205020404" pitchFamily="49" charset="0"/>
            </a:endParaRPr>
          </a:p>
          <a:p>
            <a:r>
              <a:rPr lang="en-US" sz="1800" dirty="0">
                <a:solidFill>
                  <a:prstClr val="black"/>
                </a:solidFill>
                <a:latin typeface="Courier New" panose="02070309020205020404" pitchFamily="49" charset="0"/>
              </a:rPr>
              <a:t>EDGE {</a:t>
            </a:r>
          </a:p>
          <a:p>
            <a:r>
              <a:rPr lang="en-US" sz="1800" dirty="0">
                <a:solidFill>
                  <a:prstClr val="black"/>
                </a:solidFill>
                <a:latin typeface="Courier New" panose="02070309020205020404" pitchFamily="49" charset="0"/>
              </a:rPr>
              <a:t>    id = ?</a:t>
            </a:r>
          </a:p>
          <a:p>
            <a:r>
              <a:rPr lang="en-US" sz="1800" dirty="0">
                <a:solidFill>
                  <a:prstClr val="black"/>
                </a:solidFill>
                <a:latin typeface="Courier New" panose="02070309020205020404" pitchFamily="49" charset="0"/>
              </a:rPr>
              <a:t>    </a:t>
            </a:r>
            <a:r>
              <a:rPr lang="en-US" sz="1800" dirty="0" err="1">
                <a:solidFill>
                  <a:prstClr val="black"/>
                </a:solidFill>
                <a:latin typeface="Courier New" panose="02070309020205020404" pitchFamily="49" charset="0"/>
              </a:rPr>
              <a:t>dynamicID</a:t>
            </a:r>
            <a:r>
              <a:rPr lang="en-US" sz="1800" dirty="0">
                <a:solidFill>
                  <a:prstClr val="black"/>
                </a:solidFill>
                <a:latin typeface="Courier New" panose="02070309020205020404" pitchFamily="49" charset="0"/>
              </a:rPr>
              <a:t> = ?</a:t>
            </a:r>
          </a:p>
          <a:p>
            <a:r>
              <a:rPr lang="en-US" sz="1800" dirty="0">
                <a:solidFill>
                  <a:prstClr val="black"/>
                </a:solidFill>
                <a:latin typeface="Courier New" panose="02070309020205020404" pitchFamily="49" charset="0"/>
              </a:rPr>
              <a:t>    </a:t>
            </a:r>
            <a:r>
              <a:rPr lang="en-US" sz="1800" dirty="0" err="1">
                <a:solidFill>
                  <a:prstClr val="black"/>
                </a:solidFill>
                <a:latin typeface="Courier New" panose="02070309020205020404" pitchFamily="49" charset="0"/>
              </a:rPr>
              <a:t>nodeID</a:t>
            </a:r>
            <a:r>
              <a:rPr lang="en-US" sz="1800" dirty="0">
                <a:solidFill>
                  <a:prstClr val="black"/>
                </a:solidFill>
                <a:latin typeface="Courier New" panose="02070309020205020404" pitchFamily="49" charset="0"/>
              </a:rPr>
              <a:t>[2] = ?</a:t>
            </a:r>
          </a:p>
          <a:p>
            <a:r>
              <a:rPr lang="en-US" sz="1800" dirty="0">
                <a:solidFill>
                  <a:prstClr val="black"/>
                </a:solidFill>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6961105" y="5715000"/>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42160" y="4807683"/>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409065" y="2696163"/>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042955" y="3635906"/>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
        <p:nvSpPr>
          <p:cNvPr id="63" name="Oval 8"/>
          <p:cNvSpPr>
            <a:spLocks noChangeArrowheads="1"/>
          </p:cNvSpPr>
          <p:nvPr/>
        </p:nvSpPr>
        <p:spPr bwMode="auto">
          <a:xfrm>
            <a:off x="2653254" y="495665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1</a:t>
            </a:r>
            <a:endParaRPr lang="en-US" altLang="en-US" sz="2400" dirty="0"/>
          </a:p>
        </p:txBody>
      </p:sp>
      <p:sp>
        <p:nvSpPr>
          <p:cNvPr id="64" name="Oval 8"/>
          <p:cNvSpPr>
            <a:spLocks noChangeArrowheads="1"/>
          </p:cNvSpPr>
          <p:nvPr/>
        </p:nvSpPr>
        <p:spPr bwMode="auto">
          <a:xfrm>
            <a:off x="444593" y="4905471"/>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0</a:t>
            </a:r>
            <a:endParaRPr lang="en-US" altLang="en-US" sz="2400" dirty="0"/>
          </a:p>
        </p:txBody>
      </p:sp>
      <p:cxnSp>
        <p:nvCxnSpPr>
          <p:cNvPr id="8" name="Straight Connector 7"/>
          <p:cNvCxnSpPr>
            <a:stCxn id="62" idx="6"/>
            <a:endCxn id="57" idx="1"/>
          </p:cNvCxnSpPr>
          <p:nvPr/>
        </p:nvCxnSpPr>
        <p:spPr>
          <a:xfrm>
            <a:off x="2198741" y="5673472"/>
            <a:ext cx="916416" cy="26861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2359784" y="5783830"/>
            <a:ext cx="338554" cy="461665"/>
          </a:xfrm>
          <a:prstGeom prst="rect">
            <a:avLst/>
          </a:prstGeom>
        </p:spPr>
        <p:txBody>
          <a:bodyPr wrap="none">
            <a:spAutoFit/>
          </a:bodyPr>
          <a:lstStyle/>
          <a:p>
            <a:r>
              <a:rPr lang="en-US" dirty="0"/>
              <a:t>5</a:t>
            </a:r>
          </a:p>
        </p:txBody>
      </p:sp>
    </p:spTree>
    <p:extLst>
      <p:ext uri="{BB962C8B-B14F-4D97-AF65-F5344CB8AC3E}">
        <p14:creationId xmlns:p14="http://schemas.microsoft.com/office/powerpoint/2010/main" val="37837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3B34793-9A35-4337-90ED-EDFBE010618B}" type="slidenum">
              <a:rPr lang="en-US" smtClean="0"/>
              <a:t>5</a:t>
            </a:fld>
            <a:endParaRPr lang="en-US"/>
          </a:p>
        </p:txBody>
      </p:sp>
      <p:sp>
        <p:nvSpPr>
          <p:cNvPr id="6" name="Rectangle 5"/>
          <p:cNvSpPr/>
          <p:nvPr/>
        </p:nvSpPr>
        <p:spPr>
          <a:xfrm>
            <a:off x="381000" y="1354106"/>
            <a:ext cx="7886700" cy="5016758"/>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class GRAPH_SYSTEM {</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protected:</a:t>
            </a:r>
          </a:p>
          <a:p>
            <a:r>
              <a:rPr lang="en-US" sz="2000" dirty="0">
                <a:latin typeface="Courier New" panose="02070309020205020404" pitchFamily="49" charset="0"/>
                <a:cs typeface="Courier New" panose="02070309020205020404" pitchFamily="49" charset="0"/>
              </a:rPr>
              <a:t>    GRAPH_NODE *</a:t>
            </a:r>
            <a:r>
              <a:rPr lang="en-US" sz="2000" dirty="0" err="1">
                <a:latin typeface="Courier New" panose="02070309020205020404" pitchFamily="49" charset="0"/>
                <a:cs typeface="Courier New" panose="02070309020205020404" pitchFamily="49" charset="0"/>
              </a:rPr>
              <a:t>mNodeArr_Pool</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GRAPH_EDGE *</a:t>
            </a:r>
            <a:r>
              <a:rPr lang="en-US" sz="2000" dirty="0" err="1">
                <a:latin typeface="Courier New" panose="02070309020205020404" pitchFamily="49" charset="0"/>
                <a:cs typeface="Courier New" panose="02070309020205020404" pitchFamily="49" charset="0"/>
              </a:rPr>
              <a:t>mEdgeArr_Pool</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mActiveNodeArr</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mCurNumOfActiveNodes</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mActiveEdgeArr</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mCurNumOfActiveEdges</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mFreeNodeArr</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mFreeEdgeArr</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mCurNumOfFreeNodes</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mCurNumOfFreeEdges</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a:t>
            </a:r>
          </a:p>
        </p:txBody>
      </p:sp>
      <p:sp>
        <p:nvSpPr>
          <p:cNvPr id="7" name="Title 1"/>
          <p:cNvSpPr>
            <a:spLocks noGrp="1"/>
          </p:cNvSpPr>
          <p:nvPr>
            <p:ph type="title"/>
          </p:nvPr>
        </p:nvSpPr>
        <p:spPr>
          <a:xfrm>
            <a:off x="628650" y="14028"/>
            <a:ext cx="7886700" cy="1325563"/>
          </a:xfrm>
        </p:spPr>
        <p:txBody>
          <a:bodyPr/>
          <a:lstStyle/>
          <a:p>
            <a:r>
              <a:rPr lang="en-US" dirty="0" smtClean="0">
                <a:latin typeface="Arial" panose="020B0604020202020204" pitchFamily="34" charset="0"/>
                <a:cs typeface="Arial" panose="020B0604020202020204" pitchFamily="34" charset="0"/>
              </a:rPr>
              <a:t>GRAPH class</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5410200" y="774895"/>
            <a:ext cx="18288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52402" y="1752600"/>
            <a:ext cx="1828800" cy="457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486590" y="770430"/>
            <a:ext cx="800219" cy="461665"/>
          </a:xfrm>
          <a:prstGeom prst="rect">
            <a:avLst/>
          </a:prstGeom>
          <a:noFill/>
        </p:spPr>
        <p:txBody>
          <a:bodyPr wrap="none" rtlCol="0">
            <a:spAutoFit/>
          </a:bodyPr>
          <a:lstStyle/>
          <a:p>
            <a:r>
              <a:rPr lang="en-US" dirty="0" smtClean="0"/>
              <a:t>……</a:t>
            </a:r>
            <a:endParaRPr lang="en-US" dirty="0"/>
          </a:p>
        </p:txBody>
      </p:sp>
      <p:sp>
        <p:nvSpPr>
          <p:cNvPr id="9" name="TextBox 8"/>
          <p:cNvSpPr txBox="1"/>
          <p:nvPr/>
        </p:nvSpPr>
        <p:spPr>
          <a:xfrm>
            <a:off x="7502544" y="1599363"/>
            <a:ext cx="800219" cy="461665"/>
          </a:xfrm>
          <a:prstGeom prst="rect">
            <a:avLst/>
          </a:prstGeom>
          <a:noFill/>
        </p:spPr>
        <p:txBody>
          <a:bodyPr wrap="none" rtlCol="0">
            <a:spAutoFit/>
          </a:bodyPr>
          <a:lstStyle/>
          <a:p>
            <a:r>
              <a:rPr lang="en-US" dirty="0" smtClean="0"/>
              <a:t>……</a:t>
            </a:r>
            <a:endParaRPr lang="en-US" dirty="0"/>
          </a:p>
        </p:txBody>
      </p:sp>
      <p:sp>
        <p:nvSpPr>
          <p:cNvPr id="5" name="Rectangle 4"/>
          <p:cNvSpPr/>
          <p:nvPr/>
        </p:nvSpPr>
        <p:spPr>
          <a:xfrm>
            <a:off x="5410200" y="381000"/>
            <a:ext cx="3631122"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mNodeArr_Pool</a:t>
            </a:r>
            <a:r>
              <a:rPr lang="en-US" sz="1800" dirty="0" smtClean="0">
                <a:latin typeface="Courier New" panose="02070309020205020404" pitchFamily="49" charset="0"/>
                <a:cs typeface="Courier New" panose="02070309020205020404" pitchFamily="49" charset="0"/>
              </a:rPr>
              <a:t>: GRAPH_NODE</a:t>
            </a:r>
            <a:endParaRPr lang="en-US" sz="1800" dirty="0"/>
          </a:p>
        </p:txBody>
      </p:sp>
      <p:sp>
        <p:nvSpPr>
          <p:cNvPr id="10" name="Rectangle 9"/>
          <p:cNvSpPr/>
          <p:nvPr/>
        </p:nvSpPr>
        <p:spPr>
          <a:xfrm>
            <a:off x="5410199" y="1383268"/>
            <a:ext cx="3631122"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mEdgeArr_Pool</a:t>
            </a:r>
            <a:r>
              <a:rPr lang="en-US" sz="1800" dirty="0" smtClean="0">
                <a:latin typeface="Courier New" panose="02070309020205020404" pitchFamily="49" charset="0"/>
                <a:cs typeface="Courier New" panose="02070309020205020404" pitchFamily="49" charset="0"/>
              </a:rPr>
              <a:t>: GRAPH_EDGE</a:t>
            </a:r>
            <a:endParaRPr lang="en-US" sz="1800" dirty="0"/>
          </a:p>
        </p:txBody>
      </p:sp>
      <p:sp>
        <p:nvSpPr>
          <p:cNvPr id="11" name="Rectangle 10"/>
          <p:cNvSpPr/>
          <p:nvPr/>
        </p:nvSpPr>
        <p:spPr>
          <a:xfrm>
            <a:off x="5466916" y="3009372"/>
            <a:ext cx="18288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464200" y="3877316"/>
            <a:ext cx="1828800" cy="457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7543306" y="3004907"/>
            <a:ext cx="800219" cy="461665"/>
          </a:xfrm>
          <a:prstGeom prst="rect">
            <a:avLst/>
          </a:prstGeom>
          <a:noFill/>
        </p:spPr>
        <p:txBody>
          <a:bodyPr wrap="none" rtlCol="0">
            <a:spAutoFit/>
          </a:bodyPr>
          <a:lstStyle/>
          <a:p>
            <a:r>
              <a:rPr lang="en-US" dirty="0" smtClean="0"/>
              <a:t>……</a:t>
            </a:r>
            <a:endParaRPr lang="en-US" dirty="0"/>
          </a:p>
        </p:txBody>
      </p:sp>
      <p:sp>
        <p:nvSpPr>
          <p:cNvPr id="14" name="TextBox 13"/>
          <p:cNvSpPr txBox="1"/>
          <p:nvPr/>
        </p:nvSpPr>
        <p:spPr>
          <a:xfrm>
            <a:off x="7532854" y="3853240"/>
            <a:ext cx="800219" cy="461665"/>
          </a:xfrm>
          <a:prstGeom prst="rect">
            <a:avLst/>
          </a:prstGeom>
          <a:noFill/>
        </p:spPr>
        <p:txBody>
          <a:bodyPr wrap="none" rtlCol="0">
            <a:spAutoFit/>
          </a:bodyPr>
          <a:lstStyle/>
          <a:p>
            <a:r>
              <a:rPr lang="en-US" dirty="0" smtClean="0"/>
              <a:t>……</a:t>
            </a:r>
            <a:endParaRPr lang="en-US" dirty="0"/>
          </a:p>
        </p:txBody>
      </p:sp>
      <p:sp>
        <p:nvSpPr>
          <p:cNvPr id="15" name="Rectangle 14"/>
          <p:cNvSpPr/>
          <p:nvPr/>
        </p:nvSpPr>
        <p:spPr>
          <a:xfrm>
            <a:off x="5466916" y="2667000"/>
            <a:ext cx="2803973"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mActiveNodeArr</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int</a:t>
            </a:r>
            <a:endParaRPr lang="en-US" sz="1800" dirty="0"/>
          </a:p>
        </p:txBody>
      </p:sp>
      <p:sp>
        <p:nvSpPr>
          <p:cNvPr id="16" name="Rectangle 15"/>
          <p:cNvSpPr/>
          <p:nvPr/>
        </p:nvSpPr>
        <p:spPr>
          <a:xfrm>
            <a:off x="5424713" y="3514459"/>
            <a:ext cx="2803973"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mActiveEdgeArr</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int</a:t>
            </a:r>
            <a:endParaRPr lang="en-US" sz="1800" dirty="0"/>
          </a:p>
        </p:txBody>
      </p:sp>
      <p:sp>
        <p:nvSpPr>
          <p:cNvPr id="17" name="Rectangle 16"/>
          <p:cNvSpPr/>
          <p:nvPr/>
        </p:nvSpPr>
        <p:spPr>
          <a:xfrm>
            <a:off x="5501347" y="5037220"/>
            <a:ext cx="18288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98563" y="5867400"/>
            <a:ext cx="18288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577738" y="5097261"/>
            <a:ext cx="800219" cy="461665"/>
          </a:xfrm>
          <a:prstGeom prst="rect">
            <a:avLst/>
          </a:prstGeom>
          <a:noFill/>
        </p:spPr>
        <p:txBody>
          <a:bodyPr wrap="none" rtlCol="0">
            <a:spAutoFit/>
          </a:bodyPr>
          <a:lstStyle/>
          <a:p>
            <a:r>
              <a:rPr lang="en-US" dirty="0" smtClean="0"/>
              <a:t>……</a:t>
            </a:r>
            <a:endParaRPr lang="en-US" dirty="0"/>
          </a:p>
        </p:txBody>
      </p:sp>
      <p:sp>
        <p:nvSpPr>
          <p:cNvPr id="20" name="TextBox 19"/>
          <p:cNvSpPr txBox="1"/>
          <p:nvPr/>
        </p:nvSpPr>
        <p:spPr>
          <a:xfrm>
            <a:off x="7548705" y="5714163"/>
            <a:ext cx="800219" cy="461665"/>
          </a:xfrm>
          <a:prstGeom prst="rect">
            <a:avLst/>
          </a:prstGeom>
          <a:noFill/>
        </p:spPr>
        <p:txBody>
          <a:bodyPr wrap="none" rtlCol="0">
            <a:spAutoFit/>
          </a:bodyPr>
          <a:lstStyle/>
          <a:p>
            <a:r>
              <a:rPr lang="en-US" dirty="0" smtClean="0"/>
              <a:t>……</a:t>
            </a:r>
            <a:endParaRPr lang="en-US" dirty="0"/>
          </a:p>
        </p:txBody>
      </p:sp>
      <p:sp>
        <p:nvSpPr>
          <p:cNvPr id="21" name="Rectangle 20"/>
          <p:cNvSpPr/>
          <p:nvPr/>
        </p:nvSpPr>
        <p:spPr>
          <a:xfrm>
            <a:off x="5463727" y="4716535"/>
            <a:ext cx="2528256"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mFreeNodeArr</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int</a:t>
            </a:r>
            <a:endParaRPr lang="en-US" sz="1800" dirty="0"/>
          </a:p>
        </p:txBody>
      </p:sp>
      <p:sp>
        <p:nvSpPr>
          <p:cNvPr id="22" name="Rectangle 21"/>
          <p:cNvSpPr/>
          <p:nvPr/>
        </p:nvSpPr>
        <p:spPr>
          <a:xfrm>
            <a:off x="5424714" y="5522240"/>
            <a:ext cx="2528256"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mFreeEdgeArr</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int</a:t>
            </a:r>
            <a:endParaRPr lang="en-US" sz="1800" dirty="0"/>
          </a:p>
        </p:txBody>
      </p:sp>
    </p:spTree>
    <p:extLst>
      <p:ext uri="{BB962C8B-B14F-4D97-AF65-F5344CB8AC3E}">
        <p14:creationId xmlns:p14="http://schemas.microsoft.com/office/powerpoint/2010/main" val="27327484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t>
            </a:r>
            <a:r>
              <a:rPr lang="en-US" dirty="0" smtClean="0"/>
              <a:t>2</a:t>
            </a:r>
            <a:r>
              <a:rPr lang="en-US" baseline="30000" dirty="0" smtClean="0"/>
              <a:t>nd</a:t>
            </a:r>
            <a:r>
              <a:rPr lang="en-US" dirty="0" smtClean="0"/>
              <a:t> edge</a:t>
            </a:r>
            <a:r>
              <a:rPr lang="en-US" dirty="0"/>
              <a:t/>
            </a:r>
            <a:br>
              <a:rPr lang="en-US" dirty="0"/>
            </a:br>
            <a:r>
              <a:rPr lang="en-US" dirty="0"/>
              <a:t>Step </a:t>
            </a:r>
            <a:r>
              <a:rPr lang="en-US" dirty="0" smtClean="0"/>
              <a:t>6:2</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50</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1695" y="8432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NP</a:t>
            </a:r>
            <a:endParaRPr lang="en-US" sz="1800" dirty="0"/>
          </a:p>
        </p:txBody>
      </p:sp>
      <p:sp>
        <p:nvSpPr>
          <p:cNvPr id="14" name="Rectangle 13"/>
          <p:cNvSpPr/>
          <p:nvPr/>
        </p:nvSpPr>
        <p:spPr>
          <a:xfrm>
            <a:off x="4818617" y="1872734"/>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EP</a:t>
            </a:r>
            <a:endParaRPr lang="en-US" sz="1800" dirty="0"/>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endParaRPr lang="en-US" dirty="0">
              <a:solidFill>
                <a:schemeClr val="tx1"/>
              </a:solidFill>
            </a:endParaRPr>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3090911" cy="461665"/>
          </a:xfrm>
          <a:prstGeom prst="rect">
            <a:avLst/>
          </a:prstGeom>
          <a:noFill/>
        </p:spPr>
        <p:txBody>
          <a:bodyPr wrap="none" rtlCol="0">
            <a:spAutoFit/>
          </a:bodyPr>
          <a:lstStyle/>
          <a:p>
            <a:r>
              <a:rPr lang="en-US" dirty="0"/>
              <a:t>i</a:t>
            </a:r>
            <a:r>
              <a:rPr lang="en-US" dirty="0" smtClean="0"/>
              <a:t>ndex = </a:t>
            </a:r>
            <a:r>
              <a:rPr lang="en-US" dirty="0" err="1" smtClean="0"/>
              <a:t>addEdge</a:t>
            </a:r>
            <a:r>
              <a:rPr lang="en-US" dirty="0" smtClean="0"/>
              <a:t>( 0, 1 )</a:t>
            </a:r>
            <a:endParaRPr lang="en-US" dirty="0"/>
          </a:p>
        </p:txBody>
      </p:sp>
      <p:sp>
        <p:nvSpPr>
          <p:cNvPr id="58" name="Rectangle 57"/>
          <p:cNvSpPr/>
          <p:nvPr/>
        </p:nvSpPr>
        <p:spPr>
          <a:xfrm>
            <a:off x="457200" y="2667000"/>
            <a:ext cx="3265471" cy="2031325"/>
          </a:xfrm>
          <a:prstGeom prst="rect">
            <a:avLst/>
          </a:prstGeom>
          <a:ln>
            <a:solidFill>
              <a:schemeClr val="bg1">
                <a:lumMod val="75000"/>
              </a:schemeClr>
            </a:solidFill>
          </a:ln>
        </p:spPr>
        <p:txBody>
          <a:bodyPr wrap="square">
            <a:spAutoFit/>
          </a:bodyPr>
          <a:lstStyle/>
          <a:p>
            <a:r>
              <a:rPr lang="en-US" sz="1800" dirty="0" err="1" smtClean="0">
                <a:solidFill>
                  <a:srgbClr val="0000FF"/>
                </a:solidFill>
                <a:latin typeface="Courier New" panose="02070309020205020404" pitchFamily="49" charset="0"/>
              </a:rPr>
              <a:t>freeEdgeIndex</a:t>
            </a:r>
            <a:r>
              <a:rPr lang="en-US" sz="1800" dirty="0" smtClean="0">
                <a:solidFill>
                  <a:srgbClr val="0000FF"/>
                </a:solidFill>
                <a:latin typeface="Courier New" panose="02070309020205020404" pitchFamily="49" charset="0"/>
              </a:rPr>
              <a:t> = 4 </a:t>
            </a:r>
          </a:p>
          <a:p>
            <a:endParaRPr lang="en-US" sz="1800" dirty="0">
              <a:solidFill>
                <a:srgbClr val="0000FF"/>
              </a:solidFill>
              <a:latin typeface="Courier New" panose="02070309020205020404" pitchFamily="49" charset="0"/>
            </a:endParaRPr>
          </a:p>
          <a:p>
            <a:r>
              <a:rPr lang="en-US" sz="1800" dirty="0" smtClean="0">
                <a:solidFill>
                  <a:prstClr val="black"/>
                </a:solidFill>
                <a:latin typeface="Courier New" panose="02070309020205020404" pitchFamily="49" charset="0"/>
              </a:rPr>
              <a:t>EDGE </a:t>
            </a:r>
            <a:r>
              <a:rPr lang="en-US" sz="1800" dirty="0">
                <a:solidFill>
                  <a:prstClr val="black"/>
                </a:solidFill>
                <a:latin typeface="Courier New" panose="02070309020205020404" pitchFamily="49" charset="0"/>
              </a:rPr>
              <a:t>{</a:t>
            </a:r>
          </a:p>
          <a:p>
            <a:r>
              <a:rPr lang="en-US" sz="1800" dirty="0" smtClean="0">
                <a:solidFill>
                  <a:prstClr val="black"/>
                </a:solidFill>
                <a:latin typeface="Courier New" panose="02070309020205020404" pitchFamily="49" charset="0"/>
              </a:rPr>
              <a:t>    id = 4</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dynamicID</a:t>
            </a:r>
            <a:r>
              <a:rPr lang="en-US" sz="1800" dirty="0">
                <a:solidFill>
                  <a:prstClr val="black"/>
                </a:solidFill>
                <a:latin typeface="Courier New" panose="02070309020205020404" pitchFamily="49" charset="0"/>
              </a:rPr>
              <a:t> </a:t>
            </a:r>
            <a:r>
              <a:rPr lang="en-US" sz="1800" dirty="0" smtClean="0">
                <a:solidFill>
                  <a:prstClr val="black"/>
                </a:solidFill>
                <a:latin typeface="Courier New" panose="02070309020205020404" pitchFamily="49" charset="0"/>
              </a:rPr>
              <a:t>= ?</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nodeID</a:t>
            </a:r>
            <a:r>
              <a:rPr lang="en-US" sz="1800" dirty="0" smtClean="0">
                <a:solidFill>
                  <a:prstClr val="black"/>
                </a:solidFill>
                <a:latin typeface="Courier New" panose="02070309020205020404" pitchFamily="49" charset="0"/>
              </a:rPr>
              <a:t>[2] = ?</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6961105" y="5715000"/>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42160" y="4807683"/>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409065" y="2696163"/>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042955" y="3635906"/>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
        <p:nvSpPr>
          <p:cNvPr id="63" name="Oval 8"/>
          <p:cNvSpPr>
            <a:spLocks noChangeArrowheads="1"/>
          </p:cNvSpPr>
          <p:nvPr/>
        </p:nvSpPr>
        <p:spPr bwMode="auto">
          <a:xfrm>
            <a:off x="2653254" y="495665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1</a:t>
            </a:r>
            <a:endParaRPr lang="en-US" altLang="en-US" sz="2400" dirty="0"/>
          </a:p>
        </p:txBody>
      </p:sp>
      <p:sp>
        <p:nvSpPr>
          <p:cNvPr id="64" name="Oval 8"/>
          <p:cNvSpPr>
            <a:spLocks noChangeArrowheads="1"/>
          </p:cNvSpPr>
          <p:nvPr/>
        </p:nvSpPr>
        <p:spPr bwMode="auto">
          <a:xfrm>
            <a:off x="444593" y="4905471"/>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0</a:t>
            </a:r>
            <a:endParaRPr lang="en-US" altLang="en-US" sz="2400" dirty="0"/>
          </a:p>
        </p:txBody>
      </p:sp>
      <p:cxnSp>
        <p:nvCxnSpPr>
          <p:cNvPr id="8" name="Straight Connector 7"/>
          <p:cNvCxnSpPr>
            <a:stCxn id="62" idx="6"/>
            <a:endCxn id="57" idx="1"/>
          </p:cNvCxnSpPr>
          <p:nvPr/>
        </p:nvCxnSpPr>
        <p:spPr>
          <a:xfrm>
            <a:off x="2198741" y="5673472"/>
            <a:ext cx="916416" cy="26861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2359784" y="5783830"/>
            <a:ext cx="338554" cy="461665"/>
          </a:xfrm>
          <a:prstGeom prst="rect">
            <a:avLst/>
          </a:prstGeom>
        </p:spPr>
        <p:txBody>
          <a:bodyPr wrap="none">
            <a:spAutoFit/>
          </a:bodyPr>
          <a:lstStyle/>
          <a:p>
            <a:r>
              <a:rPr lang="en-US" dirty="0"/>
              <a:t>5</a:t>
            </a:r>
          </a:p>
        </p:txBody>
      </p:sp>
    </p:spTree>
    <p:extLst>
      <p:ext uri="{BB962C8B-B14F-4D97-AF65-F5344CB8AC3E}">
        <p14:creationId xmlns:p14="http://schemas.microsoft.com/office/powerpoint/2010/main" val="11526881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t>
            </a:r>
            <a:r>
              <a:rPr lang="en-US" dirty="0" smtClean="0"/>
              <a:t>2</a:t>
            </a:r>
            <a:r>
              <a:rPr lang="en-US" baseline="30000" dirty="0" smtClean="0"/>
              <a:t>nd</a:t>
            </a:r>
            <a:r>
              <a:rPr lang="en-US" dirty="0" smtClean="0"/>
              <a:t> edge</a:t>
            </a:r>
            <a:r>
              <a:rPr lang="en-US" dirty="0"/>
              <a:t/>
            </a:r>
            <a:br>
              <a:rPr lang="en-US" dirty="0"/>
            </a:br>
            <a:r>
              <a:rPr lang="en-US" dirty="0"/>
              <a:t>Step </a:t>
            </a:r>
            <a:r>
              <a:rPr lang="en-US" dirty="0" smtClean="0"/>
              <a:t>6:3</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51</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1695" y="8432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NP</a:t>
            </a:r>
            <a:endParaRPr lang="en-US" sz="1800" dirty="0"/>
          </a:p>
        </p:txBody>
      </p:sp>
      <p:sp>
        <p:nvSpPr>
          <p:cNvPr id="14" name="Rectangle 13"/>
          <p:cNvSpPr/>
          <p:nvPr/>
        </p:nvSpPr>
        <p:spPr>
          <a:xfrm>
            <a:off x="4818617" y="1872734"/>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EP</a:t>
            </a:r>
            <a:endParaRPr lang="en-US" sz="1800" dirty="0"/>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endParaRPr lang="en-US" dirty="0">
              <a:solidFill>
                <a:schemeClr val="tx1"/>
              </a:solidFill>
            </a:endParaRPr>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3090911" cy="461665"/>
          </a:xfrm>
          <a:prstGeom prst="rect">
            <a:avLst/>
          </a:prstGeom>
          <a:noFill/>
        </p:spPr>
        <p:txBody>
          <a:bodyPr wrap="none" rtlCol="0">
            <a:spAutoFit/>
          </a:bodyPr>
          <a:lstStyle/>
          <a:p>
            <a:r>
              <a:rPr lang="en-US" dirty="0"/>
              <a:t>i</a:t>
            </a:r>
            <a:r>
              <a:rPr lang="en-US" dirty="0" smtClean="0"/>
              <a:t>ndex = </a:t>
            </a:r>
            <a:r>
              <a:rPr lang="en-US" dirty="0" err="1" smtClean="0"/>
              <a:t>addEdge</a:t>
            </a:r>
            <a:r>
              <a:rPr lang="en-US" dirty="0" smtClean="0"/>
              <a:t>( 0, 1 )</a:t>
            </a:r>
            <a:endParaRPr lang="en-US" dirty="0"/>
          </a:p>
        </p:txBody>
      </p:sp>
      <p:sp>
        <p:nvSpPr>
          <p:cNvPr id="58" name="Rectangle 57"/>
          <p:cNvSpPr/>
          <p:nvPr/>
        </p:nvSpPr>
        <p:spPr>
          <a:xfrm>
            <a:off x="457200" y="2667000"/>
            <a:ext cx="3265471" cy="2031325"/>
          </a:xfrm>
          <a:prstGeom prst="rect">
            <a:avLst/>
          </a:prstGeom>
          <a:ln>
            <a:solidFill>
              <a:schemeClr val="bg1">
                <a:lumMod val="75000"/>
              </a:schemeClr>
            </a:solidFill>
          </a:ln>
        </p:spPr>
        <p:txBody>
          <a:bodyPr wrap="square">
            <a:spAutoFit/>
          </a:bodyPr>
          <a:lstStyle/>
          <a:p>
            <a:r>
              <a:rPr lang="en-US" sz="1800" dirty="0" err="1" smtClean="0">
                <a:solidFill>
                  <a:srgbClr val="0000FF"/>
                </a:solidFill>
                <a:latin typeface="Courier New" panose="02070309020205020404" pitchFamily="49" charset="0"/>
              </a:rPr>
              <a:t>freeEdgeIndex</a:t>
            </a:r>
            <a:r>
              <a:rPr lang="en-US" sz="1800" dirty="0" smtClean="0">
                <a:solidFill>
                  <a:srgbClr val="0000FF"/>
                </a:solidFill>
                <a:latin typeface="Courier New" panose="02070309020205020404" pitchFamily="49" charset="0"/>
              </a:rPr>
              <a:t> = 4 </a:t>
            </a:r>
          </a:p>
          <a:p>
            <a:endParaRPr lang="en-US" sz="1800" dirty="0">
              <a:solidFill>
                <a:srgbClr val="0000FF"/>
              </a:solidFill>
              <a:latin typeface="Courier New" panose="02070309020205020404" pitchFamily="49" charset="0"/>
            </a:endParaRPr>
          </a:p>
          <a:p>
            <a:r>
              <a:rPr lang="en-US" sz="1800" dirty="0" smtClean="0">
                <a:solidFill>
                  <a:prstClr val="black"/>
                </a:solidFill>
                <a:latin typeface="Courier New" panose="02070309020205020404" pitchFamily="49" charset="0"/>
              </a:rPr>
              <a:t>EDGE </a:t>
            </a:r>
            <a:r>
              <a:rPr lang="en-US" sz="1800" dirty="0">
                <a:solidFill>
                  <a:prstClr val="black"/>
                </a:solidFill>
                <a:latin typeface="Courier New" panose="02070309020205020404" pitchFamily="49" charset="0"/>
              </a:rPr>
              <a:t>{</a:t>
            </a:r>
          </a:p>
          <a:p>
            <a:r>
              <a:rPr lang="en-US" sz="1800" dirty="0" smtClean="0">
                <a:solidFill>
                  <a:prstClr val="black"/>
                </a:solidFill>
                <a:latin typeface="Courier New" panose="02070309020205020404" pitchFamily="49" charset="0"/>
              </a:rPr>
              <a:t>    id = 4</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dynamicID</a:t>
            </a:r>
            <a:r>
              <a:rPr lang="en-US" sz="1800" dirty="0">
                <a:solidFill>
                  <a:prstClr val="black"/>
                </a:solidFill>
                <a:latin typeface="Courier New" panose="02070309020205020404" pitchFamily="49" charset="0"/>
              </a:rPr>
              <a:t> </a:t>
            </a:r>
            <a:r>
              <a:rPr lang="en-US" sz="1800" dirty="0" smtClean="0">
                <a:solidFill>
                  <a:prstClr val="black"/>
                </a:solidFill>
                <a:latin typeface="Courier New" panose="02070309020205020404" pitchFamily="49" charset="0"/>
              </a:rPr>
              <a:t>= 1</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nodeID</a:t>
            </a:r>
            <a:r>
              <a:rPr lang="en-US" sz="1800" dirty="0" smtClean="0">
                <a:solidFill>
                  <a:prstClr val="black"/>
                </a:solidFill>
                <a:latin typeface="Courier New" panose="02070309020205020404" pitchFamily="49" charset="0"/>
              </a:rPr>
              <a:t>[2] = ?</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6961105" y="5715000"/>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42160" y="4807683"/>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409065" y="2696163"/>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477000" y="3666458"/>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
        <p:nvSpPr>
          <p:cNvPr id="63" name="Oval 8"/>
          <p:cNvSpPr>
            <a:spLocks noChangeArrowheads="1"/>
          </p:cNvSpPr>
          <p:nvPr/>
        </p:nvSpPr>
        <p:spPr bwMode="auto">
          <a:xfrm>
            <a:off x="2653254" y="495665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1</a:t>
            </a:r>
            <a:endParaRPr lang="en-US" altLang="en-US" sz="2400" dirty="0"/>
          </a:p>
        </p:txBody>
      </p:sp>
      <p:sp>
        <p:nvSpPr>
          <p:cNvPr id="64" name="Oval 8"/>
          <p:cNvSpPr>
            <a:spLocks noChangeArrowheads="1"/>
          </p:cNvSpPr>
          <p:nvPr/>
        </p:nvSpPr>
        <p:spPr bwMode="auto">
          <a:xfrm>
            <a:off x="444593" y="4905471"/>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0</a:t>
            </a:r>
            <a:endParaRPr lang="en-US" altLang="en-US" sz="2400" dirty="0"/>
          </a:p>
        </p:txBody>
      </p:sp>
      <p:cxnSp>
        <p:nvCxnSpPr>
          <p:cNvPr id="8" name="Straight Connector 7"/>
          <p:cNvCxnSpPr>
            <a:stCxn id="62" idx="6"/>
            <a:endCxn id="57" idx="1"/>
          </p:cNvCxnSpPr>
          <p:nvPr/>
        </p:nvCxnSpPr>
        <p:spPr>
          <a:xfrm>
            <a:off x="2198741" y="5673472"/>
            <a:ext cx="916416" cy="26861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eeform 64"/>
          <p:cNvSpPr/>
          <p:nvPr/>
        </p:nvSpPr>
        <p:spPr>
          <a:xfrm>
            <a:off x="2989942" y="3452769"/>
            <a:ext cx="3106057" cy="480602"/>
          </a:xfrm>
          <a:custGeom>
            <a:avLst/>
            <a:gdLst>
              <a:gd name="connsiteX0" fmla="*/ 0 w 2569028"/>
              <a:gd name="connsiteY0" fmla="*/ 480602 h 480602"/>
              <a:gd name="connsiteX1" fmla="*/ 711200 w 2569028"/>
              <a:gd name="connsiteY1" fmla="*/ 161288 h 480602"/>
              <a:gd name="connsiteX2" fmla="*/ 1146628 w 2569028"/>
              <a:gd name="connsiteY2" fmla="*/ 1631 h 480602"/>
              <a:gd name="connsiteX3" fmla="*/ 1654628 w 2569028"/>
              <a:gd name="connsiteY3" fmla="*/ 74202 h 480602"/>
              <a:gd name="connsiteX4" fmla="*/ 2409371 w 2569028"/>
              <a:gd name="connsiteY4" fmla="*/ 190317 h 480602"/>
              <a:gd name="connsiteX5" fmla="*/ 2569028 w 2569028"/>
              <a:gd name="connsiteY5" fmla="*/ 422545 h 480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9028" h="480602">
                <a:moveTo>
                  <a:pt x="0" y="480602"/>
                </a:moveTo>
                <a:cubicBezTo>
                  <a:pt x="260047" y="360859"/>
                  <a:pt x="520095" y="241116"/>
                  <a:pt x="711200" y="161288"/>
                </a:cubicBezTo>
                <a:cubicBezTo>
                  <a:pt x="902305" y="81460"/>
                  <a:pt x="989390" y="16145"/>
                  <a:pt x="1146628" y="1631"/>
                </a:cubicBezTo>
                <a:cubicBezTo>
                  <a:pt x="1303866" y="-12883"/>
                  <a:pt x="1654628" y="74202"/>
                  <a:pt x="1654628" y="74202"/>
                </a:cubicBezTo>
                <a:cubicBezTo>
                  <a:pt x="1865085" y="105650"/>
                  <a:pt x="2256971" y="132260"/>
                  <a:pt x="2409371" y="190317"/>
                </a:cubicBezTo>
                <a:cubicBezTo>
                  <a:pt x="2561771" y="248374"/>
                  <a:pt x="2565399" y="335459"/>
                  <a:pt x="2569028" y="422545"/>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2359784" y="5783830"/>
            <a:ext cx="338554" cy="461665"/>
          </a:xfrm>
          <a:prstGeom prst="rect">
            <a:avLst/>
          </a:prstGeom>
        </p:spPr>
        <p:txBody>
          <a:bodyPr wrap="none">
            <a:spAutoFit/>
          </a:bodyPr>
          <a:lstStyle/>
          <a:p>
            <a:r>
              <a:rPr lang="en-US" dirty="0"/>
              <a:t>5</a:t>
            </a:r>
          </a:p>
        </p:txBody>
      </p:sp>
    </p:spTree>
    <p:extLst>
      <p:ext uri="{BB962C8B-B14F-4D97-AF65-F5344CB8AC3E}">
        <p14:creationId xmlns:p14="http://schemas.microsoft.com/office/powerpoint/2010/main" val="3284443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t>
            </a:r>
            <a:r>
              <a:rPr lang="en-US" dirty="0" smtClean="0"/>
              <a:t>2</a:t>
            </a:r>
            <a:r>
              <a:rPr lang="en-US" baseline="30000" dirty="0" smtClean="0"/>
              <a:t>nd</a:t>
            </a:r>
            <a:r>
              <a:rPr lang="en-US" dirty="0" smtClean="0"/>
              <a:t> edge</a:t>
            </a:r>
            <a:r>
              <a:rPr lang="en-US" dirty="0"/>
              <a:t/>
            </a:r>
            <a:br>
              <a:rPr lang="en-US" dirty="0"/>
            </a:br>
            <a:r>
              <a:rPr lang="en-US" dirty="0"/>
              <a:t>Step </a:t>
            </a:r>
            <a:r>
              <a:rPr lang="en-US" dirty="0" smtClean="0"/>
              <a:t>6:4</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52</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1695" y="8432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NP</a:t>
            </a:r>
            <a:endParaRPr lang="en-US" sz="1800" dirty="0"/>
          </a:p>
        </p:txBody>
      </p:sp>
      <p:sp>
        <p:nvSpPr>
          <p:cNvPr id="14" name="Rectangle 13"/>
          <p:cNvSpPr/>
          <p:nvPr/>
        </p:nvSpPr>
        <p:spPr>
          <a:xfrm>
            <a:off x="4818617" y="1872734"/>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EP</a:t>
            </a:r>
            <a:endParaRPr lang="en-US" sz="1800" dirty="0"/>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endParaRPr lang="en-US" dirty="0">
              <a:solidFill>
                <a:schemeClr val="tx1"/>
              </a:solidFill>
            </a:endParaRPr>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3090911" cy="461665"/>
          </a:xfrm>
          <a:prstGeom prst="rect">
            <a:avLst/>
          </a:prstGeom>
          <a:noFill/>
        </p:spPr>
        <p:txBody>
          <a:bodyPr wrap="none" rtlCol="0">
            <a:spAutoFit/>
          </a:bodyPr>
          <a:lstStyle/>
          <a:p>
            <a:r>
              <a:rPr lang="en-US" dirty="0"/>
              <a:t>i</a:t>
            </a:r>
            <a:r>
              <a:rPr lang="en-US" dirty="0" smtClean="0"/>
              <a:t>ndex = </a:t>
            </a:r>
            <a:r>
              <a:rPr lang="en-US" dirty="0" err="1" smtClean="0"/>
              <a:t>addEdge</a:t>
            </a:r>
            <a:r>
              <a:rPr lang="en-US" dirty="0" smtClean="0"/>
              <a:t>( 0, 1 )</a:t>
            </a:r>
            <a:endParaRPr lang="en-US" dirty="0"/>
          </a:p>
        </p:txBody>
      </p:sp>
      <p:sp>
        <p:nvSpPr>
          <p:cNvPr id="58" name="Rectangle 57"/>
          <p:cNvSpPr/>
          <p:nvPr/>
        </p:nvSpPr>
        <p:spPr>
          <a:xfrm>
            <a:off x="457200" y="2667000"/>
            <a:ext cx="3265471" cy="2031325"/>
          </a:xfrm>
          <a:prstGeom prst="rect">
            <a:avLst/>
          </a:prstGeom>
          <a:ln>
            <a:solidFill>
              <a:schemeClr val="bg1">
                <a:lumMod val="75000"/>
              </a:schemeClr>
            </a:solidFill>
          </a:ln>
        </p:spPr>
        <p:txBody>
          <a:bodyPr wrap="square">
            <a:spAutoFit/>
          </a:bodyPr>
          <a:lstStyle/>
          <a:p>
            <a:r>
              <a:rPr lang="en-US" sz="1800" dirty="0" err="1" smtClean="0">
                <a:solidFill>
                  <a:srgbClr val="0000FF"/>
                </a:solidFill>
                <a:latin typeface="Courier New" panose="02070309020205020404" pitchFamily="49" charset="0"/>
              </a:rPr>
              <a:t>freeEdgeIndex</a:t>
            </a:r>
            <a:r>
              <a:rPr lang="en-US" sz="1800" dirty="0" smtClean="0">
                <a:solidFill>
                  <a:srgbClr val="0000FF"/>
                </a:solidFill>
                <a:latin typeface="Courier New" panose="02070309020205020404" pitchFamily="49" charset="0"/>
              </a:rPr>
              <a:t> = 4 </a:t>
            </a:r>
          </a:p>
          <a:p>
            <a:endParaRPr lang="en-US" sz="1800" dirty="0">
              <a:solidFill>
                <a:srgbClr val="0000FF"/>
              </a:solidFill>
              <a:latin typeface="Courier New" panose="02070309020205020404" pitchFamily="49" charset="0"/>
            </a:endParaRPr>
          </a:p>
          <a:p>
            <a:r>
              <a:rPr lang="en-US" sz="1800" dirty="0" smtClean="0">
                <a:solidFill>
                  <a:prstClr val="black"/>
                </a:solidFill>
                <a:latin typeface="Courier New" panose="02070309020205020404" pitchFamily="49" charset="0"/>
              </a:rPr>
              <a:t>EDGE </a:t>
            </a:r>
            <a:r>
              <a:rPr lang="en-US" sz="1800" dirty="0">
                <a:solidFill>
                  <a:prstClr val="black"/>
                </a:solidFill>
                <a:latin typeface="Courier New" panose="02070309020205020404" pitchFamily="49" charset="0"/>
              </a:rPr>
              <a:t>{</a:t>
            </a:r>
          </a:p>
          <a:p>
            <a:r>
              <a:rPr lang="en-US" sz="1800" dirty="0" smtClean="0">
                <a:solidFill>
                  <a:prstClr val="black"/>
                </a:solidFill>
                <a:latin typeface="Courier New" panose="02070309020205020404" pitchFamily="49" charset="0"/>
              </a:rPr>
              <a:t>    id = 4</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dynamicID</a:t>
            </a:r>
            <a:r>
              <a:rPr lang="en-US" sz="1800" dirty="0">
                <a:solidFill>
                  <a:prstClr val="black"/>
                </a:solidFill>
                <a:latin typeface="Courier New" panose="02070309020205020404" pitchFamily="49" charset="0"/>
              </a:rPr>
              <a:t> </a:t>
            </a:r>
            <a:r>
              <a:rPr lang="en-US" sz="1800" dirty="0" smtClean="0">
                <a:solidFill>
                  <a:prstClr val="black"/>
                </a:solidFill>
                <a:latin typeface="Courier New" panose="02070309020205020404" pitchFamily="49" charset="0"/>
              </a:rPr>
              <a:t>= 1</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nodeID</a:t>
            </a:r>
            <a:r>
              <a:rPr lang="en-US" sz="1800" dirty="0" smtClean="0">
                <a:solidFill>
                  <a:prstClr val="black"/>
                </a:solidFill>
                <a:latin typeface="Courier New" panose="02070309020205020404" pitchFamily="49" charset="0"/>
              </a:rPr>
              <a:t>[2] = {0, 1}</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6961105" y="5715000"/>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42160" y="4807683"/>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409065" y="2696163"/>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477000" y="3666458"/>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
        <p:nvSpPr>
          <p:cNvPr id="63" name="Oval 8"/>
          <p:cNvSpPr>
            <a:spLocks noChangeArrowheads="1"/>
          </p:cNvSpPr>
          <p:nvPr/>
        </p:nvSpPr>
        <p:spPr bwMode="auto">
          <a:xfrm>
            <a:off x="2653254" y="495665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1</a:t>
            </a:r>
            <a:endParaRPr lang="en-US" altLang="en-US" sz="2400" dirty="0"/>
          </a:p>
        </p:txBody>
      </p:sp>
      <p:sp>
        <p:nvSpPr>
          <p:cNvPr id="64" name="Oval 8"/>
          <p:cNvSpPr>
            <a:spLocks noChangeArrowheads="1"/>
          </p:cNvSpPr>
          <p:nvPr/>
        </p:nvSpPr>
        <p:spPr bwMode="auto">
          <a:xfrm>
            <a:off x="444593" y="4905471"/>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0</a:t>
            </a:r>
            <a:endParaRPr lang="en-US" altLang="en-US" sz="2400" dirty="0"/>
          </a:p>
        </p:txBody>
      </p:sp>
      <p:cxnSp>
        <p:nvCxnSpPr>
          <p:cNvPr id="8" name="Straight Connector 7"/>
          <p:cNvCxnSpPr>
            <a:stCxn id="62" idx="6"/>
            <a:endCxn id="57" idx="1"/>
          </p:cNvCxnSpPr>
          <p:nvPr/>
        </p:nvCxnSpPr>
        <p:spPr>
          <a:xfrm>
            <a:off x="2198741" y="5673472"/>
            <a:ext cx="916416" cy="26861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eeform 64"/>
          <p:cNvSpPr/>
          <p:nvPr/>
        </p:nvSpPr>
        <p:spPr>
          <a:xfrm>
            <a:off x="2989942" y="3452769"/>
            <a:ext cx="3106057" cy="480602"/>
          </a:xfrm>
          <a:custGeom>
            <a:avLst/>
            <a:gdLst>
              <a:gd name="connsiteX0" fmla="*/ 0 w 2569028"/>
              <a:gd name="connsiteY0" fmla="*/ 480602 h 480602"/>
              <a:gd name="connsiteX1" fmla="*/ 711200 w 2569028"/>
              <a:gd name="connsiteY1" fmla="*/ 161288 h 480602"/>
              <a:gd name="connsiteX2" fmla="*/ 1146628 w 2569028"/>
              <a:gd name="connsiteY2" fmla="*/ 1631 h 480602"/>
              <a:gd name="connsiteX3" fmla="*/ 1654628 w 2569028"/>
              <a:gd name="connsiteY3" fmla="*/ 74202 h 480602"/>
              <a:gd name="connsiteX4" fmla="*/ 2409371 w 2569028"/>
              <a:gd name="connsiteY4" fmla="*/ 190317 h 480602"/>
              <a:gd name="connsiteX5" fmla="*/ 2569028 w 2569028"/>
              <a:gd name="connsiteY5" fmla="*/ 422545 h 480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9028" h="480602">
                <a:moveTo>
                  <a:pt x="0" y="480602"/>
                </a:moveTo>
                <a:cubicBezTo>
                  <a:pt x="260047" y="360859"/>
                  <a:pt x="520095" y="241116"/>
                  <a:pt x="711200" y="161288"/>
                </a:cubicBezTo>
                <a:cubicBezTo>
                  <a:pt x="902305" y="81460"/>
                  <a:pt x="989390" y="16145"/>
                  <a:pt x="1146628" y="1631"/>
                </a:cubicBezTo>
                <a:cubicBezTo>
                  <a:pt x="1303866" y="-12883"/>
                  <a:pt x="1654628" y="74202"/>
                  <a:pt x="1654628" y="74202"/>
                </a:cubicBezTo>
                <a:cubicBezTo>
                  <a:pt x="1865085" y="105650"/>
                  <a:pt x="2256971" y="132260"/>
                  <a:pt x="2409371" y="190317"/>
                </a:cubicBezTo>
                <a:cubicBezTo>
                  <a:pt x="2561771" y="248374"/>
                  <a:pt x="2565399" y="335459"/>
                  <a:pt x="2569028" y="422545"/>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a:endCxn id="63" idx="2"/>
          </p:cNvCxnSpPr>
          <p:nvPr/>
        </p:nvCxnSpPr>
        <p:spPr>
          <a:xfrm>
            <a:off x="1054193" y="5172171"/>
            <a:ext cx="1599061" cy="5118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2359784" y="5783830"/>
            <a:ext cx="338554" cy="461665"/>
          </a:xfrm>
          <a:prstGeom prst="rect">
            <a:avLst/>
          </a:prstGeom>
        </p:spPr>
        <p:txBody>
          <a:bodyPr wrap="none">
            <a:spAutoFit/>
          </a:bodyPr>
          <a:lstStyle/>
          <a:p>
            <a:r>
              <a:rPr lang="en-US" dirty="0"/>
              <a:t>5</a:t>
            </a:r>
          </a:p>
        </p:txBody>
      </p:sp>
      <p:sp>
        <p:nvSpPr>
          <p:cNvPr id="68" name="Rectangle 67"/>
          <p:cNvSpPr/>
          <p:nvPr/>
        </p:nvSpPr>
        <p:spPr>
          <a:xfrm>
            <a:off x="1748521" y="4674638"/>
            <a:ext cx="338554" cy="461665"/>
          </a:xfrm>
          <a:prstGeom prst="rect">
            <a:avLst/>
          </a:prstGeom>
        </p:spPr>
        <p:txBody>
          <a:bodyPr wrap="none">
            <a:spAutoFit/>
          </a:bodyPr>
          <a:lstStyle/>
          <a:p>
            <a:r>
              <a:rPr lang="en-US" dirty="0" smtClean="0"/>
              <a:t>4</a:t>
            </a:r>
            <a:endParaRPr lang="en-US" dirty="0"/>
          </a:p>
        </p:txBody>
      </p:sp>
    </p:spTree>
    <p:extLst>
      <p:ext uri="{BB962C8B-B14F-4D97-AF65-F5344CB8AC3E}">
        <p14:creationId xmlns:p14="http://schemas.microsoft.com/office/powerpoint/2010/main" val="40663456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t>
            </a:r>
            <a:r>
              <a:rPr lang="en-US" dirty="0" smtClean="0"/>
              <a:t>2</a:t>
            </a:r>
            <a:r>
              <a:rPr lang="en-US" baseline="30000" dirty="0" smtClean="0"/>
              <a:t>nd</a:t>
            </a:r>
            <a:r>
              <a:rPr lang="en-US" dirty="0" smtClean="0"/>
              <a:t> edge</a:t>
            </a:r>
            <a:r>
              <a:rPr lang="en-US" dirty="0"/>
              <a:t/>
            </a:r>
            <a:br>
              <a:rPr lang="en-US" dirty="0"/>
            </a:br>
            <a:r>
              <a:rPr lang="en-US" dirty="0"/>
              <a:t>Step </a:t>
            </a:r>
            <a:r>
              <a:rPr lang="en-US" dirty="0" smtClean="0"/>
              <a:t>6:5</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53</a:t>
            </a:fld>
            <a:endParaRPr lang="en-US"/>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endParaRPr lang="en-US" dirty="0">
              <a:solidFill>
                <a:schemeClr val="tx1"/>
              </a:solidFill>
            </a:endParaRPr>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3090911" cy="461665"/>
          </a:xfrm>
          <a:prstGeom prst="rect">
            <a:avLst/>
          </a:prstGeom>
          <a:noFill/>
        </p:spPr>
        <p:txBody>
          <a:bodyPr wrap="none" rtlCol="0">
            <a:spAutoFit/>
          </a:bodyPr>
          <a:lstStyle/>
          <a:p>
            <a:r>
              <a:rPr lang="en-US" dirty="0"/>
              <a:t>i</a:t>
            </a:r>
            <a:r>
              <a:rPr lang="en-US" dirty="0" smtClean="0"/>
              <a:t>ndex = </a:t>
            </a:r>
            <a:r>
              <a:rPr lang="en-US" dirty="0" err="1" smtClean="0"/>
              <a:t>addEdge</a:t>
            </a:r>
            <a:r>
              <a:rPr lang="en-US" dirty="0" smtClean="0"/>
              <a:t>( 0, 1 )</a:t>
            </a:r>
            <a:endParaRPr lang="en-US" dirty="0"/>
          </a:p>
        </p:txBody>
      </p:sp>
      <p:sp>
        <p:nvSpPr>
          <p:cNvPr id="58" name="Rectangle 57"/>
          <p:cNvSpPr/>
          <p:nvPr/>
        </p:nvSpPr>
        <p:spPr>
          <a:xfrm>
            <a:off x="457200" y="2667000"/>
            <a:ext cx="3265471" cy="2031325"/>
          </a:xfrm>
          <a:prstGeom prst="rect">
            <a:avLst/>
          </a:prstGeom>
          <a:ln>
            <a:solidFill>
              <a:schemeClr val="bg1">
                <a:lumMod val="75000"/>
              </a:schemeClr>
            </a:solidFill>
          </a:ln>
        </p:spPr>
        <p:txBody>
          <a:bodyPr wrap="square">
            <a:spAutoFit/>
          </a:bodyPr>
          <a:lstStyle/>
          <a:p>
            <a:r>
              <a:rPr lang="en-US" sz="1800" dirty="0" err="1" smtClean="0">
                <a:solidFill>
                  <a:srgbClr val="0000FF"/>
                </a:solidFill>
                <a:latin typeface="Courier New" panose="02070309020205020404" pitchFamily="49" charset="0"/>
              </a:rPr>
              <a:t>freeEdgeIndex</a:t>
            </a:r>
            <a:r>
              <a:rPr lang="en-US" sz="1800" dirty="0" smtClean="0">
                <a:solidFill>
                  <a:srgbClr val="0000FF"/>
                </a:solidFill>
                <a:latin typeface="Courier New" panose="02070309020205020404" pitchFamily="49" charset="0"/>
              </a:rPr>
              <a:t> = 4 </a:t>
            </a:r>
          </a:p>
          <a:p>
            <a:endParaRPr lang="en-US" sz="1800" dirty="0">
              <a:solidFill>
                <a:srgbClr val="0000FF"/>
              </a:solidFill>
              <a:latin typeface="Courier New" panose="02070309020205020404" pitchFamily="49" charset="0"/>
            </a:endParaRPr>
          </a:p>
          <a:p>
            <a:r>
              <a:rPr lang="en-US" sz="1800" dirty="0" smtClean="0">
                <a:solidFill>
                  <a:prstClr val="black"/>
                </a:solidFill>
                <a:latin typeface="Courier New" panose="02070309020205020404" pitchFamily="49" charset="0"/>
              </a:rPr>
              <a:t>EDGE </a:t>
            </a:r>
            <a:r>
              <a:rPr lang="en-US" sz="1800" dirty="0">
                <a:solidFill>
                  <a:prstClr val="black"/>
                </a:solidFill>
                <a:latin typeface="Courier New" panose="02070309020205020404" pitchFamily="49" charset="0"/>
              </a:rPr>
              <a:t>{</a:t>
            </a:r>
          </a:p>
          <a:p>
            <a:r>
              <a:rPr lang="en-US" sz="1800" dirty="0" smtClean="0">
                <a:solidFill>
                  <a:prstClr val="black"/>
                </a:solidFill>
                <a:latin typeface="Courier New" panose="02070309020205020404" pitchFamily="49" charset="0"/>
              </a:rPr>
              <a:t>    id = 4</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dynamicID</a:t>
            </a:r>
            <a:r>
              <a:rPr lang="en-US" sz="1800" dirty="0">
                <a:solidFill>
                  <a:prstClr val="black"/>
                </a:solidFill>
                <a:latin typeface="Courier New" panose="02070309020205020404" pitchFamily="49" charset="0"/>
              </a:rPr>
              <a:t> </a:t>
            </a:r>
            <a:r>
              <a:rPr lang="en-US" sz="1800" dirty="0" smtClean="0">
                <a:solidFill>
                  <a:prstClr val="black"/>
                </a:solidFill>
                <a:latin typeface="Courier New" panose="02070309020205020404" pitchFamily="49" charset="0"/>
              </a:rPr>
              <a:t>= 1</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nodeID</a:t>
            </a:r>
            <a:r>
              <a:rPr lang="en-US" sz="1800" dirty="0" smtClean="0">
                <a:solidFill>
                  <a:prstClr val="black"/>
                </a:solidFill>
                <a:latin typeface="Courier New" panose="02070309020205020404" pitchFamily="49" charset="0"/>
              </a:rPr>
              <a:t>[2] = {0, 1}</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6961105" y="5715000"/>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42160" y="4807683"/>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409065" y="2696163"/>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477000" y="3666458"/>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
        <p:nvSpPr>
          <p:cNvPr id="63" name="Oval 8"/>
          <p:cNvSpPr>
            <a:spLocks noChangeArrowheads="1"/>
          </p:cNvSpPr>
          <p:nvPr/>
        </p:nvSpPr>
        <p:spPr bwMode="auto">
          <a:xfrm>
            <a:off x="2653254" y="495665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1</a:t>
            </a:r>
            <a:endParaRPr lang="en-US" altLang="en-US" sz="2400" dirty="0"/>
          </a:p>
        </p:txBody>
      </p:sp>
      <p:sp>
        <p:nvSpPr>
          <p:cNvPr id="64" name="Oval 8"/>
          <p:cNvSpPr>
            <a:spLocks noChangeArrowheads="1"/>
          </p:cNvSpPr>
          <p:nvPr/>
        </p:nvSpPr>
        <p:spPr bwMode="auto">
          <a:xfrm>
            <a:off x="444593" y="4905471"/>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0</a:t>
            </a:r>
            <a:endParaRPr lang="en-US" altLang="en-US" sz="2400" dirty="0"/>
          </a:p>
        </p:txBody>
      </p:sp>
      <p:cxnSp>
        <p:nvCxnSpPr>
          <p:cNvPr id="8" name="Straight Connector 7"/>
          <p:cNvCxnSpPr>
            <a:stCxn id="62" idx="6"/>
            <a:endCxn id="57" idx="1"/>
          </p:cNvCxnSpPr>
          <p:nvPr/>
        </p:nvCxnSpPr>
        <p:spPr>
          <a:xfrm>
            <a:off x="2198741" y="5673472"/>
            <a:ext cx="916416" cy="26861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eeform 64"/>
          <p:cNvSpPr/>
          <p:nvPr/>
        </p:nvSpPr>
        <p:spPr>
          <a:xfrm>
            <a:off x="2989942" y="3452769"/>
            <a:ext cx="3106057" cy="480602"/>
          </a:xfrm>
          <a:custGeom>
            <a:avLst/>
            <a:gdLst>
              <a:gd name="connsiteX0" fmla="*/ 0 w 2569028"/>
              <a:gd name="connsiteY0" fmla="*/ 480602 h 480602"/>
              <a:gd name="connsiteX1" fmla="*/ 711200 w 2569028"/>
              <a:gd name="connsiteY1" fmla="*/ 161288 h 480602"/>
              <a:gd name="connsiteX2" fmla="*/ 1146628 w 2569028"/>
              <a:gd name="connsiteY2" fmla="*/ 1631 h 480602"/>
              <a:gd name="connsiteX3" fmla="*/ 1654628 w 2569028"/>
              <a:gd name="connsiteY3" fmla="*/ 74202 h 480602"/>
              <a:gd name="connsiteX4" fmla="*/ 2409371 w 2569028"/>
              <a:gd name="connsiteY4" fmla="*/ 190317 h 480602"/>
              <a:gd name="connsiteX5" fmla="*/ 2569028 w 2569028"/>
              <a:gd name="connsiteY5" fmla="*/ 422545 h 480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9028" h="480602">
                <a:moveTo>
                  <a:pt x="0" y="480602"/>
                </a:moveTo>
                <a:cubicBezTo>
                  <a:pt x="260047" y="360859"/>
                  <a:pt x="520095" y="241116"/>
                  <a:pt x="711200" y="161288"/>
                </a:cubicBezTo>
                <a:cubicBezTo>
                  <a:pt x="902305" y="81460"/>
                  <a:pt x="989390" y="16145"/>
                  <a:pt x="1146628" y="1631"/>
                </a:cubicBezTo>
                <a:cubicBezTo>
                  <a:pt x="1303866" y="-12883"/>
                  <a:pt x="1654628" y="74202"/>
                  <a:pt x="1654628" y="74202"/>
                </a:cubicBezTo>
                <a:cubicBezTo>
                  <a:pt x="1865085" y="105650"/>
                  <a:pt x="2256971" y="132260"/>
                  <a:pt x="2409371" y="190317"/>
                </a:cubicBezTo>
                <a:cubicBezTo>
                  <a:pt x="2561771" y="248374"/>
                  <a:pt x="2565399" y="335459"/>
                  <a:pt x="2569028" y="422545"/>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a:endCxn id="63" idx="2"/>
          </p:cNvCxnSpPr>
          <p:nvPr/>
        </p:nvCxnSpPr>
        <p:spPr>
          <a:xfrm>
            <a:off x="1054193" y="5172171"/>
            <a:ext cx="1599061" cy="5118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2359784" y="5783830"/>
            <a:ext cx="338554" cy="461665"/>
          </a:xfrm>
          <a:prstGeom prst="rect">
            <a:avLst/>
          </a:prstGeom>
        </p:spPr>
        <p:txBody>
          <a:bodyPr wrap="none">
            <a:spAutoFit/>
          </a:bodyPr>
          <a:lstStyle/>
          <a:p>
            <a:r>
              <a:rPr lang="en-US" dirty="0"/>
              <a:t>5</a:t>
            </a:r>
          </a:p>
        </p:txBody>
      </p:sp>
      <p:sp>
        <p:nvSpPr>
          <p:cNvPr id="68" name="Rectangle 67"/>
          <p:cNvSpPr/>
          <p:nvPr/>
        </p:nvSpPr>
        <p:spPr>
          <a:xfrm>
            <a:off x="1748521" y="4674638"/>
            <a:ext cx="338554" cy="461665"/>
          </a:xfrm>
          <a:prstGeom prst="rect">
            <a:avLst/>
          </a:prstGeom>
        </p:spPr>
        <p:txBody>
          <a:bodyPr wrap="none">
            <a:spAutoFit/>
          </a:bodyPr>
          <a:lstStyle/>
          <a:p>
            <a:r>
              <a:rPr lang="en-US" dirty="0" smtClean="0"/>
              <a:t>4</a:t>
            </a:r>
            <a:endParaRPr lang="en-US" dirty="0"/>
          </a:p>
        </p:txBody>
      </p:sp>
      <p:sp>
        <p:nvSpPr>
          <p:cNvPr id="69" name="TextBox 68"/>
          <p:cNvSpPr txBox="1"/>
          <p:nvPr/>
        </p:nvSpPr>
        <p:spPr>
          <a:xfrm>
            <a:off x="4066291" y="211307"/>
            <a:ext cx="4816755" cy="461665"/>
          </a:xfrm>
          <a:prstGeom prst="rect">
            <a:avLst/>
          </a:prstGeom>
          <a:noFill/>
          <a:ln>
            <a:solidFill>
              <a:schemeClr val="bg1">
                <a:lumMod val="75000"/>
              </a:schemeClr>
            </a:solidFill>
          </a:ln>
        </p:spPr>
        <p:txBody>
          <a:bodyPr wrap="square" rtlCol="0">
            <a:spAutoFit/>
          </a:bodyPr>
          <a:lstStyle/>
          <a:p>
            <a:r>
              <a:rPr lang="en-US" dirty="0" smtClean="0"/>
              <a:t>Add edge ID to the two nodes.</a:t>
            </a:r>
          </a:p>
        </p:txBody>
      </p:sp>
      <p:sp>
        <p:nvSpPr>
          <p:cNvPr id="70" name="Rectangle 69"/>
          <p:cNvSpPr/>
          <p:nvPr/>
        </p:nvSpPr>
        <p:spPr>
          <a:xfrm>
            <a:off x="6543210" y="995819"/>
            <a:ext cx="2343718" cy="1477328"/>
          </a:xfrm>
          <a:prstGeom prst="rect">
            <a:avLst/>
          </a:prstGeom>
          <a:ln>
            <a:solidFill>
              <a:schemeClr val="bg1">
                <a:lumMod val="75000"/>
              </a:schemeClr>
            </a:solidFill>
          </a:ln>
        </p:spPr>
        <p:txBody>
          <a:bodyPr wrap="square">
            <a:spAutoFit/>
          </a:bodyPr>
          <a:lstStyle/>
          <a:p>
            <a:r>
              <a:rPr lang="en-US" sz="1800" dirty="0" smtClean="0">
                <a:solidFill>
                  <a:srgbClr val="0000FF"/>
                </a:solidFill>
                <a:latin typeface="Courier New" panose="02070309020205020404" pitchFamily="49" charset="0"/>
              </a:rPr>
              <a:t>NODE </a:t>
            </a:r>
            <a:r>
              <a:rPr lang="en-US" sz="1800" dirty="0" smtClean="0">
                <a:solidFill>
                  <a:prstClr val="black"/>
                </a:solidFill>
                <a:latin typeface="Courier New" panose="02070309020205020404" pitchFamily="49" charset="0"/>
              </a:rPr>
              <a:t>{</a:t>
            </a:r>
            <a:endParaRPr lang="en-US" sz="1800" dirty="0">
              <a:solidFill>
                <a:prstClr val="black"/>
              </a:solidFill>
              <a:latin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id = 0</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dynamicID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3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edgeID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{4}</a:t>
            </a:r>
            <a:endParaRPr lang="en-US" sz="1800" dirty="0">
              <a:solidFill>
                <a:prstClr val="black"/>
              </a:solidFill>
              <a:highlight>
                <a:srgbClr val="EAEAEA"/>
              </a:highlight>
              <a:latin typeface="Courier New" panose="02070309020205020404" pitchFamily="49" charset="0"/>
            </a:endParaRPr>
          </a:p>
          <a:p>
            <a:r>
              <a:rPr lang="en-US" sz="1800" dirty="0">
                <a:solidFill>
                  <a:prstClr val="black"/>
                </a:solidFill>
                <a:latin typeface="Courier New" panose="02070309020205020404" pitchFamily="49" charset="0"/>
              </a:rPr>
              <a:t>};</a:t>
            </a:r>
          </a:p>
        </p:txBody>
      </p:sp>
      <p:sp>
        <p:nvSpPr>
          <p:cNvPr id="71" name="Rectangle 70"/>
          <p:cNvSpPr/>
          <p:nvPr/>
        </p:nvSpPr>
        <p:spPr>
          <a:xfrm>
            <a:off x="4028125" y="996559"/>
            <a:ext cx="2199052" cy="1477328"/>
          </a:xfrm>
          <a:prstGeom prst="rect">
            <a:avLst/>
          </a:prstGeom>
          <a:ln>
            <a:solidFill>
              <a:schemeClr val="bg1">
                <a:lumMod val="75000"/>
              </a:schemeClr>
            </a:solidFill>
          </a:ln>
        </p:spPr>
        <p:txBody>
          <a:bodyPr wrap="square">
            <a:spAutoFit/>
          </a:bodyPr>
          <a:lstStyle/>
          <a:p>
            <a:r>
              <a:rPr lang="en-US" sz="1800" dirty="0" smtClean="0">
                <a:solidFill>
                  <a:srgbClr val="0000FF"/>
                </a:solidFill>
                <a:latin typeface="Courier New" panose="02070309020205020404" pitchFamily="49" charset="0"/>
              </a:rPr>
              <a:t>NODE </a:t>
            </a:r>
            <a:r>
              <a:rPr lang="en-US" sz="1800" dirty="0" smtClean="0">
                <a:solidFill>
                  <a:prstClr val="black"/>
                </a:solidFill>
                <a:latin typeface="Courier New" panose="02070309020205020404" pitchFamily="49" charset="0"/>
              </a:rPr>
              <a:t>{</a:t>
            </a:r>
            <a:endParaRPr lang="en-US" sz="1800" dirty="0">
              <a:solidFill>
                <a:prstClr val="black"/>
              </a:solidFill>
              <a:latin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id = 1</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dynamicID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2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edgeID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{4}</a:t>
            </a:r>
            <a:endParaRPr lang="en-US" sz="1800" dirty="0">
              <a:solidFill>
                <a:prstClr val="black"/>
              </a:solidFill>
              <a:highlight>
                <a:srgbClr val="EAEAEA"/>
              </a:highlight>
              <a:latin typeface="Courier New" panose="02070309020205020404" pitchFamily="49" charset="0"/>
            </a:endParaRPr>
          </a:p>
          <a:p>
            <a:r>
              <a:rPr lang="en-US" sz="1800" dirty="0">
                <a:solidFill>
                  <a:prstClr val="black"/>
                </a:solidFill>
                <a:latin typeface="Courier New" panose="02070309020205020404" pitchFamily="49" charset="0"/>
              </a:rPr>
              <a:t>};</a:t>
            </a:r>
          </a:p>
        </p:txBody>
      </p:sp>
    </p:spTree>
    <p:extLst>
      <p:ext uri="{BB962C8B-B14F-4D97-AF65-F5344CB8AC3E}">
        <p14:creationId xmlns:p14="http://schemas.microsoft.com/office/powerpoint/2010/main" val="26582753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Exercises: Implement functions for performing edge deletion and node deletion?</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a:p>
          <a:p>
            <a:r>
              <a:rPr lang="en-US" dirty="0" smtClean="0"/>
              <a:t>When we delete a node, collect the adjacency edges. </a:t>
            </a:r>
          </a:p>
          <a:p>
            <a:pPr lvl="1"/>
            <a:r>
              <a:rPr lang="en-US" dirty="0" smtClean="0"/>
              <a:t>Delete the edges first. Then delete the node. </a:t>
            </a:r>
          </a:p>
          <a:p>
            <a:endParaRPr lang="en-US" dirty="0"/>
          </a:p>
          <a:p>
            <a:r>
              <a:rPr lang="en-US" dirty="0" smtClean="0"/>
              <a:t>When we delete an edge, simply delete edge. Get its dynamic ID, and then free its unique ID.</a:t>
            </a:r>
          </a:p>
          <a:p>
            <a:endParaRPr lang="en-US" dirty="0"/>
          </a:p>
          <a:p>
            <a:r>
              <a:rPr lang="en-US" dirty="0" smtClean="0"/>
              <a:t>Note that we do not really free the memory space allocated for the nodes or edges. We only collect their used IDs and assign them back to the free node array or the free edge array.</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54</a:t>
            </a:fld>
            <a:endParaRPr lang="en-US"/>
          </a:p>
        </p:txBody>
      </p:sp>
    </p:spTree>
    <p:extLst>
      <p:ext uri="{BB962C8B-B14F-4D97-AF65-F5344CB8AC3E}">
        <p14:creationId xmlns:p14="http://schemas.microsoft.com/office/powerpoint/2010/main" val="14258813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edge 5</a:t>
            </a:r>
            <a:r>
              <a:rPr lang="en-US" dirty="0"/>
              <a:t/>
            </a:r>
            <a:br>
              <a:rPr lang="en-US" dirty="0"/>
            </a:br>
            <a:r>
              <a:rPr lang="en-US" dirty="0"/>
              <a:t>Step </a:t>
            </a:r>
            <a:r>
              <a:rPr lang="en-US" dirty="0" smtClean="0"/>
              <a:t>7:0</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55</a:t>
            </a:fld>
            <a:endParaRPr lang="en-US"/>
          </a:p>
        </p:txBody>
      </p:sp>
      <p:sp>
        <p:nvSpPr>
          <p:cNvPr id="9" name="Rectangle 8"/>
          <p:cNvSpPr/>
          <p:nvPr/>
        </p:nvSpPr>
        <p:spPr>
          <a:xfrm>
            <a:off x="5410200" y="782515"/>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1695" y="8432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NP</a:t>
            </a:r>
            <a:endParaRPr lang="en-US" sz="1800" dirty="0"/>
          </a:p>
        </p:txBody>
      </p:sp>
      <p:sp>
        <p:nvSpPr>
          <p:cNvPr id="14" name="Rectangle 13"/>
          <p:cNvSpPr/>
          <p:nvPr/>
        </p:nvSpPr>
        <p:spPr>
          <a:xfrm>
            <a:off x="4818617" y="1872734"/>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EP</a:t>
            </a:r>
            <a:endParaRPr lang="en-US" sz="1800" dirty="0"/>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28" name="Rectangle 27"/>
          <p:cNvSpPr/>
          <p:nvPr/>
        </p:nvSpPr>
        <p:spPr>
          <a:xfrm>
            <a:off x="58674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2460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5550" y="781683"/>
            <a:ext cx="4572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1569" y="1829632"/>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787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3359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969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5786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718819" y="1828800"/>
            <a:ext cx="457200"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endParaRPr lang="en-US" dirty="0">
              <a:solidFill>
                <a:schemeClr val="tx1"/>
              </a:solidFill>
            </a:endParaRPr>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2061783" cy="461665"/>
          </a:xfrm>
          <a:prstGeom prst="rect">
            <a:avLst/>
          </a:prstGeom>
          <a:noFill/>
        </p:spPr>
        <p:txBody>
          <a:bodyPr wrap="none" rtlCol="0">
            <a:spAutoFit/>
          </a:bodyPr>
          <a:lstStyle/>
          <a:p>
            <a:r>
              <a:rPr lang="en-US" dirty="0" err="1" smtClean="0"/>
              <a:t>deleteEdge</a:t>
            </a:r>
            <a:r>
              <a:rPr lang="en-US" dirty="0" smtClean="0"/>
              <a:t>( 2 )</a:t>
            </a:r>
            <a:endParaRPr lang="en-US" dirty="0"/>
          </a:p>
        </p:txBody>
      </p:sp>
      <p:sp>
        <p:nvSpPr>
          <p:cNvPr id="58" name="Rectangle 57"/>
          <p:cNvSpPr/>
          <p:nvPr/>
        </p:nvSpPr>
        <p:spPr>
          <a:xfrm>
            <a:off x="457200" y="2667000"/>
            <a:ext cx="3265471" cy="2031325"/>
          </a:xfrm>
          <a:prstGeom prst="rect">
            <a:avLst/>
          </a:prstGeom>
          <a:ln>
            <a:solidFill>
              <a:schemeClr val="bg1">
                <a:lumMod val="75000"/>
              </a:schemeClr>
            </a:solidFill>
          </a:ln>
        </p:spPr>
        <p:txBody>
          <a:bodyPr wrap="square">
            <a:spAutoFit/>
          </a:bodyPr>
          <a:lstStyle/>
          <a:p>
            <a:endParaRPr lang="en-US" sz="1800" dirty="0" smtClean="0">
              <a:solidFill>
                <a:srgbClr val="0000FF"/>
              </a:solidFill>
              <a:latin typeface="Courier New" panose="02070309020205020404" pitchFamily="49" charset="0"/>
            </a:endParaRPr>
          </a:p>
          <a:p>
            <a:endParaRPr lang="en-US" sz="1800" dirty="0">
              <a:solidFill>
                <a:srgbClr val="0000FF"/>
              </a:solidFill>
              <a:latin typeface="Courier New" panose="02070309020205020404" pitchFamily="49" charset="0"/>
            </a:endParaRPr>
          </a:p>
          <a:p>
            <a:r>
              <a:rPr lang="en-US" sz="1800" dirty="0" smtClean="0">
                <a:solidFill>
                  <a:prstClr val="black"/>
                </a:solidFill>
                <a:latin typeface="Courier New" panose="02070309020205020404" pitchFamily="49" charset="0"/>
              </a:rPr>
              <a:t>EDGE </a:t>
            </a:r>
            <a:r>
              <a:rPr lang="en-US" sz="1800" dirty="0">
                <a:solidFill>
                  <a:prstClr val="black"/>
                </a:solidFill>
                <a:latin typeface="Courier New" panose="02070309020205020404" pitchFamily="49" charset="0"/>
              </a:rPr>
              <a:t>{</a:t>
            </a:r>
          </a:p>
          <a:p>
            <a:r>
              <a:rPr lang="en-US" sz="1800" dirty="0" smtClean="0">
                <a:solidFill>
                  <a:prstClr val="black"/>
                </a:solidFill>
                <a:latin typeface="Courier New" panose="02070309020205020404" pitchFamily="49" charset="0"/>
              </a:rPr>
              <a:t>    id = 5</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dynamicID</a:t>
            </a:r>
            <a:r>
              <a:rPr lang="en-US" sz="1800" dirty="0">
                <a:solidFill>
                  <a:prstClr val="black"/>
                </a:solidFill>
                <a:latin typeface="Courier New" panose="02070309020205020404" pitchFamily="49" charset="0"/>
              </a:rPr>
              <a:t> </a:t>
            </a:r>
            <a:r>
              <a:rPr lang="en-US" sz="1800" dirty="0" smtClean="0">
                <a:solidFill>
                  <a:prstClr val="black"/>
                </a:solidFill>
                <a:latin typeface="Courier New" panose="02070309020205020404" pitchFamily="49" charset="0"/>
              </a:rPr>
              <a:t>= 0</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nodeID</a:t>
            </a:r>
            <a:r>
              <a:rPr lang="en-US" sz="1800" dirty="0" smtClean="0">
                <a:solidFill>
                  <a:prstClr val="black"/>
                </a:solidFill>
                <a:latin typeface="Courier New" panose="02070309020205020404" pitchFamily="49" charset="0"/>
              </a:rPr>
              <a:t>[2] = {2, 3}</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6961105" y="5715000"/>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42160" y="4807683"/>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409065" y="2696163"/>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477000" y="3666458"/>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
        <p:nvSpPr>
          <p:cNvPr id="63" name="Oval 8"/>
          <p:cNvSpPr>
            <a:spLocks noChangeArrowheads="1"/>
          </p:cNvSpPr>
          <p:nvPr/>
        </p:nvSpPr>
        <p:spPr bwMode="auto">
          <a:xfrm>
            <a:off x="2653254" y="495665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1</a:t>
            </a:r>
            <a:endParaRPr lang="en-US" altLang="en-US" sz="2400" dirty="0"/>
          </a:p>
        </p:txBody>
      </p:sp>
      <p:sp>
        <p:nvSpPr>
          <p:cNvPr id="64" name="Oval 8"/>
          <p:cNvSpPr>
            <a:spLocks noChangeArrowheads="1"/>
          </p:cNvSpPr>
          <p:nvPr/>
        </p:nvSpPr>
        <p:spPr bwMode="auto">
          <a:xfrm>
            <a:off x="444593" y="4905471"/>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0</a:t>
            </a:r>
            <a:endParaRPr lang="en-US" altLang="en-US" sz="2400" dirty="0"/>
          </a:p>
        </p:txBody>
      </p:sp>
      <p:cxnSp>
        <p:nvCxnSpPr>
          <p:cNvPr id="8" name="Straight Connector 7"/>
          <p:cNvCxnSpPr>
            <a:stCxn id="62" idx="6"/>
            <a:endCxn id="57" idx="1"/>
          </p:cNvCxnSpPr>
          <p:nvPr/>
        </p:nvCxnSpPr>
        <p:spPr>
          <a:xfrm>
            <a:off x="2198741" y="5673472"/>
            <a:ext cx="916416" cy="26861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eeform 64"/>
          <p:cNvSpPr/>
          <p:nvPr/>
        </p:nvSpPr>
        <p:spPr>
          <a:xfrm>
            <a:off x="2989943" y="3452769"/>
            <a:ext cx="2648858" cy="459865"/>
          </a:xfrm>
          <a:custGeom>
            <a:avLst/>
            <a:gdLst>
              <a:gd name="connsiteX0" fmla="*/ 0 w 2569028"/>
              <a:gd name="connsiteY0" fmla="*/ 480602 h 480602"/>
              <a:gd name="connsiteX1" fmla="*/ 711200 w 2569028"/>
              <a:gd name="connsiteY1" fmla="*/ 161288 h 480602"/>
              <a:gd name="connsiteX2" fmla="*/ 1146628 w 2569028"/>
              <a:gd name="connsiteY2" fmla="*/ 1631 h 480602"/>
              <a:gd name="connsiteX3" fmla="*/ 1654628 w 2569028"/>
              <a:gd name="connsiteY3" fmla="*/ 74202 h 480602"/>
              <a:gd name="connsiteX4" fmla="*/ 2409371 w 2569028"/>
              <a:gd name="connsiteY4" fmla="*/ 190317 h 480602"/>
              <a:gd name="connsiteX5" fmla="*/ 2569028 w 2569028"/>
              <a:gd name="connsiteY5" fmla="*/ 422545 h 480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9028" h="480602">
                <a:moveTo>
                  <a:pt x="0" y="480602"/>
                </a:moveTo>
                <a:cubicBezTo>
                  <a:pt x="260047" y="360859"/>
                  <a:pt x="520095" y="241116"/>
                  <a:pt x="711200" y="161288"/>
                </a:cubicBezTo>
                <a:cubicBezTo>
                  <a:pt x="902305" y="81460"/>
                  <a:pt x="989390" y="16145"/>
                  <a:pt x="1146628" y="1631"/>
                </a:cubicBezTo>
                <a:cubicBezTo>
                  <a:pt x="1303866" y="-12883"/>
                  <a:pt x="1654628" y="74202"/>
                  <a:pt x="1654628" y="74202"/>
                </a:cubicBezTo>
                <a:cubicBezTo>
                  <a:pt x="1865085" y="105650"/>
                  <a:pt x="2256971" y="132260"/>
                  <a:pt x="2409371" y="190317"/>
                </a:cubicBezTo>
                <a:cubicBezTo>
                  <a:pt x="2561771" y="248374"/>
                  <a:pt x="2565399" y="335459"/>
                  <a:pt x="2569028" y="422545"/>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a:endCxn id="63" idx="2"/>
          </p:cNvCxnSpPr>
          <p:nvPr/>
        </p:nvCxnSpPr>
        <p:spPr>
          <a:xfrm>
            <a:off x="1054193" y="5172171"/>
            <a:ext cx="1599061" cy="5118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359784" y="5783830"/>
            <a:ext cx="338554" cy="461665"/>
          </a:xfrm>
          <a:prstGeom prst="rect">
            <a:avLst/>
          </a:prstGeom>
        </p:spPr>
        <p:txBody>
          <a:bodyPr wrap="none">
            <a:spAutoFit/>
          </a:bodyPr>
          <a:lstStyle/>
          <a:p>
            <a:r>
              <a:rPr lang="en-US" dirty="0"/>
              <a:t>5</a:t>
            </a:r>
          </a:p>
        </p:txBody>
      </p:sp>
      <p:sp>
        <p:nvSpPr>
          <p:cNvPr id="67" name="Rectangle 66"/>
          <p:cNvSpPr/>
          <p:nvPr/>
        </p:nvSpPr>
        <p:spPr>
          <a:xfrm>
            <a:off x="1748521" y="4674638"/>
            <a:ext cx="338554" cy="461665"/>
          </a:xfrm>
          <a:prstGeom prst="rect">
            <a:avLst/>
          </a:prstGeom>
        </p:spPr>
        <p:txBody>
          <a:bodyPr wrap="none">
            <a:spAutoFit/>
          </a:bodyPr>
          <a:lstStyle/>
          <a:p>
            <a:r>
              <a:rPr lang="en-US" dirty="0" smtClean="0"/>
              <a:t>4</a:t>
            </a:r>
            <a:endParaRPr lang="en-US" dirty="0"/>
          </a:p>
        </p:txBody>
      </p:sp>
    </p:spTree>
    <p:extLst>
      <p:ext uri="{BB962C8B-B14F-4D97-AF65-F5344CB8AC3E}">
        <p14:creationId xmlns:p14="http://schemas.microsoft.com/office/powerpoint/2010/main" val="28315549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edge 5</a:t>
            </a:r>
            <a:r>
              <a:rPr lang="en-US" dirty="0"/>
              <a:t/>
            </a:r>
            <a:br>
              <a:rPr lang="en-US" dirty="0"/>
            </a:br>
            <a:r>
              <a:rPr lang="en-US" dirty="0"/>
              <a:t>Step </a:t>
            </a:r>
            <a:r>
              <a:rPr lang="en-US" dirty="0" smtClean="0"/>
              <a:t>7:0</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56</a:t>
            </a:fld>
            <a:endParaRPr lang="en-US"/>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endParaRPr lang="en-US" dirty="0">
              <a:solidFill>
                <a:schemeClr val="tx1"/>
              </a:solidFill>
            </a:endParaRPr>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2061783" cy="461665"/>
          </a:xfrm>
          <a:prstGeom prst="rect">
            <a:avLst/>
          </a:prstGeom>
          <a:noFill/>
        </p:spPr>
        <p:txBody>
          <a:bodyPr wrap="none" rtlCol="0">
            <a:spAutoFit/>
          </a:bodyPr>
          <a:lstStyle/>
          <a:p>
            <a:r>
              <a:rPr lang="en-US" dirty="0" err="1" smtClean="0"/>
              <a:t>deleteEdge</a:t>
            </a:r>
            <a:r>
              <a:rPr lang="en-US" dirty="0" smtClean="0"/>
              <a:t>( 2 )</a:t>
            </a:r>
            <a:endParaRPr lang="en-US" dirty="0"/>
          </a:p>
        </p:txBody>
      </p:sp>
      <p:sp>
        <p:nvSpPr>
          <p:cNvPr id="58" name="Rectangle 57"/>
          <p:cNvSpPr/>
          <p:nvPr/>
        </p:nvSpPr>
        <p:spPr>
          <a:xfrm>
            <a:off x="457200" y="2667000"/>
            <a:ext cx="3265471" cy="2031325"/>
          </a:xfrm>
          <a:prstGeom prst="rect">
            <a:avLst/>
          </a:prstGeom>
          <a:ln>
            <a:solidFill>
              <a:schemeClr val="bg1">
                <a:lumMod val="75000"/>
              </a:schemeClr>
            </a:solidFill>
          </a:ln>
        </p:spPr>
        <p:txBody>
          <a:bodyPr wrap="square">
            <a:spAutoFit/>
          </a:bodyPr>
          <a:lstStyle/>
          <a:p>
            <a:endParaRPr lang="en-US" sz="1800" dirty="0" smtClean="0">
              <a:solidFill>
                <a:srgbClr val="0000FF"/>
              </a:solidFill>
              <a:latin typeface="Courier New" panose="02070309020205020404" pitchFamily="49" charset="0"/>
            </a:endParaRPr>
          </a:p>
          <a:p>
            <a:endParaRPr lang="en-US" sz="1800" dirty="0">
              <a:solidFill>
                <a:srgbClr val="0000FF"/>
              </a:solidFill>
              <a:latin typeface="Courier New" panose="02070309020205020404" pitchFamily="49" charset="0"/>
            </a:endParaRPr>
          </a:p>
          <a:p>
            <a:r>
              <a:rPr lang="en-US" sz="1800" dirty="0" smtClean="0">
                <a:solidFill>
                  <a:prstClr val="black"/>
                </a:solidFill>
                <a:latin typeface="Courier New" panose="02070309020205020404" pitchFamily="49" charset="0"/>
              </a:rPr>
              <a:t>EDGE </a:t>
            </a:r>
            <a:r>
              <a:rPr lang="en-US" sz="1800" dirty="0">
                <a:solidFill>
                  <a:prstClr val="black"/>
                </a:solidFill>
                <a:latin typeface="Courier New" panose="02070309020205020404" pitchFamily="49" charset="0"/>
              </a:rPr>
              <a:t>{</a:t>
            </a:r>
          </a:p>
          <a:p>
            <a:r>
              <a:rPr lang="en-US" sz="1800" dirty="0" smtClean="0">
                <a:solidFill>
                  <a:prstClr val="black"/>
                </a:solidFill>
                <a:latin typeface="Courier New" panose="02070309020205020404" pitchFamily="49" charset="0"/>
              </a:rPr>
              <a:t>    id = 5</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dynamicID</a:t>
            </a:r>
            <a:r>
              <a:rPr lang="en-US" sz="1800" dirty="0">
                <a:solidFill>
                  <a:prstClr val="black"/>
                </a:solidFill>
                <a:latin typeface="Courier New" panose="02070309020205020404" pitchFamily="49" charset="0"/>
              </a:rPr>
              <a:t> </a:t>
            </a:r>
            <a:r>
              <a:rPr lang="en-US" sz="1800" dirty="0" smtClean="0">
                <a:solidFill>
                  <a:prstClr val="black"/>
                </a:solidFill>
                <a:latin typeface="Courier New" panose="02070309020205020404" pitchFamily="49" charset="0"/>
              </a:rPr>
              <a:t>= 0</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nodeID</a:t>
            </a:r>
            <a:r>
              <a:rPr lang="en-US" sz="1800" dirty="0" smtClean="0">
                <a:solidFill>
                  <a:prstClr val="black"/>
                </a:solidFill>
                <a:latin typeface="Courier New" panose="02070309020205020404" pitchFamily="49" charset="0"/>
              </a:rPr>
              <a:t>[2] = {2, 3}</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6961105" y="5715000"/>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42160" y="4807683"/>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409065" y="2696163"/>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477000" y="3666458"/>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
        <p:nvSpPr>
          <p:cNvPr id="63" name="Oval 8"/>
          <p:cNvSpPr>
            <a:spLocks noChangeArrowheads="1"/>
          </p:cNvSpPr>
          <p:nvPr/>
        </p:nvSpPr>
        <p:spPr bwMode="auto">
          <a:xfrm>
            <a:off x="2653254" y="495665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1</a:t>
            </a:r>
            <a:endParaRPr lang="en-US" altLang="en-US" sz="2400" dirty="0"/>
          </a:p>
        </p:txBody>
      </p:sp>
      <p:sp>
        <p:nvSpPr>
          <p:cNvPr id="64" name="Oval 8"/>
          <p:cNvSpPr>
            <a:spLocks noChangeArrowheads="1"/>
          </p:cNvSpPr>
          <p:nvPr/>
        </p:nvSpPr>
        <p:spPr bwMode="auto">
          <a:xfrm>
            <a:off x="444593" y="4905471"/>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0</a:t>
            </a:r>
            <a:endParaRPr lang="en-US" altLang="en-US" sz="2400" dirty="0"/>
          </a:p>
        </p:txBody>
      </p:sp>
      <p:cxnSp>
        <p:nvCxnSpPr>
          <p:cNvPr id="8" name="Straight Connector 7"/>
          <p:cNvCxnSpPr>
            <a:stCxn id="62" idx="6"/>
            <a:endCxn id="57" idx="1"/>
          </p:cNvCxnSpPr>
          <p:nvPr/>
        </p:nvCxnSpPr>
        <p:spPr>
          <a:xfrm>
            <a:off x="2198741" y="5673472"/>
            <a:ext cx="916416" cy="26861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eeform 64"/>
          <p:cNvSpPr/>
          <p:nvPr/>
        </p:nvSpPr>
        <p:spPr>
          <a:xfrm>
            <a:off x="2989943" y="3452769"/>
            <a:ext cx="2648858" cy="459865"/>
          </a:xfrm>
          <a:custGeom>
            <a:avLst/>
            <a:gdLst>
              <a:gd name="connsiteX0" fmla="*/ 0 w 2569028"/>
              <a:gd name="connsiteY0" fmla="*/ 480602 h 480602"/>
              <a:gd name="connsiteX1" fmla="*/ 711200 w 2569028"/>
              <a:gd name="connsiteY1" fmla="*/ 161288 h 480602"/>
              <a:gd name="connsiteX2" fmla="*/ 1146628 w 2569028"/>
              <a:gd name="connsiteY2" fmla="*/ 1631 h 480602"/>
              <a:gd name="connsiteX3" fmla="*/ 1654628 w 2569028"/>
              <a:gd name="connsiteY3" fmla="*/ 74202 h 480602"/>
              <a:gd name="connsiteX4" fmla="*/ 2409371 w 2569028"/>
              <a:gd name="connsiteY4" fmla="*/ 190317 h 480602"/>
              <a:gd name="connsiteX5" fmla="*/ 2569028 w 2569028"/>
              <a:gd name="connsiteY5" fmla="*/ 422545 h 480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9028" h="480602">
                <a:moveTo>
                  <a:pt x="0" y="480602"/>
                </a:moveTo>
                <a:cubicBezTo>
                  <a:pt x="260047" y="360859"/>
                  <a:pt x="520095" y="241116"/>
                  <a:pt x="711200" y="161288"/>
                </a:cubicBezTo>
                <a:cubicBezTo>
                  <a:pt x="902305" y="81460"/>
                  <a:pt x="989390" y="16145"/>
                  <a:pt x="1146628" y="1631"/>
                </a:cubicBezTo>
                <a:cubicBezTo>
                  <a:pt x="1303866" y="-12883"/>
                  <a:pt x="1654628" y="74202"/>
                  <a:pt x="1654628" y="74202"/>
                </a:cubicBezTo>
                <a:cubicBezTo>
                  <a:pt x="1865085" y="105650"/>
                  <a:pt x="2256971" y="132260"/>
                  <a:pt x="2409371" y="190317"/>
                </a:cubicBezTo>
                <a:cubicBezTo>
                  <a:pt x="2561771" y="248374"/>
                  <a:pt x="2565399" y="335459"/>
                  <a:pt x="2569028" y="422545"/>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a:endCxn id="63" idx="2"/>
          </p:cNvCxnSpPr>
          <p:nvPr/>
        </p:nvCxnSpPr>
        <p:spPr>
          <a:xfrm>
            <a:off x="1054193" y="5172171"/>
            <a:ext cx="1599061" cy="5118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359784" y="5783830"/>
            <a:ext cx="338554" cy="461665"/>
          </a:xfrm>
          <a:prstGeom prst="rect">
            <a:avLst/>
          </a:prstGeom>
        </p:spPr>
        <p:txBody>
          <a:bodyPr wrap="none">
            <a:spAutoFit/>
          </a:bodyPr>
          <a:lstStyle/>
          <a:p>
            <a:r>
              <a:rPr lang="en-US" dirty="0"/>
              <a:t>5</a:t>
            </a:r>
          </a:p>
        </p:txBody>
      </p:sp>
      <p:sp>
        <p:nvSpPr>
          <p:cNvPr id="67" name="Rectangle 66"/>
          <p:cNvSpPr/>
          <p:nvPr/>
        </p:nvSpPr>
        <p:spPr>
          <a:xfrm>
            <a:off x="1748521" y="4674638"/>
            <a:ext cx="338554" cy="461665"/>
          </a:xfrm>
          <a:prstGeom prst="rect">
            <a:avLst/>
          </a:prstGeom>
        </p:spPr>
        <p:txBody>
          <a:bodyPr wrap="none">
            <a:spAutoFit/>
          </a:bodyPr>
          <a:lstStyle/>
          <a:p>
            <a:r>
              <a:rPr lang="en-US" dirty="0" smtClean="0"/>
              <a:t>4</a:t>
            </a:r>
            <a:endParaRPr lang="en-US" dirty="0"/>
          </a:p>
        </p:txBody>
      </p:sp>
      <p:sp>
        <p:nvSpPr>
          <p:cNvPr id="7" name="TextBox 6"/>
          <p:cNvSpPr txBox="1"/>
          <p:nvPr/>
        </p:nvSpPr>
        <p:spPr>
          <a:xfrm>
            <a:off x="4823261" y="279112"/>
            <a:ext cx="4001840" cy="2308324"/>
          </a:xfrm>
          <a:prstGeom prst="rect">
            <a:avLst/>
          </a:prstGeom>
          <a:noFill/>
          <a:ln>
            <a:solidFill>
              <a:schemeClr val="bg1">
                <a:lumMod val="75000"/>
              </a:schemeClr>
            </a:solidFill>
          </a:ln>
        </p:spPr>
        <p:txBody>
          <a:bodyPr wrap="square" rtlCol="0">
            <a:spAutoFit/>
          </a:bodyPr>
          <a:lstStyle/>
          <a:p>
            <a:r>
              <a:rPr lang="en-US" dirty="0" smtClean="0"/>
              <a:t>We need to maintain the correctness of the data in the data structure.</a:t>
            </a:r>
          </a:p>
          <a:p>
            <a:endParaRPr lang="en-US" dirty="0"/>
          </a:p>
          <a:p>
            <a:endParaRPr lang="en-US" dirty="0" smtClean="0"/>
          </a:p>
          <a:p>
            <a:endParaRPr lang="en-US" dirty="0"/>
          </a:p>
        </p:txBody>
      </p:sp>
    </p:spTree>
    <p:extLst>
      <p:ext uri="{BB962C8B-B14F-4D97-AF65-F5344CB8AC3E}">
        <p14:creationId xmlns:p14="http://schemas.microsoft.com/office/powerpoint/2010/main" val="12191150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edge 5</a:t>
            </a:r>
            <a:r>
              <a:rPr lang="en-US" dirty="0"/>
              <a:t/>
            </a:r>
            <a:br>
              <a:rPr lang="en-US" dirty="0"/>
            </a:br>
            <a:r>
              <a:rPr lang="en-US" dirty="0"/>
              <a:t>Step </a:t>
            </a:r>
            <a:r>
              <a:rPr lang="en-US" dirty="0" smtClean="0"/>
              <a:t>7:0</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57</a:t>
            </a:fld>
            <a:endParaRPr lang="en-US"/>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endParaRPr lang="en-US" dirty="0">
              <a:solidFill>
                <a:schemeClr val="tx1"/>
              </a:solidFill>
            </a:endParaRPr>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2061783" cy="461665"/>
          </a:xfrm>
          <a:prstGeom prst="rect">
            <a:avLst/>
          </a:prstGeom>
          <a:noFill/>
        </p:spPr>
        <p:txBody>
          <a:bodyPr wrap="none" rtlCol="0">
            <a:spAutoFit/>
          </a:bodyPr>
          <a:lstStyle/>
          <a:p>
            <a:r>
              <a:rPr lang="en-US" dirty="0" err="1" smtClean="0"/>
              <a:t>deleteEdge</a:t>
            </a:r>
            <a:r>
              <a:rPr lang="en-US" dirty="0" smtClean="0"/>
              <a:t>( 2 )</a:t>
            </a:r>
            <a:endParaRPr lang="en-US" dirty="0"/>
          </a:p>
        </p:txBody>
      </p:sp>
      <p:sp>
        <p:nvSpPr>
          <p:cNvPr id="58" name="Rectangle 57"/>
          <p:cNvSpPr/>
          <p:nvPr/>
        </p:nvSpPr>
        <p:spPr>
          <a:xfrm>
            <a:off x="457200" y="2667000"/>
            <a:ext cx="3265471" cy="2031325"/>
          </a:xfrm>
          <a:prstGeom prst="rect">
            <a:avLst/>
          </a:prstGeom>
          <a:ln>
            <a:solidFill>
              <a:schemeClr val="bg1">
                <a:lumMod val="75000"/>
              </a:schemeClr>
            </a:solidFill>
          </a:ln>
        </p:spPr>
        <p:txBody>
          <a:bodyPr wrap="square">
            <a:spAutoFit/>
          </a:bodyPr>
          <a:lstStyle/>
          <a:p>
            <a:endParaRPr lang="en-US" sz="1800" dirty="0" smtClean="0">
              <a:solidFill>
                <a:srgbClr val="0000FF"/>
              </a:solidFill>
              <a:latin typeface="Courier New" panose="02070309020205020404" pitchFamily="49" charset="0"/>
            </a:endParaRPr>
          </a:p>
          <a:p>
            <a:endParaRPr lang="en-US" sz="1800" dirty="0">
              <a:solidFill>
                <a:srgbClr val="0000FF"/>
              </a:solidFill>
              <a:latin typeface="Courier New" panose="02070309020205020404" pitchFamily="49" charset="0"/>
            </a:endParaRPr>
          </a:p>
          <a:p>
            <a:r>
              <a:rPr lang="en-US" sz="1800" dirty="0" smtClean="0">
                <a:solidFill>
                  <a:prstClr val="black"/>
                </a:solidFill>
                <a:latin typeface="Courier New" panose="02070309020205020404" pitchFamily="49" charset="0"/>
              </a:rPr>
              <a:t>EDGE </a:t>
            </a:r>
            <a:r>
              <a:rPr lang="en-US" sz="1800" dirty="0">
                <a:solidFill>
                  <a:prstClr val="black"/>
                </a:solidFill>
                <a:latin typeface="Courier New" panose="02070309020205020404" pitchFamily="49" charset="0"/>
              </a:rPr>
              <a:t>{</a:t>
            </a:r>
          </a:p>
          <a:p>
            <a:r>
              <a:rPr lang="en-US" sz="1800" dirty="0" smtClean="0">
                <a:solidFill>
                  <a:prstClr val="black"/>
                </a:solidFill>
                <a:latin typeface="Courier New" panose="02070309020205020404" pitchFamily="49" charset="0"/>
              </a:rPr>
              <a:t>    id = 5</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dynamicID</a:t>
            </a:r>
            <a:r>
              <a:rPr lang="en-US" sz="1800" dirty="0">
                <a:solidFill>
                  <a:prstClr val="black"/>
                </a:solidFill>
                <a:latin typeface="Courier New" panose="02070309020205020404" pitchFamily="49" charset="0"/>
              </a:rPr>
              <a:t> </a:t>
            </a:r>
            <a:r>
              <a:rPr lang="en-US" sz="1800" dirty="0" smtClean="0">
                <a:solidFill>
                  <a:prstClr val="black"/>
                </a:solidFill>
                <a:latin typeface="Courier New" panose="02070309020205020404" pitchFamily="49" charset="0"/>
              </a:rPr>
              <a:t>= 0</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nodeID</a:t>
            </a:r>
            <a:r>
              <a:rPr lang="en-US" sz="1800" dirty="0" smtClean="0">
                <a:solidFill>
                  <a:prstClr val="black"/>
                </a:solidFill>
                <a:latin typeface="Courier New" panose="02070309020205020404" pitchFamily="49" charset="0"/>
              </a:rPr>
              <a:t>[2] = {2, 3}</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6961105" y="5715000"/>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42160" y="4807683"/>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409065" y="2696163"/>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477000" y="3666458"/>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
        <p:nvSpPr>
          <p:cNvPr id="63" name="Oval 8"/>
          <p:cNvSpPr>
            <a:spLocks noChangeArrowheads="1"/>
          </p:cNvSpPr>
          <p:nvPr/>
        </p:nvSpPr>
        <p:spPr bwMode="auto">
          <a:xfrm>
            <a:off x="2653254" y="495665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1</a:t>
            </a:r>
            <a:endParaRPr lang="en-US" altLang="en-US" sz="2400" dirty="0"/>
          </a:p>
        </p:txBody>
      </p:sp>
      <p:sp>
        <p:nvSpPr>
          <p:cNvPr id="64" name="Oval 8"/>
          <p:cNvSpPr>
            <a:spLocks noChangeArrowheads="1"/>
          </p:cNvSpPr>
          <p:nvPr/>
        </p:nvSpPr>
        <p:spPr bwMode="auto">
          <a:xfrm>
            <a:off x="444593" y="4905471"/>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0</a:t>
            </a:r>
            <a:endParaRPr lang="en-US" altLang="en-US" sz="2400" dirty="0"/>
          </a:p>
        </p:txBody>
      </p:sp>
      <p:cxnSp>
        <p:nvCxnSpPr>
          <p:cNvPr id="8" name="Straight Connector 7"/>
          <p:cNvCxnSpPr>
            <a:stCxn id="62" idx="6"/>
            <a:endCxn id="57" idx="1"/>
          </p:cNvCxnSpPr>
          <p:nvPr/>
        </p:nvCxnSpPr>
        <p:spPr>
          <a:xfrm>
            <a:off x="2198741" y="5673472"/>
            <a:ext cx="916416" cy="26861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eeform 64"/>
          <p:cNvSpPr/>
          <p:nvPr/>
        </p:nvSpPr>
        <p:spPr>
          <a:xfrm>
            <a:off x="2989943" y="3452769"/>
            <a:ext cx="2648858" cy="459865"/>
          </a:xfrm>
          <a:custGeom>
            <a:avLst/>
            <a:gdLst>
              <a:gd name="connsiteX0" fmla="*/ 0 w 2569028"/>
              <a:gd name="connsiteY0" fmla="*/ 480602 h 480602"/>
              <a:gd name="connsiteX1" fmla="*/ 711200 w 2569028"/>
              <a:gd name="connsiteY1" fmla="*/ 161288 h 480602"/>
              <a:gd name="connsiteX2" fmla="*/ 1146628 w 2569028"/>
              <a:gd name="connsiteY2" fmla="*/ 1631 h 480602"/>
              <a:gd name="connsiteX3" fmla="*/ 1654628 w 2569028"/>
              <a:gd name="connsiteY3" fmla="*/ 74202 h 480602"/>
              <a:gd name="connsiteX4" fmla="*/ 2409371 w 2569028"/>
              <a:gd name="connsiteY4" fmla="*/ 190317 h 480602"/>
              <a:gd name="connsiteX5" fmla="*/ 2569028 w 2569028"/>
              <a:gd name="connsiteY5" fmla="*/ 422545 h 480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9028" h="480602">
                <a:moveTo>
                  <a:pt x="0" y="480602"/>
                </a:moveTo>
                <a:cubicBezTo>
                  <a:pt x="260047" y="360859"/>
                  <a:pt x="520095" y="241116"/>
                  <a:pt x="711200" y="161288"/>
                </a:cubicBezTo>
                <a:cubicBezTo>
                  <a:pt x="902305" y="81460"/>
                  <a:pt x="989390" y="16145"/>
                  <a:pt x="1146628" y="1631"/>
                </a:cubicBezTo>
                <a:cubicBezTo>
                  <a:pt x="1303866" y="-12883"/>
                  <a:pt x="1654628" y="74202"/>
                  <a:pt x="1654628" y="74202"/>
                </a:cubicBezTo>
                <a:cubicBezTo>
                  <a:pt x="1865085" y="105650"/>
                  <a:pt x="2256971" y="132260"/>
                  <a:pt x="2409371" y="190317"/>
                </a:cubicBezTo>
                <a:cubicBezTo>
                  <a:pt x="2561771" y="248374"/>
                  <a:pt x="2565399" y="335459"/>
                  <a:pt x="2569028" y="422545"/>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a:endCxn id="63" idx="2"/>
          </p:cNvCxnSpPr>
          <p:nvPr/>
        </p:nvCxnSpPr>
        <p:spPr>
          <a:xfrm>
            <a:off x="1054193" y="5172171"/>
            <a:ext cx="1599061" cy="5118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359784" y="5783830"/>
            <a:ext cx="338554" cy="461665"/>
          </a:xfrm>
          <a:prstGeom prst="rect">
            <a:avLst/>
          </a:prstGeom>
        </p:spPr>
        <p:txBody>
          <a:bodyPr wrap="none">
            <a:spAutoFit/>
          </a:bodyPr>
          <a:lstStyle/>
          <a:p>
            <a:r>
              <a:rPr lang="en-US" dirty="0"/>
              <a:t>5</a:t>
            </a:r>
          </a:p>
        </p:txBody>
      </p:sp>
      <p:sp>
        <p:nvSpPr>
          <p:cNvPr id="67" name="Rectangle 66"/>
          <p:cNvSpPr/>
          <p:nvPr/>
        </p:nvSpPr>
        <p:spPr>
          <a:xfrm>
            <a:off x="1748521" y="4674638"/>
            <a:ext cx="338554" cy="461665"/>
          </a:xfrm>
          <a:prstGeom prst="rect">
            <a:avLst/>
          </a:prstGeom>
        </p:spPr>
        <p:txBody>
          <a:bodyPr wrap="none">
            <a:spAutoFit/>
          </a:bodyPr>
          <a:lstStyle/>
          <a:p>
            <a:r>
              <a:rPr lang="en-US" dirty="0" smtClean="0"/>
              <a:t>4</a:t>
            </a:r>
            <a:endParaRPr lang="en-US" dirty="0"/>
          </a:p>
        </p:txBody>
      </p:sp>
      <p:sp>
        <p:nvSpPr>
          <p:cNvPr id="7" name="TextBox 6"/>
          <p:cNvSpPr txBox="1"/>
          <p:nvPr/>
        </p:nvSpPr>
        <p:spPr>
          <a:xfrm>
            <a:off x="4823261" y="279112"/>
            <a:ext cx="4001840" cy="1938992"/>
          </a:xfrm>
          <a:prstGeom prst="rect">
            <a:avLst/>
          </a:prstGeom>
          <a:noFill/>
          <a:ln>
            <a:solidFill>
              <a:schemeClr val="bg1">
                <a:lumMod val="75000"/>
              </a:schemeClr>
            </a:solidFill>
          </a:ln>
        </p:spPr>
        <p:txBody>
          <a:bodyPr wrap="square" rtlCol="0">
            <a:spAutoFit/>
          </a:bodyPr>
          <a:lstStyle/>
          <a:p>
            <a:r>
              <a:rPr lang="en-US" dirty="0" smtClean="0"/>
              <a:t>Get the ID of the edge. Assign it back to FE (</a:t>
            </a:r>
            <a:r>
              <a:rPr lang="en-US" dirty="0" err="1" smtClean="0"/>
              <a:t>FreeEdgeArr</a:t>
            </a:r>
            <a:r>
              <a:rPr lang="en-US" dirty="0" smtClean="0"/>
              <a:t>).</a:t>
            </a:r>
          </a:p>
          <a:p>
            <a:endParaRPr lang="en-US" dirty="0"/>
          </a:p>
          <a:p>
            <a:endParaRPr lang="en-US" dirty="0" smtClean="0"/>
          </a:p>
          <a:p>
            <a:endParaRPr lang="en-US" dirty="0"/>
          </a:p>
        </p:txBody>
      </p:sp>
    </p:spTree>
    <p:extLst>
      <p:ext uri="{BB962C8B-B14F-4D97-AF65-F5344CB8AC3E}">
        <p14:creationId xmlns:p14="http://schemas.microsoft.com/office/powerpoint/2010/main" val="39305386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edge 5</a:t>
            </a:r>
            <a:r>
              <a:rPr lang="en-US" dirty="0"/>
              <a:t/>
            </a:r>
            <a:br>
              <a:rPr lang="en-US" dirty="0"/>
            </a:br>
            <a:r>
              <a:rPr lang="en-US" dirty="0"/>
              <a:t>Step </a:t>
            </a:r>
            <a:r>
              <a:rPr lang="en-US" dirty="0" smtClean="0"/>
              <a:t>7:1</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58</a:t>
            </a:fld>
            <a:endParaRPr lang="en-US"/>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endParaRPr lang="en-US" dirty="0">
              <a:solidFill>
                <a:schemeClr val="tx1"/>
              </a:solidFill>
            </a:endParaRPr>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2061783" cy="461665"/>
          </a:xfrm>
          <a:prstGeom prst="rect">
            <a:avLst/>
          </a:prstGeom>
          <a:noFill/>
        </p:spPr>
        <p:txBody>
          <a:bodyPr wrap="none" rtlCol="0">
            <a:spAutoFit/>
          </a:bodyPr>
          <a:lstStyle/>
          <a:p>
            <a:r>
              <a:rPr lang="en-US" dirty="0" err="1" smtClean="0"/>
              <a:t>deleteEdge</a:t>
            </a:r>
            <a:r>
              <a:rPr lang="en-US" dirty="0" smtClean="0"/>
              <a:t>( 2 )</a:t>
            </a:r>
            <a:endParaRPr lang="en-US" dirty="0"/>
          </a:p>
        </p:txBody>
      </p:sp>
      <p:sp>
        <p:nvSpPr>
          <p:cNvPr id="58" name="Rectangle 57"/>
          <p:cNvSpPr/>
          <p:nvPr/>
        </p:nvSpPr>
        <p:spPr>
          <a:xfrm>
            <a:off x="457200" y="2667000"/>
            <a:ext cx="3265471" cy="2031325"/>
          </a:xfrm>
          <a:prstGeom prst="rect">
            <a:avLst/>
          </a:prstGeom>
          <a:ln>
            <a:solidFill>
              <a:schemeClr val="bg1">
                <a:lumMod val="75000"/>
              </a:schemeClr>
            </a:solidFill>
          </a:ln>
        </p:spPr>
        <p:txBody>
          <a:bodyPr wrap="square">
            <a:spAutoFit/>
          </a:bodyPr>
          <a:lstStyle/>
          <a:p>
            <a:endParaRPr lang="en-US" sz="1800" dirty="0" smtClean="0">
              <a:solidFill>
                <a:srgbClr val="0000FF"/>
              </a:solidFill>
              <a:latin typeface="Courier New" panose="02070309020205020404" pitchFamily="49" charset="0"/>
            </a:endParaRPr>
          </a:p>
          <a:p>
            <a:endParaRPr lang="en-US" sz="1800" dirty="0">
              <a:solidFill>
                <a:srgbClr val="0000FF"/>
              </a:solidFill>
              <a:latin typeface="Courier New" panose="02070309020205020404" pitchFamily="49" charset="0"/>
            </a:endParaRPr>
          </a:p>
          <a:p>
            <a:r>
              <a:rPr lang="en-US" sz="1800" dirty="0" smtClean="0">
                <a:solidFill>
                  <a:prstClr val="black"/>
                </a:solidFill>
                <a:latin typeface="Courier New" panose="02070309020205020404" pitchFamily="49" charset="0"/>
              </a:rPr>
              <a:t>EDGE </a:t>
            </a:r>
            <a:r>
              <a:rPr lang="en-US" sz="1800" dirty="0">
                <a:solidFill>
                  <a:prstClr val="black"/>
                </a:solidFill>
                <a:latin typeface="Courier New" panose="02070309020205020404" pitchFamily="49" charset="0"/>
              </a:rPr>
              <a:t>{</a:t>
            </a:r>
          </a:p>
          <a:p>
            <a:r>
              <a:rPr lang="en-US" sz="1800" dirty="0" smtClean="0">
                <a:solidFill>
                  <a:prstClr val="black"/>
                </a:solidFill>
                <a:latin typeface="Courier New" panose="02070309020205020404" pitchFamily="49" charset="0"/>
              </a:rPr>
              <a:t>    id = 5</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dynamicID</a:t>
            </a:r>
            <a:r>
              <a:rPr lang="en-US" sz="1800" dirty="0">
                <a:solidFill>
                  <a:prstClr val="black"/>
                </a:solidFill>
                <a:latin typeface="Courier New" panose="02070309020205020404" pitchFamily="49" charset="0"/>
              </a:rPr>
              <a:t> </a:t>
            </a:r>
            <a:r>
              <a:rPr lang="en-US" sz="1800" dirty="0" smtClean="0">
                <a:solidFill>
                  <a:prstClr val="black"/>
                </a:solidFill>
                <a:latin typeface="Courier New" panose="02070309020205020404" pitchFamily="49" charset="0"/>
              </a:rPr>
              <a:t>= 0</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nodeID</a:t>
            </a:r>
            <a:r>
              <a:rPr lang="en-US" sz="1800" dirty="0" smtClean="0">
                <a:solidFill>
                  <a:prstClr val="black"/>
                </a:solidFill>
                <a:latin typeface="Courier New" panose="02070309020205020404" pitchFamily="49" charset="0"/>
              </a:rPr>
              <a:t>[2] = {2, 3}</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409065" y="5626150"/>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42160" y="4807683"/>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409065" y="2696163"/>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477000" y="3666458"/>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
        <p:nvSpPr>
          <p:cNvPr id="63" name="Oval 8"/>
          <p:cNvSpPr>
            <a:spLocks noChangeArrowheads="1"/>
          </p:cNvSpPr>
          <p:nvPr/>
        </p:nvSpPr>
        <p:spPr bwMode="auto">
          <a:xfrm>
            <a:off x="2653254" y="495665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1</a:t>
            </a:r>
            <a:endParaRPr lang="en-US" altLang="en-US" sz="2400" dirty="0"/>
          </a:p>
        </p:txBody>
      </p:sp>
      <p:sp>
        <p:nvSpPr>
          <p:cNvPr id="64" name="Oval 8"/>
          <p:cNvSpPr>
            <a:spLocks noChangeArrowheads="1"/>
          </p:cNvSpPr>
          <p:nvPr/>
        </p:nvSpPr>
        <p:spPr bwMode="auto">
          <a:xfrm>
            <a:off x="444593" y="4905471"/>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0</a:t>
            </a:r>
            <a:endParaRPr lang="en-US" altLang="en-US" sz="2400" dirty="0"/>
          </a:p>
        </p:txBody>
      </p:sp>
      <p:cxnSp>
        <p:nvCxnSpPr>
          <p:cNvPr id="8" name="Straight Connector 7"/>
          <p:cNvCxnSpPr>
            <a:stCxn id="62" idx="6"/>
            <a:endCxn id="57" idx="1"/>
          </p:cNvCxnSpPr>
          <p:nvPr/>
        </p:nvCxnSpPr>
        <p:spPr>
          <a:xfrm>
            <a:off x="2198741" y="5673472"/>
            <a:ext cx="916416" cy="26861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eeform 64"/>
          <p:cNvSpPr/>
          <p:nvPr/>
        </p:nvSpPr>
        <p:spPr>
          <a:xfrm>
            <a:off x="2989943" y="3452769"/>
            <a:ext cx="2648858" cy="459865"/>
          </a:xfrm>
          <a:custGeom>
            <a:avLst/>
            <a:gdLst>
              <a:gd name="connsiteX0" fmla="*/ 0 w 2569028"/>
              <a:gd name="connsiteY0" fmla="*/ 480602 h 480602"/>
              <a:gd name="connsiteX1" fmla="*/ 711200 w 2569028"/>
              <a:gd name="connsiteY1" fmla="*/ 161288 h 480602"/>
              <a:gd name="connsiteX2" fmla="*/ 1146628 w 2569028"/>
              <a:gd name="connsiteY2" fmla="*/ 1631 h 480602"/>
              <a:gd name="connsiteX3" fmla="*/ 1654628 w 2569028"/>
              <a:gd name="connsiteY3" fmla="*/ 74202 h 480602"/>
              <a:gd name="connsiteX4" fmla="*/ 2409371 w 2569028"/>
              <a:gd name="connsiteY4" fmla="*/ 190317 h 480602"/>
              <a:gd name="connsiteX5" fmla="*/ 2569028 w 2569028"/>
              <a:gd name="connsiteY5" fmla="*/ 422545 h 480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9028" h="480602">
                <a:moveTo>
                  <a:pt x="0" y="480602"/>
                </a:moveTo>
                <a:cubicBezTo>
                  <a:pt x="260047" y="360859"/>
                  <a:pt x="520095" y="241116"/>
                  <a:pt x="711200" y="161288"/>
                </a:cubicBezTo>
                <a:cubicBezTo>
                  <a:pt x="902305" y="81460"/>
                  <a:pt x="989390" y="16145"/>
                  <a:pt x="1146628" y="1631"/>
                </a:cubicBezTo>
                <a:cubicBezTo>
                  <a:pt x="1303866" y="-12883"/>
                  <a:pt x="1654628" y="74202"/>
                  <a:pt x="1654628" y="74202"/>
                </a:cubicBezTo>
                <a:cubicBezTo>
                  <a:pt x="1865085" y="105650"/>
                  <a:pt x="2256971" y="132260"/>
                  <a:pt x="2409371" y="190317"/>
                </a:cubicBezTo>
                <a:cubicBezTo>
                  <a:pt x="2561771" y="248374"/>
                  <a:pt x="2565399" y="335459"/>
                  <a:pt x="2569028" y="422545"/>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a:endCxn id="63" idx="2"/>
          </p:cNvCxnSpPr>
          <p:nvPr/>
        </p:nvCxnSpPr>
        <p:spPr>
          <a:xfrm>
            <a:off x="1054193" y="5172171"/>
            <a:ext cx="1599061" cy="5118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359784" y="5783830"/>
            <a:ext cx="338554" cy="461665"/>
          </a:xfrm>
          <a:prstGeom prst="rect">
            <a:avLst/>
          </a:prstGeom>
        </p:spPr>
        <p:txBody>
          <a:bodyPr wrap="none">
            <a:spAutoFit/>
          </a:bodyPr>
          <a:lstStyle/>
          <a:p>
            <a:r>
              <a:rPr lang="en-US" dirty="0"/>
              <a:t>5</a:t>
            </a:r>
          </a:p>
        </p:txBody>
      </p:sp>
      <p:sp>
        <p:nvSpPr>
          <p:cNvPr id="67" name="Rectangle 66"/>
          <p:cNvSpPr/>
          <p:nvPr/>
        </p:nvSpPr>
        <p:spPr>
          <a:xfrm>
            <a:off x="1748521" y="4674638"/>
            <a:ext cx="338554" cy="461665"/>
          </a:xfrm>
          <a:prstGeom prst="rect">
            <a:avLst/>
          </a:prstGeom>
        </p:spPr>
        <p:txBody>
          <a:bodyPr wrap="none">
            <a:spAutoFit/>
          </a:bodyPr>
          <a:lstStyle/>
          <a:p>
            <a:r>
              <a:rPr lang="en-US" dirty="0" smtClean="0"/>
              <a:t>4</a:t>
            </a:r>
            <a:endParaRPr lang="en-US" dirty="0"/>
          </a:p>
        </p:txBody>
      </p:sp>
      <p:sp>
        <p:nvSpPr>
          <p:cNvPr id="7" name="TextBox 6"/>
          <p:cNvSpPr txBox="1"/>
          <p:nvPr/>
        </p:nvSpPr>
        <p:spPr>
          <a:xfrm>
            <a:off x="4823261" y="279112"/>
            <a:ext cx="4001840" cy="1938992"/>
          </a:xfrm>
          <a:prstGeom prst="rect">
            <a:avLst/>
          </a:prstGeom>
          <a:noFill/>
          <a:ln>
            <a:solidFill>
              <a:schemeClr val="bg1">
                <a:lumMod val="75000"/>
              </a:schemeClr>
            </a:solidFill>
          </a:ln>
        </p:spPr>
        <p:txBody>
          <a:bodyPr wrap="square" rtlCol="0">
            <a:spAutoFit/>
          </a:bodyPr>
          <a:lstStyle/>
          <a:p>
            <a:r>
              <a:rPr lang="en-US" dirty="0" smtClean="0"/>
              <a:t>Get the ID of the edge. Assign it back to FE (</a:t>
            </a:r>
            <a:r>
              <a:rPr lang="en-US" dirty="0" err="1" smtClean="0"/>
              <a:t>FreeEdgeArr</a:t>
            </a:r>
            <a:r>
              <a:rPr lang="en-US" dirty="0" smtClean="0"/>
              <a:t>).</a:t>
            </a:r>
          </a:p>
          <a:p>
            <a:endParaRPr lang="en-US" dirty="0"/>
          </a:p>
          <a:p>
            <a:endParaRPr lang="en-US" dirty="0" smtClean="0"/>
          </a:p>
          <a:p>
            <a:endParaRPr lang="en-US" dirty="0"/>
          </a:p>
        </p:txBody>
      </p:sp>
    </p:spTree>
    <p:extLst>
      <p:ext uri="{BB962C8B-B14F-4D97-AF65-F5344CB8AC3E}">
        <p14:creationId xmlns:p14="http://schemas.microsoft.com/office/powerpoint/2010/main" val="27595325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edge 5</a:t>
            </a:r>
            <a:r>
              <a:rPr lang="en-US" dirty="0"/>
              <a:t/>
            </a:r>
            <a:br>
              <a:rPr lang="en-US" dirty="0"/>
            </a:br>
            <a:r>
              <a:rPr lang="en-US" dirty="0"/>
              <a:t>Step </a:t>
            </a:r>
            <a:r>
              <a:rPr lang="en-US" dirty="0" smtClean="0"/>
              <a:t>7:2</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59</a:t>
            </a:fld>
            <a:endParaRPr lang="en-US"/>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endParaRPr lang="en-US" dirty="0">
              <a:solidFill>
                <a:schemeClr val="tx1"/>
              </a:solidFill>
            </a:endParaRPr>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2061783" cy="461665"/>
          </a:xfrm>
          <a:prstGeom prst="rect">
            <a:avLst/>
          </a:prstGeom>
          <a:noFill/>
        </p:spPr>
        <p:txBody>
          <a:bodyPr wrap="none" rtlCol="0">
            <a:spAutoFit/>
          </a:bodyPr>
          <a:lstStyle/>
          <a:p>
            <a:r>
              <a:rPr lang="en-US" dirty="0" err="1" smtClean="0"/>
              <a:t>deleteEdge</a:t>
            </a:r>
            <a:r>
              <a:rPr lang="en-US" dirty="0" smtClean="0"/>
              <a:t>( 2 )</a:t>
            </a:r>
            <a:endParaRPr lang="en-US" dirty="0"/>
          </a:p>
        </p:txBody>
      </p:sp>
      <p:sp>
        <p:nvSpPr>
          <p:cNvPr id="58" name="Rectangle 57"/>
          <p:cNvSpPr/>
          <p:nvPr/>
        </p:nvSpPr>
        <p:spPr>
          <a:xfrm>
            <a:off x="457200" y="2667000"/>
            <a:ext cx="3265471" cy="2031325"/>
          </a:xfrm>
          <a:prstGeom prst="rect">
            <a:avLst/>
          </a:prstGeom>
          <a:ln>
            <a:solidFill>
              <a:schemeClr val="bg1">
                <a:lumMod val="75000"/>
              </a:schemeClr>
            </a:solidFill>
          </a:ln>
        </p:spPr>
        <p:txBody>
          <a:bodyPr wrap="square">
            <a:spAutoFit/>
          </a:bodyPr>
          <a:lstStyle/>
          <a:p>
            <a:endParaRPr lang="en-US" sz="1800" dirty="0" smtClean="0">
              <a:solidFill>
                <a:srgbClr val="0000FF"/>
              </a:solidFill>
              <a:latin typeface="Courier New" panose="02070309020205020404" pitchFamily="49" charset="0"/>
            </a:endParaRPr>
          </a:p>
          <a:p>
            <a:endParaRPr lang="en-US" sz="1800" dirty="0">
              <a:solidFill>
                <a:srgbClr val="0000FF"/>
              </a:solidFill>
              <a:latin typeface="Courier New" panose="02070309020205020404" pitchFamily="49" charset="0"/>
            </a:endParaRPr>
          </a:p>
          <a:p>
            <a:r>
              <a:rPr lang="en-US" sz="1800" dirty="0" smtClean="0">
                <a:solidFill>
                  <a:prstClr val="black"/>
                </a:solidFill>
                <a:latin typeface="Courier New" panose="02070309020205020404" pitchFamily="49" charset="0"/>
              </a:rPr>
              <a:t>EDGE </a:t>
            </a:r>
            <a:r>
              <a:rPr lang="en-US" sz="1800" dirty="0">
                <a:solidFill>
                  <a:prstClr val="black"/>
                </a:solidFill>
                <a:latin typeface="Courier New" panose="02070309020205020404" pitchFamily="49" charset="0"/>
              </a:rPr>
              <a:t>{</a:t>
            </a:r>
          </a:p>
          <a:p>
            <a:r>
              <a:rPr lang="en-US" sz="1800" dirty="0" smtClean="0">
                <a:solidFill>
                  <a:prstClr val="black"/>
                </a:solidFill>
                <a:latin typeface="Courier New" panose="02070309020205020404" pitchFamily="49" charset="0"/>
              </a:rPr>
              <a:t>    id = 5</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b="1" dirty="0" err="1" smtClean="0">
                <a:solidFill>
                  <a:prstClr val="black"/>
                </a:solidFill>
                <a:latin typeface="Courier New" panose="02070309020205020404" pitchFamily="49" charset="0"/>
              </a:rPr>
              <a:t>dynamicID</a:t>
            </a:r>
            <a:r>
              <a:rPr lang="en-US" sz="1800" b="1" dirty="0">
                <a:solidFill>
                  <a:prstClr val="black"/>
                </a:solidFill>
                <a:latin typeface="Courier New" panose="02070309020205020404" pitchFamily="49" charset="0"/>
              </a:rPr>
              <a:t> </a:t>
            </a:r>
            <a:r>
              <a:rPr lang="en-US" sz="1800" b="1" dirty="0" smtClean="0">
                <a:solidFill>
                  <a:prstClr val="black"/>
                </a:solidFill>
                <a:latin typeface="Courier New" panose="02070309020205020404" pitchFamily="49" charset="0"/>
              </a:rPr>
              <a:t>= 0</a:t>
            </a:r>
            <a:endParaRPr lang="en-US" sz="1800" b="1"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nodeID</a:t>
            </a:r>
            <a:r>
              <a:rPr lang="en-US" sz="1800" dirty="0" smtClean="0">
                <a:solidFill>
                  <a:prstClr val="black"/>
                </a:solidFill>
                <a:latin typeface="Courier New" panose="02070309020205020404" pitchFamily="49" charset="0"/>
              </a:rPr>
              <a:t>[2] = {2, 3}</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409065" y="5626150"/>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42160" y="4807683"/>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409065" y="2696163"/>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477000" y="3666458"/>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
        <p:nvSpPr>
          <p:cNvPr id="63" name="Oval 8"/>
          <p:cNvSpPr>
            <a:spLocks noChangeArrowheads="1"/>
          </p:cNvSpPr>
          <p:nvPr/>
        </p:nvSpPr>
        <p:spPr bwMode="auto">
          <a:xfrm>
            <a:off x="2653254" y="495665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1</a:t>
            </a:r>
            <a:endParaRPr lang="en-US" altLang="en-US" sz="2400" dirty="0"/>
          </a:p>
        </p:txBody>
      </p:sp>
      <p:sp>
        <p:nvSpPr>
          <p:cNvPr id="64" name="Oval 8"/>
          <p:cNvSpPr>
            <a:spLocks noChangeArrowheads="1"/>
          </p:cNvSpPr>
          <p:nvPr/>
        </p:nvSpPr>
        <p:spPr bwMode="auto">
          <a:xfrm>
            <a:off x="444593" y="4905471"/>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0</a:t>
            </a:r>
            <a:endParaRPr lang="en-US" altLang="en-US" sz="2400" dirty="0"/>
          </a:p>
        </p:txBody>
      </p:sp>
      <p:cxnSp>
        <p:nvCxnSpPr>
          <p:cNvPr id="8" name="Straight Connector 7"/>
          <p:cNvCxnSpPr>
            <a:stCxn id="62" idx="6"/>
            <a:endCxn id="57" idx="1"/>
          </p:cNvCxnSpPr>
          <p:nvPr/>
        </p:nvCxnSpPr>
        <p:spPr>
          <a:xfrm>
            <a:off x="2198741" y="5673472"/>
            <a:ext cx="916416" cy="26861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eeform 64"/>
          <p:cNvSpPr/>
          <p:nvPr/>
        </p:nvSpPr>
        <p:spPr>
          <a:xfrm>
            <a:off x="2989943" y="3452769"/>
            <a:ext cx="2648858" cy="459865"/>
          </a:xfrm>
          <a:custGeom>
            <a:avLst/>
            <a:gdLst>
              <a:gd name="connsiteX0" fmla="*/ 0 w 2569028"/>
              <a:gd name="connsiteY0" fmla="*/ 480602 h 480602"/>
              <a:gd name="connsiteX1" fmla="*/ 711200 w 2569028"/>
              <a:gd name="connsiteY1" fmla="*/ 161288 h 480602"/>
              <a:gd name="connsiteX2" fmla="*/ 1146628 w 2569028"/>
              <a:gd name="connsiteY2" fmla="*/ 1631 h 480602"/>
              <a:gd name="connsiteX3" fmla="*/ 1654628 w 2569028"/>
              <a:gd name="connsiteY3" fmla="*/ 74202 h 480602"/>
              <a:gd name="connsiteX4" fmla="*/ 2409371 w 2569028"/>
              <a:gd name="connsiteY4" fmla="*/ 190317 h 480602"/>
              <a:gd name="connsiteX5" fmla="*/ 2569028 w 2569028"/>
              <a:gd name="connsiteY5" fmla="*/ 422545 h 480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9028" h="480602">
                <a:moveTo>
                  <a:pt x="0" y="480602"/>
                </a:moveTo>
                <a:cubicBezTo>
                  <a:pt x="260047" y="360859"/>
                  <a:pt x="520095" y="241116"/>
                  <a:pt x="711200" y="161288"/>
                </a:cubicBezTo>
                <a:cubicBezTo>
                  <a:pt x="902305" y="81460"/>
                  <a:pt x="989390" y="16145"/>
                  <a:pt x="1146628" y="1631"/>
                </a:cubicBezTo>
                <a:cubicBezTo>
                  <a:pt x="1303866" y="-12883"/>
                  <a:pt x="1654628" y="74202"/>
                  <a:pt x="1654628" y="74202"/>
                </a:cubicBezTo>
                <a:cubicBezTo>
                  <a:pt x="1865085" y="105650"/>
                  <a:pt x="2256971" y="132260"/>
                  <a:pt x="2409371" y="190317"/>
                </a:cubicBezTo>
                <a:cubicBezTo>
                  <a:pt x="2561771" y="248374"/>
                  <a:pt x="2565399" y="335459"/>
                  <a:pt x="2569028" y="422545"/>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a:endCxn id="63" idx="2"/>
          </p:cNvCxnSpPr>
          <p:nvPr/>
        </p:nvCxnSpPr>
        <p:spPr>
          <a:xfrm>
            <a:off x="1054193" y="5172171"/>
            <a:ext cx="1599061" cy="5118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359784" y="5783830"/>
            <a:ext cx="338554" cy="461665"/>
          </a:xfrm>
          <a:prstGeom prst="rect">
            <a:avLst/>
          </a:prstGeom>
        </p:spPr>
        <p:txBody>
          <a:bodyPr wrap="none">
            <a:spAutoFit/>
          </a:bodyPr>
          <a:lstStyle/>
          <a:p>
            <a:r>
              <a:rPr lang="en-US" dirty="0"/>
              <a:t>5</a:t>
            </a:r>
          </a:p>
        </p:txBody>
      </p:sp>
      <p:sp>
        <p:nvSpPr>
          <p:cNvPr id="67" name="Rectangle 66"/>
          <p:cNvSpPr/>
          <p:nvPr/>
        </p:nvSpPr>
        <p:spPr>
          <a:xfrm>
            <a:off x="1748521" y="4674638"/>
            <a:ext cx="338554" cy="461665"/>
          </a:xfrm>
          <a:prstGeom prst="rect">
            <a:avLst/>
          </a:prstGeom>
        </p:spPr>
        <p:txBody>
          <a:bodyPr wrap="none">
            <a:spAutoFit/>
          </a:bodyPr>
          <a:lstStyle/>
          <a:p>
            <a:r>
              <a:rPr lang="en-US" dirty="0" smtClean="0"/>
              <a:t>4</a:t>
            </a:r>
            <a:endParaRPr lang="en-US" dirty="0"/>
          </a:p>
        </p:txBody>
      </p:sp>
      <p:sp>
        <p:nvSpPr>
          <p:cNvPr id="7" name="TextBox 6"/>
          <p:cNvSpPr txBox="1"/>
          <p:nvPr/>
        </p:nvSpPr>
        <p:spPr>
          <a:xfrm>
            <a:off x="4823261" y="279112"/>
            <a:ext cx="4001840" cy="2308324"/>
          </a:xfrm>
          <a:prstGeom prst="rect">
            <a:avLst/>
          </a:prstGeom>
          <a:noFill/>
          <a:ln>
            <a:solidFill>
              <a:schemeClr val="bg1">
                <a:lumMod val="75000"/>
              </a:schemeClr>
            </a:solidFill>
          </a:ln>
        </p:spPr>
        <p:txBody>
          <a:bodyPr wrap="square" rtlCol="0">
            <a:spAutoFit/>
          </a:bodyPr>
          <a:lstStyle/>
          <a:p>
            <a:r>
              <a:rPr lang="en-US" dirty="0" smtClean="0"/>
              <a:t>Get the dynamic ID of the edge. Need to delete it from AE (active edge array).</a:t>
            </a:r>
          </a:p>
          <a:p>
            <a:endParaRPr lang="en-US" dirty="0"/>
          </a:p>
          <a:p>
            <a:endParaRPr lang="en-US" dirty="0" smtClean="0"/>
          </a:p>
          <a:p>
            <a:endParaRPr lang="en-US" dirty="0"/>
          </a:p>
        </p:txBody>
      </p:sp>
    </p:spTree>
    <p:extLst>
      <p:ext uri="{BB962C8B-B14F-4D97-AF65-F5344CB8AC3E}">
        <p14:creationId xmlns:p14="http://schemas.microsoft.com/office/powerpoint/2010/main" val="2942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3B34793-9A35-4337-90ED-EDFBE010618B}" type="slidenum">
              <a:rPr lang="en-US" smtClean="0"/>
              <a:t>6</a:t>
            </a:fld>
            <a:endParaRPr lang="en-US"/>
          </a:p>
        </p:txBody>
      </p:sp>
      <p:sp>
        <p:nvSpPr>
          <p:cNvPr id="7" name="Title 1"/>
          <p:cNvSpPr>
            <a:spLocks noGrp="1"/>
          </p:cNvSpPr>
          <p:nvPr>
            <p:ph type="title"/>
          </p:nvPr>
        </p:nvSpPr>
        <p:spPr>
          <a:xfrm>
            <a:off x="581478" y="-189271"/>
            <a:ext cx="7886700" cy="1325563"/>
          </a:xfrm>
        </p:spPr>
        <p:txBody>
          <a:bodyPr/>
          <a:lstStyle/>
          <a:p>
            <a:r>
              <a:rPr lang="en-US" dirty="0" smtClean="0">
                <a:latin typeface="Arial" panose="020B0604020202020204" pitchFamily="34" charset="0"/>
                <a:cs typeface="Arial" panose="020B0604020202020204" pitchFamily="34" charset="0"/>
              </a:rPr>
              <a:t>GRAPH class</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616424" y="1954155"/>
            <a:ext cx="18288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58319" y="1955126"/>
            <a:ext cx="1828800" cy="457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692814" y="1949690"/>
            <a:ext cx="800219" cy="461665"/>
          </a:xfrm>
          <a:prstGeom prst="rect">
            <a:avLst/>
          </a:prstGeom>
          <a:noFill/>
        </p:spPr>
        <p:txBody>
          <a:bodyPr wrap="none" rtlCol="0">
            <a:spAutoFit/>
          </a:bodyPr>
          <a:lstStyle/>
          <a:p>
            <a:r>
              <a:rPr lang="en-US" dirty="0" smtClean="0"/>
              <a:t>……</a:t>
            </a:r>
            <a:endParaRPr lang="en-US" dirty="0"/>
          </a:p>
        </p:txBody>
      </p:sp>
      <p:sp>
        <p:nvSpPr>
          <p:cNvPr id="9" name="TextBox 8"/>
          <p:cNvSpPr txBox="1"/>
          <p:nvPr/>
        </p:nvSpPr>
        <p:spPr>
          <a:xfrm>
            <a:off x="7508461" y="1801889"/>
            <a:ext cx="800219" cy="461665"/>
          </a:xfrm>
          <a:prstGeom prst="rect">
            <a:avLst/>
          </a:prstGeom>
          <a:noFill/>
        </p:spPr>
        <p:txBody>
          <a:bodyPr wrap="none" rtlCol="0">
            <a:spAutoFit/>
          </a:bodyPr>
          <a:lstStyle/>
          <a:p>
            <a:r>
              <a:rPr lang="en-US" dirty="0" smtClean="0"/>
              <a:t>……</a:t>
            </a:r>
            <a:endParaRPr lang="en-US" dirty="0"/>
          </a:p>
        </p:txBody>
      </p:sp>
      <p:sp>
        <p:nvSpPr>
          <p:cNvPr id="5" name="Rectangle 4"/>
          <p:cNvSpPr/>
          <p:nvPr/>
        </p:nvSpPr>
        <p:spPr>
          <a:xfrm>
            <a:off x="616424" y="1560260"/>
            <a:ext cx="3631122"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mNodeArr_Pool</a:t>
            </a:r>
            <a:r>
              <a:rPr lang="en-US" sz="1800" dirty="0" smtClean="0">
                <a:latin typeface="Courier New" panose="02070309020205020404" pitchFamily="49" charset="0"/>
                <a:cs typeface="Courier New" panose="02070309020205020404" pitchFamily="49" charset="0"/>
              </a:rPr>
              <a:t>: GRAPH_NODE</a:t>
            </a:r>
            <a:endParaRPr lang="en-US" sz="1800" dirty="0"/>
          </a:p>
        </p:txBody>
      </p:sp>
      <p:sp>
        <p:nvSpPr>
          <p:cNvPr id="10" name="Rectangle 9"/>
          <p:cNvSpPr/>
          <p:nvPr/>
        </p:nvSpPr>
        <p:spPr>
          <a:xfrm>
            <a:off x="5416116" y="1585794"/>
            <a:ext cx="3631122"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mEdgeArr_Pool</a:t>
            </a:r>
            <a:r>
              <a:rPr lang="en-US" sz="1800" dirty="0" smtClean="0">
                <a:latin typeface="Courier New" panose="02070309020205020404" pitchFamily="49" charset="0"/>
                <a:cs typeface="Courier New" panose="02070309020205020404" pitchFamily="49" charset="0"/>
              </a:rPr>
              <a:t>: GRAPH_EDGE</a:t>
            </a:r>
            <a:endParaRPr lang="en-US" sz="1800" dirty="0"/>
          </a:p>
        </p:txBody>
      </p:sp>
      <p:sp>
        <p:nvSpPr>
          <p:cNvPr id="11" name="Rectangle 10"/>
          <p:cNvSpPr/>
          <p:nvPr/>
        </p:nvSpPr>
        <p:spPr>
          <a:xfrm>
            <a:off x="645453" y="3886200"/>
            <a:ext cx="18288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452402" y="3962400"/>
            <a:ext cx="1828800" cy="457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2721843" y="3881735"/>
            <a:ext cx="800219" cy="461665"/>
          </a:xfrm>
          <a:prstGeom prst="rect">
            <a:avLst/>
          </a:prstGeom>
          <a:noFill/>
        </p:spPr>
        <p:txBody>
          <a:bodyPr wrap="none" rtlCol="0">
            <a:spAutoFit/>
          </a:bodyPr>
          <a:lstStyle/>
          <a:p>
            <a:r>
              <a:rPr lang="en-US" dirty="0" smtClean="0"/>
              <a:t>……</a:t>
            </a:r>
            <a:endParaRPr lang="en-US" dirty="0"/>
          </a:p>
        </p:txBody>
      </p:sp>
      <p:sp>
        <p:nvSpPr>
          <p:cNvPr id="14" name="TextBox 13"/>
          <p:cNvSpPr txBox="1"/>
          <p:nvPr/>
        </p:nvSpPr>
        <p:spPr>
          <a:xfrm>
            <a:off x="7521056" y="3938324"/>
            <a:ext cx="800219" cy="461665"/>
          </a:xfrm>
          <a:prstGeom prst="rect">
            <a:avLst/>
          </a:prstGeom>
          <a:noFill/>
        </p:spPr>
        <p:txBody>
          <a:bodyPr wrap="none" rtlCol="0">
            <a:spAutoFit/>
          </a:bodyPr>
          <a:lstStyle/>
          <a:p>
            <a:r>
              <a:rPr lang="en-US" dirty="0" smtClean="0"/>
              <a:t>……</a:t>
            </a:r>
            <a:endParaRPr lang="en-US" dirty="0"/>
          </a:p>
        </p:txBody>
      </p:sp>
      <p:sp>
        <p:nvSpPr>
          <p:cNvPr id="15" name="Rectangle 14"/>
          <p:cNvSpPr/>
          <p:nvPr/>
        </p:nvSpPr>
        <p:spPr>
          <a:xfrm>
            <a:off x="645453" y="3543828"/>
            <a:ext cx="2803973"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mActiveNodeArr</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int</a:t>
            </a:r>
            <a:endParaRPr lang="en-US" sz="1800" dirty="0"/>
          </a:p>
        </p:txBody>
      </p:sp>
      <p:sp>
        <p:nvSpPr>
          <p:cNvPr id="16" name="Rectangle 15"/>
          <p:cNvSpPr/>
          <p:nvPr/>
        </p:nvSpPr>
        <p:spPr>
          <a:xfrm>
            <a:off x="5391144" y="3521269"/>
            <a:ext cx="2803973"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mActiveEdgeArr</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int</a:t>
            </a:r>
            <a:endParaRPr lang="en-US" sz="1800" dirty="0"/>
          </a:p>
        </p:txBody>
      </p:sp>
      <p:sp>
        <p:nvSpPr>
          <p:cNvPr id="17" name="Rectangle 16"/>
          <p:cNvSpPr/>
          <p:nvPr/>
        </p:nvSpPr>
        <p:spPr>
          <a:xfrm>
            <a:off x="654044" y="5802894"/>
            <a:ext cx="18288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52402" y="5820395"/>
            <a:ext cx="18288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730435" y="5862935"/>
            <a:ext cx="800219" cy="461665"/>
          </a:xfrm>
          <a:prstGeom prst="rect">
            <a:avLst/>
          </a:prstGeom>
          <a:noFill/>
        </p:spPr>
        <p:txBody>
          <a:bodyPr wrap="none" rtlCol="0">
            <a:spAutoFit/>
          </a:bodyPr>
          <a:lstStyle/>
          <a:p>
            <a:r>
              <a:rPr lang="en-US" dirty="0" smtClean="0"/>
              <a:t>……</a:t>
            </a:r>
            <a:endParaRPr lang="en-US" dirty="0"/>
          </a:p>
        </p:txBody>
      </p:sp>
      <p:sp>
        <p:nvSpPr>
          <p:cNvPr id="20" name="TextBox 19"/>
          <p:cNvSpPr txBox="1"/>
          <p:nvPr/>
        </p:nvSpPr>
        <p:spPr>
          <a:xfrm>
            <a:off x="7502544" y="5667158"/>
            <a:ext cx="800219" cy="461665"/>
          </a:xfrm>
          <a:prstGeom prst="rect">
            <a:avLst/>
          </a:prstGeom>
          <a:noFill/>
        </p:spPr>
        <p:txBody>
          <a:bodyPr wrap="none" rtlCol="0">
            <a:spAutoFit/>
          </a:bodyPr>
          <a:lstStyle/>
          <a:p>
            <a:r>
              <a:rPr lang="en-US" dirty="0" smtClean="0"/>
              <a:t>……</a:t>
            </a:r>
            <a:endParaRPr lang="en-US" dirty="0"/>
          </a:p>
        </p:txBody>
      </p:sp>
      <p:sp>
        <p:nvSpPr>
          <p:cNvPr id="21" name="Rectangle 20"/>
          <p:cNvSpPr/>
          <p:nvPr/>
        </p:nvSpPr>
        <p:spPr>
          <a:xfrm>
            <a:off x="616424" y="5482209"/>
            <a:ext cx="2528256"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mFreeNodeArr</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int</a:t>
            </a:r>
            <a:endParaRPr lang="en-US" sz="1800" dirty="0"/>
          </a:p>
        </p:txBody>
      </p:sp>
      <p:sp>
        <p:nvSpPr>
          <p:cNvPr id="22" name="Rectangle 21"/>
          <p:cNvSpPr/>
          <p:nvPr/>
        </p:nvSpPr>
        <p:spPr>
          <a:xfrm>
            <a:off x="5378553" y="5475235"/>
            <a:ext cx="2528256"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mFreeEdgeArr</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int</a:t>
            </a:r>
            <a:endParaRPr lang="en-US" sz="1800" dirty="0"/>
          </a:p>
        </p:txBody>
      </p:sp>
      <p:sp>
        <p:nvSpPr>
          <p:cNvPr id="23" name="TextBox 22"/>
          <p:cNvSpPr txBox="1"/>
          <p:nvPr/>
        </p:nvSpPr>
        <p:spPr>
          <a:xfrm>
            <a:off x="581478" y="2842129"/>
            <a:ext cx="8333922" cy="707886"/>
          </a:xfrm>
          <a:prstGeom prst="rect">
            <a:avLst/>
          </a:prstGeom>
          <a:noFill/>
        </p:spPr>
        <p:txBody>
          <a:bodyPr wrap="square" rtlCol="0">
            <a:spAutoFit/>
          </a:bodyPr>
          <a:lstStyle/>
          <a:p>
            <a:r>
              <a:rPr lang="en-US" sz="2000" dirty="0" smtClean="0"/>
              <a:t>The active node array maintains the indices of all the active nodes.</a:t>
            </a:r>
          </a:p>
          <a:p>
            <a:r>
              <a:rPr lang="en-US" sz="2000" dirty="0" smtClean="0"/>
              <a:t>These active nodes are used in a graph. Similarly for the active edge array…</a:t>
            </a:r>
            <a:endParaRPr lang="en-US" sz="2000" dirty="0"/>
          </a:p>
        </p:txBody>
      </p:sp>
      <p:sp>
        <p:nvSpPr>
          <p:cNvPr id="24" name="TextBox 23"/>
          <p:cNvSpPr txBox="1"/>
          <p:nvPr/>
        </p:nvSpPr>
        <p:spPr>
          <a:xfrm>
            <a:off x="581478" y="823107"/>
            <a:ext cx="8333922" cy="707886"/>
          </a:xfrm>
          <a:prstGeom prst="rect">
            <a:avLst/>
          </a:prstGeom>
          <a:noFill/>
        </p:spPr>
        <p:txBody>
          <a:bodyPr wrap="square" rtlCol="0">
            <a:spAutoFit/>
          </a:bodyPr>
          <a:lstStyle/>
          <a:p>
            <a:r>
              <a:rPr lang="en-US" sz="2000" dirty="0" smtClean="0"/>
              <a:t>The node pool stores all the nodes, including active and inactive ones. Similarly for the edge pool…</a:t>
            </a:r>
            <a:endParaRPr lang="en-US" sz="2000" dirty="0"/>
          </a:p>
        </p:txBody>
      </p:sp>
      <p:sp>
        <p:nvSpPr>
          <p:cNvPr id="25" name="TextBox 24"/>
          <p:cNvSpPr txBox="1"/>
          <p:nvPr/>
        </p:nvSpPr>
        <p:spPr>
          <a:xfrm>
            <a:off x="524199" y="4780275"/>
            <a:ext cx="8333922" cy="707886"/>
          </a:xfrm>
          <a:prstGeom prst="rect">
            <a:avLst/>
          </a:prstGeom>
          <a:noFill/>
        </p:spPr>
        <p:txBody>
          <a:bodyPr wrap="square" rtlCol="0">
            <a:spAutoFit/>
          </a:bodyPr>
          <a:lstStyle/>
          <a:p>
            <a:r>
              <a:rPr lang="en-US" sz="2000" dirty="0" smtClean="0"/>
              <a:t>The free node array maintains the indices of all the inactive nodes.</a:t>
            </a:r>
          </a:p>
          <a:p>
            <a:r>
              <a:rPr lang="en-US" sz="2000" dirty="0" smtClean="0"/>
              <a:t>These free  nodes are not used in a graph. Similarly for the free edge array…</a:t>
            </a:r>
            <a:endParaRPr lang="en-US" sz="2000" dirty="0"/>
          </a:p>
        </p:txBody>
      </p:sp>
    </p:spTree>
    <p:extLst>
      <p:ext uri="{BB962C8B-B14F-4D97-AF65-F5344CB8AC3E}">
        <p14:creationId xmlns:p14="http://schemas.microsoft.com/office/powerpoint/2010/main" val="11551546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edge 5</a:t>
            </a:r>
            <a:r>
              <a:rPr lang="en-US" dirty="0"/>
              <a:t/>
            </a:r>
            <a:br>
              <a:rPr lang="en-US" dirty="0"/>
            </a:br>
            <a:r>
              <a:rPr lang="en-US" dirty="0"/>
              <a:t>Step </a:t>
            </a:r>
            <a:r>
              <a:rPr lang="en-US" dirty="0" smtClean="0"/>
              <a:t>7:2</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60</a:t>
            </a:fld>
            <a:endParaRPr lang="en-US"/>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endParaRPr lang="en-US" dirty="0">
              <a:solidFill>
                <a:schemeClr val="tx1"/>
              </a:solidFill>
            </a:endParaRPr>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2061783" cy="461665"/>
          </a:xfrm>
          <a:prstGeom prst="rect">
            <a:avLst/>
          </a:prstGeom>
          <a:noFill/>
        </p:spPr>
        <p:txBody>
          <a:bodyPr wrap="none" rtlCol="0">
            <a:spAutoFit/>
          </a:bodyPr>
          <a:lstStyle/>
          <a:p>
            <a:r>
              <a:rPr lang="en-US" dirty="0" err="1" smtClean="0"/>
              <a:t>deleteEdge</a:t>
            </a:r>
            <a:r>
              <a:rPr lang="en-US" dirty="0" smtClean="0"/>
              <a:t>( 2 )</a:t>
            </a:r>
            <a:endParaRPr lang="en-US" dirty="0"/>
          </a:p>
        </p:txBody>
      </p:sp>
      <p:sp>
        <p:nvSpPr>
          <p:cNvPr id="58" name="Rectangle 57"/>
          <p:cNvSpPr/>
          <p:nvPr/>
        </p:nvSpPr>
        <p:spPr>
          <a:xfrm>
            <a:off x="457200" y="2667000"/>
            <a:ext cx="3265471" cy="2031325"/>
          </a:xfrm>
          <a:prstGeom prst="rect">
            <a:avLst/>
          </a:prstGeom>
          <a:ln>
            <a:solidFill>
              <a:schemeClr val="bg1">
                <a:lumMod val="75000"/>
              </a:schemeClr>
            </a:solidFill>
          </a:ln>
        </p:spPr>
        <p:txBody>
          <a:bodyPr wrap="square">
            <a:spAutoFit/>
          </a:bodyPr>
          <a:lstStyle/>
          <a:p>
            <a:endParaRPr lang="en-US" sz="1800" dirty="0" smtClean="0">
              <a:solidFill>
                <a:srgbClr val="0000FF"/>
              </a:solidFill>
              <a:latin typeface="Courier New" panose="02070309020205020404" pitchFamily="49" charset="0"/>
            </a:endParaRPr>
          </a:p>
          <a:p>
            <a:endParaRPr lang="en-US" sz="1800" dirty="0">
              <a:solidFill>
                <a:srgbClr val="0000FF"/>
              </a:solidFill>
              <a:latin typeface="Courier New" panose="02070309020205020404" pitchFamily="49" charset="0"/>
            </a:endParaRPr>
          </a:p>
          <a:p>
            <a:r>
              <a:rPr lang="en-US" sz="1800" dirty="0" smtClean="0">
                <a:solidFill>
                  <a:prstClr val="black"/>
                </a:solidFill>
                <a:latin typeface="Courier New" panose="02070309020205020404" pitchFamily="49" charset="0"/>
              </a:rPr>
              <a:t>EDGE </a:t>
            </a:r>
            <a:r>
              <a:rPr lang="en-US" sz="1800" dirty="0">
                <a:solidFill>
                  <a:prstClr val="black"/>
                </a:solidFill>
                <a:latin typeface="Courier New" panose="02070309020205020404" pitchFamily="49" charset="0"/>
              </a:rPr>
              <a:t>{</a:t>
            </a:r>
          </a:p>
          <a:p>
            <a:r>
              <a:rPr lang="en-US" sz="1800" dirty="0" smtClean="0">
                <a:solidFill>
                  <a:prstClr val="black"/>
                </a:solidFill>
                <a:latin typeface="Courier New" panose="02070309020205020404" pitchFamily="49" charset="0"/>
              </a:rPr>
              <a:t>    id = 5</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b="1" dirty="0" err="1" smtClean="0">
                <a:solidFill>
                  <a:prstClr val="black"/>
                </a:solidFill>
                <a:latin typeface="Courier New" panose="02070309020205020404" pitchFamily="49" charset="0"/>
              </a:rPr>
              <a:t>dynamicID</a:t>
            </a:r>
            <a:r>
              <a:rPr lang="en-US" sz="1800" b="1" dirty="0">
                <a:solidFill>
                  <a:prstClr val="black"/>
                </a:solidFill>
                <a:latin typeface="Courier New" panose="02070309020205020404" pitchFamily="49" charset="0"/>
              </a:rPr>
              <a:t> </a:t>
            </a:r>
            <a:r>
              <a:rPr lang="en-US" sz="1800" b="1" dirty="0" smtClean="0">
                <a:solidFill>
                  <a:prstClr val="black"/>
                </a:solidFill>
                <a:latin typeface="Courier New" panose="02070309020205020404" pitchFamily="49" charset="0"/>
              </a:rPr>
              <a:t>= 0</a:t>
            </a:r>
            <a:endParaRPr lang="en-US" sz="1800" b="1"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nodeID</a:t>
            </a:r>
            <a:r>
              <a:rPr lang="en-US" sz="1800" dirty="0" smtClean="0">
                <a:solidFill>
                  <a:prstClr val="black"/>
                </a:solidFill>
                <a:latin typeface="Courier New" panose="02070309020205020404" pitchFamily="49" charset="0"/>
              </a:rPr>
              <a:t>[2] = {2, 3}</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409065" y="5626150"/>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42160" y="4807683"/>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409065" y="2696163"/>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477000" y="3666458"/>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
        <p:nvSpPr>
          <p:cNvPr id="63" name="Oval 8"/>
          <p:cNvSpPr>
            <a:spLocks noChangeArrowheads="1"/>
          </p:cNvSpPr>
          <p:nvPr/>
        </p:nvSpPr>
        <p:spPr bwMode="auto">
          <a:xfrm>
            <a:off x="2653254" y="495665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1</a:t>
            </a:r>
            <a:endParaRPr lang="en-US" altLang="en-US" sz="2400" dirty="0"/>
          </a:p>
        </p:txBody>
      </p:sp>
      <p:sp>
        <p:nvSpPr>
          <p:cNvPr id="64" name="Oval 8"/>
          <p:cNvSpPr>
            <a:spLocks noChangeArrowheads="1"/>
          </p:cNvSpPr>
          <p:nvPr/>
        </p:nvSpPr>
        <p:spPr bwMode="auto">
          <a:xfrm>
            <a:off x="444593" y="4905471"/>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0</a:t>
            </a:r>
            <a:endParaRPr lang="en-US" altLang="en-US" sz="2400" dirty="0"/>
          </a:p>
        </p:txBody>
      </p:sp>
      <p:cxnSp>
        <p:nvCxnSpPr>
          <p:cNvPr id="8" name="Straight Connector 7"/>
          <p:cNvCxnSpPr>
            <a:stCxn id="62" idx="6"/>
            <a:endCxn id="57" idx="1"/>
          </p:cNvCxnSpPr>
          <p:nvPr/>
        </p:nvCxnSpPr>
        <p:spPr>
          <a:xfrm>
            <a:off x="2198741" y="5673472"/>
            <a:ext cx="916416" cy="26861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eeform 64"/>
          <p:cNvSpPr/>
          <p:nvPr/>
        </p:nvSpPr>
        <p:spPr>
          <a:xfrm>
            <a:off x="2989943" y="3452769"/>
            <a:ext cx="2648858" cy="459865"/>
          </a:xfrm>
          <a:custGeom>
            <a:avLst/>
            <a:gdLst>
              <a:gd name="connsiteX0" fmla="*/ 0 w 2569028"/>
              <a:gd name="connsiteY0" fmla="*/ 480602 h 480602"/>
              <a:gd name="connsiteX1" fmla="*/ 711200 w 2569028"/>
              <a:gd name="connsiteY1" fmla="*/ 161288 h 480602"/>
              <a:gd name="connsiteX2" fmla="*/ 1146628 w 2569028"/>
              <a:gd name="connsiteY2" fmla="*/ 1631 h 480602"/>
              <a:gd name="connsiteX3" fmla="*/ 1654628 w 2569028"/>
              <a:gd name="connsiteY3" fmla="*/ 74202 h 480602"/>
              <a:gd name="connsiteX4" fmla="*/ 2409371 w 2569028"/>
              <a:gd name="connsiteY4" fmla="*/ 190317 h 480602"/>
              <a:gd name="connsiteX5" fmla="*/ 2569028 w 2569028"/>
              <a:gd name="connsiteY5" fmla="*/ 422545 h 480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9028" h="480602">
                <a:moveTo>
                  <a:pt x="0" y="480602"/>
                </a:moveTo>
                <a:cubicBezTo>
                  <a:pt x="260047" y="360859"/>
                  <a:pt x="520095" y="241116"/>
                  <a:pt x="711200" y="161288"/>
                </a:cubicBezTo>
                <a:cubicBezTo>
                  <a:pt x="902305" y="81460"/>
                  <a:pt x="989390" y="16145"/>
                  <a:pt x="1146628" y="1631"/>
                </a:cubicBezTo>
                <a:cubicBezTo>
                  <a:pt x="1303866" y="-12883"/>
                  <a:pt x="1654628" y="74202"/>
                  <a:pt x="1654628" y="74202"/>
                </a:cubicBezTo>
                <a:cubicBezTo>
                  <a:pt x="1865085" y="105650"/>
                  <a:pt x="2256971" y="132260"/>
                  <a:pt x="2409371" y="190317"/>
                </a:cubicBezTo>
                <a:cubicBezTo>
                  <a:pt x="2561771" y="248374"/>
                  <a:pt x="2565399" y="335459"/>
                  <a:pt x="2569028" y="422545"/>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a:endCxn id="63" idx="2"/>
          </p:cNvCxnSpPr>
          <p:nvPr/>
        </p:nvCxnSpPr>
        <p:spPr>
          <a:xfrm>
            <a:off x="1054193" y="5172171"/>
            <a:ext cx="1599061" cy="5118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359784" y="5783830"/>
            <a:ext cx="338554" cy="461665"/>
          </a:xfrm>
          <a:prstGeom prst="rect">
            <a:avLst/>
          </a:prstGeom>
        </p:spPr>
        <p:txBody>
          <a:bodyPr wrap="none">
            <a:spAutoFit/>
          </a:bodyPr>
          <a:lstStyle/>
          <a:p>
            <a:r>
              <a:rPr lang="en-US" dirty="0"/>
              <a:t>5</a:t>
            </a:r>
          </a:p>
        </p:txBody>
      </p:sp>
      <p:sp>
        <p:nvSpPr>
          <p:cNvPr id="67" name="Rectangle 66"/>
          <p:cNvSpPr/>
          <p:nvPr/>
        </p:nvSpPr>
        <p:spPr>
          <a:xfrm>
            <a:off x="1748521" y="4674638"/>
            <a:ext cx="338554" cy="461665"/>
          </a:xfrm>
          <a:prstGeom prst="rect">
            <a:avLst/>
          </a:prstGeom>
        </p:spPr>
        <p:txBody>
          <a:bodyPr wrap="none">
            <a:spAutoFit/>
          </a:bodyPr>
          <a:lstStyle/>
          <a:p>
            <a:r>
              <a:rPr lang="en-US" dirty="0" smtClean="0"/>
              <a:t>4</a:t>
            </a:r>
            <a:endParaRPr lang="en-US" dirty="0"/>
          </a:p>
        </p:txBody>
      </p:sp>
      <p:sp>
        <p:nvSpPr>
          <p:cNvPr id="7" name="TextBox 6"/>
          <p:cNvSpPr txBox="1"/>
          <p:nvPr/>
        </p:nvSpPr>
        <p:spPr>
          <a:xfrm>
            <a:off x="4823261" y="279112"/>
            <a:ext cx="4001840" cy="2308324"/>
          </a:xfrm>
          <a:prstGeom prst="rect">
            <a:avLst/>
          </a:prstGeom>
          <a:noFill/>
          <a:ln>
            <a:solidFill>
              <a:schemeClr val="bg1">
                <a:lumMod val="75000"/>
              </a:schemeClr>
            </a:solidFill>
          </a:ln>
        </p:spPr>
        <p:txBody>
          <a:bodyPr wrap="square" rtlCol="0">
            <a:spAutoFit/>
          </a:bodyPr>
          <a:lstStyle/>
          <a:p>
            <a:r>
              <a:rPr lang="en-US" dirty="0" smtClean="0"/>
              <a:t>Get the dynamic ID of the edge. Need to delete it from AE (active edge array).</a:t>
            </a:r>
          </a:p>
          <a:p>
            <a:r>
              <a:rPr lang="en-US" b="1" dirty="0" smtClean="0"/>
              <a:t>Move the last element to its position. Then decrease the count.</a:t>
            </a:r>
            <a:endParaRPr lang="en-US" dirty="0"/>
          </a:p>
        </p:txBody>
      </p:sp>
    </p:spTree>
    <p:extLst>
      <p:ext uri="{BB962C8B-B14F-4D97-AF65-F5344CB8AC3E}">
        <p14:creationId xmlns:p14="http://schemas.microsoft.com/office/powerpoint/2010/main" val="24287152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edge 5</a:t>
            </a:r>
            <a:r>
              <a:rPr lang="en-US" dirty="0"/>
              <a:t/>
            </a:r>
            <a:br>
              <a:rPr lang="en-US" dirty="0"/>
            </a:br>
            <a:r>
              <a:rPr lang="en-US" dirty="0"/>
              <a:t>Step </a:t>
            </a:r>
            <a:r>
              <a:rPr lang="en-US" dirty="0" smtClean="0"/>
              <a:t>7:2</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61</a:t>
            </a:fld>
            <a:endParaRPr lang="en-US"/>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endParaRPr lang="en-US" dirty="0">
              <a:solidFill>
                <a:schemeClr val="tx1"/>
              </a:solidFill>
            </a:endParaRPr>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2061783" cy="461665"/>
          </a:xfrm>
          <a:prstGeom prst="rect">
            <a:avLst/>
          </a:prstGeom>
          <a:noFill/>
        </p:spPr>
        <p:txBody>
          <a:bodyPr wrap="none" rtlCol="0">
            <a:spAutoFit/>
          </a:bodyPr>
          <a:lstStyle/>
          <a:p>
            <a:r>
              <a:rPr lang="en-US" dirty="0" err="1" smtClean="0"/>
              <a:t>deleteEdge</a:t>
            </a:r>
            <a:r>
              <a:rPr lang="en-US" dirty="0" smtClean="0"/>
              <a:t>( 2 )</a:t>
            </a:r>
            <a:endParaRPr lang="en-US" dirty="0"/>
          </a:p>
        </p:txBody>
      </p:sp>
      <p:sp>
        <p:nvSpPr>
          <p:cNvPr id="58" name="Rectangle 57"/>
          <p:cNvSpPr/>
          <p:nvPr/>
        </p:nvSpPr>
        <p:spPr>
          <a:xfrm>
            <a:off x="457200" y="2667000"/>
            <a:ext cx="3265471" cy="2031325"/>
          </a:xfrm>
          <a:prstGeom prst="rect">
            <a:avLst/>
          </a:prstGeom>
          <a:ln>
            <a:solidFill>
              <a:schemeClr val="bg1">
                <a:lumMod val="75000"/>
              </a:schemeClr>
            </a:solidFill>
          </a:ln>
        </p:spPr>
        <p:txBody>
          <a:bodyPr wrap="square">
            <a:spAutoFit/>
          </a:bodyPr>
          <a:lstStyle/>
          <a:p>
            <a:endParaRPr lang="en-US" sz="1800" dirty="0" smtClean="0">
              <a:solidFill>
                <a:srgbClr val="0000FF"/>
              </a:solidFill>
              <a:latin typeface="Courier New" panose="02070309020205020404" pitchFamily="49" charset="0"/>
            </a:endParaRPr>
          </a:p>
          <a:p>
            <a:endParaRPr lang="en-US" sz="1800" dirty="0">
              <a:solidFill>
                <a:srgbClr val="0000FF"/>
              </a:solidFill>
              <a:latin typeface="Courier New" panose="02070309020205020404" pitchFamily="49" charset="0"/>
            </a:endParaRPr>
          </a:p>
          <a:p>
            <a:r>
              <a:rPr lang="en-US" sz="1800" dirty="0" smtClean="0">
                <a:solidFill>
                  <a:prstClr val="black"/>
                </a:solidFill>
                <a:latin typeface="Courier New" panose="02070309020205020404" pitchFamily="49" charset="0"/>
              </a:rPr>
              <a:t>EDGE </a:t>
            </a:r>
            <a:r>
              <a:rPr lang="en-US" sz="1800" dirty="0">
                <a:solidFill>
                  <a:prstClr val="black"/>
                </a:solidFill>
                <a:latin typeface="Courier New" panose="02070309020205020404" pitchFamily="49" charset="0"/>
              </a:rPr>
              <a:t>{</a:t>
            </a:r>
          </a:p>
          <a:p>
            <a:r>
              <a:rPr lang="en-US" sz="1800" dirty="0" smtClean="0">
                <a:solidFill>
                  <a:prstClr val="black"/>
                </a:solidFill>
                <a:latin typeface="Courier New" panose="02070309020205020404" pitchFamily="49" charset="0"/>
              </a:rPr>
              <a:t>    id = 5</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b="1" dirty="0" err="1" smtClean="0">
                <a:solidFill>
                  <a:prstClr val="black"/>
                </a:solidFill>
                <a:latin typeface="Courier New" panose="02070309020205020404" pitchFamily="49" charset="0"/>
              </a:rPr>
              <a:t>dynamicID</a:t>
            </a:r>
            <a:r>
              <a:rPr lang="en-US" sz="1800" b="1" dirty="0">
                <a:solidFill>
                  <a:prstClr val="black"/>
                </a:solidFill>
                <a:latin typeface="Courier New" panose="02070309020205020404" pitchFamily="49" charset="0"/>
              </a:rPr>
              <a:t> </a:t>
            </a:r>
            <a:r>
              <a:rPr lang="en-US" sz="1800" b="1" dirty="0" smtClean="0">
                <a:solidFill>
                  <a:prstClr val="black"/>
                </a:solidFill>
                <a:latin typeface="Courier New" panose="02070309020205020404" pitchFamily="49" charset="0"/>
              </a:rPr>
              <a:t>= 0</a:t>
            </a:r>
            <a:endParaRPr lang="en-US" sz="1800" b="1"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nodeID</a:t>
            </a:r>
            <a:r>
              <a:rPr lang="en-US" sz="1800" dirty="0" smtClean="0">
                <a:solidFill>
                  <a:prstClr val="black"/>
                </a:solidFill>
                <a:latin typeface="Courier New" panose="02070309020205020404" pitchFamily="49" charset="0"/>
              </a:rPr>
              <a:t>[2] = {2, 3}</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409065" y="5626150"/>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42160" y="4807683"/>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409065" y="2696163"/>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031169" y="3629061"/>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
        <p:nvSpPr>
          <p:cNvPr id="63" name="Oval 8"/>
          <p:cNvSpPr>
            <a:spLocks noChangeArrowheads="1"/>
          </p:cNvSpPr>
          <p:nvPr/>
        </p:nvSpPr>
        <p:spPr bwMode="auto">
          <a:xfrm>
            <a:off x="2653254" y="495665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1</a:t>
            </a:r>
            <a:endParaRPr lang="en-US" altLang="en-US" sz="2400" dirty="0"/>
          </a:p>
        </p:txBody>
      </p:sp>
      <p:sp>
        <p:nvSpPr>
          <p:cNvPr id="64" name="Oval 8"/>
          <p:cNvSpPr>
            <a:spLocks noChangeArrowheads="1"/>
          </p:cNvSpPr>
          <p:nvPr/>
        </p:nvSpPr>
        <p:spPr bwMode="auto">
          <a:xfrm>
            <a:off x="444593" y="4905471"/>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0</a:t>
            </a:r>
            <a:endParaRPr lang="en-US" altLang="en-US" sz="2400" dirty="0"/>
          </a:p>
        </p:txBody>
      </p:sp>
      <p:cxnSp>
        <p:nvCxnSpPr>
          <p:cNvPr id="8" name="Straight Connector 7"/>
          <p:cNvCxnSpPr>
            <a:stCxn id="62" idx="6"/>
            <a:endCxn id="57" idx="1"/>
          </p:cNvCxnSpPr>
          <p:nvPr/>
        </p:nvCxnSpPr>
        <p:spPr>
          <a:xfrm>
            <a:off x="2198741" y="5673472"/>
            <a:ext cx="916416" cy="26861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eeform 64"/>
          <p:cNvSpPr/>
          <p:nvPr/>
        </p:nvSpPr>
        <p:spPr>
          <a:xfrm>
            <a:off x="2989943" y="3452769"/>
            <a:ext cx="2648858" cy="459865"/>
          </a:xfrm>
          <a:custGeom>
            <a:avLst/>
            <a:gdLst>
              <a:gd name="connsiteX0" fmla="*/ 0 w 2569028"/>
              <a:gd name="connsiteY0" fmla="*/ 480602 h 480602"/>
              <a:gd name="connsiteX1" fmla="*/ 711200 w 2569028"/>
              <a:gd name="connsiteY1" fmla="*/ 161288 h 480602"/>
              <a:gd name="connsiteX2" fmla="*/ 1146628 w 2569028"/>
              <a:gd name="connsiteY2" fmla="*/ 1631 h 480602"/>
              <a:gd name="connsiteX3" fmla="*/ 1654628 w 2569028"/>
              <a:gd name="connsiteY3" fmla="*/ 74202 h 480602"/>
              <a:gd name="connsiteX4" fmla="*/ 2409371 w 2569028"/>
              <a:gd name="connsiteY4" fmla="*/ 190317 h 480602"/>
              <a:gd name="connsiteX5" fmla="*/ 2569028 w 2569028"/>
              <a:gd name="connsiteY5" fmla="*/ 422545 h 480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9028" h="480602">
                <a:moveTo>
                  <a:pt x="0" y="480602"/>
                </a:moveTo>
                <a:cubicBezTo>
                  <a:pt x="260047" y="360859"/>
                  <a:pt x="520095" y="241116"/>
                  <a:pt x="711200" y="161288"/>
                </a:cubicBezTo>
                <a:cubicBezTo>
                  <a:pt x="902305" y="81460"/>
                  <a:pt x="989390" y="16145"/>
                  <a:pt x="1146628" y="1631"/>
                </a:cubicBezTo>
                <a:cubicBezTo>
                  <a:pt x="1303866" y="-12883"/>
                  <a:pt x="1654628" y="74202"/>
                  <a:pt x="1654628" y="74202"/>
                </a:cubicBezTo>
                <a:cubicBezTo>
                  <a:pt x="1865085" y="105650"/>
                  <a:pt x="2256971" y="132260"/>
                  <a:pt x="2409371" y="190317"/>
                </a:cubicBezTo>
                <a:cubicBezTo>
                  <a:pt x="2561771" y="248374"/>
                  <a:pt x="2565399" y="335459"/>
                  <a:pt x="2569028" y="422545"/>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a:endCxn id="63" idx="2"/>
          </p:cNvCxnSpPr>
          <p:nvPr/>
        </p:nvCxnSpPr>
        <p:spPr>
          <a:xfrm>
            <a:off x="1054193" y="5172171"/>
            <a:ext cx="1599061" cy="5118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359784" y="5783830"/>
            <a:ext cx="338554" cy="461665"/>
          </a:xfrm>
          <a:prstGeom prst="rect">
            <a:avLst/>
          </a:prstGeom>
        </p:spPr>
        <p:txBody>
          <a:bodyPr wrap="none">
            <a:spAutoFit/>
          </a:bodyPr>
          <a:lstStyle/>
          <a:p>
            <a:r>
              <a:rPr lang="en-US" dirty="0"/>
              <a:t>5</a:t>
            </a:r>
          </a:p>
        </p:txBody>
      </p:sp>
      <p:sp>
        <p:nvSpPr>
          <p:cNvPr id="67" name="Rectangle 66"/>
          <p:cNvSpPr/>
          <p:nvPr/>
        </p:nvSpPr>
        <p:spPr>
          <a:xfrm>
            <a:off x="1748521" y="4674638"/>
            <a:ext cx="338554" cy="461665"/>
          </a:xfrm>
          <a:prstGeom prst="rect">
            <a:avLst/>
          </a:prstGeom>
        </p:spPr>
        <p:txBody>
          <a:bodyPr wrap="none">
            <a:spAutoFit/>
          </a:bodyPr>
          <a:lstStyle/>
          <a:p>
            <a:r>
              <a:rPr lang="en-US" dirty="0" smtClean="0"/>
              <a:t>4</a:t>
            </a:r>
            <a:endParaRPr lang="en-US" dirty="0"/>
          </a:p>
        </p:txBody>
      </p:sp>
      <p:sp>
        <p:nvSpPr>
          <p:cNvPr id="7" name="TextBox 6"/>
          <p:cNvSpPr txBox="1"/>
          <p:nvPr/>
        </p:nvSpPr>
        <p:spPr>
          <a:xfrm>
            <a:off x="4823261" y="279112"/>
            <a:ext cx="4001840" cy="2308324"/>
          </a:xfrm>
          <a:prstGeom prst="rect">
            <a:avLst/>
          </a:prstGeom>
          <a:noFill/>
          <a:ln>
            <a:solidFill>
              <a:schemeClr val="bg1">
                <a:lumMod val="75000"/>
              </a:schemeClr>
            </a:solidFill>
          </a:ln>
        </p:spPr>
        <p:txBody>
          <a:bodyPr wrap="square" rtlCol="0">
            <a:spAutoFit/>
          </a:bodyPr>
          <a:lstStyle/>
          <a:p>
            <a:r>
              <a:rPr lang="en-US" dirty="0" smtClean="0"/>
              <a:t>Get the dynamic ID of the edge. Need to delete it from AE (active edge array).</a:t>
            </a:r>
          </a:p>
          <a:p>
            <a:r>
              <a:rPr lang="en-US" b="1" dirty="0" smtClean="0"/>
              <a:t>Move the last element to its position. Then decrease the count.</a:t>
            </a:r>
            <a:endParaRPr lang="en-US" dirty="0"/>
          </a:p>
        </p:txBody>
      </p:sp>
    </p:spTree>
    <p:extLst>
      <p:ext uri="{BB962C8B-B14F-4D97-AF65-F5344CB8AC3E}">
        <p14:creationId xmlns:p14="http://schemas.microsoft.com/office/powerpoint/2010/main" val="12322748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edge 5</a:t>
            </a:r>
            <a:r>
              <a:rPr lang="en-US" dirty="0"/>
              <a:t/>
            </a:r>
            <a:br>
              <a:rPr lang="en-US" dirty="0"/>
            </a:br>
            <a:r>
              <a:rPr lang="en-US" dirty="0"/>
              <a:t>Step </a:t>
            </a:r>
            <a:r>
              <a:rPr lang="en-US" dirty="0" smtClean="0"/>
              <a:t>7:2</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62</a:t>
            </a:fld>
            <a:endParaRPr lang="en-US"/>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endParaRPr lang="en-US" dirty="0">
              <a:solidFill>
                <a:schemeClr val="tx1"/>
              </a:solidFill>
            </a:endParaRPr>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2061783" cy="461665"/>
          </a:xfrm>
          <a:prstGeom prst="rect">
            <a:avLst/>
          </a:prstGeom>
          <a:noFill/>
        </p:spPr>
        <p:txBody>
          <a:bodyPr wrap="none" rtlCol="0">
            <a:spAutoFit/>
          </a:bodyPr>
          <a:lstStyle/>
          <a:p>
            <a:r>
              <a:rPr lang="en-US" dirty="0" err="1" smtClean="0"/>
              <a:t>deleteEdge</a:t>
            </a:r>
            <a:r>
              <a:rPr lang="en-US" dirty="0" smtClean="0"/>
              <a:t>( 2 )</a:t>
            </a:r>
            <a:endParaRPr lang="en-US" dirty="0"/>
          </a:p>
        </p:txBody>
      </p:sp>
      <p:sp>
        <p:nvSpPr>
          <p:cNvPr id="58" name="Rectangle 57"/>
          <p:cNvSpPr/>
          <p:nvPr/>
        </p:nvSpPr>
        <p:spPr>
          <a:xfrm>
            <a:off x="457200" y="2667000"/>
            <a:ext cx="3265471" cy="2031325"/>
          </a:xfrm>
          <a:prstGeom prst="rect">
            <a:avLst/>
          </a:prstGeom>
          <a:ln>
            <a:solidFill>
              <a:schemeClr val="bg1">
                <a:lumMod val="75000"/>
              </a:schemeClr>
            </a:solidFill>
          </a:ln>
        </p:spPr>
        <p:txBody>
          <a:bodyPr wrap="square">
            <a:spAutoFit/>
          </a:bodyPr>
          <a:lstStyle/>
          <a:p>
            <a:endParaRPr lang="en-US" sz="1800" dirty="0" smtClean="0">
              <a:solidFill>
                <a:srgbClr val="0000FF"/>
              </a:solidFill>
              <a:latin typeface="Courier New" panose="02070309020205020404" pitchFamily="49" charset="0"/>
            </a:endParaRPr>
          </a:p>
          <a:p>
            <a:endParaRPr lang="en-US" sz="1800" dirty="0">
              <a:solidFill>
                <a:srgbClr val="0000FF"/>
              </a:solidFill>
              <a:latin typeface="Courier New" panose="02070309020205020404" pitchFamily="49" charset="0"/>
            </a:endParaRPr>
          </a:p>
          <a:p>
            <a:r>
              <a:rPr lang="en-US" sz="1800" dirty="0" smtClean="0">
                <a:solidFill>
                  <a:prstClr val="black"/>
                </a:solidFill>
                <a:latin typeface="Courier New" panose="02070309020205020404" pitchFamily="49" charset="0"/>
              </a:rPr>
              <a:t>EDGE </a:t>
            </a:r>
            <a:r>
              <a:rPr lang="en-US" sz="1800" dirty="0">
                <a:solidFill>
                  <a:prstClr val="black"/>
                </a:solidFill>
                <a:latin typeface="Courier New" panose="02070309020205020404" pitchFamily="49" charset="0"/>
              </a:rPr>
              <a:t>{</a:t>
            </a:r>
          </a:p>
          <a:p>
            <a:r>
              <a:rPr lang="en-US" sz="1800" dirty="0" smtClean="0">
                <a:solidFill>
                  <a:prstClr val="black"/>
                </a:solidFill>
                <a:latin typeface="Courier New" panose="02070309020205020404" pitchFamily="49" charset="0"/>
              </a:rPr>
              <a:t>    id = 5</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b="1" dirty="0" err="1" smtClean="0">
                <a:solidFill>
                  <a:prstClr val="black"/>
                </a:solidFill>
                <a:latin typeface="Courier New" panose="02070309020205020404" pitchFamily="49" charset="0"/>
              </a:rPr>
              <a:t>dynamicID</a:t>
            </a:r>
            <a:r>
              <a:rPr lang="en-US" sz="1800" b="1" dirty="0">
                <a:solidFill>
                  <a:prstClr val="black"/>
                </a:solidFill>
                <a:latin typeface="Courier New" panose="02070309020205020404" pitchFamily="49" charset="0"/>
              </a:rPr>
              <a:t> </a:t>
            </a:r>
            <a:r>
              <a:rPr lang="en-US" sz="1800" b="1" dirty="0" smtClean="0">
                <a:solidFill>
                  <a:prstClr val="black"/>
                </a:solidFill>
                <a:latin typeface="Courier New" panose="02070309020205020404" pitchFamily="49" charset="0"/>
              </a:rPr>
              <a:t>= 0</a:t>
            </a:r>
            <a:endParaRPr lang="en-US" sz="1800" b="1"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nodeID</a:t>
            </a:r>
            <a:r>
              <a:rPr lang="en-US" sz="1800" dirty="0" smtClean="0">
                <a:solidFill>
                  <a:prstClr val="black"/>
                </a:solidFill>
                <a:latin typeface="Courier New" panose="02070309020205020404" pitchFamily="49" charset="0"/>
              </a:rPr>
              <a:t>[2] = {2, 3}</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409065" y="5626150"/>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42160" y="4807683"/>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409065" y="2696163"/>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031169" y="3629061"/>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
        <p:nvSpPr>
          <p:cNvPr id="63" name="Oval 8"/>
          <p:cNvSpPr>
            <a:spLocks noChangeArrowheads="1"/>
          </p:cNvSpPr>
          <p:nvPr/>
        </p:nvSpPr>
        <p:spPr bwMode="auto">
          <a:xfrm>
            <a:off x="2653254" y="495665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1</a:t>
            </a:r>
            <a:endParaRPr lang="en-US" altLang="en-US" sz="2400" dirty="0"/>
          </a:p>
        </p:txBody>
      </p:sp>
      <p:sp>
        <p:nvSpPr>
          <p:cNvPr id="64" name="Oval 8"/>
          <p:cNvSpPr>
            <a:spLocks noChangeArrowheads="1"/>
          </p:cNvSpPr>
          <p:nvPr/>
        </p:nvSpPr>
        <p:spPr bwMode="auto">
          <a:xfrm>
            <a:off x="444593" y="4905471"/>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0</a:t>
            </a:r>
            <a:endParaRPr lang="en-US" altLang="en-US" sz="2400" dirty="0"/>
          </a:p>
        </p:txBody>
      </p:sp>
      <p:cxnSp>
        <p:nvCxnSpPr>
          <p:cNvPr id="8" name="Straight Connector 7"/>
          <p:cNvCxnSpPr>
            <a:stCxn id="62" idx="6"/>
            <a:endCxn id="57" idx="1"/>
          </p:cNvCxnSpPr>
          <p:nvPr/>
        </p:nvCxnSpPr>
        <p:spPr>
          <a:xfrm>
            <a:off x="2198741" y="5673472"/>
            <a:ext cx="916416" cy="26861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eeform 64"/>
          <p:cNvSpPr/>
          <p:nvPr/>
        </p:nvSpPr>
        <p:spPr>
          <a:xfrm>
            <a:off x="2989943" y="3452769"/>
            <a:ext cx="2648858" cy="459865"/>
          </a:xfrm>
          <a:custGeom>
            <a:avLst/>
            <a:gdLst>
              <a:gd name="connsiteX0" fmla="*/ 0 w 2569028"/>
              <a:gd name="connsiteY0" fmla="*/ 480602 h 480602"/>
              <a:gd name="connsiteX1" fmla="*/ 711200 w 2569028"/>
              <a:gd name="connsiteY1" fmla="*/ 161288 h 480602"/>
              <a:gd name="connsiteX2" fmla="*/ 1146628 w 2569028"/>
              <a:gd name="connsiteY2" fmla="*/ 1631 h 480602"/>
              <a:gd name="connsiteX3" fmla="*/ 1654628 w 2569028"/>
              <a:gd name="connsiteY3" fmla="*/ 74202 h 480602"/>
              <a:gd name="connsiteX4" fmla="*/ 2409371 w 2569028"/>
              <a:gd name="connsiteY4" fmla="*/ 190317 h 480602"/>
              <a:gd name="connsiteX5" fmla="*/ 2569028 w 2569028"/>
              <a:gd name="connsiteY5" fmla="*/ 422545 h 480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9028" h="480602">
                <a:moveTo>
                  <a:pt x="0" y="480602"/>
                </a:moveTo>
                <a:cubicBezTo>
                  <a:pt x="260047" y="360859"/>
                  <a:pt x="520095" y="241116"/>
                  <a:pt x="711200" y="161288"/>
                </a:cubicBezTo>
                <a:cubicBezTo>
                  <a:pt x="902305" y="81460"/>
                  <a:pt x="989390" y="16145"/>
                  <a:pt x="1146628" y="1631"/>
                </a:cubicBezTo>
                <a:cubicBezTo>
                  <a:pt x="1303866" y="-12883"/>
                  <a:pt x="1654628" y="74202"/>
                  <a:pt x="1654628" y="74202"/>
                </a:cubicBezTo>
                <a:cubicBezTo>
                  <a:pt x="1865085" y="105650"/>
                  <a:pt x="2256971" y="132260"/>
                  <a:pt x="2409371" y="190317"/>
                </a:cubicBezTo>
                <a:cubicBezTo>
                  <a:pt x="2561771" y="248374"/>
                  <a:pt x="2565399" y="335459"/>
                  <a:pt x="2569028" y="422545"/>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a:endCxn id="63" idx="2"/>
          </p:cNvCxnSpPr>
          <p:nvPr/>
        </p:nvCxnSpPr>
        <p:spPr>
          <a:xfrm>
            <a:off x="1054193" y="5172171"/>
            <a:ext cx="1599061" cy="5118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359784" y="5783830"/>
            <a:ext cx="338554" cy="461665"/>
          </a:xfrm>
          <a:prstGeom prst="rect">
            <a:avLst/>
          </a:prstGeom>
        </p:spPr>
        <p:txBody>
          <a:bodyPr wrap="none">
            <a:spAutoFit/>
          </a:bodyPr>
          <a:lstStyle/>
          <a:p>
            <a:r>
              <a:rPr lang="en-US" dirty="0"/>
              <a:t>5</a:t>
            </a:r>
          </a:p>
        </p:txBody>
      </p:sp>
      <p:sp>
        <p:nvSpPr>
          <p:cNvPr id="67" name="Rectangle 66"/>
          <p:cNvSpPr/>
          <p:nvPr/>
        </p:nvSpPr>
        <p:spPr>
          <a:xfrm>
            <a:off x="1748521" y="4674638"/>
            <a:ext cx="338554" cy="461665"/>
          </a:xfrm>
          <a:prstGeom prst="rect">
            <a:avLst/>
          </a:prstGeom>
        </p:spPr>
        <p:txBody>
          <a:bodyPr wrap="none">
            <a:spAutoFit/>
          </a:bodyPr>
          <a:lstStyle/>
          <a:p>
            <a:r>
              <a:rPr lang="en-US" dirty="0" smtClean="0"/>
              <a:t>4</a:t>
            </a:r>
            <a:endParaRPr lang="en-US" dirty="0"/>
          </a:p>
        </p:txBody>
      </p:sp>
      <p:sp>
        <p:nvSpPr>
          <p:cNvPr id="7" name="TextBox 6"/>
          <p:cNvSpPr txBox="1"/>
          <p:nvPr/>
        </p:nvSpPr>
        <p:spPr>
          <a:xfrm>
            <a:off x="4851695" y="103410"/>
            <a:ext cx="4001840" cy="1200329"/>
          </a:xfrm>
          <a:prstGeom prst="rect">
            <a:avLst/>
          </a:prstGeom>
          <a:noFill/>
          <a:ln>
            <a:solidFill>
              <a:schemeClr val="bg1">
                <a:lumMod val="75000"/>
              </a:schemeClr>
            </a:solidFill>
          </a:ln>
        </p:spPr>
        <p:txBody>
          <a:bodyPr wrap="square" rtlCol="0">
            <a:spAutoFit/>
          </a:bodyPr>
          <a:lstStyle/>
          <a:p>
            <a:r>
              <a:rPr lang="en-US" dirty="0" smtClean="0"/>
              <a:t>Update the dynamic ID of the edge 4 because its dynamic ID is changed to 0.</a:t>
            </a:r>
          </a:p>
        </p:txBody>
      </p:sp>
      <p:sp>
        <p:nvSpPr>
          <p:cNvPr id="9" name="Rectangle 8"/>
          <p:cNvSpPr/>
          <p:nvPr/>
        </p:nvSpPr>
        <p:spPr>
          <a:xfrm>
            <a:off x="3814368" y="1457824"/>
            <a:ext cx="3298717" cy="1477328"/>
          </a:xfrm>
          <a:prstGeom prst="rect">
            <a:avLst/>
          </a:prstGeom>
          <a:ln>
            <a:solidFill>
              <a:schemeClr val="bg1">
                <a:lumMod val="75000"/>
              </a:schemeClr>
            </a:solidFill>
          </a:ln>
        </p:spPr>
        <p:txBody>
          <a:bodyPr wrap="square">
            <a:spAutoFit/>
          </a:bodyPr>
          <a:lstStyle/>
          <a:p>
            <a:r>
              <a:rPr lang="en-US" sz="1800" dirty="0">
                <a:solidFill>
                  <a:prstClr val="black"/>
                </a:solidFill>
                <a:latin typeface="Courier New" panose="02070309020205020404" pitchFamily="49" charset="0"/>
              </a:rPr>
              <a:t>EDGE {</a:t>
            </a:r>
          </a:p>
          <a:p>
            <a:r>
              <a:rPr lang="en-US" sz="1800" dirty="0">
                <a:solidFill>
                  <a:prstClr val="black"/>
                </a:solidFill>
                <a:latin typeface="Courier New" panose="02070309020205020404" pitchFamily="49" charset="0"/>
              </a:rPr>
              <a:t>    id = 4</a:t>
            </a:r>
          </a:p>
          <a:p>
            <a:r>
              <a:rPr lang="en-US" sz="1800" dirty="0">
                <a:solidFill>
                  <a:prstClr val="black"/>
                </a:solidFill>
                <a:latin typeface="Courier New" panose="02070309020205020404" pitchFamily="49" charset="0"/>
              </a:rPr>
              <a:t>    </a:t>
            </a:r>
            <a:r>
              <a:rPr lang="en-US" sz="1800" dirty="0" err="1">
                <a:solidFill>
                  <a:prstClr val="black"/>
                </a:solidFill>
                <a:latin typeface="Courier New" panose="02070309020205020404" pitchFamily="49" charset="0"/>
              </a:rPr>
              <a:t>dynamicID</a:t>
            </a:r>
            <a:r>
              <a:rPr lang="en-US" sz="1800" dirty="0">
                <a:solidFill>
                  <a:prstClr val="black"/>
                </a:solidFill>
                <a:latin typeface="Courier New" panose="02070309020205020404" pitchFamily="49" charset="0"/>
              </a:rPr>
              <a:t> = </a:t>
            </a:r>
            <a:r>
              <a:rPr lang="en-US" sz="1800" dirty="0" smtClean="0">
                <a:solidFill>
                  <a:prstClr val="black"/>
                </a:solidFill>
                <a:latin typeface="Courier New" panose="02070309020205020404" pitchFamily="49" charset="0"/>
              </a:rPr>
              <a:t>1 -&gt; 0</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a:solidFill>
                  <a:prstClr val="black"/>
                </a:solidFill>
                <a:latin typeface="Courier New" panose="02070309020205020404" pitchFamily="49" charset="0"/>
              </a:rPr>
              <a:t>nodeID</a:t>
            </a:r>
            <a:r>
              <a:rPr lang="en-US" sz="1800" dirty="0">
                <a:solidFill>
                  <a:prstClr val="black"/>
                </a:solidFill>
                <a:latin typeface="Courier New" panose="02070309020205020404" pitchFamily="49" charset="0"/>
              </a:rPr>
              <a:t>[2] = {0, 1}</a:t>
            </a:r>
          </a:p>
          <a:p>
            <a:r>
              <a:rPr lang="en-US" sz="1800" dirty="0">
                <a:solidFill>
                  <a:prstClr val="black"/>
                </a:solidFill>
                <a:latin typeface="Courier New" panose="02070309020205020404" pitchFamily="49" charset="0"/>
              </a:rPr>
              <a:t>};</a:t>
            </a:r>
          </a:p>
        </p:txBody>
      </p:sp>
    </p:spTree>
    <p:extLst>
      <p:ext uri="{BB962C8B-B14F-4D97-AF65-F5344CB8AC3E}">
        <p14:creationId xmlns:p14="http://schemas.microsoft.com/office/powerpoint/2010/main" val="33843817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edge 5</a:t>
            </a:r>
            <a:r>
              <a:rPr lang="en-US" dirty="0"/>
              <a:t/>
            </a:r>
            <a:br>
              <a:rPr lang="en-US" dirty="0"/>
            </a:br>
            <a:r>
              <a:rPr lang="en-US" dirty="0"/>
              <a:t>Step </a:t>
            </a:r>
            <a:r>
              <a:rPr lang="en-US" dirty="0" smtClean="0"/>
              <a:t>7:2</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63</a:t>
            </a:fld>
            <a:endParaRPr lang="en-US"/>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endParaRPr lang="en-US" dirty="0">
              <a:solidFill>
                <a:schemeClr val="tx1"/>
              </a:solidFill>
            </a:endParaRPr>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2061783" cy="461665"/>
          </a:xfrm>
          <a:prstGeom prst="rect">
            <a:avLst/>
          </a:prstGeom>
          <a:noFill/>
        </p:spPr>
        <p:txBody>
          <a:bodyPr wrap="none" rtlCol="0">
            <a:spAutoFit/>
          </a:bodyPr>
          <a:lstStyle/>
          <a:p>
            <a:r>
              <a:rPr lang="en-US" dirty="0" err="1" smtClean="0"/>
              <a:t>deleteEdge</a:t>
            </a:r>
            <a:r>
              <a:rPr lang="en-US" dirty="0" smtClean="0"/>
              <a:t>( 2 )</a:t>
            </a:r>
            <a:endParaRPr lang="en-US" dirty="0"/>
          </a:p>
        </p:txBody>
      </p:sp>
      <p:sp>
        <p:nvSpPr>
          <p:cNvPr id="58" name="Rectangle 57"/>
          <p:cNvSpPr/>
          <p:nvPr/>
        </p:nvSpPr>
        <p:spPr>
          <a:xfrm>
            <a:off x="457200" y="2667000"/>
            <a:ext cx="3265471" cy="2031325"/>
          </a:xfrm>
          <a:prstGeom prst="rect">
            <a:avLst/>
          </a:prstGeom>
          <a:ln>
            <a:solidFill>
              <a:schemeClr val="bg1">
                <a:lumMod val="75000"/>
              </a:schemeClr>
            </a:solidFill>
          </a:ln>
        </p:spPr>
        <p:txBody>
          <a:bodyPr wrap="square">
            <a:spAutoFit/>
          </a:bodyPr>
          <a:lstStyle/>
          <a:p>
            <a:endParaRPr lang="en-US" sz="1800" dirty="0" smtClean="0">
              <a:solidFill>
                <a:srgbClr val="0000FF"/>
              </a:solidFill>
              <a:latin typeface="Courier New" panose="02070309020205020404" pitchFamily="49" charset="0"/>
            </a:endParaRPr>
          </a:p>
          <a:p>
            <a:endParaRPr lang="en-US" sz="1800" dirty="0">
              <a:solidFill>
                <a:srgbClr val="0000FF"/>
              </a:solidFill>
              <a:latin typeface="Courier New" panose="02070309020205020404" pitchFamily="49" charset="0"/>
            </a:endParaRPr>
          </a:p>
          <a:p>
            <a:r>
              <a:rPr lang="en-US" sz="1800" dirty="0" smtClean="0">
                <a:solidFill>
                  <a:prstClr val="black"/>
                </a:solidFill>
                <a:latin typeface="Courier New" panose="02070309020205020404" pitchFamily="49" charset="0"/>
              </a:rPr>
              <a:t>EDGE </a:t>
            </a:r>
            <a:r>
              <a:rPr lang="en-US" sz="1800" dirty="0">
                <a:solidFill>
                  <a:prstClr val="black"/>
                </a:solidFill>
                <a:latin typeface="Courier New" panose="02070309020205020404" pitchFamily="49" charset="0"/>
              </a:rPr>
              <a:t>{</a:t>
            </a:r>
          </a:p>
          <a:p>
            <a:r>
              <a:rPr lang="en-US" sz="1800" dirty="0" smtClean="0">
                <a:solidFill>
                  <a:prstClr val="black"/>
                </a:solidFill>
                <a:latin typeface="Courier New" panose="02070309020205020404" pitchFamily="49" charset="0"/>
              </a:rPr>
              <a:t>    id = 5</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b="1" dirty="0" err="1" smtClean="0">
                <a:solidFill>
                  <a:prstClr val="black"/>
                </a:solidFill>
                <a:latin typeface="Courier New" panose="02070309020205020404" pitchFamily="49" charset="0"/>
              </a:rPr>
              <a:t>dynamicID</a:t>
            </a:r>
            <a:r>
              <a:rPr lang="en-US" sz="1800" b="1" dirty="0">
                <a:solidFill>
                  <a:prstClr val="black"/>
                </a:solidFill>
                <a:latin typeface="Courier New" panose="02070309020205020404" pitchFamily="49" charset="0"/>
              </a:rPr>
              <a:t> </a:t>
            </a:r>
            <a:r>
              <a:rPr lang="en-US" sz="1800" b="1" dirty="0" smtClean="0">
                <a:solidFill>
                  <a:prstClr val="black"/>
                </a:solidFill>
                <a:latin typeface="Courier New" panose="02070309020205020404" pitchFamily="49" charset="0"/>
              </a:rPr>
              <a:t>= 0</a:t>
            </a:r>
            <a:endParaRPr lang="en-US" sz="1800" b="1"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nodeID</a:t>
            </a:r>
            <a:r>
              <a:rPr lang="en-US" sz="1800" dirty="0" smtClean="0">
                <a:solidFill>
                  <a:prstClr val="black"/>
                </a:solidFill>
                <a:latin typeface="Courier New" panose="02070309020205020404" pitchFamily="49" charset="0"/>
              </a:rPr>
              <a:t>[2] = {2, 3}</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409065" y="5626150"/>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42160" y="4807683"/>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409065" y="2696163"/>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031169" y="3629061"/>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
        <p:nvSpPr>
          <p:cNvPr id="63" name="Oval 8"/>
          <p:cNvSpPr>
            <a:spLocks noChangeArrowheads="1"/>
          </p:cNvSpPr>
          <p:nvPr/>
        </p:nvSpPr>
        <p:spPr bwMode="auto">
          <a:xfrm>
            <a:off x="2653254" y="495665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1</a:t>
            </a:r>
            <a:endParaRPr lang="en-US" altLang="en-US" sz="2400" dirty="0"/>
          </a:p>
        </p:txBody>
      </p:sp>
      <p:sp>
        <p:nvSpPr>
          <p:cNvPr id="64" name="Oval 8"/>
          <p:cNvSpPr>
            <a:spLocks noChangeArrowheads="1"/>
          </p:cNvSpPr>
          <p:nvPr/>
        </p:nvSpPr>
        <p:spPr bwMode="auto">
          <a:xfrm>
            <a:off x="444593" y="4905471"/>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0</a:t>
            </a:r>
            <a:endParaRPr lang="en-US" altLang="en-US" sz="2400" dirty="0"/>
          </a:p>
        </p:txBody>
      </p:sp>
      <p:cxnSp>
        <p:nvCxnSpPr>
          <p:cNvPr id="8" name="Straight Connector 7"/>
          <p:cNvCxnSpPr>
            <a:stCxn id="62" idx="6"/>
            <a:endCxn id="57" idx="1"/>
          </p:cNvCxnSpPr>
          <p:nvPr/>
        </p:nvCxnSpPr>
        <p:spPr>
          <a:xfrm>
            <a:off x="2198741" y="5673472"/>
            <a:ext cx="916416" cy="26861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eeform 64"/>
          <p:cNvSpPr/>
          <p:nvPr/>
        </p:nvSpPr>
        <p:spPr>
          <a:xfrm>
            <a:off x="2989943" y="3452769"/>
            <a:ext cx="2648858" cy="459865"/>
          </a:xfrm>
          <a:custGeom>
            <a:avLst/>
            <a:gdLst>
              <a:gd name="connsiteX0" fmla="*/ 0 w 2569028"/>
              <a:gd name="connsiteY0" fmla="*/ 480602 h 480602"/>
              <a:gd name="connsiteX1" fmla="*/ 711200 w 2569028"/>
              <a:gd name="connsiteY1" fmla="*/ 161288 h 480602"/>
              <a:gd name="connsiteX2" fmla="*/ 1146628 w 2569028"/>
              <a:gd name="connsiteY2" fmla="*/ 1631 h 480602"/>
              <a:gd name="connsiteX3" fmla="*/ 1654628 w 2569028"/>
              <a:gd name="connsiteY3" fmla="*/ 74202 h 480602"/>
              <a:gd name="connsiteX4" fmla="*/ 2409371 w 2569028"/>
              <a:gd name="connsiteY4" fmla="*/ 190317 h 480602"/>
              <a:gd name="connsiteX5" fmla="*/ 2569028 w 2569028"/>
              <a:gd name="connsiteY5" fmla="*/ 422545 h 480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9028" h="480602">
                <a:moveTo>
                  <a:pt x="0" y="480602"/>
                </a:moveTo>
                <a:cubicBezTo>
                  <a:pt x="260047" y="360859"/>
                  <a:pt x="520095" y="241116"/>
                  <a:pt x="711200" y="161288"/>
                </a:cubicBezTo>
                <a:cubicBezTo>
                  <a:pt x="902305" y="81460"/>
                  <a:pt x="989390" y="16145"/>
                  <a:pt x="1146628" y="1631"/>
                </a:cubicBezTo>
                <a:cubicBezTo>
                  <a:pt x="1303866" y="-12883"/>
                  <a:pt x="1654628" y="74202"/>
                  <a:pt x="1654628" y="74202"/>
                </a:cubicBezTo>
                <a:cubicBezTo>
                  <a:pt x="1865085" y="105650"/>
                  <a:pt x="2256971" y="132260"/>
                  <a:pt x="2409371" y="190317"/>
                </a:cubicBezTo>
                <a:cubicBezTo>
                  <a:pt x="2561771" y="248374"/>
                  <a:pt x="2565399" y="335459"/>
                  <a:pt x="2569028" y="422545"/>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a:endCxn id="63" idx="2"/>
          </p:cNvCxnSpPr>
          <p:nvPr/>
        </p:nvCxnSpPr>
        <p:spPr>
          <a:xfrm>
            <a:off x="1054193" y="5172171"/>
            <a:ext cx="1599061" cy="5118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359784" y="5783830"/>
            <a:ext cx="338554" cy="461665"/>
          </a:xfrm>
          <a:prstGeom prst="rect">
            <a:avLst/>
          </a:prstGeom>
        </p:spPr>
        <p:txBody>
          <a:bodyPr wrap="none">
            <a:spAutoFit/>
          </a:bodyPr>
          <a:lstStyle/>
          <a:p>
            <a:r>
              <a:rPr lang="en-US" dirty="0"/>
              <a:t>5</a:t>
            </a:r>
          </a:p>
        </p:txBody>
      </p:sp>
      <p:sp>
        <p:nvSpPr>
          <p:cNvPr id="67" name="Rectangle 66"/>
          <p:cNvSpPr/>
          <p:nvPr/>
        </p:nvSpPr>
        <p:spPr>
          <a:xfrm>
            <a:off x="1748521" y="4674638"/>
            <a:ext cx="338554" cy="461665"/>
          </a:xfrm>
          <a:prstGeom prst="rect">
            <a:avLst/>
          </a:prstGeom>
        </p:spPr>
        <p:txBody>
          <a:bodyPr wrap="none">
            <a:spAutoFit/>
          </a:bodyPr>
          <a:lstStyle/>
          <a:p>
            <a:r>
              <a:rPr lang="en-US" dirty="0" smtClean="0"/>
              <a:t>4</a:t>
            </a:r>
            <a:endParaRPr lang="en-US" dirty="0"/>
          </a:p>
        </p:txBody>
      </p:sp>
      <p:sp>
        <p:nvSpPr>
          <p:cNvPr id="7" name="TextBox 6"/>
          <p:cNvSpPr txBox="1"/>
          <p:nvPr/>
        </p:nvSpPr>
        <p:spPr>
          <a:xfrm>
            <a:off x="4851695" y="103410"/>
            <a:ext cx="4001840" cy="1200329"/>
          </a:xfrm>
          <a:prstGeom prst="rect">
            <a:avLst/>
          </a:prstGeom>
          <a:noFill/>
          <a:ln>
            <a:solidFill>
              <a:schemeClr val="bg1">
                <a:lumMod val="75000"/>
              </a:schemeClr>
            </a:solidFill>
          </a:ln>
        </p:spPr>
        <p:txBody>
          <a:bodyPr wrap="square" rtlCol="0">
            <a:spAutoFit/>
          </a:bodyPr>
          <a:lstStyle/>
          <a:p>
            <a:r>
              <a:rPr lang="en-US" dirty="0" smtClean="0"/>
              <a:t>Update the dynamic ID of the edge 4 because its dynamic ID is changed to 0.</a:t>
            </a:r>
          </a:p>
        </p:txBody>
      </p:sp>
      <p:sp>
        <p:nvSpPr>
          <p:cNvPr id="9" name="Rectangle 8"/>
          <p:cNvSpPr/>
          <p:nvPr/>
        </p:nvSpPr>
        <p:spPr>
          <a:xfrm>
            <a:off x="3814368" y="1457824"/>
            <a:ext cx="3298717" cy="1477328"/>
          </a:xfrm>
          <a:prstGeom prst="rect">
            <a:avLst/>
          </a:prstGeom>
          <a:ln>
            <a:solidFill>
              <a:schemeClr val="bg1">
                <a:lumMod val="75000"/>
              </a:schemeClr>
            </a:solidFill>
          </a:ln>
        </p:spPr>
        <p:txBody>
          <a:bodyPr wrap="square">
            <a:spAutoFit/>
          </a:bodyPr>
          <a:lstStyle/>
          <a:p>
            <a:r>
              <a:rPr lang="en-US" sz="1800" dirty="0">
                <a:solidFill>
                  <a:prstClr val="black"/>
                </a:solidFill>
                <a:latin typeface="Courier New" panose="02070309020205020404" pitchFamily="49" charset="0"/>
              </a:rPr>
              <a:t>EDGE {</a:t>
            </a:r>
          </a:p>
          <a:p>
            <a:r>
              <a:rPr lang="en-US" sz="1800" dirty="0">
                <a:solidFill>
                  <a:prstClr val="black"/>
                </a:solidFill>
                <a:latin typeface="Courier New" panose="02070309020205020404" pitchFamily="49" charset="0"/>
              </a:rPr>
              <a:t>    id = 4</a:t>
            </a:r>
          </a:p>
          <a:p>
            <a:r>
              <a:rPr lang="en-US" sz="1800" dirty="0">
                <a:solidFill>
                  <a:prstClr val="black"/>
                </a:solidFill>
                <a:latin typeface="Courier New" panose="02070309020205020404" pitchFamily="49" charset="0"/>
              </a:rPr>
              <a:t>    </a:t>
            </a:r>
            <a:r>
              <a:rPr lang="en-US" sz="1800" dirty="0" err="1">
                <a:solidFill>
                  <a:prstClr val="black"/>
                </a:solidFill>
                <a:latin typeface="Courier New" panose="02070309020205020404" pitchFamily="49" charset="0"/>
              </a:rPr>
              <a:t>dynamicID</a:t>
            </a:r>
            <a:r>
              <a:rPr lang="en-US" sz="1800" dirty="0">
                <a:solidFill>
                  <a:prstClr val="black"/>
                </a:solidFill>
                <a:latin typeface="Courier New" panose="02070309020205020404" pitchFamily="49" charset="0"/>
              </a:rPr>
              <a:t> </a:t>
            </a:r>
            <a:r>
              <a:rPr lang="en-US" sz="1800" dirty="0" smtClean="0">
                <a:solidFill>
                  <a:prstClr val="black"/>
                </a:solidFill>
                <a:latin typeface="Courier New" panose="02070309020205020404" pitchFamily="49" charset="0"/>
              </a:rPr>
              <a:t>= 0</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a:solidFill>
                  <a:prstClr val="black"/>
                </a:solidFill>
                <a:latin typeface="Courier New" panose="02070309020205020404" pitchFamily="49" charset="0"/>
              </a:rPr>
              <a:t>nodeID</a:t>
            </a:r>
            <a:r>
              <a:rPr lang="en-US" sz="1800" dirty="0">
                <a:solidFill>
                  <a:prstClr val="black"/>
                </a:solidFill>
                <a:latin typeface="Courier New" panose="02070309020205020404" pitchFamily="49" charset="0"/>
              </a:rPr>
              <a:t>[2] = {0, 1}</a:t>
            </a:r>
          </a:p>
          <a:p>
            <a:r>
              <a:rPr lang="en-US" sz="1800" dirty="0">
                <a:solidFill>
                  <a:prstClr val="black"/>
                </a:solidFill>
                <a:latin typeface="Courier New" panose="02070309020205020404" pitchFamily="49" charset="0"/>
              </a:rPr>
              <a:t>};</a:t>
            </a:r>
          </a:p>
        </p:txBody>
      </p:sp>
    </p:spTree>
    <p:extLst>
      <p:ext uri="{BB962C8B-B14F-4D97-AF65-F5344CB8AC3E}">
        <p14:creationId xmlns:p14="http://schemas.microsoft.com/office/powerpoint/2010/main" val="19293203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edge 5</a:t>
            </a:r>
            <a:r>
              <a:rPr lang="en-US" dirty="0"/>
              <a:t/>
            </a:r>
            <a:br>
              <a:rPr lang="en-US" dirty="0"/>
            </a:br>
            <a:r>
              <a:rPr lang="en-US" dirty="0"/>
              <a:t>Step </a:t>
            </a:r>
            <a:r>
              <a:rPr lang="en-US" dirty="0" smtClean="0"/>
              <a:t>7:3</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64</a:t>
            </a:fld>
            <a:endParaRPr lang="en-US"/>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endParaRPr lang="en-US" dirty="0">
              <a:solidFill>
                <a:schemeClr val="tx1"/>
              </a:solidFill>
            </a:endParaRPr>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2061783" cy="461665"/>
          </a:xfrm>
          <a:prstGeom prst="rect">
            <a:avLst/>
          </a:prstGeom>
          <a:noFill/>
        </p:spPr>
        <p:txBody>
          <a:bodyPr wrap="none" rtlCol="0">
            <a:spAutoFit/>
          </a:bodyPr>
          <a:lstStyle/>
          <a:p>
            <a:r>
              <a:rPr lang="en-US" dirty="0" err="1" smtClean="0"/>
              <a:t>deleteEdge</a:t>
            </a:r>
            <a:r>
              <a:rPr lang="en-US" dirty="0" smtClean="0"/>
              <a:t>( 2 )</a:t>
            </a:r>
            <a:endParaRPr lang="en-US" dirty="0"/>
          </a:p>
        </p:txBody>
      </p:sp>
      <p:sp>
        <p:nvSpPr>
          <p:cNvPr id="58" name="Rectangle 57"/>
          <p:cNvSpPr/>
          <p:nvPr/>
        </p:nvSpPr>
        <p:spPr>
          <a:xfrm>
            <a:off x="457200" y="2667000"/>
            <a:ext cx="3265471" cy="2031325"/>
          </a:xfrm>
          <a:prstGeom prst="rect">
            <a:avLst/>
          </a:prstGeom>
          <a:ln>
            <a:solidFill>
              <a:schemeClr val="bg1">
                <a:lumMod val="75000"/>
              </a:schemeClr>
            </a:solidFill>
          </a:ln>
        </p:spPr>
        <p:txBody>
          <a:bodyPr wrap="square">
            <a:spAutoFit/>
          </a:bodyPr>
          <a:lstStyle/>
          <a:p>
            <a:endParaRPr lang="en-US" sz="1800" dirty="0" smtClean="0">
              <a:solidFill>
                <a:srgbClr val="0000FF"/>
              </a:solidFill>
              <a:latin typeface="Courier New" panose="02070309020205020404" pitchFamily="49" charset="0"/>
            </a:endParaRPr>
          </a:p>
          <a:p>
            <a:endParaRPr lang="en-US" sz="1800" dirty="0">
              <a:solidFill>
                <a:srgbClr val="0000FF"/>
              </a:solidFill>
              <a:latin typeface="Courier New" panose="02070309020205020404" pitchFamily="49" charset="0"/>
            </a:endParaRPr>
          </a:p>
          <a:p>
            <a:r>
              <a:rPr lang="en-US" sz="1800" dirty="0" smtClean="0">
                <a:solidFill>
                  <a:prstClr val="black"/>
                </a:solidFill>
                <a:latin typeface="Courier New" panose="02070309020205020404" pitchFamily="49" charset="0"/>
              </a:rPr>
              <a:t>EDGE </a:t>
            </a:r>
            <a:r>
              <a:rPr lang="en-US" sz="1800" dirty="0">
                <a:solidFill>
                  <a:prstClr val="black"/>
                </a:solidFill>
                <a:latin typeface="Courier New" panose="02070309020205020404" pitchFamily="49" charset="0"/>
              </a:rPr>
              <a:t>{</a:t>
            </a:r>
          </a:p>
          <a:p>
            <a:r>
              <a:rPr lang="en-US" sz="1800" dirty="0" smtClean="0">
                <a:solidFill>
                  <a:prstClr val="black"/>
                </a:solidFill>
                <a:latin typeface="Courier New" panose="02070309020205020404" pitchFamily="49" charset="0"/>
              </a:rPr>
              <a:t>    id = 5</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dynamicID</a:t>
            </a:r>
            <a:r>
              <a:rPr lang="en-US" sz="1800" dirty="0">
                <a:solidFill>
                  <a:prstClr val="black"/>
                </a:solidFill>
                <a:latin typeface="Courier New" panose="02070309020205020404" pitchFamily="49" charset="0"/>
              </a:rPr>
              <a:t> </a:t>
            </a:r>
            <a:r>
              <a:rPr lang="en-US" sz="1800" dirty="0" smtClean="0">
                <a:solidFill>
                  <a:prstClr val="black"/>
                </a:solidFill>
                <a:latin typeface="Courier New" panose="02070309020205020404" pitchFamily="49" charset="0"/>
              </a:rPr>
              <a:t>= 0</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b="1" dirty="0" err="1" smtClean="0">
                <a:solidFill>
                  <a:prstClr val="black"/>
                </a:solidFill>
                <a:latin typeface="Courier New" panose="02070309020205020404" pitchFamily="49" charset="0"/>
              </a:rPr>
              <a:t>nodeID</a:t>
            </a:r>
            <a:r>
              <a:rPr lang="en-US" sz="1800" b="1" dirty="0" smtClean="0">
                <a:solidFill>
                  <a:prstClr val="black"/>
                </a:solidFill>
                <a:latin typeface="Courier New" panose="02070309020205020404" pitchFamily="49" charset="0"/>
              </a:rPr>
              <a:t>[2] = {2, 3}</a:t>
            </a:r>
            <a:endParaRPr lang="en-US" sz="1800" b="1"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409065" y="5626150"/>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42160" y="4807683"/>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409065" y="2696163"/>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031169" y="3629061"/>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
        <p:nvSpPr>
          <p:cNvPr id="63" name="Oval 8"/>
          <p:cNvSpPr>
            <a:spLocks noChangeArrowheads="1"/>
          </p:cNvSpPr>
          <p:nvPr/>
        </p:nvSpPr>
        <p:spPr bwMode="auto">
          <a:xfrm>
            <a:off x="2653254" y="495665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1</a:t>
            </a:r>
            <a:endParaRPr lang="en-US" altLang="en-US" sz="2400" dirty="0"/>
          </a:p>
        </p:txBody>
      </p:sp>
      <p:sp>
        <p:nvSpPr>
          <p:cNvPr id="64" name="Oval 8"/>
          <p:cNvSpPr>
            <a:spLocks noChangeArrowheads="1"/>
          </p:cNvSpPr>
          <p:nvPr/>
        </p:nvSpPr>
        <p:spPr bwMode="auto">
          <a:xfrm>
            <a:off x="444593" y="4905471"/>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0</a:t>
            </a:r>
            <a:endParaRPr lang="en-US" altLang="en-US" sz="2400" dirty="0"/>
          </a:p>
        </p:txBody>
      </p:sp>
      <p:cxnSp>
        <p:nvCxnSpPr>
          <p:cNvPr id="8" name="Straight Connector 7"/>
          <p:cNvCxnSpPr>
            <a:stCxn id="62" idx="6"/>
            <a:endCxn id="57" idx="1"/>
          </p:cNvCxnSpPr>
          <p:nvPr/>
        </p:nvCxnSpPr>
        <p:spPr>
          <a:xfrm>
            <a:off x="2198741" y="5673472"/>
            <a:ext cx="916416" cy="26861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eeform 64"/>
          <p:cNvSpPr/>
          <p:nvPr/>
        </p:nvSpPr>
        <p:spPr>
          <a:xfrm>
            <a:off x="2989943" y="3452769"/>
            <a:ext cx="2648858" cy="459865"/>
          </a:xfrm>
          <a:custGeom>
            <a:avLst/>
            <a:gdLst>
              <a:gd name="connsiteX0" fmla="*/ 0 w 2569028"/>
              <a:gd name="connsiteY0" fmla="*/ 480602 h 480602"/>
              <a:gd name="connsiteX1" fmla="*/ 711200 w 2569028"/>
              <a:gd name="connsiteY1" fmla="*/ 161288 h 480602"/>
              <a:gd name="connsiteX2" fmla="*/ 1146628 w 2569028"/>
              <a:gd name="connsiteY2" fmla="*/ 1631 h 480602"/>
              <a:gd name="connsiteX3" fmla="*/ 1654628 w 2569028"/>
              <a:gd name="connsiteY3" fmla="*/ 74202 h 480602"/>
              <a:gd name="connsiteX4" fmla="*/ 2409371 w 2569028"/>
              <a:gd name="connsiteY4" fmla="*/ 190317 h 480602"/>
              <a:gd name="connsiteX5" fmla="*/ 2569028 w 2569028"/>
              <a:gd name="connsiteY5" fmla="*/ 422545 h 480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9028" h="480602">
                <a:moveTo>
                  <a:pt x="0" y="480602"/>
                </a:moveTo>
                <a:cubicBezTo>
                  <a:pt x="260047" y="360859"/>
                  <a:pt x="520095" y="241116"/>
                  <a:pt x="711200" y="161288"/>
                </a:cubicBezTo>
                <a:cubicBezTo>
                  <a:pt x="902305" y="81460"/>
                  <a:pt x="989390" y="16145"/>
                  <a:pt x="1146628" y="1631"/>
                </a:cubicBezTo>
                <a:cubicBezTo>
                  <a:pt x="1303866" y="-12883"/>
                  <a:pt x="1654628" y="74202"/>
                  <a:pt x="1654628" y="74202"/>
                </a:cubicBezTo>
                <a:cubicBezTo>
                  <a:pt x="1865085" y="105650"/>
                  <a:pt x="2256971" y="132260"/>
                  <a:pt x="2409371" y="190317"/>
                </a:cubicBezTo>
                <a:cubicBezTo>
                  <a:pt x="2561771" y="248374"/>
                  <a:pt x="2565399" y="335459"/>
                  <a:pt x="2569028" y="422545"/>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a:endCxn id="63" idx="2"/>
          </p:cNvCxnSpPr>
          <p:nvPr/>
        </p:nvCxnSpPr>
        <p:spPr>
          <a:xfrm>
            <a:off x="1054193" y="5172171"/>
            <a:ext cx="1599061" cy="5118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359784" y="5783830"/>
            <a:ext cx="338554" cy="461665"/>
          </a:xfrm>
          <a:prstGeom prst="rect">
            <a:avLst/>
          </a:prstGeom>
        </p:spPr>
        <p:txBody>
          <a:bodyPr wrap="none">
            <a:spAutoFit/>
          </a:bodyPr>
          <a:lstStyle/>
          <a:p>
            <a:r>
              <a:rPr lang="en-US" dirty="0"/>
              <a:t>5</a:t>
            </a:r>
          </a:p>
        </p:txBody>
      </p:sp>
      <p:sp>
        <p:nvSpPr>
          <p:cNvPr id="67" name="Rectangle 66"/>
          <p:cNvSpPr/>
          <p:nvPr/>
        </p:nvSpPr>
        <p:spPr>
          <a:xfrm>
            <a:off x="1748521" y="4674638"/>
            <a:ext cx="338554" cy="461665"/>
          </a:xfrm>
          <a:prstGeom prst="rect">
            <a:avLst/>
          </a:prstGeom>
        </p:spPr>
        <p:txBody>
          <a:bodyPr wrap="none">
            <a:spAutoFit/>
          </a:bodyPr>
          <a:lstStyle/>
          <a:p>
            <a:r>
              <a:rPr lang="en-US" dirty="0" smtClean="0"/>
              <a:t>4</a:t>
            </a:r>
            <a:endParaRPr lang="en-US" dirty="0"/>
          </a:p>
        </p:txBody>
      </p:sp>
      <p:sp>
        <p:nvSpPr>
          <p:cNvPr id="7" name="TextBox 6"/>
          <p:cNvSpPr txBox="1"/>
          <p:nvPr/>
        </p:nvSpPr>
        <p:spPr>
          <a:xfrm>
            <a:off x="4034409" y="46236"/>
            <a:ext cx="4848638" cy="830997"/>
          </a:xfrm>
          <a:prstGeom prst="rect">
            <a:avLst/>
          </a:prstGeom>
          <a:noFill/>
          <a:ln>
            <a:solidFill>
              <a:schemeClr val="bg1">
                <a:lumMod val="75000"/>
              </a:schemeClr>
            </a:solidFill>
          </a:ln>
        </p:spPr>
        <p:txBody>
          <a:bodyPr wrap="square" rtlCol="0">
            <a:spAutoFit/>
          </a:bodyPr>
          <a:lstStyle/>
          <a:p>
            <a:r>
              <a:rPr lang="en-US" dirty="0"/>
              <a:t>Now, delete the edge IDs in the nodes connecting the edge.</a:t>
            </a:r>
          </a:p>
        </p:txBody>
      </p:sp>
      <p:sp>
        <p:nvSpPr>
          <p:cNvPr id="68" name="Rectangle 67"/>
          <p:cNvSpPr/>
          <p:nvPr/>
        </p:nvSpPr>
        <p:spPr>
          <a:xfrm>
            <a:off x="4034409" y="1107286"/>
            <a:ext cx="2343718" cy="1477328"/>
          </a:xfrm>
          <a:prstGeom prst="rect">
            <a:avLst/>
          </a:prstGeom>
          <a:ln>
            <a:solidFill>
              <a:schemeClr val="bg1">
                <a:lumMod val="75000"/>
              </a:schemeClr>
            </a:solidFill>
          </a:ln>
        </p:spPr>
        <p:txBody>
          <a:bodyPr wrap="square">
            <a:spAutoFit/>
          </a:bodyPr>
          <a:lstStyle/>
          <a:p>
            <a:r>
              <a:rPr lang="en-US" sz="1800" dirty="0" smtClean="0">
                <a:solidFill>
                  <a:srgbClr val="0000FF"/>
                </a:solidFill>
                <a:latin typeface="Courier New" panose="02070309020205020404" pitchFamily="49" charset="0"/>
              </a:rPr>
              <a:t>NODE </a:t>
            </a:r>
            <a:r>
              <a:rPr lang="en-US" sz="1800" dirty="0" smtClean="0">
                <a:solidFill>
                  <a:prstClr val="black"/>
                </a:solidFill>
                <a:latin typeface="Courier New" panose="02070309020205020404" pitchFamily="49" charset="0"/>
              </a:rPr>
              <a:t>{</a:t>
            </a:r>
            <a:endParaRPr lang="en-US" sz="1800" dirty="0">
              <a:solidFill>
                <a:prstClr val="black"/>
              </a:solidFill>
              <a:latin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id = 2</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dynamicID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1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edgeID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{5}</a:t>
            </a:r>
            <a:endParaRPr lang="en-US" sz="1800" dirty="0">
              <a:solidFill>
                <a:prstClr val="black"/>
              </a:solidFill>
              <a:highlight>
                <a:srgbClr val="EAEAEA"/>
              </a:highlight>
              <a:latin typeface="Courier New" panose="02070309020205020404" pitchFamily="49" charset="0"/>
            </a:endParaRPr>
          </a:p>
          <a:p>
            <a:r>
              <a:rPr lang="en-US" sz="1800" dirty="0">
                <a:solidFill>
                  <a:prstClr val="black"/>
                </a:solidFill>
                <a:latin typeface="Courier New" panose="02070309020205020404" pitchFamily="49" charset="0"/>
              </a:rPr>
              <a:t>};</a:t>
            </a:r>
          </a:p>
        </p:txBody>
      </p:sp>
      <p:sp>
        <p:nvSpPr>
          <p:cNvPr id="69" name="Rectangle 68"/>
          <p:cNvSpPr/>
          <p:nvPr/>
        </p:nvSpPr>
        <p:spPr>
          <a:xfrm>
            <a:off x="6683995" y="1107050"/>
            <a:ext cx="2199052" cy="1477328"/>
          </a:xfrm>
          <a:prstGeom prst="rect">
            <a:avLst/>
          </a:prstGeom>
          <a:ln>
            <a:solidFill>
              <a:schemeClr val="bg1">
                <a:lumMod val="75000"/>
              </a:schemeClr>
            </a:solidFill>
          </a:ln>
        </p:spPr>
        <p:txBody>
          <a:bodyPr wrap="square">
            <a:spAutoFit/>
          </a:bodyPr>
          <a:lstStyle/>
          <a:p>
            <a:r>
              <a:rPr lang="en-US" sz="1800" dirty="0" smtClean="0">
                <a:solidFill>
                  <a:srgbClr val="0000FF"/>
                </a:solidFill>
                <a:latin typeface="Courier New" panose="02070309020205020404" pitchFamily="49" charset="0"/>
              </a:rPr>
              <a:t>NODE </a:t>
            </a:r>
            <a:r>
              <a:rPr lang="en-US" sz="1800" dirty="0" smtClean="0">
                <a:solidFill>
                  <a:prstClr val="black"/>
                </a:solidFill>
                <a:latin typeface="Courier New" panose="02070309020205020404" pitchFamily="49" charset="0"/>
              </a:rPr>
              <a:t>{</a:t>
            </a:r>
            <a:endParaRPr lang="en-US" sz="1800" dirty="0">
              <a:solidFill>
                <a:prstClr val="black"/>
              </a:solidFill>
              <a:latin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id = 3</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dynamicID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0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edgeID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{5}</a:t>
            </a:r>
            <a:endParaRPr lang="en-US" sz="1800" dirty="0">
              <a:solidFill>
                <a:prstClr val="black"/>
              </a:solidFill>
              <a:highlight>
                <a:srgbClr val="EAEAEA"/>
              </a:highlight>
              <a:latin typeface="Courier New" panose="02070309020205020404" pitchFamily="49" charset="0"/>
            </a:endParaRPr>
          </a:p>
          <a:p>
            <a:r>
              <a:rPr lang="en-US" sz="1800" dirty="0">
                <a:solidFill>
                  <a:prstClr val="black"/>
                </a:solidFill>
                <a:latin typeface="Courier New" panose="02070309020205020404" pitchFamily="49" charset="0"/>
              </a:rPr>
              <a:t>};</a:t>
            </a:r>
          </a:p>
        </p:txBody>
      </p:sp>
    </p:spTree>
    <p:extLst>
      <p:ext uri="{BB962C8B-B14F-4D97-AF65-F5344CB8AC3E}">
        <p14:creationId xmlns:p14="http://schemas.microsoft.com/office/powerpoint/2010/main" val="28939340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edge 5</a:t>
            </a:r>
            <a:r>
              <a:rPr lang="en-US" dirty="0"/>
              <a:t/>
            </a:r>
            <a:br>
              <a:rPr lang="en-US" dirty="0"/>
            </a:br>
            <a:r>
              <a:rPr lang="en-US" dirty="0"/>
              <a:t>Step </a:t>
            </a:r>
            <a:r>
              <a:rPr lang="en-US" dirty="0" smtClean="0"/>
              <a:t>7:3</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65</a:t>
            </a:fld>
            <a:endParaRPr lang="en-US"/>
          </a:p>
        </p:txBody>
      </p:sp>
      <p:sp>
        <p:nvSpPr>
          <p:cNvPr id="19" name="Rectangle 18"/>
          <p:cNvSpPr/>
          <p:nvPr/>
        </p:nvSpPr>
        <p:spPr>
          <a:xfrm>
            <a:off x="4834178" y="312670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AN</a:t>
            </a:r>
            <a:endParaRPr lang="en-US" sz="1800" dirty="0"/>
          </a:p>
        </p:txBody>
      </p:sp>
      <p:sp>
        <p:nvSpPr>
          <p:cNvPr id="20" name="Rectangle 19"/>
          <p:cNvSpPr/>
          <p:nvPr/>
        </p:nvSpPr>
        <p:spPr>
          <a:xfrm>
            <a:off x="4834178" y="3998647"/>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AE</a:t>
            </a:r>
            <a:endParaRPr lang="en-US" sz="1800" dirty="0"/>
          </a:p>
        </p:txBody>
      </p:sp>
      <p:sp>
        <p:nvSpPr>
          <p:cNvPr id="25" name="Rectangle 24"/>
          <p:cNvSpPr/>
          <p:nvPr/>
        </p:nvSpPr>
        <p:spPr>
          <a:xfrm>
            <a:off x="4835314" y="5152908"/>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FN</a:t>
            </a:r>
            <a:endParaRPr lang="en-US" sz="1800" dirty="0"/>
          </a:p>
        </p:txBody>
      </p:sp>
      <p:sp>
        <p:nvSpPr>
          <p:cNvPr id="26" name="Rectangle 25"/>
          <p:cNvSpPr/>
          <p:nvPr/>
        </p:nvSpPr>
        <p:spPr>
          <a:xfrm>
            <a:off x="4851695" y="6028040"/>
            <a:ext cx="460382" cy="369332"/>
          </a:xfrm>
          <a:prstGeom prst="rect">
            <a:avLst/>
          </a:prstGeom>
        </p:spPr>
        <p:txBody>
          <a:bodyPr wrap="none">
            <a:spAutoFit/>
          </a:bodyPr>
          <a:lstStyle/>
          <a:p>
            <a:r>
              <a:rPr lang="en-US" sz="1800" dirty="0" smtClean="0">
                <a:latin typeface="Courier New" panose="02070309020205020404" pitchFamily="49" charset="0"/>
                <a:cs typeface="Courier New" panose="02070309020205020404" pitchFamily="49" charset="0"/>
              </a:rPr>
              <a:t>FE</a:t>
            </a:r>
            <a:endParaRPr lang="en-US" sz="1800" dirty="0"/>
          </a:p>
        </p:txBody>
      </p:sp>
      <p:sp>
        <p:nvSpPr>
          <p:cNvPr id="37" name="Rectangle 36"/>
          <p:cNvSpPr/>
          <p:nvPr/>
        </p:nvSpPr>
        <p:spPr>
          <a:xfrm>
            <a:off x="5421569" y="3044248"/>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Rectangle 37"/>
          <p:cNvSpPr/>
          <p:nvPr/>
        </p:nvSpPr>
        <p:spPr>
          <a:xfrm>
            <a:off x="58787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9" name="Rectangle 38"/>
          <p:cNvSpPr/>
          <p:nvPr/>
        </p:nvSpPr>
        <p:spPr>
          <a:xfrm>
            <a:off x="633596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Rectangle 39"/>
          <p:cNvSpPr/>
          <p:nvPr/>
        </p:nvSpPr>
        <p:spPr>
          <a:xfrm>
            <a:off x="6796919" y="3043416"/>
            <a:ext cx="45720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endParaRPr lang="en-US" dirty="0">
              <a:solidFill>
                <a:schemeClr val="tx1"/>
              </a:solidFill>
            </a:endParaRPr>
          </a:p>
        </p:txBody>
      </p:sp>
      <p:sp>
        <p:nvSpPr>
          <p:cNvPr id="41" name="Rectangle 40"/>
          <p:cNvSpPr/>
          <p:nvPr/>
        </p:nvSpPr>
        <p:spPr>
          <a:xfrm>
            <a:off x="5421569" y="3911611"/>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58787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3" name="Rectangle 42"/>
          <p:cNvSpPr/>
          <p:nvPr/>
        </p:nvSpPr>
        <p:spPr>
          <a:xfrm>
            <a:off x="63359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969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5786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18819" y="3910779"/>
            <a:ext cx="4572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33355" y="5941004"/>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8" name="Rectangle 47"/>
          <p:cNvSpPr/>
          <p:nvPr/>
        </p:nvSpPr>
        <p:spPr>
          <a:xfrm>
            <a:off x="58905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ectangle 48"/>
          <p:cNvSpPr/>
          <p:nvPr/>
        </p:nvSpPr>
        <p:spPr>
          <a:xfrm>
            <a:off x="63477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68087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Rectangle 50"/>
          <p:cNvSpPr/>
          <p:nvPr/>
        </p:nvSpPr>
        <p:spPr>
          <a:xfrm>
            <a:off x="726965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2" name="Rectangle 51"/>
          <p:cNvSpPr/>
          <p:nvPr/>
        </p:nvSpPr>
        <p:spPr>
          <a:xfrm>
            <a:off x="7730605" y="5940172"/>
            <a:ext cx="4572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3" name="Rectangle 52"/>
          <p:cNvSpPr/>
          <p:nvPr/>
        </p:nvSpPr>
        <p:spPr>
          <a:xfrm>
            <a:off x="5463727" y="5072618"/>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4" name="Rectangle 53"/>
          <p:cNvSpPr/>
          <p:nvPr/>
        </p:nvSpPr>
        <p:spPr>
          <a:xfrm>
            <a:off x="59209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5" name="Rectangle 54"/>
          <p:cNvSpPr/>
          <p:nvPr/>
        </p:nvSpPr>
        <p:spPr>
          <a:xfrm>
            <a:off x="637812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Rectangle 55"/>
          <p:cNvSpPr/>
          <p:nvPr/>
        </p:nvSpPr>
        <p:spPr>
          <a:xfrm>
            <a:off x="6839077" y="5071786"/>
            <a:ext cx="457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 name="TextBox 2"/>
          <p:cNvSpPr txBox="1"/>
          <p:nvPr/>
        </p:nvSpPr>
        <p:spPr>
          <a:xfrm>
            <a:off x="457200" y="1981200"/>
            <a:ext cx="2061783" cy="461665"/>
          </a:xfrm>
          <a:prstGeom prst="rect">
            <a:avLst/>
          </a:prstGeom>
          <a:noFill/>
        </p:spPr>
        <p:txBody>
          <a:bodyPr wrap="none" rtlCol="0">
            <a:spAutoFit/>
          </a:bodyPr>
          <a:lstStyle/>
          <a:p>
            <a:r>
              <a:rPr lang="en-US" dirty="0" err="1" smtClean="0"/>
              <a:t>deleteEdge</a:t>
            </a:r>
            <a:r>
              <a:rPr lang="en-US" dirty="0" smtClean="0"/>
              <a:t>( 2 )</a:t>
            </a:r>
            <a:endParaRPr lang="en-US" dirty="0"/>
          </a:p>
        </p:txBody>
      </p:sp>
      <p:sp>
        <p:nvSpPr>
          <p:cNvPr id="58" name="Rectangle 57"/>
          <p:cNvSpPr/>
          <p:nvPr/>
        </p:nvSpPr>
        <p:spPr>
          <a:xfrm>
            <a:off x="457200" y="2667000"/>
            <a:ext cx="3265471" cy="2031325"/>
          </a:xfrm>
          <a:prstGeom prst="rect">
            <a:avLst/>
          </a:prstGeom>
          <a:ln>
            <a:solidFill>
              <a:schemeClr val="bg1">
                <a:lumMod val="75000"/>
              </a:schemeClr>
            </a:solidFill>
          </a:ln>
        </p:spPr>
        <p:txBody>
          <a:bodyPr wrap="square">
            <a:spAutoFit/>
          </a:bodyPr>
          <a:lstStyle/>
          <a:p>
            <a:endParaRPr lang="en-US" sz="1800" dirty="0" smtClean="0">
              <a:solidFill>
                <a:srgbClr val="0000FF"/>
              </a:solidFill>
              <a:latin typeface="Courier New" panose="02070309020205020404" pitchFamily="49" charset="0"/>
            </a:endParaRPr>
          </a:p>
          <a:p>
            <a:endParaRPr lang="en-US" sz="1800" dirty="0">
              <a:solidFill>
                <a:srgbClr val="0000FF"/>
              </a:solidFill>
              <a:latin typeface="Courier New" panose="02070309020205020404" pitchFamily="49" charset="0"/>
            </a:endParaRPr>
          </a:p>
          <a:p>
            <a:r>
              <a:rPr lang="en-US" sz="1800" dirty="0" smtClean="0">
                <a:solidFill>
                  <a:prstClr val="black"/>
                </a:solidFill>
                <a:latin typeface="Courier New" panose="02070309020205020404" pitchFamily="49" charset="0"/>
              </a:rPr>
              <a:t>EDGE </a:t>
            </a:r>
            <a:r>
              <a:rPr lang="en-US" sz="1800" dirty="0">
                <a:solidFill>
                  <a:prstClr val="black"/>
                </a:solidFill>
                <a:latin typeface="Courier New" panose="02070309020205020404" pitchFamily="49" charset="0"/>
              </a:rPr>
              <a:t>{</a:t>
            </a:r>
          </a:p>
          <a:p>
            <a:r>
              <a:rPr lang="en-US" sz="1800" dirty="0" smtClean="0">
                <a:solidFill>
                  <a:prstClr val="black"/>
                </a:solidFill>
                <a:latin typeface="Courier New" panose="02070309020205020404" pitchFamily="49" charset="0"/>
              </a:rPr>
              <a:t>    id = 5</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dirty="0" err="1" smtClean="0">
                <a:solidFill>
                  <a:prstClr val="black"/>
                </a:solidFill>
                <a:latin typeface="Courier New" panose="02070309020205020404" pitchFamily="49" charset="0"/>
              </a:rPr>
              <a:t>dynamicID</a:t>
            </a:r>
            <a:r>
              <a:rPr lang="en-US" sz="1800" dirty="0">
                <a:solidFill>
                  <a:prstClr val="black"/>
                </a:solidFill>
                <a:latin typeface="Courier New" panose="02070309020205020404" pitchFamily="49" charset="0"/>
              </a:rPr>
              <a:t> </a:t>
            </a:r>
            <a:r>
              <a:rPr lang="en-US" sz="1800" dirty="0" smtClean="0">
                <a:solidFill>
                  <a:prstClr val="black"/>
                </a:solidFill>
                <a:latin typeface="Courier New" panose="02070309020205020404" pitchFamily="49" charset="0"/>
              </a:rPr>
              <a:t>= 0</a:t>
            </a:r>
            <a:endParaRPr lang="en-US" sz="1800"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    </a:t>
            </a:r>
            <a:r>
              <a:rPr lang="en-US" sz="1800" b="1" dirty="0" err="1" smtClean="0">
                <a:solidFill>
                  <a:prstClr val="black"/>
                </a:solidFill>
                <a:latin typeface="Courier New" panose="02070309020205020404" pitchFamily="49" charset="0"/>
              </a:rPr>
              <a:t>nodeID</a:t>
            </a:r>
            <a:r>
              <a:rPr lang="en-US" sz="1800" b="1" dirty="0" smtClean="0">
                <a:solidFill>
                  <a:prstClr val="black"/>
                </a:solidFill>
                <a:latin typeface="Courier New" panose="02070309020205020404" pitchFamily="49" charset="0"/>
              </a:rPr>
              <a:t>[2] = {2, 3}</a:t>
            </a:r>
            <a:endParaRPr lang="en-US" sz="1800" b="1" dirty="0">
              <a:solidFill>
                <a:prstClr val="black"/>
              </a:solidFill>
              <a:latin typeface="Courier New" panose="02070309020205020404" pitchFamily="49" charset="0"/>
            </a:endParaRPr>
          </a:p>
          <a:p>
            <a:r>
              <a:rPr lang="en-US" sz="1800" dirty="0">
                <a:solidFill>
                  <a:prstClr val="black"/>
                </a:solidFill>
                <a:latin typeface="Courier New" panose="02070309020205020404" pitchFamily="49" charset="0"/>
              </a:rPr>
              <a:t>};</a:t>
            </a:r>
          </a:p>
        </p:txBody>
      </p:sp>
      <p:sp>
        <p:nvSpPr>
          <p:cNvPr id="57" name="Oval 8"/>
          <p:cNvSpPr>
            <a:spLocks noChangeArrowheads="1"/>
          </p:cNvSpPr>
          <p:nvPr/>
        </p:nvSpPr>
        <p:spPr bwMode="auto">
          <a:xfrm>
            <a:off x="3025883" y="58639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3</a:t>
            </a:r>
          </a:p>
        </p:txBody>
      </p:sp>
      <p:sp>
        <p:nvSpPr>
          <p:cNvPr id="5" name="Oval 4"/>
          <p:cNvSpPr/>
          <p:nvPr/>
        </p:nvSpPr>
        <p:spPr>
          <a:xfrm>
            <a:off x="7409065" y="5715000"/>
            <a:ext cx="152400" cy="14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42160" y="4807683"/>
            <a:ext cx="152400" cy="14897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409065" y="2822828"/>
            <a:ext cx="152400" cy="14897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031169" y="3661028"/>
            <a:ext cx="152400" cy="1489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8"/>
          <p:cNvSpPr>
            <a:spLocks noChangeArrowheads="1"/>
          </p:cNvSpPr>
          <p:nvPr/>
        </p:nvSpPr>
        <p:spPr bwMode="auto">
          <a:xfrm>
            <a:off x="1589141" y="540677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2</a:t>
            </a:r>
            <a:endParaRPr lang="en-US" altLang="en-US" sz="2400" dirty="0"/>
          </a:p>
        </p:txBody>
      </p:sp>
      <p:sp>
        <p:nvSpPr>
          <p:cNvPr id="63" name="Oval 8"/>
          <p:cNvSpPr>
            <a:spLocks noChangeArrowheads="1"/>
          </p:cNvSpPr>
          <p:nvPr/>
        </p:nvSpPr>
        <p:spPr bwMode="auto">
          <a:xfrm>
            <a:off x="2653254" y="4956655"/>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1</a:t>
            </a:r>
            <a:endParaRPr lang="en-US" altLang="en-US" sz="2400" dirty="0"/>
          </a:p>
        </p:txBody>
      </p:sp>
      <p:sp>
        <p:nvSpPr>
          <p:cNvPr id="64" name="Oval 8"/>
          <p:cNvSpPr>
            <a:spLocks noChangeArrowheads="1"/>
          </p:cNvSpPr>
          <p:nvPr/>
        </p:nvSpPr>
        <p:spPr bwMode="auto">
          <a:xfrm>
            <a:off x="444593" y="4905471"/>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smtClean="0"/>
              <a:t>0</a:t>
            </a:r>
            <a:endParaRPr lang="en-US" altLang="en-US" sz="2400" dirty="0"/>
          </a:p>
        </p:txBody>
      </p:sp>
      <p:cxnSp>
        <p:nvCxnSpPr>
          <p:cNvPr id="8" name="Straight Connector 7"/>
          <p:cNvCxnSpPr>
            <a:stCxn id="62" idx="6"/>
            <a:endCxn id="57" idx="1"/>
          </p:cNvCxnSpPr>
          <p:nvPr/>
        </p:nvCxnSpPr>
        <p:spPr>
          <a:xfrm>
            <a:off x="2198741" y="5673472"/>
            <a:ext cx="916416" cy="26861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eeform 64"/>
          <p:cNvSpPr/>
          <p:nvPr/>
        </p:nvSpPr>
        <p:spPr>
          <a:xfrm>
            <a:off x="2989943" y="3452769"/>
            <a:ext cx="2648858" cy="459865"/>
          </a:xfrm>
          <a:custGeom>
            <a:avLst/>
            <a:gdLst>
              <a:gd name="connsiteX0" fmla="*/ 0 w 2569028"/>
              <a:gd name="connsiteY0" fmla="*/ 480602 h 480602"/>
              <a:gd name="connsiteX1" fmla="*/ 711200 w 2569028"/>
              <a:gd name="connsiteY1" fmla="*/ 161288 h 480602"/>
              <a:gd name="connsiteX2" fmla="*/ 1146628 w 2569028"/>
              <a:gd name="connsiteY2" fmla="*/ 1631 h 480602"/>
              <a:gd name="connsiteX3" fmla="*/ 1654628 w 2569028"/>
              <a:gd name="connsiteY3" fmla="*/ 74202 h 480602"/>
              <a:gd name="connsiteX4" fmla="*/ 2409371 w 2569028"/>
              <a:gd name="connsiteY4" fmla="*/ 190317 h 480602"/>
              <a:gd name="connsiteX5" fmla="*/ 2569028 w 2569028"/>
              <a:gd name="connsiteY5" fmla="*/ 422545 h 480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9028" h="480602">
                <a:moveTo>
                  <a:pt x="0" y="480602"/>
                </a:moveTo>
                <a:cubicBezTo>
                  <a:pt x="260047" y="360859"/>
                  <a:pt x="520095" y="241116"/>
                  <a:pt x="711200" y="161288"/>
                </a:cubicBezTo>
                <a:cubicBezTo>
                  <a:pt x="902305" y="81460"/>
                  <a:pt x="989390" y="16145"/>
                  <a:pt x="1146628" y="1631"/>
                </a:cubicBezTo>
                <a:cubicBezTo>
                  <a:pt x="1303866" y="-12883"/>
                  <a:pt x="1654628" y="74202"/>
                  <a:pt x="1654628" y="74202"/>
                </a:cubicBezTo>
                <a:cubicBezTo>
                  <a:pt x="1865085" y="105650"/>
                  <a:pt x="2256971" y="132260"/>
                  <a:pt x="2409371" y="190317"/>
                </a:cubicBezTo>
                <a:cubicBezTo>
                  <a:pt x="2561771" y="248374"/>
                  <a:pt x="2565399" y="335459"/>
                  <a:pt x="2569028" y="422545"/>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a:endCxn id="63" idx="2"/>
          </p:cNvCxnSpPr>
          <p:nvPr/>
        </p:nvCxnSpPr>
        <p:spPr>
          <a:xfrm>
            <a:off x="1054193" y="5172171"/>
            <a:ext cx="1599061" cy="5118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359784" y="5783830"/>
            <a:ext cx="338554" cy="461665"/>
          </a:xfrm>
          <a:prstGeom prst="rect">
            <a:avLst/>
          </a:prstGeom>
        </p:spPr>
        <p:txBody>
          <a:bodyPr wrap="none">
            <a:spAutoFit/>
          </a:bodyPr>
          <a:lstStyle/>
          <a:p>
            <a:r>
              <a:rPr lang="en-US" dirty="0"/>
              <a:t>5</a:t>
            </a:r>
          </a:p>
        </p:txBody>
      </p:sp>
      <p:sp>
        <p:nvSpPr>
          <p:cNvPr id="67" name="Rectangle 66"/>
          <p:cNvSpPr/>
          <p:nvPr/>
        </p:nvSpPr>
        <p:spPr>
          <a:xfrm>
            <a:off x="1748521" y="4674638"/>
            <a:ext cx="338554" cy="461665"/>
          </a:xfrm>
          <a:prstGeom prst="rect">
            <a:avLst/>
          </a:prstGeom>
        </p:spPr>
        <p:txBody>
          <a:bodyPr wrap="none">
            <a:spAutoFit/>
          </a:bodyPr>
          <a:lstStyle/>
          <a:p>
            <a:r>
              <a:rPr lang="en-US" dirty="0" smtClean="0"/>
              <a:t>4</a:t>
            </a:r>
            <a:endParaRPr lang="en-US" dirty="0"/>
          </a:p>
        </p:txBody>
      </p:sp>
      <p:sp>
        <p:nvSpPr>
          <p:cNvPr id="7" name="TextBox 6"/>
          <p:cNvSpPr txBox="1"/>
          <p:nvPr/>
        </p:nvSpPr>
        <p:spPr>
          <a:xfrm>
            <a:off x="4034409" y="46236"/>
            <a:ext cx="4848638" cy="830997"/>
          </a:xfrm>
          <a:prstGeom prst="rect">
            <a:avLst/>
          </a:prstGeom>
          <a:noFill/>
          <a:ln>
            <a:solidFill>
              <a:schemeClr val="bg1">
                <a:lumMod val="75000"/>
              </a:schemeClr>
            </a:solidFill>
          </a:ln>
        </p:spPr>
        <p:txBody>
          <a:bodyPr wrap="square" rtlCol="0">
            <a:spAutoFit/>
          </a:bodyPr>
          <a:lstStyle/>
          <a:p>
            <a:r>
              <a:rPr lang="en-US" dirty="0"/>
              <a:t>Now, delete the edge IDs in the nodes connecting the edge.</a:t>
            </a:r>
          </a:p>
        </p:txBody>
      </p:sp>
      <p:sp>
        <p:nvSpPr>
          <p:cNvPr id="68" name="Rectangle 67"/>
          <p:cNvSpPr/>
          <p:nvPr/>
        </p:nvSpPr>
        <p:spPr>
          <a:xfrm>
            <a:off x="4034409" y="1107286"/>
            <a:ext cx="2343718" cy="1477328"/>
          </a:xfrm>
          <a:prstGeom prst="rect">
            <a:avLst/>
          </a:prstGeom>
          <a:ln>
            <a:solidFill>
              <a:schemeClr val="bg1">
                <a:lumMod val="75000"/>
              </a:schemeClr>
            </a:solidFill>
          </a:ln>
        </p:spPr>
        <p:txBody>
          <a:bodyPr wrap="square">
            <a:spAutoFit/>
          </a:bodyPr>
          <a:lstStyle/>
          <a:p>
            <a:r>
              <a:rPr lang="en-US" sz="1800" dirty="0" smtClean="0">
                <a:solidFill>
                  <a:srgbClr val="0000FF"/>
                </a:solidFill>
                <a:latin typeface="Courier New" panose="02070309020205020404" pitchFamily="49" charset="0"/>
              </a:rPr>
              <a:t>NODE </a:t>
            </a:r>
            <a:r>
              <a:rPr lang="en-US" sz="1800" dirty="0" smtClean="0">
                <a:solidFill>
                  <a:prstClr val="black"/>
                </a:solidFill>
                <a:latin typeface="Courier New" panose="02070309020205020404" pitchFamily="49" charset="0"/>
              </a:rPr>
              <a:t>{</a:t>
            </a:r>
            <a:endParaRPr lang="en-US" sz="1800" dirty="0">
              <a:solidFill>
                <a:prstClr val="black"/>
              </a:solidFill>
              <a:latin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id = 2</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dynamicID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1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edgeID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 }</a:t>
            </a:r>
            <a:endParaRPr lang="en-US" sz="1800" dirty="0">
              <a:solidFill>
                <a:prstClr val="black"/>
              </a:solidFill>
              <a:highlight>
                <a:srgbClr val="EAEAEA"/>
              </a:highlight>
              <a:latin typeface="Courier New" panose="02070309020205020404" pitchFamily="49" charset="0"/>
            </a:endParaRPr>
          </a:p>
          <a:p>
            <a:r>
              <a:rPr lang="en-US" sz="1800" dirty="0">
                <a:solidFill>
                  <a:prstClr val="black"/>
                </a:solidFill>
                <a:latin typeface="Courier New" panose="02070309020205020404" pitchFamily="49" charset="0"/>
              </a:rPr>
              <a:t>};</a:t>
            </a:r>
          </a:p>
        </p:txBody>
      </p:sp>
      <p:sp>
        <p:nvSpPr>
          <p:cNvPr id="69" name="Rectangle 68"/>
          <p:cNvSpPr/>
          <p:nvPr/>
        </p:nvSpPr>
        <p:spPr>
          <a:xfrm>
            <a:off x="6683995" y="1107050"/>
            <a:ext cx="2199052" cy="1477328"/>
          </a:xfrm>
          <a:prstGeom prst="rect">
            <a:avLst/>
          </a:prstGeom>
          <a:ln>
            <a:solidFill>
              <a:schemeClr val="bg1">
                <a:lumMod val="75000"/>
              </a:schemeClr>
            </a:solidFill>
          </a:ln>
        </p:spPr>
        <p:txBody>
          <a:bodyPr wrap="square">
            <a:spAutoFit/>
          </a:bodyPr>
          <a:lstStyle/>
          <a:p>
            <a:r>
              <a:rPr lang="en-US" sz="1800" dirty="0" smtClean="0">
                <a:solidFill>
                  <a:srgbClr val="0000FF"/>
                </a:solidFill>
                <a:latin typeface="Courier New" panose="02070309020205020404" pitchFamily="49" charset="0"/>
              </a:rPr>
              <a:t>NODE </a:t>
            </a:r>
            <a:r>
              <a:rPr lang="en-US" sz="1800" dirty="0" smtClean="0">
                <a:solidFill>
                  <a:prstClr val="black"/>
                </a:solidFill>
                <a:latin typeface="Courier New" panose="02070309020205020404" pitchFamily="49" charset="0"/>
              </a:rPr>
              <a:t>{</a:t>
            </a:r>
            <a:endParaRPr lang="en-US" sz="1800" dirty="0">
              <a:solidFill>
                <a:prstClr val="black"/>
              </a:solidFill>
              <a:latin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id = 3</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dynamicID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0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edgeID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 }</a:t>
            </a:r>
            <a:endParaRPr lang="en-US" sz="1800" dirty="0">
              <a:solidFill>
                <a:prstClr val="black"/>
              </a:solidFill>
              <a:highlight>
                <a:srgbClr val="EAEAEA"/>
              </a:highlight>
              <a:latin typeface="Courier New" panose="02070309020205020404" pitchFamily="49" charset="0"/>
            </a:endParaRPr>
          </a:p>
          <a:p>
            <a:r>
              <a:rPr lang="en-US" sz="1800" dirty="0">
                <a:solidFill>
                  <a:prstClr val="black"/>
                </a:solidFill>
                <a:latin typeface="Courier New" panose="02070309020205020404" pitchFamily="49" charset="0"/>
              </a:rPr>
              <a:t>};</a:t>
            </a:r>
          </a:p>
        </p:txBody>
      </p:sp>
    </p:spTree>
    <p:extLst>
      <p:ext uri="{BB962C8B-B14F-4D97-AF65-F5344CB8AC3E}">
        <p14:creationId xmlns:p14="http://schemas.microsoft.com/office/powerpoint/2010/main" val="3156330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deletion</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66</a:t>
            </a:fld>
            <a:endParaRPr lang="en-US"/>
          </a:p>
        </p:txBody>
      </p:sp>
      <p:sp>
        <p:nvSpPr>
          <p:cNvPr id="5" name="Oval 1"/>
          <p:cNvSpPr>
            <a:spLocks noChangeArrowheads="1"/>
          </p:cNvSpPr>
          <p:nvPr/>
        </p:nvSpPr>
        <p:spPr bwMode="auto">
          <a:xfrm>
            <a:off x="2895600" y="240506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5</a:t>
            </a:r>
          </a:p>
        </p:txBody>
      </p:sp>
      <p:sp>
        <p:nvSpPr>
          <p:cNvPr id="6" name="Oval 6"/>
          <p:cNvSpPr>
            <a:spLocks noChangeArrowheads="1"/>
          </p:cNvSpPr>
          <p:nvPr/>
        </p:nvSpPr>
        <p:spPr bwMode="auto">
          <a:xfrm>
            <a:off x="4419600" y="240506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2</a:t>
            </a:r>
          </a:p>
        </p:txBody>
      </p:sp>
      <p:sp>
        <p:nvSpPr>
          <p:cNvPr id="7" name="Oval 7"/>
          <p:cNvSpPr>
            <a:spLocks noChangeArrowheads="1"/>
          </p:cNvSpPr>
          <p:nvPr/>
        </p:nvSpPr>
        <p:spPr bwMode="auto">
          <a:xfrm>
            <a:off x="3505200" y="3506787"/>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0</a:t>
            </a:r>
          </a:p>
        </p:txBody>
      </p:sp>
      <p:sp>
        <p:nvSpPr>
          <p:cNvPr id="8" name="Oval 8"/>
          <p:cNvSpPr>
            <a:spLocks noChangeArrowheads="1"/>
          </p:cNvSpPr>
          <p:nvPr/>
        </p:nvSpPr>
        <p:spPr bwMode="auto">
          <a:xfrm>
            <a:off x="4800600" y="3733800"/>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1</a:t>
            </a:r>
          </a:p>
        </p:txBody>
      </p:sp>
      <p:sp>
        <p:nvSpPr>
          <p:cNvPr id="9" name="Oval 8"/>
          <p:cNvSpPr>
            <a:spLocks noChangeArrowheads="1"/>
          </p:cNvSpPr>
          <p:nvPr/>
        </p:nvSpPr>
        <p:spPr bwMode="auto">
          <a:xfrm>
            <a:off x="4419600" y="4764087"/>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3</a:t>
            </a:r>
          </a:p>
        </p:txBody>
      </p:sp>
      <p:cxnSp>
        <p:nvCxnSpPr>
          <p:cNvPr id="10" name="Straight Connector 3"/>
          <p:cNvCxnSpPr>
            <a:cxnSpLocks noChangeShapeType="1"/>
            <a:endCxn id="8" idx="1"/>
          </p:cNvCxnSpPr>
          <p:nvPr/>
        </p:nvCxnSpPr>
        <p:spPr bwMode="auto">
          <a:xfrm>
            <a:off x="4114800" y="3773487"/>
            <a:ext cx="774700" cy="38100"/>
          </a:xfrm>
          <a:prstGeom prst="line">
            <a:avLst/>
          </a:prstGeom>
          <a:noFill/>
          <a:ln w="12700"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4"/>
          <p:cNvCxnSpPr>
            <a:cxnSpLocks noChangeShapeType="1"/>
            <a:stCxn id="7" idx="5"/>
            <a:endCxn id="9" idx="1"/>
          </p:cNvCxnSpPr>
          <p:nvPr/>
        </p:nvCxnSpPr>
        <p:spPr bwMode="auto">
          <a:xfrm>
            <a:off x="4025900" y="3962400"/>
            <a:ext cx="482600" cy="879475"/>
          </a:xfrm>
          <a:prstGeom prst="line">
            <a:avLst/>
          </a:prstGeom>
          <a:noFill/>
          <a:ln w="12700"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7"/>
          <p:cNvCxnSpPr>
            <a:cxnSpLocks noChangeShapeType="1"/>
            <a:stCxn id="5" idx="5"/>
          </p:cNvCxnSpPr>
          <p:nvPr/>
        </p:nvCxnSpPr>
        <p:spPr bwMode="auto">
          <a:xfrm>
            <a:off x="3416300" y="2860675"/>
            <a:ext cx="242888" cy="684212"/>
          </a:xfrm>
          <a:prstGeom prst="line">
            <a:avLst/>
          </a:prstGeom>
          <a:noFill/>
          <a:ln w="12700"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9"/>
          <p:cNvCxnSpPr>
            <a:cxnSpLocks noChangeShapeType="1"/>
            <a:stCxn id="6" idx="4"/>
          </p:cNvCxnSpPr>
          <p:nvPr/>
        </p:nvCxnSpPr>
        <p:spPr bwMode="auto">
          <a:xfrm>
            <a:off x="4724400" y="2938462"/>
            <a:ext cx="377825" cy="844550"/>
          </a:xfrm>
          <a:prstGeom prst="line">
            <a:avLst/>
          </a:prstGeom>
          <a:noFill/>
          <a:ln w="12700"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21"/>
          <p:cNvCxnSpPr>
            <a:cxnSpLocks noChangeShapeType="1"/>
            <a:endCxn id="9" idx="7"/>
          </p:cNvCxnSpPr>
          <p:nvPr/>
        </p:nvCxnSpPr>
        <p:spPr bwMode="auto">
          <a:xfrm flipH="1">
            <a:off x="4940300" y="4267200"/>
            <a:ext cx="152400" cy="574675"/>
          </a:xfrm>
          <a:prstGeom prst="line">
            <a:avLst/>
          </a:prstGeom>
          <a:noFill/>
          <a:ln w="12700"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23"/>
          <p:cNvCxnSpPr>
            <a:cxnSpLocks noChangeShapeType="1"/>
            <a:stCxn id="8" idx="2"/>
            <a:endCxn id="7" idx="5"/>
          </p:cNvCxnSpPr>
          <p:nvPr/>
        </p:nvCxnSpPr>
        <p:spPr bwMode="auto">
          <a:xfrm flipH="1" flipV="1">
            <a:off x="4025900" y="3962400"/>
            <a:ext cx="774700" cy="38100"/>
          </a:xfrm>
          <a:prstGeom prst="line">
            <a:avLst/>
          </a:prstGeom>
          <a:noFill/>
          <a:ln w="12700"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3171277" y="3079820"/>
            <a:ext cx="338554" cy="461665"/>
          </a:xfrm>
          <a:prstGeom prst="rect">
            <a:avLst/>
          </a:prstGeom>
          <a:noFill/>
        </p:spPr>
        <p:txBody>
          <a:bodyPr wrap="none" rtlCol="0">
            <a:spAutoFit/>
          </a:bodyPr>
          <a:lstStyle/>
          <a:p>
            <a:r>
              <a:rPr lang="en-US" dirty="0" smtClean="0"/>
              <a:t>0</a:t>
            </a:r>
            <a:endParaRPr lang="en-US" dirty="0"/>
          </a:p>
        </p:txBody>
      </p:sp>
      <p:sp>
        <p:nvSpPr>
          <p:cNvPr id="17" name="TextBox 16"/>
          <p:cNvSpPr txBox="1"/>
          <p:nvPr/>
        </p:nvSpPr>
        <p:spPr>
          <a:xfrm>
            <a:off x="5005614" y="3089423"/>
            <a:ext cx="338554" cy="461665"/>
          </a:xfrm>
          <a:prstGeom prst="rect">
            <a:avLst/>
          </a:prstGeom>
          <a:noFill/>
        </p:spPr>
        <p:txBody>
          <a:bodyPr wrap="none" rtlCol="0">
            <a:spAutoFit/>
          </a:bodyPr>
          <a:lstStyle/>
          <a:p>
            <a:r>
              <a:rPr lang="en-US" dirty="0" smtClean="0"/>
              <a:t>1</a:t>
            </a:r>
            <a:endParaRPr lang="en-US" dirty="0"/>
          </a:p>
        </p:txBody>
      </p:sp>
      <p:sp>
        <p:nvSpPr>
          <p:cNvPr id="18" name="TextBox 17"/>
          <p:cNvSpPr txBox="1"/>
          <p:nvPr/>
        </p:nvSpPr>
        <p:spPr>
          <a:xfrm>
            <a:off x="4254775" y="3357215"/>
            <a:ext cx="309884" cy="461665"/>
          </a:xfrm>
          <a:prstGeom prst="rect">
            <a:avLst/>
          </a:prstGeom>
          <a:noFill/>
        </p:spPr>
        <p:txBody>
          <a:bodyPr wrap="square" rtlCol="0">
            <a:spAutoFit/>
          </a:bodyPr>
          <a:lstStyle/>
          <a:p>
            <a:r>
              <a:rPr lang="en-US" dirty="0" smtClean="0"/>
              <a:t>2</a:t>
            </a:r>
            <a:endParaRPr lang="en-US" dirty="0"/>
          </a:p>
        </p:txBody>
      </p:sp>
      <p:sp>
        <p:nvSpPr>
          <p:cNvPr id="19" name="TextBox 18"/>
          <p:cNvSpPr txBox="1"/>
          <p:nvPr/>
        </p:nvSpPr>
        <p:spPr>
          <a:xfrm>
            <a:off x="4392196" y="3992826"/>
            <a:ext cx="338554" cy="461665"/>
          </a:xfrm>
          <a:prstGeom prst="rect">
            <a:avLst/>
          </a:prstGeom>
          <a:noFill/>
        </p:spPr>
        <p:txBody>
          <a:bodyPr wrap="none" rtlCol="0">
            <a:spAutoFit/>
          </a:bodyPr>
          <a:lstStyle/>
          <a:p>
            <a:r>
              <a:rPr lang="en-US" dirty="0" smtClean="0"/>
              <a:t>3</a:t>
            </a:r>
            <a:endParaRPr lang="en-US" dirty="0"/>
          </a:p>
        </p:txBody>
      </p:sp>
      <p:sp>
        <p:nvSpPr>
          <p:cNvPr id="20" name="TextBox 19"/>
          <p:cNvSpPr txBox="1"/>
          <p:nvPr/>
        </p:nvSpPr>
        <p:spPr>
          <a:xfrm>
            <a:off x="3949869" y="4243834"/>
            <a:ext cx="338554" cy="461665"/>
          </a:xfrm>
          <a:prstGeom prst="rect">
            <a:avLst/>
          </a:prstGeom>
          <a:noFill/>
        </p:spPr>
        <p:txBody>
          <a:bodyPr wrap="none" rtlCol="0">
            <a:spAutoFit/>
          </a:bodyPr>
          <a:lstStyle/>
          <a:p>
            <a:r>
              <a:rPr lang="en-US" dirty="0" smtClean="0"/>
              <a:t>5</a:t>
            </a:r>
            <a:endParaRPr lang="en-US" dirty="0"/>
          </a:p>
        </p:txBody>
      </p:sp>
      <p:sp>
        <p:nvSpPr>
          <p:cNvPr id="21" name="TextBox 20"/>
          <p:cNvSpPr txBox="1"/>
          <p:nvPr/>
        </p:nvSpPr>
        <p:spPr>
          <a:xfrm>
            <a:off x="5029200" y="4323705"/>
            <a:ext cx="338554" cy="461665"/>
          </a:xfrm>
          <a:prstGeom prst="rect">
            <a:avLst/>
          </a:prstGeom>
          <a:noFill/>
        </p:spPr>
        <p:txBody>
          <a:bodyPr wrap="none" rtlCol="0">
            <a:spAutoFit/>
          </a:bodyPr>
          <a:lstStyle/>
          <a:p>
            <a:r>
              <a:rPr lang="en-US" dirty="0" smtClean="0"/>
              <a:t>4</a:t>
            </a:r>
            <a:endParaRPr lang="en-US" dirty="0"/>
          </a:p>
        </p:txBody>
      </p:sp>
    </p:spTree>
    <p:extLst>
      <p:ext uri="{BB962C8B-B14F-4D97-AF65-F5344CB8AC3E}">
        <p14:creationId xmlns:p14="http://schemas.microsoft.com/office/powerpoint/2010/main" val="26734767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deletion</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67</a:t>
            </a:fld>
            <a:endParaRPr lang="en-US"/>
          </a:p>
        </p:txBody>
      </p:sp>
      <p:sp>
        <p:nvSpPr>
          <p:cNvPr id="5" name="Oval 1"/>
          <p:cNvSpPr>
            <a:spLocks noChangeArrowheads="1"/>
          </p:cNvSpPr>
          <p:nvPr/>
        </p:nvSpPr>
        <p:spPr bwMode="auto">
          <a:xfrm>
            <a:off x="2895600" y="240506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5</a:t>
            </a:r>
          </a:p>
        </p:txBody>
      </p:sp>
      <p:sp>
        <p:nvSpPr>
          <p:cNvPr id="6" name="Oval 6"/>
          <p:cNvSpPr>
            <a:spLocks noChangeArrowheads="1"/>
          </p:cNvSpPr>
          <p:nvPr/>
        </p:nvSpPr>
        <p:spPr bwMode="auto">
          <a:xfrm>
            <a:off x="4419600" y="240506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2</a:t>
            </a:r>
          </a:p>
        </p:txBody>
      </p:sp>
      <p:sp>
        <p:nvSpPr>
          <p:cNvPr id="7" name="Oval 7"/>
          <p:cNvSpPr>
            <a:spLocks noChangeArrowheads="1"/>
          </p:cNvSpPr>
          <p:nvPr/>
        </p:nvSpPr>
        <p:spPr bwMode="auto">
          <a:xfrm>
            <a:off x="3505200" y="3506787"/>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0</a:t>
            </a:r>
          </a:p>
        </p:txBody>
      </p:sp>
      <p:sp>
        <p:nvSpPr>
          <p:cNvPr id="8" name="Oval 8"/>
          <p:cNvSpPr>
            <a:spLocks noChangeArrowheads="1"/>
          </p:cNvSpPr>
          <p:nvPr/>
        </p:nvSpPr>
        <p:spPr bwMode="auto">
          <a:xfrm>
            <a:off x="4800600" y="3733800"/>
            <a:ext cx="609600" cy="533400"/>
          </a:xfrm>
          <a:prstGeom prst="ellipse">
            <a:avLst/>
          </a:prstGeom>
          <a:solidFill>
            <a:schemeClr val="accent4">
              <a:lumMod val="60000"/>
              <a:lumOff val="4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1</a:t>
            </a:r>
          </a:p>
        </p:txBody>
      </p:sp>
      <p:sp>
        <p:nvSpPr>
          <p:cNvPr id="9" name="Oval 8"/>
          <p:cNvSpPr>
            <a:spLocks noChangeArrowheads="1"/>
          </p:cNvSpPr>
          <p:nvPr/>
        </p:nvSpPr>
        <p:spPr bwMode="auto">
          <a:xfrm>
            <a:off x="4419600" y="4764087"/>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3</a:t>
            </a:r>
          </a:p>
        </p:txBody>
      </p:sp>
      <p:cxnSp>
        <p:nvCxnSpPr>
          <p:cNvPr id="10" name="Straight Connector 3"/>
          <p:cNvCxnSpPr>
            <a:cxnSpLocks noChangeShapeType="1"/>
            <a:endCxn id="8" idx="1"/>
          </p:cNvCxnSpPr>
          <p:nvPr/>
        </p:nvCxnSpPr>
        <p:spPr bwMode="auto">
          <a:xfrm>
            <a:off x="4114800" y="3773487"/>
            <a:ext cx="774700" cy="38100"/>
          </a:xfrm>
          <a:prstGeom prst="line">
            <a:avLst/>
          </a:prstGeom>
          <a:noFill/>
          <a:ln w="12700"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4"/>
          <p:cNvCxnSpPr>
            <a:cxnSpLocks noChangeShapeType="1"/>
            <a:stCxn id="7" idx="5"/>
            <a:endCxn id="9" idx="1"/>
          </p:cNvCxnSpPr>
          <p:nvPr/>
        </p:nvCxnSpPr>
        <p:spPr bwMode="auto">
          <a:xfrm>
            <a:off x="4025900" y="3962400"/>
            <a:ext cx="482600" cy="879475"/>
          </a:xfrm>
          <a:prstGeom prst="line">
            <a:avLst/>
          </a:prstGeom>
          <a:noFill/>
          <a:ln w="12700"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7"/>
          <p:cNvCxnSpPr>
            <a:cxnSpLocks noChangeShapeType="1"/>
            <a:stCxn id="5" idx="5"/>
          </p:cNvCxnSpPr>
          <p:nvPr/>
        </p:nvCxnSpPr>
        <p:spPr bwMode="auto">
          <a:xfrm>
            <a:off x="3416300" y="2860675"/>
            <a:ext cx="242888" cy="684212"/>
          </a:xfrm>
          <a:prstGeom prst="line">
            <a:avLst/>
          </a:prstGeom>
          <a:noFill/>
          <a:ln w="12700"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9"/>
          <p:cNvCxnSpPr>
            <a:cxnSpLocks noChangeShapeType="1"/>
            <a:stCxn id="6" idx="4"/>
          </p:cNvCxnSpPr>
          <p:nvPr/>
        </p:nvCxnSpPr>
        <p:spPr bwMode="auto">
          <a:xfrm>
            <a:off x="4724400" y="2938462"/>
            <a:ext cx="377825" cy="844550"/>
          </a:xfrm>
          <a:prstGeom prst="line">
            <a:avLst/>
          </a:prstGeom>
          <a:noFill/>
          <a:ln w="12700"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21"/>
          <p:cNvCxnSpPr>
            <a:cxnSpLocks noChangeShapeType="1"/>
            <a:endCxn id="9" idx="7"/>
          </p:cNvCxnSpPr>
          <p:nvPr/>
        </p:nvCxnSpPr>
        <p:spPr bwMode="auto">
          <a:xfrm flipH="1">
            <a:off x="4940300" y="4267200"/>
            <a:ext cx="152400" cy="574675"/>
          </a:xfrm>
          <a:prstGeom prst="line">
            <a:avLst/>
          </a:prstGeom>
          <a:noFill/>
          <a:ln w="12700"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23"/>
          <p:cNvCxnSpPr>
            <a:cxnSpLocks noChangeShapeType="1"/>
            <a:stCxn id="8" idx="2"/>
            <a:endCxn id="7" idx="5"/>
          </p:cNvCxnSpPr>
          <p:nvPr/>
        </p:nvCxnSpPr>
        <p:spPr bwMode="auto">
          <a:xfrm flipH="1" flipV="1">
            <a:off x="4025900" y="3962400"/>
            <a:ext cx="774700" cy="38100"/>
          </a:xfrm>
          <a:prstGeom prst="line">
            <a:avLst/>
          </a:prstGeom>
          <a:noFill/>
          <a:ln w="12700"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3171277" y="3079820"/>
            <a:ext cx="338554" cy="461665"/>
          </a:xfrm>
          <a:prstGeom prst="rect">
            <a:avLst/>
          </a:prstGeom>
          <a:noFill/>
        </p:spPr>
        <p:txBody>
          <a:bodyPr wrap="none" rtlCol="0">
            <a:spAutoFit/>
          </a:bodyPr>
          <a:lstStyle/>
          <a:p>
            <a:r>
              <a:rPr lang="en-US" dirty="0" smtClean="0"/>
              <a:t>0</a:t>
            </a:r>
            <a:endParaRPr lang="en-US" dirty="0"/>
          </a:p>
        </p:txBody>
      </p:sp>
      <p:sp>
        <p:nvSpPr>
          <p:cNvPr id="17" name="TextBox 16"/>
          <p:cNvSpPr txBox="1"/>
          <p:nvPr/>
        </p:nvSpPr>
        <p:spPr>
          <a:xfrm>
            <a:off x="5005614" y="3089423"/>
            <a:ext cx="338554" cy="461665"/>
          </a:xfrm>
          <a:prstGeom prst="rect">
            <a:avLst/>
          </a:prstGeom>
          <a:noFill/>
        </p:spPr>
        <p:txBody>
          <a:bodyPr wrap="none" rtlCol="0">
            <a:spAutoFit/>
          </a:bodyPr>
          <a:lstStyle/>
          <a:p>
            <a:r>
              <a:rPr lang="en-US" dirty="0" smtClean="0"/>
              <a:t>1</a:t>
            </a:r>
            <a:endParaRPr lang="en-US" dirty="0"/>
          </a:p>
        </p:txBody>
      </p:sp>
      <p:sp>
        <p:nvSpPr>
          <p:cNvPr id="18" name="TextBox 17"/>
          <p:cNvSpPr txBox="1"/>
          <p:nvPr/>
        </p:nvSpPr>
        <p:spPr>
          <a:xfrm>
            <a:off x="4254775" y="3357215"/>
            <a:ext cx="309884" cy="461665"/>
          </a:xfrm>
          <a:prstGeom prst="rect">
            <a:avLst/>
          </a:prstGeom>
          <a:noFill/>
        </p:spPr>
        <p:txBody>
          <a:bodyPr wrap="square" rtlCol="0">
            <a:spAutoFit/>
          </a:bodyPr>
          <a:lstStyle/>
          <a:p>
            <a:r>
              <a:rPr lang="en-US" dirty="0" smtClean="0"/>
              <a:t>2</a:t>
            </a:r>
            <a:endParaRPr lang="en-US" dirty="0"/>
          </a:p>
        </p:txBody>
      </p:sp>
      <p:sp>
        <p:nvSpPr>
          <p:cNvPr id="19" name="TextBox 18"/>
          <p:cNvSpPr txBox="1"/>
          <p:nvPr/>
        </p:nvSpPr>
        <p:spPr>
          <a:xfrm>
            <a:off x="4392196" y="3992826"/>
            <a:ext cx="338554" cy="461665"/>
          </a:xfrm>
          <a:prstGeom prst="rect">
            <a:avLst/>
          </a:prstGeom>
          <a:noFill/>
        </p:spPr>
        <p:txBody>
          <a:bodyPr wrap="none" rtlCol="0">
            <a:spAutoFit/>
          </a:bodyPr>
          <a:lstStyle/>
          <a:p>
            <a:r>
              <a:rPr lang="en-US" dirty="0" smtClean="0"/>
              <a:t>3</a:t>
            </a:r>
            <a:endParaRPr lang="en-US" dirty="0"/>
          </a:p>
        </p:txBody>
      </p:sp>
      <p:sp>
        <p:nvSpPr>
          <p:cNvPr id="20" name="TextBox 19"/>
          <p:cNvSpPr txBox="1"/>
          <p:nvPr/>
        </p:nvSpPr>
        <p:spPr>
          <a:xfrm>
            <a:off x="3949869" y="4243834"/>
            <a:ext cx="338554" cy="461665"/>
          </a:xfrm>
          <a:prstGeom prst="rect">
            <a:avLst/>
          </a:prstGeom>
          <a:noFill/>
        </p:spPr>
        <p:txBody>
          <a:bodyPr wrap="none" rtlCol="0">
            <a:spAutoFit/>
          </a:bodyPr>
          <a:lstStyle/>
          <a:p>
            <a:r>
              <a:rPr lang="en-US" dirty="0" smtClean="0"/>
              <a:t>5</a:t>
            </a:r>
            <a:endParaRPr lang="en-US" dirty="0"/>
          </a:p>
        </p:txBody>
      </p:sp>
      <p:sp>
        <p:nvSpPr>
          <p:cNvPr id="21" name="TextBox 20"/>
          <p:cNvSpPr txBox="1"/>
          <p:nvPr/>
        </p:nvSpPr>
        <p:spPr>
          <a:xfrm>
            <a:off x="5029200" y="4323705"/>
            <a:ext cx="338554" cy="461665"/>
          </a:xfrm>
          <a:prstGeom prst="rect">
            <a:avLst/>
          </a:prstGeom>
          <a:noFill/>
        </p:spPr>
        <p:txBody>
          <a:bodyPr wrap="none" rtlCol="0">
            <a:spAutoFit/>
          </a:bodyPr>
          <a:lstStyle/>
          <a:p>
            <a:r>
              <a:rPr lang="en-US" dirty="0" smtClean="0"/>
              <a:t>4</a:t>
            </a:r>
            <a:endParaRPr lang="en-US" dirty="0"/>
          </a:p>
        </p:txBody>
      </p:sp>
    </p:spTree>
    <p:extLst>
      <p:ext uri="{BB962C8B-B14F-4D97-AF65-F5344CB8AC3E}">
        <p14:creationId xmlns:p14="http://schemas.microsoft.com/office/powerpoint/2010/main" val="7116888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deletion</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68</a:t>
            </a:fld>
            <a:endParaRPr lang="en-US"/>
          </a:p>
        </p:txBody>
      </p:sp>
      <p:sp>
        <p:nvSpPr>
          <p:cNvPr id="5" name="Oval 1"/>
          <p:cNvSpPr>
            <a:spLocks noChangeArrowheads="1"/>
          </p:cNvSpPr>
          <p:nvPr/>
        </p:nvSpPr>
        <p:spPr bwMode="auto">
          <a:xfrm>
            <a:off x="2895600" y="240506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5</a:t>
            </a:r>
          </a:p>
        </p:txBody>
      </p:sp>
      <p:sp>
        <p:nvSpPr>
          <p:cNvPr id="6" name="Oval 6"/>
          <p:cNvSpPr>
            <a:spLocks noChangeArrowheads="1"/>
          </p:cNvSpPr>
          <p:nvPr/>
        </p:nvSpPr>
        <p:spPr bwMode="auto">
          <a:xfrm>
            <a:off x="4419600" y="240506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2</a:t>
            </a:r>
          </a:p>
        </p:txBody>
      </p:sp>
      <p:sp>
        <p:nvSpPr>
          <p:cNvPr id="7" name="Oval 7"/>
          <p:cNvSpPr>
            <a:spLocks noChangeArrowheads="1"/>
          </p:cNvSpPr>
          <p:nvPr/>
        </p:nvSpPr>
        <p:spPr bwMode="auto">
          <a:xfrm>
            <a:off x="3505200" y="3506787"/>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0</a:t>
            </a:r>
          </a:p>
        </p:txBody>
      </p:sp>
      <p:sp>
        <p:nvSpPr>
          <p:cNvPr id="8" name="Oval 8"/>
          <p:cNvSpPr>
            <a:spLocks noChangeArrowheads="1"/>
          </p:cNvSpPr>
          <p:nvPr/>
        </p:nvSpPr>
        <p:spPr bwMode="auto">
          <a:xfrm>
            <a:off x="4800600" y="3733800"/>
            <a:ext cx="609600" cy="533400"/>
          </a:xfrm>
          <a:prstGeom prst="ellipse">
            <a:avLst/>
          </a:prstGeom>
          <a:solidFill>
            <a:schemeClr val="accent4">
              <a:lumMod val="60000"/>
              <a:lumOff val="4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1</a:t>
            </a:r>
          </a:p>
        </p:txBody>
      </p:sp>
      <p:sp>
        <p:nvSpPr>
          <p:cNvPr id="9" name="Oval 8"/>
          <p:cNvSpPr>
            <a:spLocks noChangeArrowheads="1"/>
          </p:cNvSpPr>
          <p:nvPr/>
        </p:nvSpPr>
        <p:spPr bwMode="auto">
          <a:xfrm>
            <a:off x="4419600" y="4764087"/>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3</a:t>
            </a:r>
          </a:p>
        </p:txBody>
      </p:sp>
      <p:cxnSp>
        <p:nvCxnSpPr>
          <p:cNvPr id="10" name="Straight Connector 3"/>
          <p:cNvCxnSpPr>
            <a:cxnSpLocks noChangeShapeType="1"/>
            <a:endCxn id="8" idx="1"/>
          </p:cNvCxnSpPr>
          <p:nvPr/>
        </p:nvCxnSpPr>
        <p:spPr bwMode="auto">
          <a:xfrm>
            <a:off x="4114800" y="3773487"/>
            <a:ext cx="774700" cy="38100"/>
          </a:xfrm>
          <a:prstGeom prst="line">
            <a:avLst/>
          </a:prstGeom>
          <a:noFill/>
          <a:ln w="57150"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4"/>
          <p:cNvCxnSpPr>
            <a:cxnSpLocks noChangeShapeType="1"/>
            <a:stCxn id="7" idx="5"/>
            <a:endCxn id="9" idx="1"/>
          </p:cNvCxnSpPr>
          <p:nvPr/>
        </p:nvCxnSpPr>
        <p:spPr bwMode="auto">
          <a:xfrm>
            <a:off x="4025900" y="3962400"/>
            <a:ext cx="482600" cy="879475"/>
          </a:xfrm>
          <a:prstGeom prst="line">
            <a:avLst/>
          </a:prstGeom>
          <a:noFill/>
          <a:ln w="12700"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7"/>
          <p:cNvCxnSpPr>
            <a:cxnSpLocks noChangeShapeType="1"/>
            <a:stCxn id="5" idx="5"/>
          </p:cNvCxnSpPr>
          <p:nvPr/>
        </p:nvCxnSpPr>
        <p:spPr bwMode="auto">
          <a:xfrm>
            <a:off x="3416300" y="2860675"/>
            <a:ext cx="242888" cy="684212"/>
          </a:xfrm>
          <a:prstGeom prst="line">
            <a:avLst/>
          </a:prstGeom>
          <a:noFill/>
          <a:ln w="12700"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9"/>
          <p:cNvCxnSpPr>
            <a:cxnSpLocks noChangeShapeType="1"/>
            <a:stCxn id="6" idx="4"/>
          </p:cNvCxnSpPr>
          <p:nvPr/>
        </p:nvCxnSpPr>
        <p:spPr bwMode="auto">
          <a:xfrm>
            <a:off x="4724400" y="2938462"/>
            <a:ext cx="377825" cy="844550"/>
          </a:xfrm>
          <a:prstGeom prst="line">
            <a:avLst/>
          </a:prstGeom>
          <a:noFill/>
          <a:ln w="57150"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21"/>
          <p:cNvCxnSpPr>
            <a:cxnSpLocks noChangeShapeType="1"/>
            <a:endCxn id="9" idx="7"/>
          </p:cNvCxnSpPr>
          <p:nvPr/>
        </p:nvCxnSpPr>
        <p:spPr bwMode="auto">
          <a:xfrm flipH="1">
            <a:off x="4940300" y="4267200"/>
            <a:ext cx="152400" cy="574675"/>
          </a:xfrm>
          <a:prstGeom prst="line">
            <a:avLst/>
          </a:prstGeom>
          <a:noFill/>
          <a:ln w="57150"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23"/>
          <p:cNvCxnSpPr>
            <a:cxnSpLocks noChangeShapeType="1"/>
            <a:stCxn id="8" idx="2"/>
            <a:endCxn id="7" idx="5"/>
          </p:cNvCxnSpPr>
          <p:nvPr/>
        </p:nvCxnSpPr>
        <p:spPr bwMode="auto">
          <a:xfrm flipH="1" flipV="1">
            <a:off x="4025900" y="3962400"/>
            <a:ext cx="774700" cy="38100"/>
          </a:xfrm>
          <a:prstGeom prst="line">
            <a:avLst/>
          </a:prstGeom>
          <a:noFill/>
          <a:ln w="57150"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3171277" y="3079820"/>
            <a:ext cx="338554" cy="461665"/>
          </a:xfrm>
          <a:prstGeom prst="rect">
            <a:avLst/>
          </a:prstGeom>
          <a:noFill/>
        </p:spPr>
        <p:txBody>
          <a:bodyPr wrap="none" rtlCol="0">
            <a:spAutoFit/>
          </a:bodyPr>
          <a:lstStyle/>
          <a:p>
            <a:r>
              <a:rPr lang="en-US" dirty="0" smtClean="0"/>
              <a:t>0</a:t>
            </a:r>
            <a:endParaRPr lang="en-US" dirty="0"/>
          </a:p>
        </p:txBody>
      </p:sp>
      <p:sp>
        <p:nvSpPr>
          <p:cNvPr id="17" name="TextBox 16"/>
          <p:cNvSpPr txBox="1"/>
          <p:nvPr/>
        </p:nvSpPr>
        <p:spPr>
          <a:xfrm>
            <a:off x="5005614" y="3089423"/>
            <a:ext cx="338554" cy="461665"/>
          </a:xfrm>
          <a:prstGeom prst="rect">
            <a:avLst/>
          </a:prstGeom>
          <a:noFill/>
        </p:spPr>
        <p:txBody>
          <a:bodyPr wrap="none" rtlCol="0">
            <a:spAutoFit/>
          </a:bodyPr>
          <a:lstStyle/>
          <a:p>
            <a:r>
              <a:rPr lang="en-US" dirty="0" smtClean="0"/>
              <a:t>1</a:t>
            </a:r>
            <a:endParaRPr lang="en-US" dirty="0"/>
          </a:p>
        </p:txBody>
      </p:sp>
      <p:sp>
        <p:nvSpPr>
          <p:cNvPr id="18" name="TextBox 17"/>
          <p:cNvSpPr txBox="1"/>
          <p:nvPr/>
        </p:nvSpPr>
        <p:spPr>
          <a:xfrm>
            <a:off x="4254775" y="3357215"/>
            <a:ext cx="309884" cy="461665"/>
          </a:xfrm>
          <a:prstGeom prst="rect">
            <a:avLst/>
          </a:prstGeom>
          <a:noFill/>
        </p:spPr>
        <p:txBody>
          <a:bodyPr wrap="square" rtlCol="0">
            <a:spAutoFit/>
          </a:bodyPr>
          <a:lstStyle/>
          <a:p>
            <a:r>
              <a:rPr lang="en-US" dirty="0" smtClean="0"/>
              <a:t>2</a:t>
            </a:r>
            <a:endParaRPr lang="en-US" dirty="0"/>
          </a:p>
        </p:txBody>
      </p:sp>
      <p:sp>
        <p:nvSpPr>
          <p:cNvPr id="19" name="TextBox 18"/>
          <p:cNvSpPr txBox="1"/>
          <p:nvPr/>
        </p:nvSpPr>
        <p:spPr>
          <a:xfrm>
            <a:off x="4392196" y="3992826"/>
            <a:ext cx="338554" cy="461665"/>
          </a:xfrm>
          <a:prstGeom prst="rect">
            <a:avLst/>
          </a:prstGeom>
          <a:noFill/>
        </p:spPr>
        <p:txBody>
          <a:bodyPr wrap="none" rtlCol="0">
            <a:spAutoFit/>
          </a:bodyPr>
          <a:lstStyle/>
          <a:p>
            <a:r>
              <a:rPr lang="en-US" dirty="0" smtClean="0"/>
              <a:t>3</a:t>
            </a:r>
            <a:endParaRPr lang="en-US" dirty="0"/>
          </a:p>
        </p:txBody>
      </p:sp>
      <p:sp>
        <p:nvSpPr>
          <p:cNvPr id="20" name="TextBox 19"/>
          <p:cNvSpPr txBox="1"/>
          <p:nvPr/>
        </p:nvSpPr>
        <p:spPr>
          <a:xfrm>
            <a:off x="3949869" y="4243834"/>
            <a:ext cx="338554" cy="461665"/>
          </a:xfrm>
          <a:prstGeom prst="rect">
            <a:avLst/>
          </a:prstGeom>
          <a:noFill/>
        </p:spPr>
        <p:txBody>
          <a:bodyPr wrap="none" rtlCol="0">
            <a:spAutoFit/>
          </a:bodyPr>
          <a:lstStyle/>
          <a:p>
            <a:r>
              <a:rPr lang="en-US" dirty="0" smtClean="0"/>
              <a:t>5</a:t>
            </a:r>
            <a:endParaRPr lang="en-US" dirty="0"/>
          </a:p>
        </p:txBody>
      </p:sp>
      <p:sp>
        <p:nvSpPr>
          <p:cNvPr id="21" name="TextBox 20"/>
          <p:cNvSpPr txBox="1"/>
          <p:nvPr/>
        </p:nvSpPr>
        <p:spPr>
          <a:xfrm>
            <a:off x="5029200" y="4323705"/>
            <a:ext cx="338554" cy="461665"/>
          </a:xfrm>
          <a:prstGeom prst="rect">
            <a:avLst/>
          </a:prstGeom>
          <a:noFill/>
        </p:spPr>
        <p:txBody>
          <a:bodyPr wrap="none" rtlCol="0">
            <a:spAutoFit/>
          </a:bodyPr>
          <a:lstStyle/>
          <a:p>
            <a:r>
              <a:rPr lang="en-US" dirty="0" smtClean="0"/>
              <a:t>4</a:t>
            </a:r>
            <a:endParaRPr lang="en-US" dirty="0"/>
          </a:p>
        </p:txBody>
      </p:sp>
      <p:sp>
        <p:nvSpPr>
          <p:cNvPr id="3" name="TextBox 2"/>
          <p:cNvSpPr txBox="1"/>
          <p:nvPr/>
        </p:nvSpPr>
        <p:spPr>
          <a:xfrm>
            <a:off x="5825707" y="2567910"/>
            <a:ext cx="2814391" cy="830997"/>
          </a:xfrm>
          <a:prstGeom prst="rect">
            <a:avLst/>
          </a:prstGeom>
          <a:noFill/>
        </p:spPr>
        <p:txBody>
          <a:bodyPr wrap="square" rtlCol="0">
            <a:spAutoFit/>
          </a:bodyPr>
          <a:lstStyle/>
          <a:p>
            <a:r>
              <a:rPr lang="en-US" dirty="0" smtClean="0"/>
              <a:t>Edges that connect the node.</a:t>
            </a:r>
            <a:endParaRPr lang="en-US" dirty="0"/>
          </a:p>
        </p:txBody>
      </p:sp>
    </p:spTree>
    <p:extLst>
      <p:ext uri="{BB962C8B-B14F-4D97-AF65-F5344CB8AC3E}">
        <p14:creationId xmlns:p14="http://schemas.microsoft.com/office/powerpoint/2010/main" val="36051263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deletion</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69</a:t>
            </a:fld>
            <a:endParaRPr lang="en-US"/>
          </a:p>
        </p:txBody>
      </p:sp>
      <p:sp>
        <p:nvSpPr>
          <p:cNvPr id="5" name="Oval 1"/>
          <p:cNvSpPr>
            <a:spLocks noChangeArrowheads="1"/>
          </p:cNvSpPr>
          <p:nvPr/>
        </p:nvSpPr>
        <p:spPr bwMode="auto">
          <a:xfrm>
            <a:off x="2895600" y="2405062"/>
            <a:ext cx="609600" cy="533400"/>
          </a:xfrm>
          <a:prstGeom prst="ellipse">
            <a:avLst/>
          </a:prstGeom>
          <a:solidFill>
            <a:schemeClr val="accent5">
              <a:lumMod val="40000"/>
              <a:lumOff val="6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5</a:t>
            </a:r>
          </a:p>
        </p:txBody>
      </p:sp>
      <p:sp>
        <p:nvSpPr>
          <p:cNvPr id="6" name="Oval 6"/>
          <p:cNvSpPr>
            <a:spLocks noChangeArrowheads="1"/>
          </p:cNvSpPr>
          <p:nvPr/>
        </p:nvSpPr>
        <p:spPr bwMode="auto">
          <a:xfrm>
            <a:off x="4419600" y="2405062"/>
            <a:ext cx="609600" cy="533400"/>
          </a:xfrm>
          <a:prstGeom prst="ellipse">
            <a:avLst/>
          </a:prstGeom>
          <a:solidFill>
            <a:schemeClr val="accent5">
              <a:lumMod val="40000"/>
              <a:lumOff val="60000"/>
            </a:schemeClr>
          </a:solidFill>
          <a:ln w="57150" algn="ctr">
            <a:solidFill>
              <a:schemeClr val="accent2">
                <a:lumMod val="75000"/>
              </a:schemeClr>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2</a:t>
            </a:r>
          </a:p>
        </p:txBody>
      </p:sp>
      <p:sp>
        <p:nvSpPr>
          <p:cNvPr id="7" name="Oval 7"/>
          <p:cNvSpPr>
            <a:spLocks noChangeArrowheads="1"/>
          </p:cNvSpPr>
          <p:nvPr/>
        </p:nvSpPr>
        <p:spPr bwMode="auto">
          <a:xfrm>
            <a:off x="3505200" y="3506787"/>
            <a:ext cx="609600" cy="533400"/>
          </a:xfrm>
          <a:prstGeom prst="ellipse">
            <a:avLst/>
          </a:prstGeom>
          <a:solidFill>
            <a:schemeClr val="accent5">
              <a:lumMod val="40000"/>
              <a:lumOff val="60000"/>
            </a:schemeClr>
          </a:solidFill>
          <a:ln w="57150" algn="ctr">
            <a:solidFill>
              <a:schemeClr val="accent2">
                <a:lumMod val="75000"/>
              </a:schemeClr>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0</a:t>
            </a:r>
          </a:p>
        </p:txBody>
      </p:sp>
      <p:sp>
        <p:nvSpPr>
          <p:cNvPr id="8" name="Oval 8"/>
          <p:cNvSpPr>
            <a:spLocks noChangeArrowheads="1"/>
          </p:cNvSpPr>
          <p:nvPr/>
        </p:nvSpPr>
        <p:spPr bwMode="auto">
          <a:xfrm>
            <a:off x="4800600" y="3733800"/>
            <a:ext cx="609600" cy="533400"/>
          </a:xfrm>
          <a:prstGeom prst="ellipse">
            <a:avLst/>
          </a:prstGeom>
          <a:solidFill>
            <a:schemeClr val="accent4">
              <a:lumMod val="60000"/>
              <a:lumOff val="40000"/>
            </a:schemeClr>
          </a:solidFill>
          <a:ln w="12700" algn="ctr">
            <a:solidFill>
              <a:schemeClr val="tx1"/>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1</a:t>
            </a:r>
          </a:p>
        </p:txBody>
      </p:sp>
      <p:sp>
        <p:nvSpPr>
          <p:cNvPr id="9" name="Oval 8"/>
          <p:cNvSpPr>
            <a:spLocks noChangeArrowheads="1"/>
          </p:cNvSpPr>
          <p:nvPr/>
        </p:nvSpPr>
        <p:spPr bwMode="auto">
          <a:xfrm>
            <a:off x="4419600" y="4764087"/>
            <a:ext cx="609600" cy="533400"/>
          </a:xfrm>
          <a:prstGeom prst="ellipse">
            <a:avLst/>
          </a:prstGeom>
          <a:solidFill>
            <a:schemeClr val="accent5">
              <a:lumMod val="40000"/>
              <a:lumOff val="60000"/>
            </a:schemeClr>
          </a:solidFill>
          <a:ln w="57150" algn="ctr">
            <a:solidFill>
              <a:schemeClr val="accent2">
                <a:lumMod val="75000"/>
              </a:schemeClr>
            </a:solidFill>
            <a:round/>
            <a:headEnd type="none" w="sm" len="sm"/>
            <a:tailEnd type="none" w="sm" len="sm"/>
          </a:ln>
          <a:effectLs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3</a:t>
            </a:r>
          </a:p>
        </p:txBody>
      </p:sp>
      <p:cxnSp>
        <p:nvCxnSpPr>
          <p:cNvPr id="10" name="Straight Connector 3"/>
          <p:cNvCxnSpPr>
            <a:cxnSpLocks noChangeShapeType="1"/>
            <a:endCxn id="8" idx="1"/>
          </p:cNvCxnSpPr>
          <p:nvPr/>
        </p:nvCxnSpPr>
        <p:spPr bwMode="auto">
          <a:xfrm>
            <a:off x="4114800" y="3773487"/>
            <a:ext cx="774700" cy="38100"/>
          </a:xfrm>
          <a:prstGeom prst="line">
            <a:avLst/>
          </a:prstGeom>
          <a:noFill/>
          <a:ln w="57150"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4"/>
          <p:cNvCxnSpPr>
            <a:cxnSpLocks noChangeShapeType="1"/>
            <a:stCxn id="7" idx="5"/>
            <a:endCxn id="9" idx="1"/>
          </p:cNvCxnSpPr>
          <p:nvPr/>
        </p:nvCxnSpPr>
        <p:spPr bwMode="auto">
          <a:xfrm>
            <a:off x="4025900" y="3962400"/>
            <a:ext cx="482600" cy="879475"/>
          </a:xfrm>
          <a:prstGeom prst="line">
            <a:avLst/>
          </a:prstGeom>
          <a:noFill/>
          <a:ln w="12700"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7"/>
          <p:cNvCxnSpPr>
            <a:cxnSpLocks noChangeShapeType="1"/>
            <a:stCxn id="5" idx="5"/>
          </p:cNvCxnSpPr>
          <p:nvPr/>
        </p:nvCxnSpPr>
        <p:spPr bwMode="auto">
          <a:xfrm>
            <a:off x="3416300" y="2860675"/>
            <a:ext cx="242888" cy="684212"/>
          </a:xfrm>
          <a:prstGeom prst="line">
            <a:avLst/>
          </a:prstGeom>
          <a:noFill/>
          <a:ln w="12700"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9"/>
          <p:cNvCxnSpPr>
            <a:cxnSpLocks noChangeShapeType="1"/>
            <a:stCxn id="6" idx="4"/>
          </p:cNvCxnSpPr>
          <p:nvPr/>
        </p:nvCxnSpPr>
        <p:spPr bwMode="auto">
          <a:xfrm>
            <a:off x="4724400" y="2938462"/>
            <a:ext cx="377825" cy="844550"/>
          </a:xfrm>
          <a:prstGeom prst="line">
            <a:avLst/>
          </a:prstGeom>
          <a:noFill/>
          <a:ln w="57150"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21"/>
          <p:cNvCxnSpPr>
            <a:cxnSpLocks noChangeShapeType="1"/>
            <a:endCxn id="9" idx="7"/>
          </p:cNvCxnSpPr>
          <p:nvPr/>
        </p:nvCxnSpPr>
        <p:spPr bwMode="auto">
          <a:xfrm flipH="1">
            <a:off x="4940300" y="4267200"/>
            <a:ext cx="152400" cy="574675"/>
          </a:xfrm>
          <a:prstGeom prst="line">
            <a:avLst/>
          </a:prstGeom>
          <a:noFill/>
          <a:ln w="57150"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23"/>
          <p:cNvCxnSpPr>
            <a:cxnSpLocks noChangeShapeType="1"/>
            <a:stCxn id="8" idx="2"/>
            <a:endCxn id="7" idx="5"/>
          </p:cNvCxnSpPr>
          <p:nvPr/>
        </p:nvCxnSpPr>
        <p:spPr bwMode="auto">
          <a:xfrm flipH="1" flipV="1">
            <a:off x="4025900" y="3962400"/>
            <a:ext cx="774700" cy="38100"/>
          </a:xfrm>
          <a:prstGeom prst="line">
            <a:avLst/>
          </a:prstGeom>
          <a:noFill/>
          <a:ln w="57150"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3171277" y="3079820"/>
            <a:ext cx="338554" cy="461665"/>
          </a:xfrm>
          <a:prstGeom prst="rect">
            <a:avLst/>
          </a:prstGeom>
          <a:noFill/>
        </p:spPr>
        <p:txBody>
          <a:bodyPr wrap="none" rtlCol="0">
            <a:spAutoFit/>
          </a:bodyPr>
          <a:lstStyle/>
          <a:p>
            <a:r>
              <a:rPr lang="en-US" dirty="0" smtClean="0"/>
              <a:t>0</a:t>
            </a:r>
            <a:endParaRPr lang="en-US" dirty="0"/>
          </a:p>
        </p:txBody>
      </p:sp>
      <p:sp>
        <p:nvSpPr>
          <p:cNvPr id="17" name="TextBox 16"/>
          <p:cNvSpPr txBox="1"/>
          <p:nvPr/>
        </p:nvSpPr>
        <p:spPr>
          <a:xfrm>
            <a:off x="5005614" y="3089423"/>
            <a:ext cx="338554" cy="461665"/>
          </a:xfrm>
          <a:prstGeom prst="rect">
            <a:avLst/>
          </a:prstGeom>
          <a:noFill/>
        </p:spPr>
        <p:txBody>
          <a:bodyPr wrap="none" rtlCol="0">
            <a:spAutoFit/>
          </a:bodyPr>
          <a:lstStyle/>
          <a:p>
            <a:r>
              <a:rPr lang="en-US" dirty="0" smtClean="0"/>
              <a:t>1</a:t>
            </a:r>
            <a:endParaRPr lang="en-US" dirty="0"/>
          </a:p>
        </p:txBody>
      </p:sp>
      <p:sp>
        <p:nvSpPr>
          <p:cNvPr id="18" name="TextBox 17"/>
          <p:cNvSpPr txBox="1"/>
          <p:nvPr/>
        </p:nvSpPr>
        <p:spPr>
          <a:xfrm>
            <a:off x="4254775" y="3357215"/>
            <a:ext cx="309884" cy="461665"/>
          </a:xfrm>
          <a:prstGeom prst="rect">
            <a:avLst/>
          </a:prstGeom>
          <a:noFill/>
        </p:spPr>
        <p:txBody>
          <a:bodyPr wrap="square" rtlCol="0">
            <a:spAutoFit/>
          </a:bodyPr>
          <a:lstStyle/>
          <a:p>
            <a:r>
              <a:rPr lang="en-US" dirty="0" smtClean="0"/>
              <a:t>2</a:t>
            </a:r>
            <a:endParaRPr lang="en-US" dirty="0"/>
          </a:p>
        </p:txBody>
      </p:sp>
      <p:sp>
        <p:nvSpPr>
          <p:cNvPr id="19" name="TextBox 18"/>
          <p:cNvSpPr txBox="1"/>
          <p:nvPr/>
        </p:nvSpPr>
        <p:spPr>
          <a:xfrm>
            <a:off x="4392196" y="3992826"/>
            <a:ext cx="338554" cy="461665"/>
          </a:xfrm>
          <a:prstGeom prst="rect">
            <a:avLst/>
          </a:prstGeom>
          <a:noFill/>
        </p:spPr>
        <p:txBody>
          <a:bodyPr wrap="none" rtlCol="0">
            <a:spAutoFit/>
          </a:bodyPr>
          <a:lstStyle/>
          <a:p>
            <a:r>
              <a:rPr lang="en-US" dirty="0" smtClean="0"/>
              <a:t>3</a:t>
            </a:r>
            <a:endParaRPr lang="en-US" dirty="0"/>
          </a:p>
        </p:txBody>
      </p:sp>
      <p:sp>
        <p:nvSpPr>
          <p:cNvPr id="20" name="TextBox 19"/>
          <p:cNvSpPr txBox="1"/>
          <p:nvPr/>
        </p:nvSpPr>
        <p:spPr>
          <a:xfrm>
            <a:off x="3949869" y="4243834"/>
            <a:ext cx="338554" cy="461665"/>
          </a:xfrm>
          <a:prstGeom prst="rect">
            <a:avLst/>
          </a:prstGeom>
          <a:noFill/>
        </p:spPr>
        <p:txBody>
          <a:bodyPr wrap="none" rtlCol="0">
            <a:spAutoFit/>
          </a:bodyPr>
          <a:lstStyle/>
          <a:p>
            <a:r>
              <a:rPr lang="en-US" dirty="0" smtClean="0"/>
              <a:t>5</a:t>
            </a:r>
            <a:endParaRPr lang="en-US" dirty="0"/>
          </a:p>
        </p:txBody>
      </p:sp>
      <p:sp>
        <p:nvSpPr>
          <p:cNvPr id="21" name="TextBox 20"/>
          <p:cNvSpPr txBox="1"/>
          <p:nvPr/>
        </p:nvSpPr>
        <p:spPr>
          <a:xfrm>
            <a:off x="5029200" y="4323705"/>
            <a:ext cx="338554" cy="461665"/>
          </a:xfrm>
          <a:prstGeom prst="rect">
            <a:avLst/>
          </a:prstGeom>
          <a:noFill/>
        </p:spPr>
        <p:txBody>
          <a:bodyPr wrap="none" rtlCol="0">
            <a:spAutoFit/>
          </a:bodyPr>
          <a:lstStyle/>
          <a:p>
            <a:r>
              <a:rPr lang="en-US" dirty="0" smtClean="0"/>
              <a:t>4</a:t>
            </a:r>
            <a:endParaRPr lang="en-US" dirty="0"/>
          </a:p>
        </p:txBody>
      </p:sp>
      <p:sp>
        <p:nvSpPr>
          <p:cNvPr id="22" name="TextBox 21"/>
          <p:cNvSpPr txBox="1"/>
          <p:nvPr/>
        </p:nvSpPr>
        <p:spPr>
          <a:xfrm>
            <a:off x="5825707" y="2567910"/>
            <a:ext cx="2814391" cy="830997"/>
          </a:xfrm>
          <a:prstGeom prst="rect">
            <a:avLst/>
          </a:prstGeom>
          <a:noFill/>
        </p:spPr>
        <p:txBody>
          <a:bodyPr wrap="square" rtlCol="0">
            <a:spAutoFit/>
          </a:bodyPr>
          <a:lstStyle/>
          <a:p>
            <a:r>
              <a:rPr lang="en-US" dirty="0" smtClean="0"/>
              <a:t>Nodes that are adjacent to the node.</a:t>
            </a:r>
            <a:endParaRPr lang="en-US" dirty="0"/>
          </a:p>
        </p:txBody>
      </p:sp>
    </p:spTree>
    <p:extLst>
      <p:ext uri="{BB962C8B-B14F-4D97-AF65-F5344CB8AC3E}">
        <p14:creationId xmlns:p14="http://schemas.microsoft.com/office/powerpoint/2010/main" val="1492662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3B34793-9A35-4337-90ED-EDFBE010618B}" type="slidenum">
              <a:rPr lang="en-US" smtClean="0"/>
              <a:t>7</a:t>
            </a:fld>
            <a:endParaRPr lang="en-US"/>
          </a:p>
        </p:txBody>
      </p:sp>
      <p:sp>
        <p:nvSpPr>
          <p:cNvPr id="5" name="Rectangle 4"/>
          <p:cNvSpPr/>
          <p:nvPr/>
        </p:nvSpPr>
        <p:spPr>
          <a:xfrm>
            <a:off x="228600" y="472440"/>
            <a:ext cx="8686800" cy="5909310"/>
          </a:xfrm>
          <a:prstGeom prst="rect">
            <a:avLst/>
          </a:prstGeom>
        </p:spPr>
        <p:txBody>
          <a:bodyPr wrap="square">
            <a:spAutoFit/>
          </a:bodyPr>
          <a:lstStyle/>
          <a:p>
            <a:r>
              <a:rPr lang="en-US" sz="1800" dirty="0">
                <a:latin typeface="Courier New" panose="02070309020205020404" pitchFamily="49" charset="0"/>
                <a:cs typeface="Courier New" panose="02070309020205020404" pitchFamily="49" charset="0"/>
              </a:rPr>
              <a:t>void GRAPH_SYSTEM::</a:t>
            </a:r>
            <a:r>
              <a:rPr lang="en-US" sz="1800" dirty="0" err="1">
                <a:latin typeface="Courier New" panose="02070309020205020404" pitchFamily="49" charset="0"/>
                <a:cs typeface="Courier New" panose="02070309020205020404" pitchFamily="49" charset="0"/>
              </a:rPr>
              <a:t>initMemoryPool</a:t>
            </a:r>
            <a:r>
              <a:rPr lang="en-US" sz="18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a:t>
            </a: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mNodeArr_Pool</a:t>
            </a:r>
            <a:r>
              <a:rPr lang="en-US" sz="1800" dirty="0">
                <a:latin typeface="Courier New" panose="02070309020205020404" pitchFamily="49" charset="0"/>
                <a:cs typeface="Courier New" panose="02070309020205020404" pitchFamily="49" charset="0"/>
              </a:rPr>
              <a:t> = new GRAPH_NODE[GRAPH_MAX_NUM_NODES];</a:t>
            </a: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mEdgeArr_Pool</a:t>
            </a:r>
            <a:r>
              <a:rPr lang="en-US" sz="1800" dirty="0">
                <a:latin typeface="Courier New" panose="02070309020205020404" pitchFamily="49" charset="0"/>
                <a:cs typeface="Courier New" panose="02070309020205020404" pitchFamily="49" charset="0"/>
              </a:rPr>
              <a:t> = new GRAPH_EDGE[GRAPH_MAX_NUM_EDGES];</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mCurNumOfActiveNodes</a:t>
            </a:r>
            <a:r>
              <a:rPr lang="en-US" sz="1800" dirty="0">
                <a:latin typeface="Courier New" panose="02070309020205020404" pitchFamily="49" charset="0"/>
                <a:cs typeface="Courier New" panose="02070309020205020404" pitchFamily="49" charset="0"/>
              </a:rPr>
              <a:t> = 0;</a:t>
            </a: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mCurNumOfActiveEdges</a:t>
            </a:r>
            <a:r>
              <a:rPr lang="en-US" sz="1800" dirty="0">
                <a:latin typeface="Courier New" panose="02070309020205020404" pitchFamily="49" charset="0"/>
                <a:cs typeface="Courier New" panose="02070309020205020404" pitchFamily="49" charset="0"/>
              </a:rPr>
              <a:t> = 0;</a:t>
            </a: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mActiveNodeArr</a:t>
            </a:r>
            <a:r>
              <a:rPr lang="en-US" sz="1800" dirty="0">
                <a:latin typeface="Courier New" panose="02070309020205020404" pitchFamily="49" charset="0"/>
                <a:cs typeface="Courier New" panose="02070309020205020404" pitchFamily="49" charset="0"/>
              </a:rPr>
              <a:t> = new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[GRAPH_MAX_NUM_NODES];</a:t>
            </a: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mActiveEdgeArr</a:t>
            </a:r>
            <a:r>
              <a:rPr lang="en-US" sz="1800" dirty="0">
                <a:latin typeface="Courier New" panose="02070309020205020404" pitchFamily="49" charset="0"/>
                <a:cs typeface="Courier New" panose="02070309020205020404" pitchFamily="49" charset="0"/>
              </a:rPr>
              <a:t> = new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[GRAPH_MAX_NUM_EDGES];</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mFreeNodeArr</a:t>
            </a:r>
            <a:r>
              <a:rPr lang="en-US" sz="1800" dirty="0">
                <a:latin typeface="Courier New" panose="02070309020205020404" pitchFamily="49" charset="0"/>
                <a:cs typeface="Courier New" panose="02070309020205020404" pitchFamily="49" charset="0"/>
              </a:rPr>
              <a:t> = new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[GRAPH_MAX_NUM_NODES];</a:t>
            </a: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mFreeEdgeArr</a:t>
            </a:r>
            <a:r>
              <a:rPr lang="en-US" sz="1800" dirty="0">
                <a:latin typeface="Courier New" panose="02070309020205020404" pitchFamily="49" charset="0"/>
                <a:cs typeface="Courier New" panose="02070309020205020404" pitchFamily="49" charset="0"/>
              </a:rPr>
              <a:t> = new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[GRAPH_MAX_NUM_EDGES];</a:t>
            </a:r>
          </a:p>
          <a:p>
            <a:r>
              <a:rPr lang="en-US" sz="1800" dirty="0">
                <a:latin typeface="Courier New" panose="02070309020205020404" pitchFamily="49" charset="0"/>
                <a:cs typeface="Courier New" panose="02070309020205020404" pitchFamily="49" charset="0"/>
              </a:rPr>
              <a:t>    //</a:t>
            </a:r>
          </a:p>
          <a:p>
            <a:r>
              <a:rPr lang="nn-NO" sz="1800" dirty="0">
                <a:latin typeface="Courier New" panose="02070309020205020404" pitchFamily="49" charset="0"/>
                <a:cs typeface="Courier New" panose="02070309020205020404" pitchFamily="49" charset="0"/>
              </a:rPr>
              <a:t>    for ( int i = 0; i &lt; GRAPH_MAX_NUM_NODES; ++i ) {</a:t>
            </a: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mNodeArr_Pool</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].id = </a:t>
            </a:r>
            <a:r>
              <a:rPr lang="en-US" sz="1800" dirty="0" err="1">
                <a:latin typeface="Courier New" panose="02070309020205020404" pitchFamily="49" charset="0"/>
                <a:cs typeface="Courier New" panose="02070309020205020404" pitchFamily="49" charset="0"/>
              </a:rPr>
              <a:t>i</a:t>
            </a:r>
            <a:r>
              <a:rPr lang="en-US" sz="1800" dirty="0" smtClean="0">
                <a:latin typeface="Courier New" panose="02070309020205020404" pitchFamily="49" charset="0"/>
                <a:cs typeface="Courier New" panose="02070309020205020404" pitchFamily="49" charset="0"/>
              </a:rPr>
              <a:t>; // assign a unique id</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    for (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 0;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&lt; GRAPH_MAX_NUM_EDGES;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 {</a:t>
            </a: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mEdgeArr_Pool</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].id = </a:t>
            </a:r>
            <a:r>
              <a:rPr lang="en-US" sz="1800" dirty="0" err="1">
                <a:latin typeface="Courier New" panose="02070309020205020404" pitchFamily="49" charset="0"/>
                <a:cs typeface="Courier New" panose="02070309020205020404" pitchFamily="49" charset="0"/>
              </a:rPr>
              <a:t>i</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assign a unique </a:t>
            </a:r>
            <a:r>
              <a:rPr lang="en-US" sz="1800" dirty="0" smtClean="0">
                <a:latin typeface="Courier New" panose="02070309020205020404" pitchFamily="49" charset="0"/>
                <a:cs typeface="Courier New" panose="02070309020205020404" pitchFamily="49" charset="0"/>
              </a:rPr>
              <a:t>id</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reset( );</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2358489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Enjoy programming</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3B34793-9A35-4337-90ED-EDFBE010618B}" type="slidenum">
              <a:rPr lang="en-US" smtClean="0"/>
              <a:t>70</a:t>
            </a:fld>
            <a:endParaRPr lang="en-US"/>
          </a:p>
        </p:txBody>
      </p:sp>
    </p:spTree>
    <p:extLst>
      <p:ext uri="{BB962C8B-B14F-4D97-AF65-F5344CB8AC3E}">
        <p14:creationId xmlns:p14="http://schemas.microsoft.com/office/powerpoint/2010/main" val="214115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3B34793-9A35-4337-90ED-EDFBE010618B}" type="slidenum">
              <a:rPr lang="en-US" smtClean="0"/>
              <a:t>8</a:t>
            </a:fld>
            <a:endParaRPr lang="en-US"/>
          </a:p>
        </p:txBody>
      </p:sp>
      <p:sp>
        <p:nvSpPr>
          <p:cNvPr id="5" name="Rectangle 4"/>
          <p:cNvSpPr/>
          <p:nvPr/>
        </p:nvSpPr>
        <p:spPr>
          <a:xfrm>
            <a:off x="197476" y="380234"/>
            <a:ext cx="8686800" cy="5016758"/>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void GRAPH_SYSTEM::reset( </a:t>
            </a:r>
            <a:r>
              <a:rPr lang="en-US" sz="2000" dirty="0" smtClean="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mCurNumOfActiveNodes</a:t>
            </a:r>
            <a:r>
              <a:rPr lang="en-US" sz="2000" dirty="0">
                <a:latin typeface="Courier New" panose="02070309020205020404" pitchFamily="49" charset="0"/>
                <a:cs typeface="Courier New" panose="02070309020205020404" pitchFamily="49" charset="0"/>
              </a:rPr>
              <a:t> = 0;</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mCurNumOfActiveEdges</a:t>
            </a:r>
            <a:r>
              <a:rPr lang="en-US" sz="2000" dirty="0">
                <a:latin typeface="Courier New" panose="02070309020205020404" pitchFamily="49" charset="0"/>
                <a:cs typeface="Courier New" panose="02070309020205020404" pitchFamily="49" charset="0"/>
              </a:rPr>
              <a:t> = 0;</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mCurNumOfFreeNodes</a:t>
            </a:r>
            <a:r>
              <a:rPr lang="en-US" sz="2000" dirty="0">
                <a:latin typeface="Courier New" panose="02070309020205020404" pitchFamily="49" charset="0"/>
                <a:cs typeface="Courier New" panose="02070309020205020404" pitchFamily="49" charset="0"/>
              </a:rPr>
              <a:t> = GRAPH_MAX_NUM_NODES;</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mCurNumOfFreeEdges</a:t>
            </a:r>
            <a:r>
              <a:rPr lang="en-US" sz="2000" dirty="0">
                <a:latin typeface="Courier New" panose="02070309020205020404" pitchFamily="49" charset="0"/>
                <a:cs typeface="Courier New" panose="02070309020205020404" pitchFamily="49" charset="0"/>
              </a:rPr>
              <a:t> = GRAPH_MAX_NUM_EDGES;</a:t>
            </a:r>
          </a:p>
          <a:p>
            <a:endParaRPr lang="en-US" sz="2000" dirty="0">
              <a:latin typeface="Courier New" panose="02070309020205020404" pitchFamily="49" charset="0"/>
              <a:cs typeface="Courier New" panose="02070309020205020404" pitchFamily="49" charset="0"/>
            </a:endParaRPr>
          </a:p>
          <a:p>
            <a:r>
              <a:rPr lang="nn-NO" sz="2000" dirty="0">
                <a:latin typeface="Courier New" panose="02070309020205020404" pitchFamily="49" charset="0"/>
                <a:cs typeface="Courier New" panose="02070309020205020404" pitchFamily="49" charset="0"/>
              </a:rPr>
              <a:t>    for ( int i = 0; i &lt; mCurNumOfFreeNodes; ++i )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mFreeNodeArr</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 </a:t>
            </a:r>
            <a:r>
              <a:rPr lang="en-US" sz="2000" dirty="0" err="1">
                <a:latin typeface="Courier New" panose="02070309020205020404" pitchFamily="49" charset="0"/>
                <a:cs typeface="Courier New" panose="02070309020205020404" pitchFamily="49" charset="0"/>
              </a:rPr>
              <a:t>i</a:t>
            </a:r>
            <a:r>
              <a:rPr lang="en-US" sz="2000" dirty="0" smtClean="0">
                <a:latin typeface="Courier New" panose="02070309020205020404" pitchFamily="49" charset="0"/>
                <a:cs typeface="Courier New" panose="02070309020205020404" pitchFamily="49" charset="0"/>
              </a:rPr>
              <a:t>; // index is not used</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for (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0;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mCurNumOfFreeEdges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mFreeEdgeArr</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 </a:t>
            </a:r>
            <a:r>
              <a:rPr lang="en-US" sz="2000" dirty="0" err="1">
                <a:latin typeface="Courier New" panose="02070309020205020404" pitchFamily="49" charset="0"/>
                <a:cs typeface="Courier New" panose="02070309020205020404" pitchFamily="49" charset="0"/>
              </a:rPr>
              <a:t>i</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index is </a:t>
            </a:r>
            <a:r>
              <a:rPr lang="en-US" sz="2000" dirty="0">
                <a:latin typeface="Courier New" panose="02070309020205020404" pitchFamily="49" charset="0"/>
                <a:cs typeface="Courier New" panose="02070309020205020404" pitchFamily="49" charset="0"/>
              </a:rPr>
              <a:t>not used</a:t>
            </a:r>
          </a:p>
          <a:p>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a:t>
            </a:r>
          </a:p>
        </p:txBody>
      </p:sp>
      <p:sp>
        <p:nvSpPr>
          <p:cNvPr id="6" name="Rectangle 5"/>
          <p:cNvSpPr/>
          <p:nvPr/>
        </p:nvSpPr>
        <p:spPr>
          <a:xfrm>
            <a:off x="685800" y="5860302"/>
            <a:ext cx="18288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29150" y="5896729"/>
            <a:ext cx="1828800" cy="45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762191" y="5920343"/>
            <a:ext cx="800219" cy="461665"/>
          </a:xfrm>
          <a:prstGeom prst="rect">
            <a:avLst/>
          </a:prstGeom>
          <a:noFill/>
        </p:spPr>
        <p:txBody>
          <a:bodyPr wrap="none" rtlCol="0">
            <a:spAutoFit/>
          </a:bodyPr>
          <a:lstStyle/>
          <a:p>
            <a:r>
              <a:rPr lang="en-US" dirty="0" smtClean="0"/>
              <a:t>……</a:t>
            </a:r>
            <a:endParaRPr lang="en-US" dirty="0"/>
          </a:p>
        </p:txBody>
      </p:sp>
      <p:sp>
        <p:nvSpPr>
          <p:cNvPr id="9" name="TextBox 8"/>
          <p:cNvSpPr txBox="1"/>
          <p:nvPr/>
        </p:nvSpPr>
        <p:spPr>
          <a:xfrm>
            <a:off x="6679292" y="5743492"/>
            <a:ext cx="800219" cy="461665"/>
          </a:xfrm>
          <a:prstGeom prst="rect">
            <a:avLst/>
          </a:prstGeom>
          <a:noFill/>
        </p:spPr>
        <p:txBody>
          <a:bodyPr wrap="none" rtlCol="0">
            <a:spAutoFit/>
          </a:bodyPr>
          <a:lstStyle/>
          <a:p>
            <a:r>
              <a:rPr lang="en-US" dirty="0" smtClean="0"/>
              <a:t>……</a:t>
            </a:r>
            <a:endParaRPr lang="en-US" dirty="0"/>
          </a:p>
        </p:txBody>
      </p:sp>
      <p:sp>
        <p:nvSpPr>
          <p:cNvPr id="10" name="Rectangle 9"/>
          <p:cNvSpPr/>
          <p:nvPr/>
        </p:nvSpPr>
        <p:spPr>
          <a:xfrm>
            <a:off x="648180" y="5539617"/>
            <a:ext cx="2528256"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mFreeNodeArr</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int</a:t>
            </a:r>
            <a:endParaRPr lang="en-US" sz="1800" dirty="0"/>
          </a:p>
        </p:txBody>
      </p:sp>
      <p:sp>
        <p:nvSpPr>
          <p:cNvPr id="11" name="Rectangle 10"/>
          <p:cNvSpPr/>
          <p:nvPr/>
        </p:nvSpPr>
        <p:spPr>
          <a:xfrm>
            <a:off x="4555301" y="5551569"/>
            <a:ext cx="2528256" cy="369332"/>
          </a:xfrm>
          <a:prstGeom prst="rect">
            <a:avLst/>
          </a:prstGeom>
        </p:spPr>
        <p:txBody>
          <a:bodyPr wrap="none">
            <a:spAutoFit/>
          </a:bodyPr>
          <a:lstStyle/>
          <a:p>
            <a:r>
              <a:rPr lang="en-US" sz="1800" dirty="0" err="1" smtClean="0">
                <a:latin typeface="Courier New" panose="02070309020205020404" pitchFamily="49" charset="0"/>
                <a:cs typeface="Courier New" panose="02070309020205020404" pitchFamily="49" charset="0"/>
              </a:rPr>
              <a:t>mFreeEdgeArr</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int</a:t>
            </a:r>
            <a:endParaRPr lang="en-US" sz="1800" dirty="0"/>
          </a:p>
        </p:txBody>
      </p:sp>
    </p:spTree>
    <p:extLst>
      <p:ext uri="{BB962C8B-B14F-4D97-AF65-F5344CB8AC3E}">
        <p14:creationId xmlns:p14="http://schemas.microsoft.com/office/powerpoint/2010/main" val="933990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panose="020B0604020202020204" pitchFamily="34" charset="0"/>
                <a:cs typeface="Arial" panose="020B0604020202020204" pitchFamily="34" charset="0"/>
              </a:rPr>
              <a:t>Creation of a graph</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28650" y="1600200"/>
            <a:ext cx="7886700" cy="4351338"/>
          </a:xfrm>
        </p:spPr>
        <p:txBody>
          <a:bodyPr>
            <a:normAutofit lnSpcReduction="10000"/>
          </a:bodyPr>
          <a:lstStyle/>
          <a:p>
            <a:r>
              <a:rPr lang="en-US" dirty="0" smtClean="0"/>
              <a:t>First, create nodes</a:t>
            </a:r>
          </a:p>
          <a:p>
            <a:r>
              <a:rPr lang="en-US" dirty="0" smtClean="0"/>
              <a:t>Second, create edges</a:t>
            </a:r>
          </a:p>
          <a:p>
            <a:endParaRPr lang="en-US" dirty="0"/>
          </a:p>
          <a:p>
            <a:r>
              <a:rPr lang="en-US" dirty="0" smtClean="0"/>
              <a:t>Before an edge is created, the nodes connected by the edge must be created first.</a:t>
            </a:r>
          </a:p>
          <a:p>
            <a:endParaRPr lang="en-US" dirty="0"/>
          </a:p>
          <a:p>
            <a:r>
              <a:rPr lang="en-US" dirty="0" smtClean="0"/>
              <a:t>After a node is created, its unique id is returned. We can use its id to create an edge.</a:t>
            </a:r>
          </a:p>
          <a:p>
            <a:r>
              <a:rPr lang="en-US" dirty="0" smtClean="0"/>
              <a:t>After an edge is created, its unique id is returned. We can use its id to access its adjacent nodes.</a:t>
            </a:r>
            <a:endParaRPr lang="en-US" dirty="0"/>
          </a:p>
        </p:txBody>
      </p:sp>
      <p:sp>
        <p:nvSpPr>
          <p:cNvPr id="4" name="Slide Number Placeholder 3"/>
          <p:cNvSpPr>
            <a:spLocks noGrp="1"/>
          </p:cNvSpPr>
          <p:nvPr>
            <p:ph type="sldNum" sz="quarter" idx="12"/>
          </p:nvPr>
        </p:nvSpPr>
        <p:spPr/>
        <p:txBody>
          <a:bodyPr/>
          <a:lstStyle/>
          <a:p>
            <a:fld id="{63B34793-9A35-4337-90ED-EDFBE010618B}" type="slidenum">
              <a:rPr lang="en-US" smtClean="0"/>
              <a:t>9</a:t>
            </a:fld>
            <a:endParaRPr lang="en-US"/>
          </a:p>
        </p:txBody>
      </p:sp>
    </p:spTree>
    <p:extLst>
      <p:ext uri="{BB962C8B-B14F-4D97-AF65-F5344CB8AC3E}">
        <p14:creationId xmlns:p14="http://schemas.microsoft.com/office/powerpoint/2010/main" val="313573006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19432</TotalTime>
  <Words>4365</Words>
  <Application>Microsoft Office PowerPoint</Application>
  <PresentationFormat>On-screen Show (4:3)</PresentationFormat>
  <Paragraphs>2071</Paragraphs>
  <Slides>70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70</vt:i4>
      </vt:variant>
    </vt:vector>
  </HeadingPairs>
  <TitlesOfParts>
    <vt:vector size="79" baseType="lpstr">
      <vt:lpstr>新細明體</vt:lpstr>
      <vt:lpstr>Arial</vt:lpstr>
      <vt:lpstr>Calibri</vt:lpstr>
      <vt:lpstr>Calibri Light</vt:lpstr>
      <vt:lpstr>Courier New</vt:lpstr>
      <vt:lpstr>Times New Roman</vt:lpstr>
      <vt:lpstr>Wingdings</vt:lpstr>
      <vt:lpstr>1_Custom Design</vt:lpstr>
      <vt:lpstr>Custom Design</vt:lpstr>
      <vt:lpstr>Graph Implementation  黃世強  (Sai-Keung Wong)  College of Computer Science National Chiao Tung University, Taiwan </vt:lpstr>
      <vt:lpstr>Using arrays to represent a graph</vt:lpstr>
      <vt:lpstr>Classes</vt:lpstr>
      <vt:lpstr>GRAPH class</vt:lpstr>
      <vt:lpstr>GRAPH class</vt:lpstr>
      <vt:lpstr>GRAPH class</vt:lpstr>
      <vt:lpstr>PowerPoint Presentation</vt:lpstr>
      <vt:lpstr>PowerPoint Presentation</vt:lpstr>
      <vt:lpstr>Creation of a graph</vt:lpstr>
      <vt:lpstr>First, create nodes</vt:lpstr>
      <vt:lpstr>Second, create edges</vt:lpstr>
      <vt:lpstr>An example</vt:lpstr>
      <vt:lpstr>An example</vt:lpstr>
      <vt:lpstr>An example</vt:lpstr>
      <vt:lpstr>An example</vt:lpstr>
      <vt:lpstr>An example</vt:lpstr>
      <vt:lpstr>An example</vt:lpstr>
      <vt:lpstr>An example Try again</vt:lpstr>
      <vt:lpstr>Add Node Step 1:0</vt:lpstr>
      <vt:lpstr>Add Node Step 1:1</vt:lpstr>
      <vt:lpstr>Add Node Step 1:2</vt:lpstr>
      <vt:lpstr>Add Node Step 1:3</vt:lpstr>
      <vt:lpstr>Add Node Step 1:4</vt:lpstr>
      <vt:lpstr>Add 2nd Node Step 2:0</vt:lpstr>
      <vt:lpstr>Add 2nd Node Step 2:1</vt:lpstr>
      <vt:lpstr>Add 2nd Node Step 2:2</vt:lpstr>
      <vt:lpstr>Add 2nd Node Step 2:3</vt:lpstr>
      <vt:lpstr>Add 2nd Node Step 2:4</vt:lpstr>
      <vt:lpstr>Add 3rd  Node Step 3:0</vt:lpstr>
      <vt:lpstr>Add 3rd  Node Step 3:1</vt:lpstr>
      <vt:lpstr>Add 3rd  Node Step 3:2</vt:lpstr>
      <vt:lpstr>Add 3rd  Node Step 3:3</vt:lpstr>
      <vt:lpstr>Add 3rd  Node Step 3:4</vt:lpstr>
      <vt:lpstr>Add 4th  Node Step 4:0</vt:lpstr>
      <vt:lpstr>Add 4th  Node Step 4:1</vt:lpstr>
      <vt:lpstr>Add 4th  Node Step 4:2</vt:lpstr>
      <vt:lpstr>Add 4th  Node Step 4:3</vt:lpstr>
      <vt:lpstr>Add 4th  Node Step 4:4</vt:lpstr>
      <vt:lpstr>Add an edge Step 5:0</vt:lpstr>
      <vt:lpstr>Add an edge Step 5:0</vt:lpstr>
      <vt:lpstr>Add an edge Step 5:1</vt:lpstr>
      <vt:lpstr>Add an edge Step 5:2</vt:lpstr>
      <vt:lpstr>Add an edge Step 5:3</vt:lpstr>
      <vt:lpstr>Add an edge Step 5:4</vt:lpstr>
      <vt:lpstr>Add an edge Step 5:4</vt:lpstr>
      <vt:lpstr>Add an edge Step 5:5</vt:lpstr>
      <vt:lpstr>Add 2nd edge Step 6:0</vt:lpstr>
      <vt:lpstr>Add 2nd edge Step 6:0</vt:lpstr>
      <vt:lpstr>Add 2nd edge Step 6:1</vt:lpstr>
      <vt:lpstr>Add 2nd edge Step 6:2</vt:lpstr>
      <vt:lpstr>Add 2nd edge Step 6:3</vt:lpstr>
      <vt:lpstr>Add 2nd edge Step 6:4</vt:lpstr>
      <vt:lpstr>Add 2nd edge Step 6:5</vt:lpstr>
      <vt:lpstr>Exercises: Implement functions for performing edge deletion and node deletion?</vt:lpstr>
      <vt:lpstr>Delete edge 5 Step 7:0</vt:lpstr>
      <vt:lpstr>Delete edge 5 Step 7:0</vt:lpstr>
      <vt:lpstr>Delete edge 5 Step 7:0</vt:lpstr>
      <vt:lpstr>Delete edge 5 Step 7:1</vt:lpstr>
      <vt:lpstr>Delete edge 5 Step 7:2</vt:lpstr>
      <vt:lpstr>Delete edge 5 Step 7:2</vt:lpstr>
      <vt:lpstr>Delete edge 5 Step 7:2</vt:lpstr>
      <vt:lpstr>Delete edge 5 Step 7:2</vt:lpstr>
      <vt:lpstr>Delete edge 5 Step 7:2</vt:lpstr>
      <vt:lpstr>Delete edge 5 Step 7:3</vt:lpstr>
      <vt:lpstr>Delete edge 5 Step 7:3</vt:lpstr>
      <vt:lpstr>Node deletion</vt:lpstr>
      <vt:lpstr>Node deletion</vt:lpstr>
      <vt:lpstr>Node deletion</vt:lpstr>
      <vt:lpstr>Node deletion</vt:lpstr>
      <vt:lpstr>Enjoy programming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Objects and Classes</dc:title>
  <dc:creator>Y. Daniel Liang</dc:creator>
  <cp:lastModifiedBy>Wingo</cp:lastModifiedBy>
  <cp:revision>568</cp:revision>
  <dcterms:created xsi:type="dcterms:W3CDTF">1995-06-10T17:31:50Z</dcterms:created>
  <dcterms:modified xsi:type="dcterms:W3CDTF">2020-04-22T07:16:21Z</dcterms:modified>
</cp:coreProperties>
</file>