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6" r:id="rId2"/>
    <p:sldId id="259" r:id="rId3"/>
    <p:sldId id="296" r:id="rId4"/>
    <p:sldId id="297" r:id="rId5"/>
    <p:sldId id="298" r:id="rId6"/>
    <p:sldId id="300" r:id="rId7"/>
    <p:sldId id="260" r:id="rId8"/>
    <p:sldId id="339" r:id="rId9"/>
    <p:sldId id="340" r:id="rId10"/>
    <p:sldId id="347" r:id="rId11"/>
    <p:sldId id="338" r:id="rId12"/>
    <p:sldId id="312" r:id="rId13"/>
    <p:sldId id="346" r:id="rId14"/>
    <p:sldId id="345" r:id="rId15"/>
    <p:sldId id="344" r:id="rId16"/>
    <p:sldId id="292" r:id="rId17"/>
    <p:sldId id="341" r:id="rId18"/>
    <p:sldId id="342" r:id="rId19"/>
    <p:sldId id="343" r:id="rId20"/>
    <p:sldId id="261" r:id="rId21"/>
    <p:sldId id="293" r:id="rId22"/>
    <p:sldId id="299" r:id="rId23"/>
    <p:sldId id="348" r:id="rId24"/>
    <p:sldId id="349" r:id="rId25"/>
    <p:sldId id="350" r:id="rId26"/>
    <p:sldId id="351" r:id="rId27"/>
    <p:sldId id="352" r:id="rId28"/>
    <p:sldId id="355" r:id="rId29"/>
    <p:sldId id="360" r:id="rId30"/>
    <p:sldId id="356" r:id="rId31"/>
    <p:sldId id="357" r:id="rId32"/>
    <p:sldId id="358" r:id="rId33"/>
    <p:sldId id="359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267" r:id="rId49"/>
    <p:sldId id="376" r:id="rId50"/>
    <p:sldId id="377" r:id="rId51"/>
    <p:sldId id="378" r:id="rId52"/>
    <p:sldId id="379" r:id="rId53"/>
    <p:sldId id="269" r:id="rId54"/>
    <p:sldId id="310" r:id="rId55"/>
    <p:sldId id="309" r:id="rId56"/>
    <p:sldId id="380" r:id="rId57"/>
    <p:sldId id="381" r:id="rId58"/>
    <p:sldId id="270" r:id="rId59"/>
    <p:sldId id="322" r:id="rId60"/>
    <p:sldId id="323" r:id="rId61"/>
    <p:sldId id="324" r:id="rId62"/>
    <p:sldId id="325" r:id="rId63"/>
    <p:sldId id="314" r:id="rId64"/>
    <p:sldId id="272" r:id="rId65"/>
    <p:sldId id="301" r:id="rId66"/>
    <p:sldId id="382" r:id="rId67"/>
    <p:sldId id="302" r:id="rId68"/>
    <p:sldId id="303" r:id="rId69"/>
    <p:sldId id="304" r:id="rId70"/>
    <p:sldId id="383" r:id="rId71"/>
    <p:sldId id="384" r:id="rId72"/>
    <p:sldId id="275" r:id="rId73"/>
    <p:sldId id="276" r:id="rId74"/>
    <p:sldId id="277" r:id="rId75"/>
    <p:sldId id="385" r:id="rId76"/>
    <p:sldId id="280" r:id="rId77"/>
    <p:sldId id="337" r:id="rId78"/>
    <p:sldId id="305" r:id="rId79"/>
    <p:sldId id="336" r:id="rId80"/>
    <p:sldId id="306" r:id="rId81"/>
    <p:sldId id="327" r:id="rId82"/>
    <p:sldId id="281" r:id="rId83"/>
    <p:sldId id="282" r:id="rId84"/>
    <p:sldId id="386" r:id="rId85"/>
    <p:sldId id="284" r:id="rId86"/>
    <p:sldId id="307" r:id="rId87"/>
    <p:sldId id="308" r:id="rId88"/>
    <p:sldId id="285" r:id="rId89"/>
    <p:sldId id="387" r:id="rId90"/>
    <p:sldId id="388" r:id="rId91"/>
    <p:sldId id="389" r:id="rId92"/>
    <p:sldId id="289" r:id="rId93"/>
    <p:sldId id="329" r:id="rId94"/>
    <p:sldId id="330" r:id="rId95"/>
    <p:sldId id="390" r:id="rId96"/>
    <p:sldId id="328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5752-432F-4720-A4FA-3806B9442A2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9B492-9B99-436D-A29D-095CDB1F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9B492-9B99-436D-A29D-095CDB1F1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7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2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2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E2C0-A654-43E3-9671-2D7DEEA8C39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0A8B-F753-40F1-8FD9-35B25E42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2263"/>
            <a:ext cx="9144000" cy="23876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Linked Lists, Queues, and Priority Queues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4375"/>
            <a:ext cx="9144000" cy="24578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黃</a:t>
            </a:r>
            <a:r>
              <a:rPr lang="zh-TW" altLang="en-US" sz="3600" dirty="0"/>
              <a:t>世</a:t>
            </a:r>
            <a:r>
              <a:rPr lang="zh-TW" altLang="en-US" sz="3600" dirty="0" smtClean="0"/>
              <a:t>強  </a:t>
            </a:r>
            <a:r>
              <a:rPr lang="en-US" altLang="zh-TW" sz="3600" dirty="0" smtClean="0"/>
              <a:t>(</a:t>
            </a:r>
            <a:r>
              <a:rPr lang="en-US" sz="3600" dirty="0" smtClean="0"/>
              <a:t>Sai-Keung Wong</a:t>
            </a:r>
            <a:r>
              <a:rPr lang="en-US" altLang="zh-TW" sz="3600" dirty="0" smtClean="0"/>
              <a:t>)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College of Computer Science</a:t>
            </a:r>
          </a:p>
          <a:p>
            <a:r>
              <a:rPr lang="en-US" altLang="zh-TW" sz="3600" dirty="0" smtClean="0"/>
              <a:t>National </a:t>
            </a:r>
            <a:r>
              <a:rPr lang="en-US" altLang="zh-TW" sz="3600" dirty="0" err="1" smtClean="0"/>
              <a:t>Chiao</a:t>
            </a:r>
            <a:r>
              <a:rPr lang="en-US" altLang="zh-TW" sz="3600" dirty="0" smtClean="0"/>
              <a:t> Tung University, Taiwan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16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977438" y="6437100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21947" y="270819"/>
            <a:ext cx="10863769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Nodes in Linked Lists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4728280" y="2744005"/>
            <a:ext cx="68574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 smtClean="0">
                <a:solidFill>
                  <a:srgbClr val="00B0F0"/>
                </a:solidFill>
              </a:rPr>
              <a:t>head</a:t>
            </a:r>
            <a:r>
              <a:rPr lang="en-US" altLang="en-US" sz="3200" dirty="0" smtClean="0"/>
              <a:t> and </a:t>
            </a:r>
            <a:r>
              <a:rPr lang="en-US" altLang="en-US" sz="3200" dirty="0" smtClean="0">
                <a:solidFill>
                  <a:srgbClr val="FF0000"/>
                </a:solidFill>
              </a:rPr>
              <a:t>tail</a:t>
            </a:r>
            <a:r>
              <a:rPr lang="en-US" altLang="en-US" sz="3200" dirty="0" smtClean="0"/>
              <a:t> point to the first and the last nodes, respectively.</a:t>
            </a:r>
            <a:endParaRPr lang="en-US" altLang="en-US" sz="3200" dirty="0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7972" y="1017990"/>
            <a:ext cx="11189776" cy="1724025"/>
          </a:xfrm>
          <a:noFill/>
        </p:spPr>
        <p:txBody>
          <a:bodyPr>
            <a:normAutofit/>
          </a:bodyPr>
          <a:lstStyle/>
          <a:p>
            <a:r>
              <a:rPr lang="en-US" altLang="en-US" sz="3200" dirty="0">
                <a:cs typeface="Courier New" panose="02070309020205020404" pitchFamily="49" charset="0"/>
              </a:rPr>
              <a:t>A linked list consists of nodes. </a:t>
            </a:r>
            <a:endParaRPr lang="en-US" altLang="en-US" sz="3200" dirty="0" smtClean="0">
              <a:cs typeface="Courier New" panose="02070309020205020404" pitchFamily="49" charset="0"/>
            </a:endParaRPr>
          </a:p>
          <a:p>
            <a:r>
              <a:rPr lang="en-US" altLang="en-US" sz="3200" dirty="0" smtClean="0">
                <a:cs typeface="Courier New" panose="02070309020205020404" pitchFamily="49" charset="0"/>
              </a:rPr>
              <a:t>Each </a:t>
            </a:r>
            <a:r>
              <a:rPr lang="en-US" altLang="en-US" sz="3200" dirty="0">
                <a:cs typeface="Courier New" panose="02070309020205020404" pitchFamily="49" charset="0"/>
              </a:rPr>
              <a:t>node contains </a:t>
            </a:r>
            <a:r>
              <a:rPr lang="en-US" altLang="en-US" sz="3600" b="1" dirty="0">
                <a:solidFill>
                  <a:srgbClr val="002060"/>
                </a:solidFill>
                <a:cs typeface="Courier New" panose="02070309020205020404" pitchFamily="49" charset="0"/>
              </a:rPr>
              <a:t>an element</a:t>
            </a:r>
            <a:r>
              <a:rPr lang="en-US" altLang="en-US" sz="3200" dirty="0">
                <a:cs typeface="Courier New" panose="02070309020205020404" pitchFamily="49" charset="0"/>
              </a:rPr>
              <a:t>, </a:t>
            </a:r>
            <a:r>
              <a:rPr lang="en-US" altLang="en-US" sz="3200" dirty="0" smtClean="0">
                <a:cs typeface="Courier New" panose="02070309020205020404" pitchFamily="49" charset="0"/>
              </a:rPr>
              <a:t>and </a:t>
            </a:r>
            <a:r>
              <a:rPr lang="en-US" altLang="en-US" sz="3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 pointer </a:t>
            </a:r>
            <a:r>
              <a:rPr lang="en-US" altLang="en-US" sz="3200" dirty="0" smtClean="0">
                <a:cs typeface="Courier New" panose="02070309020205020404" pitchFamily="49" charset="0"/>
              </a:rPr>
              <a:t>which </a:t>
            </a:r>
            <a:r>
              <a:rPr lang="en-US" altLang="en-US" sz="3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points </a:t>
            </a:r>
            <a:r>
              <a:rPr lang="en-US" altLang="en-US" sz="3200" b="1" dirty="0">
                <a:solidFill>
                  <a:srgbClr val="C00000"/>
                </a:solidFill>
                <a:cs typeface="Courier New" panose="02070309020205020404" pitchFamily="49" charset="0"/>
              </a:rPr>
              <a:t>to its next neighbor</a:t>
            </a:r>
            <a:r>
              <a:rPr lang="en-US" altLang="en-US" sz="3200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2874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1524001" y="2874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5801" y="2721938"/>
            <a:ext cx="267124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emplate 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 = 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class Node {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T element;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Node *next;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dirty="0" smtClean="0"/>
              <a:t>};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1947" y="5214104"/>
            <a:ext cx="111218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Node *head, *tail;</a:t>
            </a:r>
          </a:p>
          <a:p>
            <a:r>
              <a:rPr lang="en-US" sz="2400" dirty="0" smtClean="0"/>
              <a:t>Node node1, node2, …,node98, node99;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ead = &amp;node1;  node1.next = &amp;node2; … node98.next = &amp;node99; …; node99.next = 0;</a:t>
            </a:r>
          </a:p>
          <a:p>
            <a:r>
              <a:rPr lang="en-US" sz="2400" dirty="0" smtClean="0"/>
              <a:t>tail = &amp;node99.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94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977438" y="6437100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21947" y="270819"/>
            <a:ext cx="10863769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Nodes in Linked Lists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7972" y="1017990"/>
            <a:ext cx="11189776" cy="1724025"/>
          </a:xfrm>
          <a:noFill/>
        </p:spPr>
        <p:txBody>
          <a:bodyPr>
            <a:normAutofit/>
          </a:bodyPr>
          <a:lstStyle/>
          <a:p>
            <a:r>
              <a:rPr lang="en-US" altLang="en-US" sz="3200" dirty="0">
                <a:cs typeface="Courier New" panose="02070309020205020404" pitchFamily="49" charset="0"/>
              </a:rPr>
              <a:t>A linked list consists of nodes. </a:t>
            </a:r>
            <a:endParaRPr lang="en-US" altLang="en-US" sz="3200" dirty="0" smtClean="0">
              <a:cs typeface="Courier New" panose="02070309020205020404" pitchFamily="49" charset="0"/>
            </a:endParaRPr>
          </a:p>
          <a:p>
            <a:r>
              <a:rPr lang="en-US" altLang="en-US" sz="3200" dirty="0" smtClean="0">
                <a:cs typeface="Courier New" panose="02070309020205020404" pitchFamily="49" charset="0"/>
              </a:rPr>
              <a:t>Each </a:t>
            </a:r>
            <a:r>
              <a:rPr lang="en-US" altLang="en-US" sz="3200" dirty="0">
                <a:cs typeface="Courier New" panose="02070309020205020404" pitchFamily="49" charset="0"/>
              </a:rPr>
              <a:t>node contains </a:t>
            </a:r>
            <a:r>
              <a:rPr lang="en-US" altLang="en-US" sz="3600" b="1" dirty="0">
                <a:solidFill>
                  <a:srgbClr val="002060"/>
                </a:solidFill>
                <a:cs typeface="Courier New" panose="02070309020205020404" pitchFamily="49" charset="0"/>
              </a:rPr>
              <a:t>an element</a:t>
            </a:r>
            <a:r>
              <a:rPr lang="en-US" altLang="en-US" sz="3200" dirty="0">
                <a:cs typeface="Courier New" panose="02070309020205020404" pitchFamily="49" charset="0"/>
              </a:rPr>
              <a:t>, </a:t>
            </a:r>
            <a:r>
              <a:rPr lang="en-US" altLang="en-US" sz="3200" dirty="0" smtClean="0">
                <a:cs typeface="Courier New" panose="02070309020205020404" pitchFamily="49" charset="0"/>
              </a:rPr>
              <a:t>and </a:t>
            </a:r>
            <a:r>
              <a:rPr lang="en-US" altLang="en-US" sz="3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 pointer </a:t>
            </a:r>
            <a:r>
              <a:rPr lang="en-US" altLang="en-US" sz="3200" dirty="0" smtClean="0">
                <a:cs typeface="Courier New" panose="02070309020205020404" pitchFamily="49" charset="0"/>
              </a:rPr>
              <a:t>which </a:t>
            </a:r>
            <a:r>
              <a:rPr lang="en-US" altLang="en-US" sz="3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points </a:t>
            </a:r>
            <a:r>
              <a:rPr lang="en-US" altLang="en-US" sz="3200" b="1" dirty="0">
                <a:solidFill>
                  <a:srgbClr val="C00000"/>
                </a:solidFill>
                <a:cs typeface="Courier New" panose="02070309020205020404" pitchFamily="49" charset="0"/>
              </a:rPr>
              <a:t>to its next neighbor</a:t>
            </a:r>
            <a:r>
              <a:rPr lang="en-US" altLang="en-US" sz="3200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2874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1524001" y="2874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5801" y="2721938"/>
            <a:ext cx="267124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emplate 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 = 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class Node {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T element;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Node *next;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dirty="0" smtClean="0"/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720" y="4058821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011172" y="404305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91238" y="4031187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1947" y="5214104"/>
            <a:ext cx="111218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Node *head, *tail;</a:t>
            </a:r>
          </a:p>
          <a:p>
            <a:r>
              <a:rPr lang="en-US" sz="2400" dirty="0" smtClean="0"/>
              <a:t>Node node1, node2, …,node98, node99;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ead = &amp;node1;  node1.next = &amp;node2; … node98.next = &amp;node99; …; node99.next = 0;</a:t>
            </a:r>
          </a:p>
          <a:p>
            <a:r>
              <a:rPr lang="en-US" sz="2400" dirty="0" smtClean="0"/>
              <a:t>tail = &amp;node99.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090423" y="349537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8813" y="4003601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078597" y="3276064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903425" y="4095060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729360" y="4095060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02202" y="380312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4438650" y="4229100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9535672" y="4269295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3" idx="2"/>
          </p:cNvCxnSpPr>
          <p:nvPr/>
        </p:nvCxnSpPr>
        <p:spPr>
          <a:xfrm>
            <a:off x="10364605" y="3737729"/>
            <a:ext cx="191971" cy="4098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78" y="4655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#define NULL   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nullptr</a:t>
            </a:r>
            <a:r>
              <a:rPr lang="en-US" dirty="0" smtClean="0"/>
              <a:t>					//C11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1" y="2874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524001" y="2874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5801" y="2721938"/>
            <a:ext cx="267124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emplate 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 = 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class Node {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T element;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Node *next;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720" y="4058821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011172" y="404305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591238" y="4031187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1947" y="5214104"/>
            <a:ext cx="111218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Node *head, *tail;</a:t>
            </a:r>
          </a:p>
          <a:p>
            <a:r>
              <a:rPr lang="en-US" sz="2400" dirty="0" smtClean="0"/>
              <a:t>Node node1, node2, …,node98, node99;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ead = &amp;node1;  node1.next = &amp;node2; … node98.next = &amp;node99; …; node99.next = 0;</a:t>
            </a:r>
          </a:p>
          <a:p>
            <a:r>
              <a:rPr lang="en-US" sz="2400" dirty="0" smtClean="0"/>
              <a:t>tail = &amp;node99. 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090423" y="349537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28813" y="4003601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78597" y="3276064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903425" y="4095060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729360" y="4095060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802202" y="380312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7" name="Straight Arrow Connector 16"/>
          <p:cNvCxnSpPr>
            <a:stCxn id="12" idx="3"/>
          </p:cNvCxnSpPr>
          <p:nvPr/>
        </p:nvCxnSpPr>
        <p:spPr>
          <a:xfrm flipV="1">
            <a:off x="4438650" y="4229100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9535672" y="4269295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>
            <a:off x="10364605" y="3737729"/>
            <a:ext cx="191971" cy="4098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810186" y="6402301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10" y="260335"/>
            <a:ext cx="10923640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7810" y="851076"/>
            <a:ext cx="11189776" cy="172402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>
                <a:cs typeface="Courier New" panose="02070309020205020404" pitchFamily="49" charset="0"/>
              </a:rPr>
              <a:t>Each </a:t>
            </a:r>
            <a:r>
              <a:rPr lang="en-US" altLang="en-US" sz="3200" dirty="0">
                <a:cs typeface="Courier New" panose="02070309020205020404" pitchFamily="49" charset="0"/>
              </a:rPr>
              <a:t>node contains </a:t>
            </a:r>
            <a:r>
              <a:rPr lang="en-US" altLang="en-US" sz="3600" b="1" dirty="0">
                <a:solidFill>
                  <a:srgbClr val="002060"/>
                </a:solidFill>
                <a:cs typeface="Courier New" panose="02070309020205020404" pitchFamily="49" charset="0"/>
              </a:rPr>
              <a:t>an element</a:t>
            </a:r>
            <a:r>
              <a:rPr lang="en-US" altLang="en-US" sz="3200" dirty="0">
                <a:cs typeface="Courier New" panose="02070309020205020404" pitchFamily="49" charset="0"/>
              </a:rPr>
              <a:t>, </a:t>
            </a:r>
            <a:r>
              <a:rPr lang="en-US" altLang="en-US" sz="3200" dirty="0" smtClean="0">
                <a:cs typeface="Courier New" panose="02070309020205020404" pitchFamily="49" charset="0"/>
              </a:rPr>
              <a:t>and </a:t>
            </a:r>
            <a:r>
              <a:rPr lang="en-US" altLang="en-US" sz="3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 pointer </a:t>
            </a:r>
            <a:r>
              <a:rPr lang="en-US" altLang="en-US" sz="3200" dirty="0" smtClean="0">
                <a:cs typeface="Courier New" panose="02070309020205020404" pitchFamily="49" charset="0"/>
              </a:rPr>
              <a:t>which </a:t>
            </a:r>
            <a:r>
              <a:rPr lang="en-US" altLang="en-US" sz="3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points </a:t>
            </a:r>
            <a:r>
              <a:rPr lang="en-US" altLang="en-US" sz="3200" b="1" dirty="0">
                <a:solidFill>
                  <a:srgbClr val="C00000"/>
                </a:solidFill>
                <a:cs typeface="Courier New" panose="02070309020205020404" pitchFamily="49" charset="0"/>
              </a:rPr>
              <a:t>to its next neighbor</a:t>
            </a:r>
            <a:r>
              <a:rPr lang="en-US" altLang="en-US" sz="3200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23901" y="2893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723901" y="2893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7955" y="2893369"/>
            <a:ext cx="2721451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 </a:t>
            </a:r>
            <a:r>
              <a:rPr lang="en-US" sz="3200" dirty="0" err="1" smtClean="0"/>
              <a:t>myElement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Node *next;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0477" y="2158434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node 1</a:t>
            </a:r>
            <a:endParaRPr lang="en-US" sz="4000" dirty="0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672304" y="286632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672304" y="286632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96358" y="2866320"/>
            <a:ext cx="2721451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 </a:t>
            </a:r>
            <a:r>
              <a:rPr lang="en-US" sz="3200" dirty="0" err="1" smtClean="0"/>
              <a:t>myElement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Node *next;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108880" y="2131385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node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77821" y="4555641"/>
            <a:ext cx="337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address of Node2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47157" y="3943538"/>
            <a:ext cx="0" cy="6121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24586" y="5199868"/>
            <a:ext cx="5446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address of next element.</a:t>
            </a:r>
          </a:p>
          <a:p>
            <a:endParaRPr lang="en-US" sz="2800" dirty="0"/>
          </a:p>
          <a:p>
            <a:r>
              <a:rPr lang="en-US" sz="2800" dirty="0" smtClean="0"/>
              <a:t>If next == 0, there is no more nodes.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762909" y="4022981"/>
            <a:ext cx="58111" cy="1176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578531" y="3103212"/>
            <a:ext cx="1492111" cy="715061"/>
          </a:xfrm>
          <a:custGeom>
            <a:avLst/>
            <a:gdLst>
              <a:gd name="connsiteX0" fmla="*/ 0 w 1503335"/>
              <a:gd name="connsiteY0" fmla="*/ 604434 h 637570"/>
              <a:gd name="connsiteX1" fmla="*/ 619932 w 1503335"/>
              <a:gd name="connsiteY1" fmla="*/ 588936 h 637570"/>
              <a:gd name="connsiteX2" fmla="*/ 1038386 w 1503335"/>
              <a:gd name="connsiteY2" fmla="*/ 139485 h 637570"/>
              <a:gd name="connsiteX3" fmla="*/ 1503335 w 1503335"/>
              <a:gd name="connsiteY3" fmla="*/ 0 h 63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335" h="637570">
                <a:moveTo>
                  <a:pt x="0" y="604434"/>
                </a:moveTo>
                <a:cubicBezTo>
                  <a:pt x="223434" y="635430"/>
                  <a:pt x="446868" y="666427"/>
                  <a:pt x="619932" y="588936"/>
                </a:cubicBezTo>
                <a:cubicBezTo>
                  <a:pt x="792996" y="511445"/>
                  <a:pt x="891152" y="237641"/>
                  <a:pt x="1038386" y="139485"/>
                </a:cubicBezTo>
                <a:cubicBezTo>
                  <a:pt x="1185620" y="41329"/>
                  <a:pt x="1344477" y="20664"/>
                  <a:pt x="1503335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810186" y="6402301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10" y="260335"/>
            <a:ext cx="10923640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7810" y="851076"/>
            <a:ext cx="11189776" cy="172402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>
                <a:cs typeface="Courier New" panose="02070309020205020404" pitchFamily="49" charset="0"/>
              </a:rPr>
              <a:t>Each </a:t>
            </a:r>
            <a:r>
              <a:rPr lang="en-US" altLang="en-US" sz="3200" dirty="0">
                <a:cs typeface="Courier New" panose="02070309020205020404" pitchFamily="49" charset="0"/>
              </a:rPr>
              <a:t>node contains </a:t>
            </a:r>
            <a:r>
              <a:rPr lang="en-US" altLang="en-US" sz="3600" b="1" dirty="0">
                <a:solidFill>
                  <a:srgbClr val="002060"/>
                </a:solidFill>
                <a:cs typeface="Courier New" panose="02070309020205020404" pitchFamily="49" charset="0"/>
              </a:rPr>
              <a:t>an element</a:t>
            </a:r>
            <a:r>
              <a:rPr lang="en-US" altLang="en-US" sz="3200" dirty="0">
                <a:cs typeface="Courier New" panose="02070309020205020404" pitchFamily="49" charset="0"/>
              </a:rPr>
              <a:t>, </a:t>
            </a:r>
            <a:r>
              <a:rPr lang="en-US" altLang="en-US" sz="3200" dirty="0" smtClean="0">
                <a:cs typeface="Courier New" panose="02070309020205020404" pitchFamily="49" charset="0"/>
              </a:rPr>
              <a:t>and </a:t>
            </a:r>
            <a:r>
              <a:rPr lang="en-US" altLang="en-US" sz="3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 pointer </a:t>
            </a:r>
            <a:r>
              <a:rPr lang="en-US" altLang="en-US" sz="3200" dirty="0" smtClean="0">
                <a:cs typeface="Courier New" panose="02070309020205020404" pitchFamily="49" charset="0"/>
              </a:rPr>
              <a:t>which </a:t>
            </a:r>
            <a:r>
              <a:rPr lang="en-US" altLang="en-US" sz="3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points </a:t>
            </a:r>
            <a:r>
              <a:rPr lang="en-US" altLang="en-US" sz="3200" b="1" dirty="0">
                <a:solidFill>
                  <a:srgbClr val="C00000"/>
                </a:solidFill>
                <a:cs typeface="Courier New" panose="02070309020205020404" pitchFamily="49" charset="0"/>
              </a:rPr>
              <a:t>to its next neighbor</a:t>
            </a:r>
            <a:r>
              <a:rPr lang="en-US" altLang="en-US" sz="3200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8383238" y="1873896"/>
            <a:ext cx="3676650" cy="13849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 smtClean="0"/>
              <a:t>Node node1, node2;</a:t>
            </a:r>
          </a:p>
          <a:p>
            <a:r>
              <a:rPr lang="en-US" altLang="en-US" sz="2800" dirty="0"/>
              <a:t>n</a:t>
            </a:r>
            <a:r>
              <a:rPr lang="en-US" altLang="en-US" sz="2800" dirty="0" smtClean="0"/>
              <a:t>ode1.next = &amp;node2;</a:t>
            </a:r>
          </a:p>
          <a:p>
            <a:r>
              <a:rPr lang="en-US" altLang="en-US" sz="2800" dirty="0" smtClean="0"/>
              <a:t>node2.next = 0;</a:t>
            </a:r>
            <a:endParaRPr lang="en-US" altLang="en-US" sz="2800" dirty="0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23901" y="2893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723901" y="2893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7955" y="2893369"/>
            <a:ext cx="2721451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 </a:t>
            </a:r>
            <a:r>
              <a:rPr lang="en-US" sz="3200" dirty="0" err="1" smtClean="0"/>
              <a:t>myElement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Node *next;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0477" y="2158434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node 1</a:t>
            </a:r>
            <a:endParaRPr lang="en-US" sz="4000" dirty="0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672304" y="286632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672304" y="286632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96358" y="2866320"/>
            <a:ext cx="2721451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 </a:t>
            </a:r>
            <a:r>
              <a:rPr lang="en-US" sz="3200" dirty="0" err="1" smtClean="0"/>
              <a:t>myElement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Node *next;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108880" y="2131385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node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77821" y="4555641"/>
            <a:ext cx="337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address of Node2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47157" y="3943538"/>
            <a:ext cx="0" cy="6121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24586" y="5199868"/>
            <a:ext cx="5446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address of next element.</a:t>
            </a:r>
          </a:p>
          <a:p>
            <a:endParaRPr lang="en-US" sz="2800" dirty="0"/>
          </a:p>
          <a:p>
            <a:r>
              <a:rPr lang="en-US" sz="2800" dirty="0" smtClean="0"/>
              <a:t>If next == 0, there is no more nodes.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762909" y="4022981"/>
            <a:ext cx="58111" cy="1176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578531" y="3103212"/>
            <a:ext cx="1492111" cy="715061"/>
          </a:xfrm>
          <a:custGeom>
            <a:avLst/>
            <a:gdLst>
              <a:gd name="connsiteX0" fmla="*/ 0 w 1503335"/>
              <a:gd name="connsiteY0" fmla="*/ 604434 h 637570"/>
              <a:gd name="connsiteX1" fmla="*/ 619932 w 1503335"/>
              <a:gd name="connsiteY1" fmla="*/ 588936 h 637570"/>
              <a:gd name="connsiteX2" fmla="*/ 1038386 w 1503335"/>
              <a:gd name="connsiteY2" fmla="*/ 139485 h 637570"/>
              <a:gd name="connsiteX3" fmla="*/ 1503335 w 1503335"/>
              <a:gd name="connsiteY3" fmla="*/ 0 h 63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335" h="637570">
                <a:moveTo>
                  <a:pt x="0" y="604434"/>
                </a:moveTo>
                <a:cubicBezTo>
                  <a:pt x="223434" y="635430"/>
                  <a:pt x="446868" y="666427"/>
                  <a:pt x="619932" y="588936"/>
                </a:cubicBezTo>
                <a:cubicBezTo>
                  <a:pt x="792996" y="511445"/>
                  <a:pt x="891152" y="237641"/>
                  <a:pt x="1038386" y="139485"/>
                </a:cubicBezTo>
                <a:cubicBezTo>
                  <a:pt x="1185620" y="41329"/>
                  <a:pt x="1344477" y="20664"/>
                  <a:pt x="1503335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810186" y="6402301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10" y="260335"/>
            <a:ext cx="10923640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7810" y="851076"/>
            <a:ext cx="11189776" cy="172402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>
                <a:cs typeface="Courier New" panose="02070309020205020404" pitchFamily="49" charset="0"/>
              </a:rPr>
              <a:t>Each </a:t>
            </a:r>
            <a:r>
              <a:rPr lang="en-US" altLang="en-US" sz="3200" dirty="0">
                <a:cs typeface="Courier New" panose="02070309020205020404" pitchFamily="49" charset="0"/>
              </a:rPr>
              <a:t>node contains </a:t>
            </a:r>
            <a:r>
              <a:rPr lang="en-US" altLang="en-US" sz="3600" b="1" dirty="0">
                <a:solidFill>
                  <a:srgbClr val="002060"/>
                </a:solidFill>
                <a:cs typeface="Courier New" panose="02070309020205020404" pitchFamily="49" charset="0"/>
              </a:rPr>
              <a:t>an element</a:t>
            </a:r>
            <a:r>
              <a:rPr lang="en-US" altLang="en-US" sz="3200" dirty="0">
                <a:cs typeface="Courier New" panose="02070309020205020404" pitchFamily="49" charset="0"/>
              </a:rPr>
              <a:t>, </a:t>
            </a:r>
            <a:r>
              <a:rPr lang="en-US" altLang="en-US" sz="3200" dirty="0" smtClean="0">
                <a:cs typeface="Courier New" panose="02070309020205020404" pitchFamily="49" charset="0"/>
              </a:rPr>
              <a:t>and </a:t>
            </a:r>
            <a:r>
              <a:rPr lang="en-US" altLang="en-US" sz="3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 pointer </a:t>
            </a:r>
            <a:r>
              <a:rPr lang="en-US" altLang="en-US" sz="3200" dirty="0" smtClean="0">
                <a:cs typeface="Courier New" panose="02070309020205020404" pitchFamily="49" charset="0"/>
              </a:rPr>
              <a:t>which </a:t>
            </a:r>
            <a:r>
              <a:rPr lang="en-US" altLang="en-US" sz="3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points </a:t>
            </a:r>
            <a:r>
              <a:rPr lang="en-US" altLang="en-US" sz="3200" b="1" dirty="0">
                <a:solidFill>
                  <a:srgbClr val="C00000"/>
                </a:solidFill>
                <a:cs typeface="Courier New" panose="02070309020205020404" pitchFamily="49" charset="0"/>
              </a:rPr>
              <a:t>to its next neighbor</a:t>
            </a:r>
            <a:r>
              <a:rPr lang="en-US" altLang="en-US" sz="3200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8383238" y="1873896"/>
            <a:ext cx="3676650" cy="13849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 smtClean="0"/>
              <a:t>Node node1, node2;</a:t>
            </a:r>
          </a:p>
          <a:p>
            <a:r>
              <a:rPr lang="en-US" altLang="en-US" sz="2800" dirty="0"/>
              <a:t>n</a:t>
            </a:r>
            <a:r>
              <a:rPr lang="en-US" altLang="en-US" sz="2800" dirty="0" smtClean="0"/>
              <a:t>ode1.next = &amp;node2;</a:t>
            </a:r>
          </a:p>
          <a:p>
            <a:r>
              <a:rPr lang="en-US" altLang="en-US" sz="2800" dirty="0" smtClean="0"/>
              <a:t>node2.next = 0;</a:t>
            </a:r>
            <a:endParaRPr lang="en-US" altLang="en-US" sz="2800" dirty="0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23901" y="2893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723901" y="2893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7955" y="2893369"/>
            <a:ext cx="2721451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 </a:t>
            </a:r>
            <a:r>
              <a:rPr lang="en-US" sz="3200" dirty="0" err="1" smtClean="0"/>
              <a:t>myElement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Node *next;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0477" y="2158434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node 1</a:t>
            </a:r>
            <a:endParaRPr lang="en-US" sz="4000" dirty="0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672304" y="286632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672304" y="286632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96358" y="2866320"/>
            <a:ext cx="2721451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 </a:t>
            </a:r>
            <a:r>
              <a:rPr lang="en-US" sz="3200" dirty="0" err="1" smtClean="0"/>
              <a:t>myElement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Node *next;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108880" y="2131385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node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77821" y="4555641"/>
            <a:ext cx="337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address of Node2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47157" y="3943538"/>
            <a:ext cx="0" cy="6121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24586" y="5199868"/>
            <a:ext cx="5446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address of next element.</a:t>
            </a:r>
          </a:p>
          <a:p>
            <a:endParaRPr lang="en-US" sz="2800" dirty="0"/>
          </a:p>
          <a:p>
            <a:r>
              <a:rPr lang="en-US" sz="2800" dirty="0" smtClean="0"/>
              <a:t>If next == 0, there is no more nodes.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762909" y="4022981"/>
            <a:ext cx="58111" cy="1176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578531" y="3103212"/>
            <a:ext cx="1492111" cy="715061"/>
          </a:xfrm>
          <a:custGeom>
            <a:avLst/>
            <a:gdLst>
              <a:gd name="connsiteX0" fmla="*/ 0 w 1503335"/>
              <a:gd name="connsiteY0" fmla="*/ 604434 h 637570"/>
              <a:gd name="connsiteX1" fmla="*/ 619932 w 1503335"/>
              <a:gd name="connsiteY1" fmla="*/ 588936 h 637570"/>
              <a:gd name="connsiteX2" fmla="*/ 1038386 w 1503335"/>
              <a:gd name="connsiteY2" fmla="*/ 139485 h 637570"/>
              <a:gd name="connsiteX3" fmla="*/ 1503335 w 1503335"/>
              <a:gd name="connsiteY3" fmla="*/ 0 h 63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335" h="637570">
                <a:moveTo>
                  <a:pt x="0" y="604434"/>
                </a:moveTo>
                <a:cubicBezTo>
                  <a:pt x="223434" y="635430"/>
                  <a:pt x="446868" y="666427"/>
                  <a:pt x="619932" y="588936"/>
                </a:cubicBezTo>
                <a:cubicBezTo>
                  <a:pt x="792996" y="511445"/>
                  <a:pt x="891152" y="237641"/>
                  <a:pt x="1038386" y="139485"/>
                </a:cubicBezTo>
                <a:cubicBezTo>
                  <a:pt x="1185620" y="41329"/>
                  <a:pt x="1344477" y="20664"/>
                  <a:pt x="1503335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8383238" y="3480441"/>
            <a:ext cx="3675309" cy="22467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 smtClean="0"/>
              <a:t>Node *node1, *node2;</a:t>
            </a:r>
          </a:p>
          <a:p>
            <a:r>
              <a:rPr lang="en-US" altLang="en-US" sz="2800" dirty="0"/>
              <a:t>n</a:t>
            </a:r>
            <a:r>
              <a:rPr lang="en-US" altLang="en-US" sz="2800" dirty="0" smtClean="0"/>
              <a:t>ode1 = new Node;</a:t>
            </a:r>
          </a:p>
          <a:p>
            <a:r>
              <a:rPr lang="en-US" altLang="en-US" sz="2800" dirty="0"/>
              <a:t>n</a:t>
            </a:r>
            <a:r>
              <a:rPr lang="en-US" altLang="en-US" sz="2800" dirty="0" smtClean="0"/>
              <a:t>ode2 = new Node;</a:t>
            </a:r>
          </a:p>
          <a:p>
            <a:r>
              <a:rPr lang="en-US" altLang="en-US" sz="2800" dirty="0"/>
              <a:t>n</a:t>
            </a:r>
            <a:r>
              <a:rPr lang="en-US" altLang="en-US" sz="2800" dirty="0" smtClean="0"/>
              <a:t>ode1-&gt;next = node2;</a:t>
            </a:r>
          </a:p>
          <a:p>
            <a:r>
              <a:rPr lang="en-US" altLang="en-US" sz="2800" dirty="0"/>
              <a:t>n</a:t>
            </a:r>
            <a:r>
              <a:rPr lang="en-US" altLang="en-US" sz="2800" dirty="0" smtClean="0"/>
              <a:t>ode2.next = 0;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9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862541" y="211351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1862541" y="211351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86595" y="2113516"/>
            <a:ext cx="2721451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 </a:t>
            </a:r>
            <a:r>
              <a:rPr lang="en-US" sz="3200" dirty="0" err="1" smtClean="0"/>
              <a:t>myElement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Node *next;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99117" y="1378581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node 1</a:t>
            </a:r>
            <a:endParaRPr lang="en-US" sz="4000" dirty="0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10944" y="208646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810944" y="208646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998" y="2086467"/>
            <a:ext cx="2721451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 </a:t>
            </a:r>
            <a:r>
              <a:rPr lang="en-US" sz="3200" dirty="0" err="1" smtClean="0"/>
              <a:t>myElement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Node *next;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47520" y="1351532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node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16461" y="3775788"/>
            <a:ext cx="337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address of Node2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85797" y="3163685"/>
            <a:ext cx="0" cy="6121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02321" y="3799735"/>
            <a:ext cx="4511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address of next element..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959660" y="3243127"/>
            <a:ext cx="0" cy="6121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717171" y="2355089"/>
            <a:ext cx="1492111" cy="683331"/>
          </a:xfrm>
          <a:custGeom>
            <a:avLst/>
            <a:gdLst>
              <a:gd name="connsiteX0" fmla="*/ 0 w 1503335"/>
              <a:gd name="connsiteY0" fmla="*/ 604434 h 637570"/>
              <a:gd name="connsiteX1" fmla="*/ 619932 w 1503335"/>
              <a:gd name="connsiteY1" fmla="*/ 588936 h 637570"/>
              <a:gd name="connsiteX2" fmla="*/ 1038386 w 1503335"/>
              <a:gd name="connsiteY2" fmla="*/ 139485 h 637570"/>
              <a:gd name="connsiteX3" fmla="*/ 1503335 w 1503335"/>
              <a:gd name="connsiteY3" fmla="*/ 0 h 63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335" h="637570">
                <a:moveTo>
                  <a:pt x="0" y="604434"/>
                </a:moveTo>
                <a:cubicBezTo>
                  <a:pt x="223434" y="635430"/>
                  <a:pt x="446868" y="666427"/>
                  <a:pt x="619932" y="588936"/>
                </a:cubicBezTo>
                <a:cubicBezTo>
                  <a:pt x="792996" y="511445"/>
                  <a:pt x="891152" y="237641"/>
                  <a:pt x="1038386" y="139485"/>
                </a:cubicBezTo>
                <a:cubicBezTo>
                  <a:pt x="1185620" y="41329"/>
                  <a:pt x="1344477" y="20664"/>
                  <a:pt x="1503335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99297" y="5251417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04749" y="5235652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84815" y="522378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284000" y="468797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2390" y="5196197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272174" y="446866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4097002" y="528765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922937" y="528765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5779" y="499572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2" name="Straight Arrow Connector 31"/>
          <p:cNvCxnSpPr>
            <a:stCxn id="27" idx="3"/>
          </p:cNvCxnSpPr>
          <p:nvPr/>
        </p:nvCxnSpPr>
        <p:spPr>
          <a:xfrm flipV="1">
            <a:off x="2632227" y="5421696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7729249" y="5461891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8" idx="2"/>
          </p:cNvCxnSpPr>
          <p:nvPr/>
        </p:nvCxnSpPr>
        <p:spPr>
          <a:xfrm>
            <a:off x="8558182" y="4930325"/>
            <a:ext cx="191971" cy="4098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10" y="260335"/>
            <a:ext cx="10923640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7641154" y="2283130"/>
            <a:ext cx="1492111" cy="683331"/>
          </a:xfrm>
          <a:custGeom>
            <a:avLst/>
            <a:gdLst>
              <a:gd name="connsiteX0" fmla="*/ 0 w 1503335"/>
              <a:gd name="connsiteY0" fmla="*/ 604434 h 637570"/>
              <a:gd name="connsiteX1" fmla="*/ 619932 w 1503335"/>
              <a:gd name="connsiteY1" fmla="*/ 588936 h 637570"/>
              <a:gd name="connsiteX2" fmla="*/ 1038386 w 1503335"/>
              <a:gd name="connsiteY2" fmla="*/ 139485 h 637570"/>
              <a:gd name="connsiteX3" fmla="*/ 1503335 w 1503335"/>
              <a:gd name="connsiteY3" fmla="*/ 0 h 63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335" h="637570">
                <a:moveTo>
                  <a:pt x="0" y="604434"/>
                </a:moveTo>
                <a:cubicBezTo>
                  <a:pt x="223434" y="635430"/>
                  <a:pt x="446868" y="666427"/>
                  <a:pt x="619932" y="588936"/>
                </a:cubicBezTo>
                <a:cubicBezTo>
                  <a:pt x="792996" y="511445"/>
                  <a:pt x="891152" y="237641"/>
                  <a:pt x="1038386" y="139485"/>
                </a:cubicBezTo>
                <a:cubicBezTo>
                  <a:pt x="1185620" y="41329"/>
                  <a:pt x="1344477" y="20664"/>
                  <a:pt x="1503335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320906" y="194927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02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0535" y="1861815"/>
            <a:ext cx="108691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How to tell a node is the last one? </a:t>
            </a:r>
            <a:r>
              <a:rPr lang="en-US" sz="3600" dirty="0" smtClean="0">
                <a:solidFill>
                  <a:srgbClr val="002060"/>
                </a:solidFill>
              </a:rPr>
              <a:t>Maintain a tail pointer.</a:t>
            </a:r>
          </a:p>
          <a:p>
            <a:r>
              <a:rPr lang="en-US" sz="3600" dirty="0" smtClean="0">
                <a:solidFill>
                  <a:srgbClr val="002060"/>
                </a:solidFill>
              </a:rPr>
              <a:t>Node *tail; ….		</a:t>
            </a:r>
          </a:p>
          <a:p>
            <a:endParaRPr lang="en-US" sz="3600" dirty="0">
              <a:solidFill>
                <a:srgbClr val="002060"/>
              </a:solidFill>
            </a:endParaRPr>
          </a:p>
          <a:p>
            <a:r>
              <a:rPr lang="en-US" sz="3600" dirty="0" smtClean="0">
                <a:solidFill>
                  <a:srgbClr val="002060"/>
                </a:solidFill>
              </a:rPr>
              <a:t>bool </a:t>
            </a:r>
            <a:r>
              <a:rPr lang="en-US" sz="3600" dirty="0" err="1" smtClean="0">
                <a:solidFill>
                  <a:srgbClr val="002060"/>
                </a:solidFill>
              </a:rPr>
              <a:t>flg_last_node</a:t>
            </a:r>
            <a:r>
              <a:rPr lang="en-US" sz="3600" dirty="0" smtClean="0">
                <a:solidFill>
                  <a:srgbClr val="002060"/>
                </a:solidFill>
              </a:rPr>
              <a:t> =  tail == &amp;node;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99297" y="5251417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04749" y="5235652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84815" y="522378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284000" y="468797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2390" y="5196197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272174" y="446866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4097002" y="528765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922937" y="528765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5779" y="499572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2" name="Straight Arrow Connector 31"/>
          <p:cNvCxnSpPr>
            <a:stCxn id="27" idx="3"/>
          </p:cNvCxnSpPr>
          <p:nvPr/>
        </p:nvCxnSpPr>
        <p:spPr>
          <a:xfrm flipV="1">
            <a:off x="2632227" y="5421696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7729249" y="5461891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8" idx="2"/>
          </p:cNvCxnSpPr>
          <p:nvPr/>
        </p:nvCxnSpPr>
        <p:spPr>
          <a:xfrm>
            <a:off x="8558182" y="4930325"/>
            <a:ext cx="191971" cy="4098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10" y="260335"/>
            <a:ext cx="10923640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0535" y="1861815"/>
            <a:ext cx="108691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How to tell a node is the last one? </a:t>
            </a:r>
            <a:r>
              <a:rPr lang="en-US" sz="3600" dirty="0" smtClean="0">
                <a:solidFill>
                  <a:srgbClr val="002060"/>
                </a:solidFill>
              </a:rPr>
              <a:t>Maintain a tail pointer.</a:t>
            </a:r>
          </a:p>
          <a:p>
            <a:r>
              <a:rPr lang="en-US" sz="3600" dirty="0" smtClean="0">
                <a:solidFill>
                  <a:srgbClr val="002060"/>
                </a:solidFill>
              </a:rPr>
              <a:t>Node *tail; ….		</a:t>
            </a:r>
          </a:p>
          <a:p>
            <a:endParaRPr lang="en-US" sz="3600" dirty="0">
              <a:solidFill>
                <a:srgbClr val="002060"/>
              </a:solidFill>
            </a:endParaRPr>
          </a:p>
          <a:p>
            <a:r>
              <a:rPr lang="en-US" sz="3600" dirty="0" smtClean="0">
                <a:solidFill>
                  <a:srgbClr val="002060"/>
                </a:solidFill>
              </a:rPr>
              <a:t>bool </a:t>
            </a:r>
            <a:r>
              <a:rPr lang="en-US" sz="3600" dirty="0" err="1" smtClean="0">
                <a:solidFill>
                  <a:srgbClr val="002060"/>
                </a:solidFill>
              </a:rPr>
              <a:t>flg_last_node</a:t>
            </a:r>
            <a:r>
              <a:rPr lang="en-US" sz="3600" dirty="0" smtClean="0">
                <a:solidFill>
                  <a:srgbClr val="002060"/>
                </a:solidFill>
              </a:rPr>
              <a:t> =  ( tail == &amp;node 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99297" y="5251417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04749" y="5235652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84815" y="522378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284000" y="468797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2390" y="5196197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272174" y="446866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4097002" y="528765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922937" y="528765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5779" y="499572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2" name="Straight Arrow Connector 31"/>
          <p:cNvCxnSpPr>
            <a:stCxn id="27" idx="3"/>
          </p:cNvCxnSpPr>
          <p:nvPr/>
        </p:nvCxnSpPr>
        <p:spPr>
          <a:xfrm flipV="1">
            <a:off x="2632227" y="5421696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7729249" y="5461891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8" idx="2"/>
          </p:cNvCxnSpPr>
          <p:nvPr/>
        </p:nvCxnSpPr>
        <p:spPr>
          <a:xfrm>
            <a:off x="8558182" y="4930325"/>
            <a:ext cx="191971" cy="4098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10" y="260335"/>
            <a:ext cx="10923640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0535" y="1861815"/>
            <a:ext cx="108691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How to tell a node is the last one? </a:t>
            </a:r>
            <a:r>
              <a:rPr lang="en-US" sz="3600" dirty="0" smtClean="0">
                <a:solidFill>
                  <a:srgbClr val="002060"/>
                </a:solidFill>
              </a:rPr>
              <a:t>Maintain a tail pointer.</a:t>
            </a:r>
          </a:p>
          <a:p>
            <a:r>
              <a:rPr lang="en-US" sz="3600" dirty="0" smtClean="0">
                <a:solidFill>
                  <a:srgbClr val="002060"/>
                </a:solidFill>
              </a:rPr>
              <a:t>Node *tail; ….		</a:t>
            </a:r>
          </a:p>
          <a:p>
            <a:endParaRPr lang="en-US" sz="3600" dirty="0">
              <a:solidFill>
                <a:srgbClr val="002060"/>
              </a:solidFill>
            </a:endParaRPr>
          </a:p>
          <a:p>
            <a:r>
              <a:rPr lang="en-US" sz="3600" dirty="0" smtClean="0">
                <a:solidFill>
                  <a:srgbClr val="002060"/>
                </a:solidFill>
              </a:rPr>
              <a:t>bool </a:t>
            </a:r>
            <a:r>
              <a:rPr lang="en-US" sz="3600" dirty="0" err="1" smtClean="0">
                <a:solidFill>
                  <a:srgbClr val="002060"/>
                </a:solidFill>
              </a:rPr>
              <a:t>flg_last_node</a:t>
            </a:r>
            <a:r>
              <a:rPr lang="en-US" sz="3600" dirty="0" smtClean="0">
                <a:solidFill>
                  <a:srgbClr val="002060"/>
                </a:solidFill>
              </a:rPr>
              <a:t> =  !</a:t>
            </a:r>
            <a:r>
              <a:rPr lang="en-US" sz="3600" dirty="0" err="1" smtClean="0">
                <a:solidFill>
                  <a:srgbClr val="002060"/>
                </a:solidFill>
              </a:rPr>
              <a:t>node.next</a:t>
            </a:r>
            <a:r>
              <a:rPr lang="en-US" sz="3600" dirty="0">
                <a:solidFill>
                  <a:srgbClr val="002060"/>
                </a:solidFill>
              </a:rPr>
              <a:t>;</a:t>
            </a:r>
            <a:endParaRPr lang="en-US" sz="3600" dirty="0" smtClean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297" y="5251417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04749" y="5235652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84815" y="522378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284000" y="468797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2390" y="5196197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272174" y="446866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4097002" y="528765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922937" y="528765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95779" y="499572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2" name="Straight Arrow Connector 31"/>
          <p:cNvCxnSpPr>
            <a:stCxn id="27" idx="3"/>
          </p:cNvCxnSpPr>
          <p:nvPr/>
        </p:nvCxnSpPr>
        <p:spPr>
          <a:xfrm flipV="1">
            <a:off x="2632227" y="5421696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7729249" y="5461891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8" idx="2"/>
          </p:cNvCxnSpPr>
          <p:nvPr/>
        </p:nvCxnSpPr>
        <p:spPr>
          <a:xfrm>
            <a:off x="8558182" y="4930325"/>
            <a:ext cx="191971" cy="4098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10" y="260335"/>
            <a:ext cx="10923640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F42969-E320-41F0-8CBE-D18950F1581A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8969" y="1371600"/>
            <a:ext cx="11763214" cy="41148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 smtClean="0"/>
              <a:t>Why do we need a linked list?</a:t>
            </a:r>
          </a:p>
          <a:p>
            <a:pPr marL="0" indent="0">
              <a:buNone/>
            </a:pPr>
            <a:endParaRPr lang="en-US" altLang="en-US" sz="4000" dirty="0"/>
          </a:p>
          <a:p>
            <a:pPr marL="0" indent="0">
              <a:buNone/>
            </a:pPr>
            <a:r>
              <a:rPr lang="en-US" altLang="en-US" sz="4000" dirty="0" smtClean="0"/>
              <a:t>A linked list is efficient for storing and managing a varying number of elements. </a:t>
            </a:r>
          </a:p>
        </p:txBody>
      </p:sp>
    </p:spTree>
    <p:extLst>
      <p:ext uri="{BB962C8B-B14F-4D97-AF65-F5344CB8AC3E}">
        <p14:creationId xmlns:p14="http://schemas.microsoft.com/office/powerpoint/2010/main" val="18398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2B126C-DA2B-4BDB-9357-1E1CB9234903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Node Class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942" y="931190"/>
            <a:ext cx="10755823" cy="525597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emplate &lt; 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typename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T &gt;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Node {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T element;  // 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The element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contained in the node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Node* next; // 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A pointer which points to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the next node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Node() 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{ //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No-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arg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constructor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next = NULL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	// next = 0; or next = 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nullptr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in C11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Node(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T &amp;element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{ // Constructor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this-&gt;element = element;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next = NULL;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524001" y="2874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1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3923C1-D992-4EAE-BF0B-CB82D35383B6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36563"/>
            <a:ext cx="8839200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The head and tail pointers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60149" y="1643064"/>
            <a:ext cx="11871702" cy="3810000"/>
          </a:xfrm>
          <a:noFill/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sz="3600" dirty="0" smtClean="0"/>
              <a:t>If the list is empty, both head and tail should be NULL. In this case, both pointers </a:t>
            </a:r>
            <a:r>
              <a:rPr lang="en-US" altLang="en-US" sz="3600" dirty="0" smtClean="0">
                <a:solidFill>
                  <a:srgbClr val="002060"/>
                </a:solidFill>
              </a:rPr>
              <a:t>do </a:t>
            </a:r>
            <a:r>
              <a:rPr lang="en-US" altLang="en-US" sz="3600" dirty="0" smtClean="0">
                <a:solidFill>
                  <a:srgbClr val="002060"/>
                </a:solidFill>
              </a:rPr>
              <a:t>not point to any node</a:t>
            </a:r>
            <a:r>
              <a:rPr lang="en-US" altLang="en-US" sz="3600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en-US" sz="3600" dirty="0" smtClean="0"/>
          </a:p>
          <a:p>
            <a:pPr>
              <a:spcBef>
                <a:spcPct val="0"/>
              </a:spcBef>
            </a:pPr>
            <a:r>
              <a:rPr lang="en-US" altLang="en-US" sz="3600" dirty="0" smtClean="0"/>
              <a:t>NULL is defined in &lt;</a:t>
            </a:r>
            <a:r>
              <a:rPr lang="en-US" altLang="en-US" sz="3600" dirty="0" err="1" smtClean="0"/>
              <a:t>iostream</a:t>
            </a:r>
            <a:r>
              <a:rPr lang="en-US" altLang="en-US" sz="3600" dirty="0" smtClean="0"/>
              <a:t>&gt; and &lt;</a:t>
            </a:r>
            <a:r>
              <a:rPr lang="en-US" altLang="en-US" sz="3600" dirty="0" err="1" smtClean="0"/>
              <a:t>cstddef</a:t>
            </a:r>
            <a:r>
              <a:rPr lang="en-US" altLang="en-US" sz="3600" dirty="0" smtClean="0"/>
              <a:t>&gt;. 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6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of a linked list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663"/>
            <a:ext cx="10515600" cy="4351338"/>
          </a:xfrm>
        </p:spPr>
        <p:txBody>
          <a:bodyPr/>
          <a:lstStyle/>
          <a:p>
            <a:r>
              <a:rPr lang="en-US" dirty="0" smtClean="0"/>
              <a:t>Add the first node</a:t>
            </a:r>
          </a:p>
          <a:p>
            <a:r>
              <a:rPr lang="en-US" dirty="0" smtClean="0"/>
              <a:t>Add the other node(s)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should be done?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99297" y="5689567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04749" y="5673802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784815" y="566193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284000" y="512612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2390" y="5634347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72174" y="490681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97002" y="572580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922937" y="572580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95779" y="543387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 flipV="1">
            <a:off x="2632227" y="5859846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7729249" y="5900041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8558182" y="5368475"/>
            <a:ext cx="191971" cy="4098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11090" y="2831590"/>
            <a:ext cx="6086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h</a:t>
            </a:r>
            <a:r>
              <a:rPr lang="en-US" sz="3200" dirty="0" smtClean="0"/>
              <a:t>ead points to the first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tail points to the last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Set tail-&gt;next = 0</a:t>
            </a:r>
          </a:p>
        </p:txBody>
      </p:sp>
    </p:spTree>
    <p:extLst>
      <p:ext uri="{BB962C8B-B14F-4D97-AF65-F5344CB8AC3E}">
        <p14:creationId xmlns:p14="http://schemas.microsoft.com/office/powerpoint/2010/main" val="38014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6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of a linked list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663"/>
            <a:ext cx="10515600" cy="4351338"/>
          </a:xfrm>
        </p:spPr>
        <p:txBody>
          <a:bodyPr/>
          <a:lstStyle/>
          <a:p>
            <a:r>
              <a:rPr lang="en-US" dirty="0" smtClean="0"/>
              <a:t>Add the first node</a:t>
            </a:r>
          </a:p>
          <a:p>
            <a:r>
              <a:rPr lang="en-US" dirty="0" smtClean="0"/>
              <a:t>Add the other node(s)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should be done?</a:t>
            </a:r>
          </a:p>
          <a:p>
            <a:pPr marL="0" indent="0">
              <a:buNone/>
            </a:pPr>
            <a:r>
              <a:rPr lang="en-US" dirty="0" smtClean="0"/>
              <a:t>Maintain the head</a:t>
            </a:r>
          </a:p>
          <a:p>
            <a:pPr marL="0" indent="0">
              <a:buNone/>
            </a:pPr>
            <a:r>
              <a:rPr lang="en-US" dirty="0" smtClean="0"/>
              <a:t>Maintain the tail</a:t>
            </a:r>
          </a:p>
          <a:p>
            <a:pPr marL="0" indent="0">
              <a:buNone/>
            </a:pPr>
            <a:r>
              <a:rPr lang="en-US" dirty="0" smtClean="0"/>
              <a:t>Maintain the next pointer(s)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9297" y="5689567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04749" y="5673802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784815" y="566193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284000" y="512612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2390" y="5634347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72174" y="490681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97002" y="572580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922937" y="572580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95779" y="543387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 flipV="1">
            <a:off x="2632227" y="5859846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7729249" y="5900041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8558182" y="5368475"/>
            <a:ext cx="191971" cy="4098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00724" y="3472444"/>
            <a:ext cx="2985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Set tail-&gt;next = 0</a:t>
            </a:r>
          </a:p>
        </p:txBody>
      </p:sp>
    </p:spTree>
    <p:extLst>
      <p:ext uri="{BB962C8B-B14F-4D97-AF65-F5344CB8AC3E}">
        <p14:creationId xmlns:p14="http://schemas.microsoft.com/office/powerpoint/2010/main" val="26717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Node Class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5255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template &lt;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typename</a:t>
            </a: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T &gt;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class Node {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T element;  // The element contained in the node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Node* next; // A pointer which points to the next node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Node() { // No-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arg</a:t>
            </a: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constructor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  next = NULL;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000" b="1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Node(T element) { // Constructor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  this-&gt;element = element;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  next = NULL;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};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list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5255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first node		(add as the last element)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second node		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(add as the last element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 node		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(add as the last element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a node is added, the head and tail pointers must be updated properly.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5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list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5255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template &lt; </a:t>
            </a:r>
            <a:r>
              <a:rPr lang="en-US" alt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typename</a:t>
            </a: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T </a:t>
            </a: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&gt;</a:t>
            </a:r>
            <a:endParaRPr lang="en-US" altLang="en-US" sz="2000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class Node {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T element; </a:t>
            </a: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* next; </a:t>
            </a:r>
            <a:endParaRPr lang="en-US" altLang="en-US" sz="2000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Node</a:t>
            </a: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() { </a:t>
            </a: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next </a:t>
            </a: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= NULL</a:t>
            </a: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 }</a:t>
            </a:r>
            <a:endParaRPr lang="en-US" altLang="en-US" sz="2000" b="1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Node(T element) { 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  this-&gt;element = element;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  next = NULL;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Set next = 0;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list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5255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 *head, *tail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initialize(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 = tail = 0; //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en-US" sz="2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19777" y="3510878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Initialize( );</a:t>
            </a: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6357" y="5007282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1636194" y="5232781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26357" y="5573067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475830" y="5219347"/>
            <a:ext cx="480051" cy="191706"/>
            <a:chOff x="3471863" y="5846412"/>
            <a:chExt cx="480051" cy="19170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V="1">
            <a:off x="1650227" y="5803899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475830" y="5685731"/>
            <a:ext cx="480051" cy="191706"/>
            <a:chOff x="3471863" y="5846412"/>
            <a:chExt cx="480051" cy="191706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1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list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6357" y="5007282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1636194" y="5232781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6357" y="5573067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75830" y="5219347"/>
            <a:ext cx="480051" cy="191706"/>
            <a:chOff x="3471863" y="5846412"/>
            <a:chExt cx="480051" cy="19170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1650227" y="5803899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475830" y="5685731"/>
            <a:ext cx="480051" cy="191706"/>
            <a:chOff x="3471863" y="5846412"/>
            <a:chExt cx="480051" cy="19170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Initialize(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 *node1 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(node1);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665591" y="5925611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491194" y="5807443"/>
            <a:ext cx="480051" cy="191706"/>
            <a:chOff x="3471863" y="5846412"/>
            <a:chExt cx="480051" cy="19170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4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list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6357" y="5137908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1636194" y="536340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6357" y="5703693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75830" y="5349973"/>
            <a:ext cx="480051" cy="191706"/>
            <a:chOff x="3471863" y="5846412"/>
            <a:chExt cx="480051" cy="19170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1650227" y="5934525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475830" y="5816357"/>
            <a:ext cx="480051" cy="191706"/>
            <a:chOff x="3471863" y="5846412"/>
            <a:chExt cx="480051" cy="19170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Initialize(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*node1 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(node1);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486" y="5272193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025323" y="5497692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65591" y="5925611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491194" y="5807443"/>
            <a:ext cx="480051" cy="191706"/>
            <a:chOff x="3471863" y="5846412"/>
            <a:chExt cx="480051" cy="19170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3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		// an integer variable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*p;	// a pointer to an integer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 = &amp;a;	// assign the address of a to 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971" y="4383314"/>
            <a:ext cx="5907315" cy="233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43427" y="5705247"/>
            <a:ext cx="1981599" cy="492705"/>
            <a:chOff x="943428" y="5821363"/>
            <a:chExt cx="1371602" cy="376589"/>
          </a:xfrm>
        </p:grpSpPr>
        <p:sp>
          <p:nvSpPr>
            <p:cNvPr id="6" name="TextBox 5"/>
            <p:cNvSpPr txBox="1"/>
            <p:nvPr/>
          </p:nvSpPr>
          <p:spPr>
            <a:xfrm>
              <a:off x="943428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9026" y="5821363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25599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6687" y="5821363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07338" y="4775195"/>
            <a:ext cx="2311405" cy="470368"/>
            <a:chOff x="2507339" y="4775200"/>
            <a:chExt cx="1371603" cy="392241"/>
          </a:xfrm>
        </p:grpSpPr>
        <p:sp>
          <p:nvSpPr>
            <p:cNvPr id="10" name="TextBox 9"/>
            <p:cNvSpPr txBox="1"/>
            <p:nvPr/>
          </p:nvSpPr>
          <p:spPr>
            <a:xfrm>
              <a:off x="2507339" y="4782457"/>
              <a:ext cx="341082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DC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0112" y="4779172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89511" y="4782457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23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0599" y="4775200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1F</a:t>
              </a:r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79450" y="5120881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471057" y="4130969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3096" y="6311900"/>
            <a:ext cx="3055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Address: 1F23BADC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0A8B-F753-40F1-8FD9-35B25E42B2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list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6357" y="5007282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1636194" y="5232781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6357" y="5573067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75830" y="5219347"/>
            <a:ext cx="480051" cy="191706"/>
            <a:chOff x="3471863" y="5846412"/>
            <a:chExt cx="480051" cy="19170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1650227" y="5803899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475830" y="5685731"/>
            <a:ext cx="480051" cy="191706"/>
            <a:chOff x="3471863" y="5846412"/>
            <a:chExt cx="480051" cy="19170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Initialize(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 *node1 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(node1);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486" y="5272193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025323" y="5497692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15486" y="4711558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4787502" y="4942391"/>
            <a:ext cx="837926" cy="42877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560512" y="59578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386115" y="5839689"/>
            <a:ext cx="480051" cy="191706"/>
            <a:chOff x="3471863" y="5846412"/>
            <a:chExt cx="480051" cy="19170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6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570448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tail-&gt;next =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required! Why?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6357" y="5007282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1636194" y="5232781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6357" y="5573067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75830" y="5219347"/>
            <a:ext cx="480051" cy="191706"/>
            <a:chOff x="3471863" y="5846412"/>
            <a:chExt cx="480051" cy="19170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1650227" y="5803899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475830" y="5685731"/>
            <a:ext cx="480051" cy="191706"/>
            <a:chOff x="3471863" y="5846412"/>
            <a:chExt cx="480051" cy="19170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Initialize(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 *node1 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(node1);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486" y="5272193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025323" y="5497692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15486" y="4711558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4787502" y="4942391"/>
            <a:ext cx="837926" cy="42877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560512" y="59578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386115" y="5839689"/>
            <a:ext cx="480051" cy="191706"/>
            <a:chOff x="3471863" y="5846412"/>
            <a:chExt cx="480051" cy="19170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84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node2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(node2);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486" y="5272193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025323" y="5497692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15486" y="4711558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4787502" y="4942391"/>
            <a:ext cx="837926" cy="42877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560512" y="59578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386115" y="5839689"/>
            <a:ext cx="480051" cy="191706"/>
            <a:chOff x="3471863" y="5846412"/>
            <a:chExt cx="480051" cy="19170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8635612" y="531835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8710561" y="478440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529365" y="5923690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0354968" y="5805522"/>
            <a:ext cx="480051" cy="191706"/>
            <a:chOff x="3471863" y="5846412"/>
            <a:chExt cx="480051" cy="191706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1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node2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(node2);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486" y="5272193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025323" y="5497692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15486" y="4711558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4787502" y="4942391"/>
            <a:ext cx="837926" cy="42877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560512" y="59578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386115" y="5839689"/>
            <a:ext cx="480051" cy="191706"/>
            <a:chOff x="3471863" y="5846412"/>
            <a:chExt cx="480051" cy="19170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8635612" y="531835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8710561" y="478440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567107" y="5912440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0392710" y="5794272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node2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(node2);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486" y="5272193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025323" y="5497692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98808" y="4739297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177196" y="5067829"/>
            <a:ext cx="483817" cy="2569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560512" y="59578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386115" y="5839689"/>
            <a:ext cx="480051" cy="191706"/>
            <a:chOff x="3471863" y="5846412"/>
            <a:chExt cx="480051" cy="19170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8635612" y="531835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8710561" y="478440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567107" y="5912440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0392710" y="5794272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node2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(node2);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486" y="5272193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025323" y="5497692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98808" y="4739297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177196" y="5067829"/>
            <a:ext cx="483817" cy="2569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560512" y="59578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386115" y="5839689"/>
            <a:ext cx="480051" cy="191706"/>
            <a:chOff x="3471863" y="5846412"/>
            <a:chExt cx="480051" cy="19170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8635612" y="531835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8710561" y="478440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567107" y="5912440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0392710" y="5794272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node2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(node2);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486" y="5272193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025323" y="5497692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15486" y="4711558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4787502" y="4942391"/>
            <a:ext cx="837926" cy="42877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560512" y="59578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386115" y="5839689"/>
            <a:ext cx="480051" cy="191706"/>
            <a:chOff x="3471863" y="5846412"/>
            <a:chExt cx="480051" cy="19170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8635612" y="531835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8710561" y="478440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567107" y="5912440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0392710" y="5794272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(tail) tail-&gt;next = node;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node2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(node2);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486" y="5272193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025323" y="5497692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15486" y="4711558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4787502" y="4942391"/>
            <a:ext cx="837926" cy="42877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35612" y="531835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8710561" y="478440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567107" y="5912440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0392710" y="5794272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6604000" y="5500495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(tail) tail-&gt;next = node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node2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(node2);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486" y="5272193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025323" y="5497692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615499" y="4696875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153400" y="4998807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35612" y="531835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8710561" y="478440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567107" y="5912440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0392710" y="5794272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6604000" y="5500495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(tail) tail-&gt;next = node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node2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(node2);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2393" y="5327413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767342" y="4793459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15486" y="5272193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025323" y="5497692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615499" y="4696875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153400" y="4998807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35612" y="531835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8710561" y="478440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567107" y="5912440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0392710" y="5794272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6604000" y="5500495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		// an integer variable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*p;	// a pointer to an integer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 = &amp;a;	// assign the address of a to p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8971" y="4130969"/>
            <a:ext cx="5907315" cy="2704151"/>
            <a:chOff x="478971" y="4130969"/>
            <a:chExt cx="5907315" cy="2704151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78971" y="4383314"/>
              <a:ext cx="5907315" cy="2336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43427" y="5714754"/>
              <a:ext cx="1981599" cy="488230"/>
              <a:chOff x="943428" y="5828620"/>
              <a:chExt cx="1371602" cy="373168"/>
            </a:xfrm>
            <a:grpFill/>
          </p:grpSpPr>
          <p:sp>
            <p:nvSpPr>
              <p:cNvPr id="6" name="TextBox 5"/>
              <p:cNvSpPr txBox="1"/>
              <p:nvPr/>
            </p:nvSpPr>
            <p:spPr>
              <a:xfrm>
                <a:off x="943428" y="5828620"/>
                <a:ext cx="348343" cy="369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99026" y="5832455"/>
                <a:ext cx="348343" cy="369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25599" y="5828620"/>
                <a:ext cx="348343" cy="369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66687" y="5832456"/>
                <a:ext cx="348343" cy="369332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507338" y="4775195"/>
              <a:ext cx="2311405" cy="470368"/>
              <a:chOff x="2507339" y="4775200"/>
              <a:chExt cx="1371603" cy="392241"/>
            </a:xfrm>
            <a:grpFill/>
          </p:grpSpPr>
          <p:sp>
            <p:nvSpPr>
              <p:cNvPr id="10" name="TextBox 9"/>
              <p:cNvSpPr txBox="1"/>
              <p:nvPr/>
            </p:nvSpPr>
            <p:spPr>
              <a:xfrm>
                <a:off x="2507339" y="4782457"/>
                <a:ext cx="341082" cy="38498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DC</a:t>
                </a:r>
                <a:endParaRPr 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62938" y="4775200"/>
                <a:ext cx="348343" cy="38498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BA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89511" y="4782457"/>
                <a:ext cx="348343" cy="38498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23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30599" y="4775200"/>
                <a:ext cx="348343" cy="38498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1F</a:t>
                </a:r>
                <a:endParaRPr lang="en-US" sz="24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76570" y="4993664"/>
              <a:ext cx="429926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a</a:t>
              </a:r>
              <a:endParaRPr lang="en-US" sz="4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71057" y="4130969"/>
              <a:ext cx="453970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p</a:t>
              </a:r>
              <a:endParaRPr lang="en-US" sz="4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096" y="6311900"/>
              <a:ext cx="305538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Address: 1F23BADC</a:t>
              </a:r>
              <a:endParaRPr lang="en-US" sz="2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218595" y="4597346"/>
              <a:ext cx="1161681" cy="760651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2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(tail) tail-&gt;next = node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node2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(node2);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76036" y="4787511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013937" y="5089443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427644" y="6003076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253247" y="5884908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464537" y="5591131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(tail) tail-&gt;next = node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node3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(node3);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76036" y="4787511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013937" y="5089443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427644" y="6003076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253247" y="5884908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464537" y="5591131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658341" y="541797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8733290" y="488402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node3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589836" y="60120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0415439" y="5893889"/>
            <a:ext cx="480051" cy="191706"/>
            <a:chOff x="3471863" y="5846412"/>
            <a:chExt cx="480051" cy="19170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(tail) tail-&gt;next = node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node3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(node3);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76036" y="4787511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013937" y="5089443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427644" y="6003076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253247" y="5884908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464537" y="5591131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658341" y="541797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8733290" y="488402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node3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589836" y="60120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0415439" y="5893889"/>
            <a:ext cx="480051" cy="191706"/>
            <a:chOff x="3471863" y="5846412"/>
            <a:chExt cx="480051" cy="19170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8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(tail) tail-&gt;next = node;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node3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(node3);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03152" y="4732128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041053" y="5034060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6346538" y="5532434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469659" y="541797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8486547" y="488402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node3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401154" y="60120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0226757" y="5893889"/>
            <a:ext cx="480051" cy="191706"/>
            <a:chOff x="3471863" y="5846412"/>
            <a:chExt cx="480051" cy="19170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412910" y="5581176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(tail) tail-&gt;next = node;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node3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(node3);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76662" y="477433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014563" y="5076262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6346538" y="5532434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469659" y="541797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8486547" y="488402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node3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401154" y="60120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0226757" y="5893889"/>
            <a:ext cx="480051" cy="191706"/>
            <a:chOff x="3471863" y="5846412"/>
            <a:chExt cx="480051" cy="19170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412910" y="5581176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(tail) tail-&gt;next = node;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node3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(node3);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76662" y="477433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014563" y="5076262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6346538" y="5532434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469659" y="541797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8486547" y="488402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node3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401154" y="60120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0226757" y="5893889"/>
            <a:ext cx="480051" cy="191706"/>
            <a:chOff x="3471863" y="5846412"/>
            <a:chExt cx="480051" cy="19170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412910" y="5581176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head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(tail) tail-&gt;next = node;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node3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(node3);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76662" y="477433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014563" y="5076262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6346538" y="5532434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469659" y="541797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8486547" y="488402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node3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401154" y="60120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0226757" y="5893889"/>
            <a:ext cx="480051" cy="191706"/>
            <a:chOff x="3471863" y="5846412"/>
            <a:chExt cx="480051" cy="19170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412910" y="5581176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63478" y="4080334"/>
            <a:ext cx="442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eliminate the if-structure?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C1ED2-5D73-41DB-A5FF-FF8420A4A033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44193"/>
            <a:ext cx="88392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Create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linked for three nodes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16752" y="1010445"/>
            <a:ext cx="5377912" cy="36820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Node *node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(head == 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head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 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tail-&gt;next = 0;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tail-&gt;next = node;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node;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tail-&gt;next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26357" y="3551241"/>
            <a:ext cx="5377912" cy="11711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node3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Node;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(node3);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76662" y="477433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014563" y="5076262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6346538" y="5532434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469659" y="541797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8486547" y="488402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node3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401154" y="60120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0226757" y="5893889"/>
            <a:ext cx="480051" cy="191706"/>
            <a:chOff x="3471863" y="5846412"/>
            <a:chExt cx="480051" cy="19170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879309" y="1282942"/>
            <a:ext cx="10755823" cy="204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linked list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first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second node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thir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node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412910" y="5581176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6707C6-6EB7-4589-BC4A-6C8E39A09145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828" y="478484"/>
            <a:ext cx="11878344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Traversing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Linked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1524001" y="27790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1524001" y="24853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21507" y="1549445"/>
            <a:ext cx="8382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Node* cur 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= head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 // current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current != NULL)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cur-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&gt;element &lt;&lt; </a:t>
            </a:r>
            <a:r>
              <a:rPr lang="en-US" altLang="en-US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cur 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cur-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&gt;next;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76662" y="477433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14563" y="5076262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>
            <a:off x="6346538" y="5532434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69659" y="541797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486547" y="488402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node3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401154" y="60120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226757" y="5893889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3412910" y="5581176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6707C6-6EB7-4589-BC4A-6C8E39A09145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828" y="478484"/>
            <a:ext cx="11878344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Traversing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Linked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1524001" y="27790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1524001" y="24853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21507" y="1549445"/>
            <a:ext cx="8382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Node* cur 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= head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 // current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current)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cur-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&gt;element &lt;&lt; </a:t>
            </a:r>
            <a:r>
              <a:rPr lang="en-US" altLang="en-US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cur 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cur-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&gt;next;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76662" y="477433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14563" y="5076262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>
            <a:off x="6346538" y="5532434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69659" y="541797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486547" y="488402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node3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401154" y="60120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226757" y="5893889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3412910" y="5581176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a;		// an object of X</a:t>
            </a:r>
          </a:p>
          <a:p>
            <a:pPr marL="0" indent="0">
              <a:buNone/>
            </a:pPr>
            <a:r>
              <a:rPr lang="en-US" dirty="0" smtClean="0"/>
              <a:t>X *p;		// a pointer to an object of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 = &amp;a;	// assign the address of a to 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971" y="4383314"/>
            <a:ext cx="5907315" cy="233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43427" y="5705247"/>
            <a:ext cx="1981599" cy="492705"/>
            <a:chOff x="943428" y="5821363"/>
            <a:chExt cx="1371602" cy="376589"/>
          </a:xfrm>
        </p:grpSpPr>
        <p:sp>
          <p:nvSpPr>
            <p:cNvPr id="6" name="TextBox 5"/>
            <p:cNvSpPr txBox="1"/>
            <p:nvPr/>
          </p:nvSpPr>
          <p:spPr>
            <a:xfrm>
              <a:off x="943428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9026" y="5821363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25599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6687" y="5821363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07338" y="4775195"/>
            <a:ext cx="2311405" cy="470368"/>
            <a:chOff x="2507339" y="4775200"/>
            <a:chExt cx="1371603" cy="392241"/>
          </a:xfrm>
        </p:grpSpPr>
        <p:sp>
          <p:nvSpPr>
            <p:cNvPr id="10" name="TextBox 9"/>
            <p:cNvSpPr txBox="1"/>
            <p:nvPr/>
          </p:nvSpPr>
          <p:spPr>
            <a:xfrm>
              <a:off x="2507339" y="4782457"/>
              <a:ext cx="341082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DC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2938" y="4775200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89511" y="4782457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23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0599" y="4775200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1F</a:t>
              </a:r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79450" y="5120881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471057" y="4130969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3096" y="6311900"/>
            <a:ext cx="3055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Address: 1F23BADC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18595" y="4597346"/>
            <a:ext cx="1161681" cy="760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534432" y="5714742"/>
            <a:ext cx="1981599" cy="492705"/>
            <a:chOff x="943428" y="5821363"/>
            <a:chExt cx="1371602" cy="376589"/>
          </a:xfrm>
        </p:grpSpPr>
        <p:sp>
          <p:nvSpPr>
            <p:cNvPr id="21" name="TextBox 20"/>
            <p:cNvSpPr txBox="1"/>
            <p:nvPr/>
          </p:nvSpPr>
          <p:spPr>
            <a:xfrm>
              <a:off x="943428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9026" y="5821363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25599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66687" y="5821363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83594" y="557137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24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6707C6-6EB7-4589-BC4A-6C8E39A09145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828" y="478484"/>
            <a:ext cx="11878344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Traversing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Linked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1524001" y="27790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1524001" y="24853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21507" y="1549445"/>
            <a:ext cx="1130923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Node* cur 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= head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 cur != NULL; cur = cur-&gt;next)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cur-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&gt;element &lt;&lt; </a:t>
            </a:r>
            <a:r>
              <a:rPr lang="en-US" altLang="en-US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76662" y="477433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14563" y="5076262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>
            <a:off x="6346538" y="5532434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69659" y="541797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486547" y="488402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node3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401154" y="60120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226757" y="5893889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3412910" y="5581176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6707C6-6EB7-4589-BC4A-6C8E39A09145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828" y="478484"/>
            <a:ext cx="11878344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Traversing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Linked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1524001" y="27790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1524001" y="24853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21507" y="1549445"/>
            <a:ext cx="1130923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Node* cur 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= head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 cur; cur = cur-&gt;next)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cur-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</a:rPr>
              <a:t>&gt;element &lt;&lt; </a:t>
            </a:r>
            <a:r>
              <a:rPr lang="en-US" altLang="en-US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8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2930" y="5418049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627879" y="488409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6023" y="5362829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1885860" y="5588328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76662" y="477433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14563" y="5076262"/>
            <a:ext cx="455096" cy="2832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96149" y="540899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571098" y="4875041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node2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>
            <a:off x="6346538" y="5532434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69659" y="5417976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486547" y="4884022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node3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401154" y="6012057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226757" y="5893889"/>
            <a:ext cx="480051" cy="191706"/>
            <a:chOff x="3471863" y="5846412"/>
            <a:chExt cx="480051" cy="19170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3412910" y="5581176"/>
            <a:ext cx="1944914" cy="568173"/>
          </a:xfrm>
          <a:custGeom>
            <a:avLst/>
            <a:gdLst>
              <a:gd name="connsiteX0" fmla="*/ 0 w 1944914"/>
              <a:gd name="connsiteY0" fmla="*/ 537448 h 568173"/>
              <a:gd name="connsiteX1" fmla="*/ 508000 w 1944914"/>
              <a:gd name="connsiteY1" fmla="*/ 537448 h 568173"/>
              <a:gd name="connsiteX2" fmla="*/ 667657 w 1944914"/>
              <a:gd name="connsiteY2" fmla="*/ 218134 h 568173"/>
              <a:gd name="connsiteX3" fmla="*/ 798286 w 1944914"/>
              <a:gd name="connsiteY3" fmla="*/ 29448 h 568173"/>
              <a:gd name="connsiteX4" fmla="*/ 1393371 w 1944914"/>
              <a:gd name="connsiteY4" fmla="*/ 419 h 568173"/>
              <a:gd name="connsiteX5" fmla="*/ 1944914 w 1944914"/>
              <a:gd name="connsiteY5" fmla="*/ 14934 h 5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568173">
                <a:moveTo>
                  <a:pt x="0" y="537448"/>
                </a:moveTo>
                <a:cubicBezTo>
                  <a:pt x="198362" y="564057"/>
                  <a:pt x="396724" y="590667"/>
                  <a:pt x="508000" y="537448"/>
                </a:cubicBezTo>
                <a:cubicBezTo>
                  <a:pt x="619276" y="484229"/>
                  <a:pt x="619276" y="302801"/>
                  <a:pt x="667657" y="218134"/>
                </a:cubicBezTo>
                <a:cubicBezTo>
                  <a:pt x="716038" y="133467"/>
                  <a:pt x="677334" y="65734"/>
                  <a:pt x="798286" y="29448"/>
                </a:cubicBezTo>
                <a:cubicBezTo>
                  <a:pt x="919238" y="-6838"/>
                  <a:pt x="1202266" y="2838"/>
                  <a:pt x="1393371" y="419"/>
                </a:cubicBezTo>
                <a:cubicBezTo>
                  <a:pt x="1584476" y="-2000"/>
                  <a:pt x="1764695" y="6467"/>
                  <a:pt x="1944914" y="1493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6707C6-6EB7-4589-BC4A-6C8E39A09145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828" y="478484"/>
            <a:ext cx="11878344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1524001" y="2988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1524001" y="27790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1524001" y="24853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577964" y="1230314"/>
            <a:ext cx="1130923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emplate&lt;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typename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T&gt;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lass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ublic: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 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void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addNode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 Node&lt;T&gt; *node 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Node&lt;T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&gt;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getLast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Node&lt;T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getFirst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bool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removeFirst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bool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removeLast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bool empty( ) </a:t>
            </a:r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}; 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22F646-8DEB-4914-AB5A-2B1C07C1794B}" type="slidenum">
              <a:rPr lang="en-US" altLang="en-US" sz="1400"/>
              <a:pPr/>
              <a:t>53</a:t>
            </a:fld>
            <a:endParaRPr lang="en-US" altLang="en-US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64925"/>
            <a:ext cx="11615738" cy="800907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addFirst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Add a new object in front of the first object.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19141" y="1133182"/>
            <a:ext cx="8860971" cy="508363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element)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Node&lt;T&gt;*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Node&lt;T&gt;(element);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head;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head =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size++;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(!tail) tail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head;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7851775" y="4548188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51775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10507889" y="4548188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07889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158060" y="4688114"/>
            <a:ext cx="1234169" cy="9175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614076" y="3550449"/>
            <a:ext cx="1223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/>
              <a:t>head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518399" y="4198278"/>
            <a:ext cx="319089" cy="349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05738" y="3430990"/>
            <a:ext cx="829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/>
              <a:t>tail</a:t>
            </a:r>
            <a:endParaRPr lang="en-US" sz="4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210061" y="4078819"/>
            <a:ext cx="319089" cy="349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5275489" y="4548188"/>
            <a:ext cx="1306285" cy="134982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75489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851775" y="4548188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51775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10507889" y="4548188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07889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22" name="Straight Arrow Connector 21"/>
          <p:cNvCxnSpPr>
            <a:stCxn id="17" idx="3"/>
          </p:cNvCxnSpPr>
          <p:nvPr/>
        </p:nvCxnSpPr>
        <p:spPr>
          <a:xfrm flipV="1">
            <a:off x="6581774" y="4731657"/>
            <a:ext cx="1270001" cy="87397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158060" y="4731657"/>
            <a:ext cx="1349829" cy="8739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614076" y="3550449"/>
            <a:ext cx="1223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/>
              <a:t>head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518399" y="4198278"/>
            <a:ext cx="319089" cy="349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131041" y="6003711"/>
            <a:ext cx="1595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 smtClean="0">
                <a:solidFill>
                  <a:schemeClr val="tx2"/>
                </a:solidFill>
              </a:rPr>
              <a:t>newNode</a:t>
            </a:r>
            <a:endParaRPr lang="en-US" sz="2800" dirty="0"/>
          </a:p>
        </p:txBody>
      </p:sp>
      <p:sp>
        <p:nvSpPr>
          <p:cNvPr id="27" name="Rectangle 11"/>
          <p:cNvSpPr txBox="1">
            <a:spLocks noChangeArrowheads="1"/>
          </p:cNvSpPr>
          <p:nvPr/>
        </p:nvSpPr>
        <p:spPr>
          <a:xfrm>
            <a:off x="619141" y="1133182"/>
            <a:ext cx="8860971" cy="5083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element)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Node&lt;T&gt;*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Node&lt;T&gt;(element);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head;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size++;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(!tail) tail = head;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64925"/>
            <a:ext cx="11615738" cy="800907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addFirst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Add a new object in front of the first object.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05738" y="3430990"/>
            <a:ext cx="829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/>
              <a:t>tail</a:t>
            </a:r>
            <a:endParaRPr lang="en-US" sz="4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210061" y="4078819"/>
            <a:ext cx="319089" cy="349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5275489" y="4548188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75489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851775" y="4548188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51775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10507889" y="4548188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07889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22" name="Straight Arrow Connector 21"/>
          <p:cNvCxnSpPr>
            <a:stCxn id="17" idx="3"/>
          </p:cNvCxnSpPr>
          <p:nvPr/>
        </p:nvCxnSpPr>
        <p:spPr>
          <a:xfrm flipV="1">
            <a:off x="6581774" y="4731657"/>
            <a:ext cx="1270001" cy="8739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158060" y="4731657"/>
            <a:ext cx="1349829" cy="8739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00788" y="3526636"/>
            <a:ext cx="1223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/>
              <a:t>head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05111" y="4174465"/>
            <a:ext cx="319089" cy="349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31041" y="6003711"/>
            <a:ext cx="1595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 smtClean="0">
                <a:solidFill>
                  <a:schemeClr val="tx2"/>
                </a:solidFill>
              </a:rPr>
              <a:t>newNode</a:t>
            </a:r>
            <a:endParaRPr lang="en-US" sz="2800" dirty="0"/>
          </a:p>
        </p:txBody>
      </p:sp>
      <p:sp>
        <p:nvSpPr>
          <p:cNvPr id="26" name="Rectangle 11"/>
          <p:cNvSpPr txBox="1">
            <a:spLocks noChangeArrowheads="1"/>
          </p:cNvSpPr>
          <p:nvPr/>
        </p:nvSpPr>
        <p:spPr>
          <a:xfrm>
            <a:off x="619141" y="1133182"/>
            <a:ext cx="8860971" cy="5083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element)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Node&lt;T&gt;*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Node&lt;T&gt;(element);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head;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head =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size++;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(!tail)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tail = head;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64925"/>
            <a:ext cx="11615738" cy="800907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addFirst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Add a new object in front of the first object.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305738" y="3430990"/>
            <a:ext cx="829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/>
              <a:t>tail</a:t>
            </a:r>
            <a:endParaRPr lang="en-US" sz="4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10061" y="4078819"/>
            <a:ext cx="319089" cy="349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0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5275489" y="4548188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75489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851775" y="4548188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51775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10507889" y="4548188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07889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22" name="Straight Arrow Connector 21"/>
          <p:cNvCxnSpPr>
            <a:stCxn id="17" idx="3"/>
          </p:cNvCxnSpPr>
          <p:nvPr/>
        </p:nvCxnSpPr>
        <p:spPr>
          <a:xfrm flipV="1">
            <a:off x="6581774" y="4731657"/>
            <a:ext cx="1270001" cy="8739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158060" y="4731657"/>
            <a:ext cx="1349829" cy="8739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00788" y="3526636"/>
            <a:ext cx="1223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/>
              <a:t>head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05111" y="4174465"/>
            <a:ext cx="319089" cy="349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31041" y="6003711"/>
            <a:ext cx="1595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 smtClean="0">
                <a:solidFill>
                  <a:schemeClr val="tx2"/>
                </a:solidFill>
              </a:rPr>
              <a:t>newNode</a:t>
            </a:r>
            <a:endParaRPr lang="en-US" sz="2800" dirty="0"/>
          </a:p>
        </p:txBody>
      </p:sp>
      <p:sp>
        <p:nvSpPr>
          <p:cNvPr id="26" name="Rectangle 11"/>
          <p:cNvSpPr txBox="1">
            <a:spLocks noChangeArrowheads="1"/>
          </p:cNvSpPr>
          <p:nvPr/>
        </p:nvSpPr>
        <p:spPr>
          <a:xfrm>
            <a:off x="619141" y="1133182"/>
            <a:ext cx="8860971" cy="5083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element)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Node&lt;T&gt;*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Node&lt;T&gt;(element);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head;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head = </a:t>
            </a:r>
            <a:r>
              <a:rPr lang="en-US" altLang="en-US" sz="24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size++;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(!tail)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tail = head;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64925"/>
            <a:ext cx="11615738" cy="800907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addFirst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Add a new object in front of the first object.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305738" y="3430990"/>
            <a:ext cx="829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/>
              <a:t>tail</a:t>
            </a:r>
            <a:endParaRPr lang="en-US" sz="4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210061" y="4078819"/>
            <a:ext cx="319089" cy="349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1524001" y="19408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5275489" y="4548188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75489" y="5313242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4100788" y="3526636"/>
            <a:ext cx="1223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/>
              <a:t>head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05111" y="4174465"/>
            <a:ext cx="319089" cy="349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31041" y="6003711"/>
            <a:ext cx="1595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 smtClean="0">
                <a:solidFill>
                  <a:schemeClr val="tx2"/>
                </a:solidFill>
              </a:rPr>
              <a:t>newNode</a:t>
            </a:r>
            <a:endParaRPr lang="en-US" sz="2800" dirty="0"/>
          </a:p>
        </p:txBody>
      </p:sp>
      <p:sp>
        <p:nvSpPr>
          <p:cNvPr id="26" name="Rectangle 11"/>
          <p:cNvSpPr txBox="1">
            <a:spLocks noChangeArrowheads="1"/>
          </p:cNvSpPr>
          <p:nvPr/>
        </p:nvSpPr>
        <p:spPr>
          <a:xfrm>
            <a:off x="619141" y="1133182"/>
            <a:ext cx="8860971" cy="5083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altLang="en-US" sz="2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element)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Node&lt;T&gt;*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Node&lt;T&gt;(element);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head;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head 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size++;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(!tail)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tail = head;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head and tail 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are NULL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64925"/>
            <a:ext cx="11615738" cy="800907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addFirst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Add a new object in front of the first object.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14195" y="3505270"/>
            <a:ext cx="829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/>
              <a:t>tail</a:t>
            </a:r>
            <a:endParaRPr lang="en-US" sz="4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409653" y="4186372"/>
            <a:ext cx="859892" cy="321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300496" y="5642779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126099" y="5524611"/>
            <a:ext cx="480051" cy="191706"/>
            <a:chOff x="3471863" y="5846412"/>
            <a:chExt cx="480051" cy="19170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64F7EB-8803-40BD-AD27-FAD551789D27}" type="slidenum">
              <a:rPr lang="en-US" altLang="en-US" sz="1400"/>
              <a:pPr/>
              <a:t>58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9" y="152400"/>
            <a:ext cx="11458574" cy="735018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addLast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(T element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Add a new object behind the last object.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06980" y="1089484"/>
            <a:ext cx="8411029" cy="544942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element)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(tail == NULL)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 = tail = new Node&lt;T&gt;(element);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tail-&gt;next = new Node&lt;T&gt;(element);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tail = tail-&gt;next;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size++;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loud 2"/>
          <p:cNvSpPr/>
          <p:nvPr/>
        </p:nvSpPr>
        <p:spPr>
          <a:xfrm>
            <a:off x="8218714" y="2104729"/>
            <a:ext cx="3654199" cy="281683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The new node’s next must be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set to NULL in the constructor.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57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//Assume </a:t>
            </a:r>
            <a:r>
              <a:rPr lang="en-US" dirty="0" smtClean="0"/>
              <a:t>the list is non-empty.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tail-</a:t>
            </a:r>
            <a:r>
              <a:rPr lang="en-US" dirty="0" smtClean="0"/>
              <a:t>&gt;next = node;</a:t>
            </a:r>
          </a:p>
          <a:p>
            <a:pPr marL="0" indent="0">
              <a:buNone/>
            </a:pPr>
            <a:r>
              <a:rPr lang="en-US" dirty="0" smtClean="0"/>
              <a:t>tail = node;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ail-&gt;next = 0;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3324" y="3090116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3324" y="3855170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9129610" y="3090116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29610" y="3855170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15867" y="5723286"/>
            <a:ext cx="2964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tail = 1234Ah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8343807" y="1465093"/>
            <a:ext cx="3682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&amp;node := </a:t>
            </a:r>
            <a:r>
              <a:rPr lang="en-US" sz="3600" dirty="0" smtClean="0"/>
              <a:t>FA234Ah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897544" y="3855170"/>
            <a:ext cx="446263" cy="434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24154" y="3255986"/>
            <a:ext cx="483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6590382" y="2297350"/>
            <a:ext cx="1471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1234Ah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8201" y="2208567"/>
            <a:ext cx="1666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FA234Ah</a:t>
            </a:r>
            <a:endParaRPr lang="en-US" sz="32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48677" y="88607"/>
            <a:ext cx="11458574" cy="13441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the memory content</a:t>
            </a:r>
          </a:p>
          <a:p>
            <a:pPr algn="ctr"/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addLast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 T *node )</a:t>
            </a:r>
          </a:p>
        </p:txBody>
      </p:sp>
    </p:spTree>
    <p:extLst>
      <p:ext uri="{BB962C8B-B14F-4D97-AF65-F5344CB8AC3E}">
        <p14:creationId xmlns:p14="http://schemas.microsoft.com/office/powerpoint/2010/main" val="39559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838" y="198551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a, b;		// objects of X</a:t>
            </a:r>
          </a:p>
          <a:p>
            <a:pPr marL="0" indent="0">
              <a:buNone/>
            </a:pPr>
            <a:r>
              <a:rPr lang="en-US" dirty="0" smtClean="0"/>
              <a:t>X *p;		// a pointer to an object of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 = &amp;a;	// assign the address of a to 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971" y="4383314"/>
            <a:ext cx="5907315" cy="233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43427" y="5705250"/>
            <a:ext cx="1981599" cy="497724"/>
            <a:chOff x="943428" y="5821363"/>
            <a:chExt cx="1371602" cy="380425"/>
          </a:xfrm>
        </p:grpSpPr>
        <p:sp>
          <p:nvSpPr>
            <p:cNvPr id="6" name="TextBox 5"/>
            <p:cNvSpPr txBox="1"/>
            <p:nvPr/>
          </p:nvSpPr>
          <p:spPr>
            <a:xfrm>
              <a:off x="943428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9026" y="5832456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25599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6687" y="5821363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07338" y="4775195"/>
            <a:ext cx="2311405" cy="470368"/>
            <a:chOff x="2507339" y="4775200"/>
            <a:chExt cx="1371603" cy="392241"/>
          </a:xfrm>
        </p:grpSpPr>
        <p:sp>
          <p:nvSpPr>
            <p:cNvPr id="10" name="TextBox 9"/>
            <p:cNvSpPr txBox="1"/>
            <p:nvPr/>
          </p:nvSpPr>
          <p:spPr>
            <a:xfrm>
              <a:off x="2507339" y="4782457"/>
              <a:ext cx="341082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DC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2938" y="4775200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89511" y="4782457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23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0599" y="4775200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1F</a:t>
              </a:r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79450" y="5120881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471057" y="4130969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3096" y="6311900"/>
            <a:ext cx="3055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Address: 1F23BADC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18595" y="4597346"/>
            <a:ext cx="1161681" cy="760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534432" y="5714745"/>
            <a:ext cx="1981599" cy="497724"/>
            <a:chOff x="943428" y="5821363"/>
            <a:chExt cx="1371602" cy="380425"/>
          </a:xfrm>
        </p:grpSpPr>
        <p:sp>
          <p:nvSpPr>
            <p:cNvPr id="21" name="TextBox 20"/>
            <p:cNvSpPr txBox="1"/>
            <p:nvPr/>
          </p:nvSpPr>
          <p:spPr>
            <a:xfrm>
              <a:off x="943428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8980" y="5832456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25599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66687" y="5821363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83594" y="557137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8830924" y="1210914"/>
            <a:ext cx="2913426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lass X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…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void foo( );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double d;</a:t>
            </a:r>
          </a:p>
          <a:p>
            <a:r>
              <a:rPr lang="en-US" sz="3200" dirty="0" smtClean="0"/>
              <a:t>};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 = &amp;a;</a:t>
            </a:r>
          </a:p>
          <a:p>
            <a:r>
              <a:rPr lang="en-US" sz="3200" dirty="0" smtClean="0"/>
              <a:t>p-&gt; foo( );</a:t>
            </a:r>
          </a:p>
          <a:p>
            <a:r>
              <a:rPr lang="en-US" sz="3200" dirty="0" smtClean="0"/>
              <a:t>p-&gt;d;</a:t>
            </a:r>
          </a:p>
          <a:p>
            <a:endParaRPr lang="en-US" sz="3200" dirty="0"/>
          </a:p>
          <a:p>
            <a:r>
              <a:rPr lang="en-US" sz="3200" dirty="0"/>
              <a:t>p</a:t>
            </a:r>
            <a:r>
              <a:rPr lang="en-US" sz="3200" dirty="0" smtClean="0"/>
              <a:t> = &amp;b;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-&gt;…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68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addLast</a:t>
            </a:r>
            <a:r>
              <a:rPr lang="en-US" dirty="0" smtClean="0"/>
              <a:t>( T *node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tail-&gt;next = node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tail = node;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ail-&gt;next = 0;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703377" y="2912922"/>
            <a:ext cx="5463464" cy="2540233"/>
            <a:chOff x="6599819" y="2954922"/>
            <a:chExt cx="3882571" cy="1349829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6599819" y="2954922"/>
              <a:ext cx="1306285" cy="1349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99819" y="3719976"/>
              <a:ext cx="1306285" cy="5724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</a:t>
              </a:r>
              <a:r>
                <a:rPr lang="en-US" sz="3200" dirty="0" smtClean="0"/>
                <a:t>ext =</a:t>
              </a:r>
            </a:p>
            <a:p>
              <a:r>
                <a:rPr lang="en-US" sz="3200" dirty="0" smtClean="0"/>
                <a:t>FA234A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76105" y="2954922"/>
              <a:ext cx="1306285" cy="1349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76105" y="3719976"/>
              <a:ext cx="1306285" cy="31073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</a:t>
              </a:r>
              <a:r>
                <a:rPr lang="en-US" sz="3200" dirty="0" smtClean="0"/>
                <a:t>ext = ?</a:t>
              </a:r>
              <a:endParaRPr lang="en-US" sz="32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7944039" y="3200927"/>
              <a:ext cx="1091473" cy="953427"/>
            </a:xfrm>
            <a:prstGeom prst="straightConnector1">
              <a:avLst/>
            </a:prstGeom>
            <a:grpFill/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886525" y="1948279"/>
            <a:ext cx="1471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1234Ah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14320" y="1832455"/>
            <a:ext cx="1666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FA234Ah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703377" y="6012490"/>
            <a:ext cx="2964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tail = 1234Ah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8224154" y="830012"/>
            <a:ext cx="358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node = FA234Ah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19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addLast</a:t>
            </a:r>
            <a:r>
              <a:rPr lang="en-US" dirty="0" smtClean="0"/>
              <a:t>( T *node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tail-&gt;next = node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tail = node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ail-&gt;next = 0;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703377" y="2912922"/>
            <a:ext cx="5463464" cy="2540233"/>
            <a:chOff x="6599819" y="2954922"/>
            <a:chExt cx="3882571" cy="1349829"/>
          </a:xfrm>
          <a:solidFill>
            <a:schemeClr val="bg1">
              <a:lumMod val="9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6599819" y="2954922"/>
              <a:ext cx="1306285" cy="1349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99819" y="3719976"/>
              <a:ext cx="1306285" cy="5724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</a:t>
              </a:r>
              <a:r>
                <a:rPr lang="en-US" sz="3200" dirty="0" smtClean="0"/>
                <a:t>ext =</a:t>
              </a:r>
            </a:p>
            <a:p>
              <a:r>
                <a:rPr lang="en-US" sz="3200" dirty="0" smtClean="0"/>
                <a:t>FA234A</a:t>
              </a:r>
              <a:endParaRPr lang="en-US" sz="3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76105" y="2954922"/>
              <a:ext cx="1306285" cy="1349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76105" y="3719976"/>
              <a:ext cx="1306285" cy="31073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</a:t>
              </a:r>
              <a:r>
                <a:rPr lang="en-US" sz="3200" dirty="0" smtClean="0"/>
                <a:t>ext = ?</a:t>
              </a:r>
              <a:endParaRPr lang="en-US" sz="3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7944039" y="3200927"/>
              <a:ext cx="1091473" cy="953427"/>
            </a:xfrm>
            <a:prstGeom prst="straightConnector1">
              <a:avLst/>
            </a:prstGeom>
            <a:grpFill/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886525" y="1948279"/>
            <a:ext cx="1471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1234Ah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14320" y="1832455"/>
            <a:ext cx="1666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FA234Ah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5703377" y="6012490"/>
            <a:ext cx="316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tail = </a:t>
            </a:r>
            <a:r>
              <a:rPr lang="en-US" sz="4000" dirty="0" smtClean="0">
                <a:solidFill>
                  <a:srgbClr val="FF0000"/>
                </a:solidFill>
              </a:rPr>
              <a:t>FA234Ah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4154" y="830012"/>
            <a:ext cx="358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node = FA234Ah</a:t>
            </a:r>
            <a:endParaRPr lang="en-US" sz="4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152048" y="5588092"/>
            <a:ext cx="1863654" cy="4791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addLast</a:t>
            </a:r>
            <a:r>
              <a:rPr lang="en-US" dirty="0" smtClean="0"/>
              <a:t>( T *node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tail-&gt;next = node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tail = node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t</a:t>
            </a:r>
            <a:r>
              <a:rPr lang="en-US" sz="3200" dirty="0" smtClean="0">
                <a:solidFill>
                  <a:srgbClr val="FF0000"/>
                </a:solidFill>
              </a:rPr>
              <a:t>ail-&gt;next = 0</a:t>
            </a:r>
            <a:r>
              <a:rPr lang="en-US" dirty="0" smtClean="0"/>
              <a:t>;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703377" y="2912922"/>
            <a:ext cx="5463464" cy="2540233"/>
            <a:chOff x="6599819" y="2954922"/>
            <a:chExt cx="3882571" cy="1349829"/>
          </a:xfrm>
          <a:solidFill>
            <a:schemeClr val="bg1">
              <a:lumMod val="9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6599819" y="2954922"/>
              <a:ext cx="1306285" cy="1349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99819" y="3719976"/>
              <a:ext cx="1306285" cy="5724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</a:t>
              </a:r>
              <a:r>
                <a:rPr lang="en-US" sz="3200" dirty="0" smtClean="0"/>
                <a:t>ext =</a:t>
              </a:r>
            </a:p>
            <a:p>
              <a:r>
                <a:rPr lang="en-US" sz="3200" dirty="0" smtClean="0"/>
                <a:t>FA234A</a:t>
              </a:r>
              <a:endParaRPr lang="en-US" sz="3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76105" y="2954922"/>
              <a:ext cx="1306285" cy="1349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76105" y="3719976"/>
              <a:ext cx="1306285" cy="3761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next = </a:t>
              </a:r>
              <a:r>
                <a:rPr lang="en-US" sz="4000" dirty="0" smtClean="0">
                  <a:solidFill>
                    <a:srgbClr val="FF0000"/>
                  </a:solidFill>
                </a:rPr>
                <a:t>0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944039" y="3200927"/>
              <a:ext cx="1091473" cy="953427"/>
            </a:xfrm>
            <a:prstGeom prst="straightConnector1">
              <a:avLst/>
            </a:prstGeom>
            <a:grpFill/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5886525" y="1948279"/>
            <a:ext cx="1471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1234Ah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414320" y="1832455"/>
            <a:ext cx="1666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FA234Ah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03377" y="6012490"/>
            <a:ext cx="316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tail = 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FA234Ah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24154" y="830012"/>
            <a:ext cx="358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node = FA234Ah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41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961" y="2786988"/>
            <a:ext cx="5907315" cy="233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36417" y="4108921"/>
            <a:ext cx="1981599" cy="492705"/>
            <a:chOff x="943428" y="5821363"/>
            <a:chExt cx="1371602" cy="376589"/>
          </a:xfrm>
        </p:grpSpPr>
        <p:sp>
          <p:nvSpPr>
            <p:cNvPr id="6" name="TextBox 5"/>
            <p:cNvSpPr txBox="1"/>
            <p:nvPr/>
          </p:nvSpPr>
          <p:spPr>
            <a:xfrm>
              <a:off x="943428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9026" y="5821363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25599" y="5828620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6687" y="5821363"/>
              <a:ext cx="348343" cy="3693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00328" y="3178869"/>
            <a:ext cx="2311405" cy="470368"/>
            <a:chOff x="2507339" y="4775200"/>
            <a:chExt cx="1371603" cy="392241"/>
          </a:xfrm>
        </p:grpSpPr>
        <p:sp>
          <p:nvSpPr>
            <p:cNvPr id="11" name="TextBox 10"/>
            <p:cNvSpPr txBox="1"/>
            <p:nvPr/>
          </p:nvSpPr>
          <p:spPr>
            <a:xfrm>
              <a:off x="2507339" y="4782457"/>
              <a:ext cx="341082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DC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2938" y="4775200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BA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89511" y="4782457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23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30599" y="4775200"/>
              <a:ext cx="348343" cy="38498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1F</a:t>
              </a:r>
              <a:endParaRPr lang="en-US" sz="2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72440" y="3524555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564047" y="2534643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706086" y="4715574"/>
            <a:ext cx="3055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Address: 1F23BADC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7934206" y="3489021"/>
            <a:ext cx="1146874" cy="108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</a:t>
            </a:r>
            <a:endParaRPr lang="en-US" sz="4800" dirty="0"/>
          </a:p>
        </p:txBody>
      </p:sp>
      <p:sp>
        <p:nvSpPr>
          <p:cNvPr id="19" name="Rectangle 18"/>
          <p:cNvSpPr/>
          <p:nvPr/>
        </p:nvSpPr>
        <p:spPr>
          <a:xfrm>
            <a:off x="10132382" y="3490381"/>
            <a:ext cx="1146874" cy="108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a</a:t>
            </a:r>
            <a:endParaRPr lang="en-US" sz="4800" dirty="0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9081080" y="4031462"/>
            <a:ext cx="1051302" cy="136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50CB02-D89B-4541-B293-634AD1C0BA45}" type="slidenum">
              <a:rPr lang="en-US" altLang="en-US" sz="1400"/>
              <a:pPr/>
              <a:t>64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9256" y="392757"/>
            <a:ext cx="10160681" cy="69597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 dirty="0"/>
              <a:t>Implementing </a:t>
            </a:r>
            <a:r>
              <a:rPr lang="en-US" altLang="en-US" sz="3600" dirty="0" err="1"/>
              <a:t>removeFirst</a:t>
            </a:r>
            <a:r>
              <a:rPr lang="en-US" altLang="en-US" sz="3600" dirty="0" smtClean="0"/>
              <a:t>(). How do you remove the first object?</a:t>
            </a:r>
            <a:r>
              <a:rPr lang="en-US" altLang="en-US" dirty="0" smtClean="0"/>
              <a:t> Do this exercise on your own.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4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69256" y="1250651"/>
            <a:ext cx="10377714" cy="6035675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(size == 0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NULL;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Node&lt;T&gt;* temp = head;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 = head-&gt;next;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size--;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(!head) 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= NULL;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element = temp-&gt;element;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 temp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do we need to delete it or not?</a:t>
            </a:r>
            <a:endParaRPr lang="en-US" alt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element;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1524001" y="2025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1524001" y="17964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1524001" y="20742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2286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2286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898572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8572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554686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54686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3628571" y="3817257"/>
            <a:ext cx="1270001" cy="868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204857" y="3817257"/>
            <a:ext cx="1349829" cy="868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69256" y="392757"/>
            <a:ext cx="10160681" cy="695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Node removal</a:t>
            </a:r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2286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2286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898572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8572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554686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54686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3628571" y="3817257"/>
            <a:ext cx="1270001" cy="868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204857" y="3817257"/>
            <a:ext cx="1349829" cy="868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69256" y="392757"/>
            <a:ext cx="10160681" cy="695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Node removal</a:t>
            </a:r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 rot="3139344">
            <a:off x="4706959" y="2956340"/>
            <a:ext cx="841829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 node?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2286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2286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898572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8572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554686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54686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04857" y="3759200"/>
            <a:ext cx="1211943" cy="926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643085" y="3882886"/>
            <a:ext cx="3773715" cy="1683289"/>
          </a:xfrm>
          <a:custGeom>
            <a:avLst/>
            <a:gdLst>
              <a:gd name="connsiteX0" fmla="*/ 0 w 3889829"/>
              <a:gd name="connsiteY0" fmla="*/ 0 h 847414"/>
              <a:gd name="connsiteX1" fmla="*/ 624114 w 3889829"/>
              <a:gd name="connsiteY1" fmla="*/ 508000 h 847414"/>
              <a:gd name="connsiteX2" fmla="*/ 1509486 w 3889829"/>
              <a:gd name="connsiteY2" fmla="*/ 841828 h 847414"/>
              <a:gd name="connsiteX3" fmla="*/ 2960914 w 3889829"/>
              <a:gd name="connsiteY3" fmla="*/ 667657 h 847414"/>
              <a:gd name="connsiteX4" fmla="*/ 3889829 w 3889829"/>
              <a:gd name="connsiteY4" fmla="*/ 58057 h 847414"/>
              <a:gd name="connsiteX0" fmla="*/ 0 w 3889829"/>
              <a:gd name="connsiteY0" fmla="*/ 0 h 844699"/>
              <a:gd name="connsiteX1" fmla="*/ 834375 w 3889829"/>
              <a:gd name="connsiteY1" fmla="*/ 712385 h 844699"/>
              <a:gd name="connsiteX2" fmla="*/ 1509486 w 3889829"/>
              <a:gd name="connsiteY2" fmla="*/ 841828 h 844699"/>
              <a:gd name="connsiteX3" fmla="*/ 2960914 w 3889829"/>
              <a:gd name="connsiteY3" fmla="*/ 667657 h 844699"/>
              <a:gd name="connsiteX4" fmla="*/ 3889829 w 3889829"/>
              <a:gd name="connsiteY4" fmla="*/ 58057 h 844699"/>
              <a:gd name="connsiteX0" fmla="*/ 0 w 3904848"/>
              <a:gd name="connsiteY0" fmla="*/ 377965 h 784323"/>
              <a:gd name="connsiteX1" fmla="*/ 849394 w 3904848"/>
              <a:gd name="connsiteY1" fmla="*/ 654328 h 784323"/>
              <a:gd name="connsiteX2" fmla="*/ 1524505 w 3904848"/>
              <a:gd name="connsiteY2" fmla="*/ 783771 h 784323"/>
              <a:gd name="connsiteX3" fmla="*/ 2975933 w 3904848"/>
              <a:gd name="connsiteY3" fmla="*/ 609600 h 784323"/>
              <a:gd name="connsiteX4" fmla="*/ 3904848 w 3904848"/>
              <a:gd name="connsiteY4" fmla="*/ 0 h 784323"/>
              <a:gd name="connsiteX0" fmla="*/ 0 w 3904848"/>
              <a:gd name="connsiteY0" fmla="*/ 377965 h 790116"/>
              <a:gd name="connsiteX1" fmla="*/ 789320 w 3904848"/>
              <a:gd name="connsiteY1" fmla="*/ 715644 h 790116"/>
              <a:gd name="connsiteX2" fmla="*/ 1524505 w 3904848"/>
              <a:gd name="connsiteY2" fmla="*/ 783771 h 790116"/>
              <a:gd name="connsiteX3" fmla="*/ 2975933 w 3904848"/>
              <a:gd name="connsiteY3" fmla="*/ 609600 h 790116"/>
              <a:gd name="connsiteX4" fmla="*/ 3904848 w 3904848"/>
              <a:gd name="connsiteY4" fmla="*/ 0 h 79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4848" h="790116">
                <a:moveTo>
                  <a:pt x="0" y="377965"/>
                </a:moveTo>
                <a:cubicBezTo>
                  <a:pt x="186266" y="561812"/>
                  <a:pt x="535236" y="648010"/>
                  <a:pt x="789320" y="715644"/>
                </a:cubicBezTo>
                <a:cubicBezTo>
                  <a:pt x="1043404" y="783278"/>
                  <a:pt x="1160070" y="801445"/>
                  <a:pt x="1524505" y="783771"/>
                </a:cubicBezTo>
                <a:cubicBezTo>
                  <a:pt x="1888940" y="766097"/>
                  <a:pt x="2579209" y="740229"/>
                  <a:pt x="2975933" y="609600"/>
                </a:cubicBezTo>
                <a:cubicBezTo>
                  <a:pt x="3372657" y="478972"/>
                  <a:pt x="3638752" y="239486"/>
                  <a:pt x="3904848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8342" y="2748409"/>
            <a:ext cx="2671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previous_node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21115" y="2776234"/>
            <a:ext cx="1973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next_node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84914" y="2216284"/>
            <a:ext cx="246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current_node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5669788"/>
            <a:ext cx="1033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previous_node</a:t>
            </a:r>
            <a:r>
              <a:rPr lang="en-US" sz="4000" dirty="0" smtClean="0"/>
              <a:t>-&gt;next = </a:t>
            </a:r>
            <a:r>
              <a:rPr lang="en-US" sz="4000" dirty="0" err="1" smtClean="0"/>
              <a:t>current_node</a:t>
            </a:r>
            <a:r>
              <a:rPr lang="en-US" sz="4000" dirty="0" smtClean="0"/>
              <a:t>-&gt;next</a:t>
            </a:r>
            <a:endParaRPr lang="en-US" sz="4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628571" y="3628571"/>
            <a:ext cx="1270001" cy="1057442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 rot="3139344">
            <a:off x="4706959" y="2956340"/>
            <a:ext cx="841829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 node?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2286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2286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898572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8572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554686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54686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04857" y="3759200"/>
            <a:ext cx="1342572" cy="926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13349" y="2776234"/>
            <a:ext cx="2671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previous_node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21115" y="2776234"/>
            <a:ext cx="1973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next_node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34114" y="1838521"/>
            <a:ext cx="246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current_node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88039" y="5774586"/>
            <a:ext cx="927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previous_node</a:t>
            </a:r>
            <a:r>
              <a:rPr lang="en-US" sz="4000" dirty="0" smtClean="0"/>
              <a:t>-&gt;next = </a:t>
            </a:r>
            <a:r>
              <a:rPr lang="en-US" sz="4000" dirty="0" err="1" smtClean="0"/>
              <a:t>current_node</a:t>
            </a:r>
            <a:r>
              <a:rPr lang="en-US" sz="4000" dirty="0" smtClean="0"/>
              <a:t>-&gt;next</a:t>
            </a:r>
            <a:endParaRPr lang="en-US" sz="4000" dirty="0"/>
          </a:p>
        </p:txBody>
      </p:sp>
      <p:sp>
        <p:nvSpPr>
          <p:cNvPr id="18" name="Freeform 17"/>
          <p:cNvSpPr/>
          <p:nvPr/>
        </p:nvSpPr>
        <p:spPr>
          <a:xfrm>
            <a:off x="3643085" y="3882886"/>
            <a:ext cx="3773715" cy="1683289"/>
          </a:xfrm>
          <a:custGeom>
            <a:avLst/>
            <a:gdLst>
              <a:gd name="connsiteX0" fmla="*/ 0 w 3889829"/>
              <a:gd name="connsiteY0" fmla="*/ 0 h 847414"/>
              <a:gd name="connsiteX1" fmla="*/ 624114 w 3889829"/>
              <a:gd name="connsiteY1" fmla="*/ 508000 h 847414"/>
              <a:gd name="connsiteX2" fmla="*/ 1509486 w 3889829"/>
              <a:gd name="connsiteY2" fmla="*/ 841828 h 847414"/>
              <a:gd name="connsiteX3" fmla="*/ 2960914 w 3889829"/>
              <a:gd name="connsiteY3" fmla="*/ 667657 h 847414"/>
              <a:gd name="connsiteX4" fmla="*/ 3889829 w 3889829"/>
              <a:gd name="connsiteY4" fmla="*/ 58057 h 847414"/>
              <a:gd name="connsiteX0" fmla="*/ 0 w 3889829"/>
              <a:gd name="connsiteY0" fmla="*/ 0 h 844699"/>
              <a:gd name="connsiteX1" fmla="*/ 834375 w 3889829"/>
              <a:gd name="connsiteY1" fmla="*/ 712385 h 844699"/>
              <a:gd name="connsiteX2" fmla="*/ 1509486 w 3889829"/>
              <a:gd name="connsiteY2" fmla="*/ 841828 h 844699"/>
              <a:gd name="connsiteX3" fmla="*/ 2960914 w 3889829"/>
              <a:gd name="connsiteY3" fmla="*/ 667657 h 844699"/>
              <a:gd name="connsiteX4" fmla="*/ 3889829 w 3889829"/>
              <a:gd name="connsiteY4" fmla="*/ 58057 h 844699"/>
              <a:gd name="connsiteX0" fmla="*/ 0 w 3904848"/>
              <a:gd name="connsiteY0" fmla="*/ 377965 h 784323"/>
              <a:gd name="connsiteX1" fmla="*/ 849394 w 3904848"/>
              <a:gd name="connsiteY1" fmla="*/ 654328 h 784323"/>
              <a:gd name="connsiteX2" fmla="*/ 1524505 w 3904848"/>
              <a:gd name="connsiteY2" fmla="*/ 783771 h 784323"/>
              <a:gd name="connsiteX3" fmla="*/ 2975933 w 3904848"/>
              <a:gd name="connsiteY3" fmla="*/ 609600 h 784323"/>
              <a:gd name="connsiteX4" fmla="*/ 3904848 w 3904848"/>
              <a:gd name="connsiteY4" fmla="*/ 0 h 784323"/>
              <a:gd name="connsiteX0" fmla="*/ 0 w 3904848"/>
              <a:gd name="connsiteY0" fmla="*/ 377965 h 790116"/>
              <a:gd name="connsiteX1" fmla="*/ 789320 w 3904848"/>
              <a:gd name="connsiteY1" fmla="*/ 715644 h 790116"/>
              <a:gd name="connsiteX2" fmla="*/ 1524505 w 3904848"/>
              <a:gd name="connsiteY2" fmla="*/ 783771 h 790116"/>
              <a:gd name="connsiteX3" fmla="*/ 2975933 w 3904848"/>
              <a:gd name="connsiteY3" fmla="*/ 609600 h 790116"/>
              <a:gd name="connsiteX4" fmla="*/ 3904848 w 3904848"/>
              <a:gd name="connsiteY4" fmla="*/ 0 h 79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4848" h="790116">
                <a:moveTo>
                  <a:pt x="0" y="377965"/>
                </a:moveTo>
                <a:cubicBezTo>
                  <a:pt x="186266" y="561812"/>
                  <a:pt x="535236" y="648010"/>
                  <a:pt x="789320" y="715644"/>
                </a:cubicBezTo>
                <a:cubicBezTo>
                  <a:pt x="1043404" y="783278"/>
                  <a:pt x="1160070" y="801445"/>
                  <a:pt x="1524505" y="783771"/>
                </a:cubicBezTo>
                <a:cubicBezTo>
                  <a:pt x="1888940" y="766097"/>
                  <a:pt x="2579209" y="740229"/>
                  <a:pt x="2975933" y="609600"/>
                </a:cubicBezTo>
                <a:cubicBezTo>
                  <a:pt x="3372657" y="478972"/>
                  <a:pt x="3638752" y="239486"/>
                  <a:pt x="3904848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3139344">
            <a:off x="4706959" y="2956340"/>
            <a:ext cx="841829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 node?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2286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2286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898572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8572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554686" y="3628571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54686" y="4393625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04857" y="3759200"/>
            <a:ext cx="1211943" cy="926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13349" y="2776234"/>
            <a:ext cx="2671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previous_node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21115" y="2776234"/>
            <a:ext cx="1973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next_node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708439" y="1706380"/>
            <a:ext cx="2512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current_node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44213" y="5774586"/>
            <a:ext cx="10114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</a:t>
            </a:r>
            <a:r>
              <a:rPr lang="en-US" sz="4000" dirty="0" smtClean="0"/>
              <a:t>ecycle the node: delete it or put it to a free list.</a:t>
            </a:r>
            <a:endParaRPr lang="en-US" sz="4000" dirty="0"/>
          </a:p>
        </p:txBody>
      </p:sp>
      <p:sp>
        <p:nvSpPr>
          <p:cNvPr id="17" name="Freeform 16"/>
          <p:cNvSpPr/>
          <p:nvPr/>
        </p:nvSpPr>
        <p:spPr>
          <a:xfrm>
            <a:off x="3643085" y="3882886"/>
            <a:ext cx="3773715" cy="1683289"/>
          </a:xfrm>
          <a:custGeom>
            <a:avLst/>
            <a:gdLst>
              <a:gd name="connsiteX0" fmla="*/ 0 w 3889829"/>
              <a:gd name="connsiteY0" fmla="*/ 0 h 847414"/>
              <a:gd name="connsiteX1" fmla="*/ 624114 w 3889829"/>
              <a:gd name="connsiteY1" fmla="*/ 508000 h 847414"/>
              <a:gd name="connsiteX2" fmla="*/ 1509486 w 3889829"/>
              <a:gd name="connsiteY2" fmla="*/ 841828 h 847414"/>
              <a:gd name="connsiteX3" fmla="*/ 2960914 w 3889829"/>
              <a:gd name="connsiteY3" fmla="*/ 667657 h 847414"/>
              <a:gd name="connsiteX4" fmla="*/ 3889829 w 3889829"/>
              <a:gd name="connsiteY4" fmla="*/ 58057 h 847414"/>
              <a:gd name="connsiteX0" fmla="*/ 0 w 3889829"/>
              <a:gd name="connsiteY0" fmla="*/ 0 h 844699"/>
              <a:gd name="connsiteX1" fmla="*/ 834375 w 3889829"/>
              <a:gd name="connsiteY1" fmla="*/ 712385 h 844699"/>
              <a:gd name="connsiteX2" fmla="*/ 1509486 w 3889829"/>
              <a:gd name="connsiteY2" fmla="*/ 841828 h 844699"/>
              <a:gd name="connsiteX3" fmla="*/ 2960914 w 3889829"/>
              <a:gd name="connsiteY3" fmla="*/ 667657 h 844699"/>
              <a:gd name="connsiteX4" fmla="*/ 3889829 w 3889829"/>
              <a:gd name="connsiteY4" fmla="*/ 58057 h 844699"/>
              <a:gd name="connsiteX0" fmla="*/ 0 w 3904848"/>
              <a:gd name="connsiteY0" fmla="*/ 377965 h 784323"/>
              <a:gd name="connsiteX1" fmla="*/ 849394 w 3904848"/>
              <a:gd name="connsiteY1" fmla="*/ 654328 h 784323"/>
              <a:gd name="connsiteX2" fmla="*/ 1524505 w 3904848"/>
              <a:gd name="connsiteY2" fmla="*/ 783771 h 784323"/>
              <a:gd name="connsiteX3" fmla="*/ 2975933 w 3904848"/>
              <a:gd name="connsiteY3" fmla="*/ 609600 h 784323"/>
              <a:gd name="connsiteX4" fmla="*/ 3904848 w 3904848"/>
              <a:gd name="connsiteY4" fmla="*/ 0 h 784323"/>
              <a:gd name="connsiteX0" fmla="*/ 0 w 3904848"/>
              <a:gd name="connsiteY0" fmla="*/ 377965 h 790116"/>
              <a:gd name="connsiteX1" fmla="*/ 789320 w 3904848"/>
              <a:gd name="connsiteY1" fmla="*/ 715644 h 790116"/>
              <a:gd name="connsiteX2" fmla="*/ 1524505 w 3904848"/>
              <a:gd name="connsiteY2" fmla="*/ 783771 h 790116"/>
              <a:gd name="connsiteX3" fmla="*/ 2975933 w 3904848"/>
              <a:gd name="connsiteY3" fmla="*/ 609600 h 790116"/>
              <a:gd name="connsiteX4" fmla="*/ 3904848 w 3904848"/>
              <a:gd name="connsiteY4" fmla="*/ 0 h 79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4848" h="790116">
                <a:moveTo>
                  <a:pt x="0" y="377965"/>
                </a:moveTo>
                <a:cubicBezTo>
                  <a:pt x="186266" y="561812"/>
                  <a:pt x="535236" y="648010"/>
                  <a:pt x="789320" y="715644"/>
                </a:cubicBezTo>
                <a:cubicBezTo>
                  <a:pt x="1043404" y="783278"/>
                  <a:pt x="1160070" y="801445"/>
                  <a:pt x="1524505" y="783771"/>
                </a:cubicBezTo>
                <a:cubicBezTo>
                  <a:pt x="1888940" y="766097"/>
                  <a:pt x="2579209" y="740229"/>
                  <a:pt x="2975933" y="609600"/>
                </a:cubicBezTo>
                <a:cubicBezTo>
                  <a:pt x="3372657" y="478972"/>
                  <a:pt x="3638752" y="239486"/>
                  <a:pt x="3904848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977438" y="6437100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21947" y="270819"/>
            <a:ext cx="10863769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Nodes in Linked Lists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7972" y="1017990"/>
            <a:ext cx="11189776" cy="1724025"/>
          </a:xfrm>
          <a:noFill/>
        </p:spPr>
        <p:txBody>
          <a:bodyPr>
            <a:normAutofit/>
          </a:bodyPr>
          <a:lstStyle/>
          <a:p>
            <a:r>
              <a:rPr lang="en-US" altLang="en-US" sz="3200" dirty="0">
                <a:cs typeface="Courier New" panose="02070309020205020404" pitchFamily="49" charset="0"/>
              </a:rPr>
              <a:t>A linked list consists of nodes. </a:t>
            </a:r>
            <a:endParaRPr lang="en-US" altLang="en-US" sz="3200" dirty="0" smtClean="0">
              <a:cs typeface="Courier New" panose="02070309020205020404" pitchFamily="49" charset="0"/>
            </a:endParaRPr>
          </a:p>
          <a:p>
            <a:r>
              <a:rPr lang="en-US" altLang="en-US" sz="3200" dirty="0" smtClean="0">
                <a:cs typeface="Courier New" panose="02070309020205020404" pitchFamily="49" charset="0"/>
              </a:rPr>
              <a:t>Each </a:t>
            </a:r>
            <a:r>
              <a:rPr lang="en-US" altLang="en-US" sz="3200" dirty="0">
                <a:cs typeface="Courier New" panose="02070309020205020404" pitchFamily="49" charset="0"/>
              </a:rPr>
              <a:t>node contains </a:t>
            </a:r>
            <a:r>
              <a:rPr lang="en-US" altLang="en-US" sz="3600" b="1" dirty="0">
                <a:solidFill>
                  <a:srgbClr val="002060"/>
                </a:solidFill>
                <a:cs typeface="Courier New" panose="02070309020205020404" pitchFamily="49" charset="0"/>
              </a:rPr>
              <a:t>an element</a:t>
            </a:r>
            <a:r>
              <a:rPr lang="en-US" altLang="en-US" sz="3200" dirty="0">
                <a:cs typeface="Courier New" panose="02070309020205020404" pitchFamily="49" charset="0"/>
              </a:rPr>
              <a:t>, </a:t>
            </a:r>
            <a:r>
              <a:rPr lang="en-US" altLang="en-US" sz="3200" dirty="0" smtClean="0">
                <a:cs typeface="Courier New" panose="02070309020205020404" pitchFamily="49" charset="0"/>
              </a:rPr>
              <a:t>and </a:t>
            </a:r>
            <a:r>
              <a:rPr lang="en-US" altLang="en-US" sz="3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 pointer </a:t>
            </a:r>
            <a:r>
              <a:rPr lang="en-US" altLang="en-US" sz="3200" dirty="0" smtClean="0">
                <a:cs typeface="Courier New" panose="02070309020205020404" pitchFamily="49" charset="0"/>
              </a:rPr>
              <a:t>which </a:t>
            </a:r>
            <a:r>
              <a:rPr lang="en-US" altLang="en-US" sz="3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points </a:t>
            </a:r>
            <a:r>
              <a:rPr lang="en-US" altLang="en-US" sz="3200" b="1" dirty="0">
                <a:solidFill>
                  <a:srgbClr val="C00000"/>
                </a:solidFill>
                <a:cs typeface="Courier New" panose="02070309020205020404" pitchFamily="49" charset="0"/>
              </a:rPr>
              <a:t>to its next neighbor</a:t>
            </a:r>
            <a:r>
              <a:rPr lang="en-US" altLang="en-US" sz="3200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3828" y="4833257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3828" y="5598311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990114" y="4833257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90114" y="5598311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0646228" y="4833257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6228" y="5598311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720113" y="5021943"/>
            <a:ext cx="1270001" cy="868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96399" y="5021943"/>
            <a:ext cx="1349829" cy="868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69256" y="392757"/>
            <a:ext cx="10160681" cy="695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Node removal</a:t>
            </a:r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 rot="3139344">
            <a:off x="7798501" y="4161026"/>
            <a:ext cx="841829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1117" y="1328624"/>
            <a:ext cx="58368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Node&lt;T&gt; *node)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(node==head)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removeFirstNode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==tail)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removeLastNode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Node&lt;T&gt;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findPreviousNode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node-&gt;next;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357" y="4314241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0060860" y="4305573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node-&gt;next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3828" y="4833257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3828" y="5598311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990114" y="4833257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90114" y="5598311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0646228" y="4833257"/>
            <a:ext cx="1306285" cy="134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6228" y="5598311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720113" y="5021943"/>
            <a:ext cx="1270001" cy="868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96399" y="5021943"/>
            <a:ext cx="1349829" cy="868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69256" y="392757"/>
            <a:ext cx="10160681" cy="695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Node removal</a:t>
            </a:r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 rot="3139344">
            <a:off x="7798501" y="4161026"/>
            <a:ext cx="841829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1117" y="1328624"/>
            <a:ext cx="58368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Node&lt;T&gt; *node)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(node==head)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removeFirstNode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==tail)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removeLastNode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Node&lt;T&gt;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findPreviousNode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node-&gt;next;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357" y="4314241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0060860" y="4305573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node-&gt;next</a:t>
            </a:r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6839857" y="1343786"/>
            <a:ext cx="4913084" cy="2197087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Implement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findPreviousNode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500A6D-153A-4083-817A-056D948D7F6A}" type="slidenum">
              <a:rPr lang="en-US" altLang="en-US" sz="1400"/>
              <a:pPr/>
              <a:t>72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Variations of Linked Lists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399" y="1371600"/>
            <a:ext cx="11234057" cy="25908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i="1" dirty="0" smtClean="0">
                <a:solidFill>
                  <a:srgbClr val="C00000"/>
                </a:solidFill>
              </a:rPr>
              <a:t>A singly </a:t>
            </a:r>
            <a:r>
              <a:rPr lang="en-US" altLang="en-US" sz="3600" i="1" dirty="0" smtClean="0">
                <a:solidFill>
                  <a:srgbClr val="C00000"/>
                </a:solidFill>
              </a:rPr>
              <a:t>linked </a:t>
            </a:r>
            <a:r>
              <a:rPr lang="en-US" altLang="en-US" sz="3600" i="1" dirty="0" smtClean="0">
                <a:solidFill>
                  <a:srgbClr val="C00000"/>
                </a:solidFill>
              </a:rPr>
              <a:t>list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has one pointer, i.e., next, which points to the next node.</a:t>
            </a:r>
            <a:endParaRPr lang="en-US" altLang="en-US" sz="3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54743" y="4354286"/>
            <a:ext cx="1582057" cy="1059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47571" y="4354285"/>
            <a:ext cx="1582057" cy="1059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4483" y="4375150"/>
            <a:ext cx="1582057" cy="1059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" idx="3"/>
            <a:endCxn id="6" idx="1"/>
          </p:cNvCxnSpPr>
          <p:nvPr/>
        </p:nvCxnSpPr>
        <p:spPr>
          <a:xfrm flipV="1">
            <a:off x="2336800" y="4884057"/>
            <a:ext cx="9107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29628" y="4884055"/>
            <a:ext cx="9107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18475" y="4354285"/>
            <a:ext cx="963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……</a:t>
            </a:r>
            <a:endParaRPr lang="en-US" sz="4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536540" y="4904921"/>
            <a:ext cx="9107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91613D-D707-42E0-889C-5D9229B2C67B}" type="slidenum">
              <a:rPr lang="en-US" altLang="en-US" sz="1400"/>
              <a:pPr/>
              <a:t>73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839200" cy="4572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 Linked Lists 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77371" y="1084413"/>
            <a:ext cx="11288217" cy="1600200"/>
          </a:xfrm>
          <a:noFill/>
        </p:spPr>
        <p:txBody>
          <a:bodyPr>
            <a:noAutofit/>
          </a:bodyPr>
          <a:lstStyle/>
          <a:p>
            <a:r>
              <a:rPr lang="en-US" altLang="en-US" sz="4000" dirty="0" smtClean="0"/>
              <a:t>A circular, singly linked </a:t>
            </a:r>
            <a:r>
              <a:rPr lang="en-US" altLang="en-US" sz="4000" dirty="0" smtClean="0"/>
              <a:t>list</a:t>
            </a:r>
          </a:p>
          <a:p>
            <a:r>
              <a:rPr lang="en-US" altLang="en-US" sz="4000" dirty="0" smtClean="0"/>
              <a:t>The last </a:t>
            </a:r>
            <a:r>
              <a:rPr lang="en-US" altLang="en-US" sz="4000" dirty="0" smtClean="0"/>
              <a:t>node points back to the first node. 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3724275" y="21145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1524001" y="28139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68489" y="3722205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3941" y="3706440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154007" y="3694571"/>
            <a:ext cx="122373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653192" y="3158763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1582" y="3666985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41366" y="2939448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3466194" y="3758444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292129" y="3758444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64971" y="346651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/>
          <p:cNvCxnSpPr>
            <a:stCxn id="19" idx="3"/>
          </p:cNvCxnSpPr>
          <p:nvPr/>
        </p:nvCxnSpPr>
        <p:spPr>
          <a:xfrm flipV="1">
            <a:off x="2001419" y="3892484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098441" y="3932679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7927374" y="3401113"/>
            <a:ext cx="191971" cy="4098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708732" y="3985500"/>
            <a:ext cx="8209964" cy="1530673"/>
          </a:xfrm>
          <a:custGeom>
            <a:avLst/>
            <a:gdLst>
              <a:gd name="connsiteX0" fmla="*/ 7422694 w 8291319"/>
              <a:gd name="connsiteY0" fmla="*/ 46088 h 1195480"/>
              <a:gd name="connsiteX1" fmla="*/ 7974237 w 8291319"/>
              <a:gd name="connsiteY1" fmla="*/ 46088 h 1195480"/>
              <a:gd name="connsiteX2" fmla="*/ 8090351 w 8291319"/>
              <a:gd name="connsiteY2" fmla="*/ 525059 h 1195480"/>
              <a:gd name="connsiteX3" fmla="*/ 7625894 w 8291319"/>
              <a:gd name="connsiteY3" fmla="*/ 1134659 h 1195480"/>
              <a:gd name="connsiteX4" fmla="*/ 934809 w 8291319"/>
              <a:gd name="connsiteY4" fmla="*/ 1149173 h 1195480"/>
              <a:gd name="connsiteX5" fmla="*/ 296180 w 8291319"/>
              <a:gd name="connsiteY5" fmla="*/ 916945 h 1195480"/>
              <a:gd name="connsiteX6" fmla="*/ 20409 w 8291319"/>
              <a:gd name="connsiteY6" fmla="*/ 496030 h 1195480"/>
              <a:gd name="connsiteX7" fmla="*/ 818694 w 8291319"/>
              <a:gd name="connsiteY7" fmla="*/ 104145 h 1195480"/>
              <a:gd name="connsiteX0" fmla="*/ 7451994 w 8320619"/>
              <a:gd name="connsiteY0" fmla="*/ 46088 h 1195480"/>
              <a:gd name="connsiteX1" fmla="*/ 8003537 w 8320619"/>
              <a:gd name="connsiteY1" fmla="*/ 46088 h 1195480"/>
              <a:gd name="connsiteX2" fmla="*/ 8119651 w 8320619"/>
              <a:gd name="connsiteY2" fmla="*/ 525059 h 1195480"/>
              <a:gd name="connsiteX3" fmla="*/ 7655194 w 8320619"/>
              <a:gd name="connsiteY3" fmla="*/ 1134659 h 1195480"/>
              <a:gd name="connsiteX4" fmla="*/ 964109 w 8320619"/>
              <a:gd name="connsiteY4" fmla="*/ 1149173 h 1195480"/>
              <a:gd name="connsiteX5" fmla="*/ 180337 w 8320619"/>
              <a:gd name="connsiteY5" fmla="*/ 916945 h 1195480"/>
              <a:gd name="connsiteX6" fmla="*/ 49709 w 8320619"/>
              <a:gd name="connsiteY6" fmla="*/ 496030 h 1195480"/>
              <a:gd name="connsiteX7" fmla="*/ 847994 w 8320619"/>
              <a:gd name="connsiteY7" fmla="*/ 104145 h 1195480"/>
              <a:gd name="connsiteX0" fmla="*/ 7426812 w 8295437"/>
              <a:gd name="connsiteY0" fmla="*/ 46088 h 1195480"/>
              <a:gd name="connsiteX1" fmla="*/ 7978355 w 8295437"/>
              <a:gd name="connsiteY1" fmla="*/ 46088 h 1195480"/>
              <a:gd name="connsiteX2" fmla="*/ 8094469 w 8295437"/>
              <a:gd name="connsiteY2" fmla="*/ 525059 h 1195480"/>
              <a:gd name="connsiteX3" fmla="*/ 7630012 w 8295437"/>
              <a:gd name="connsiteY3" fmla="*/ 1134659 h 1195480"/>
              <a:gd name="connsiteX4" fmla="*/ 938927 w 8295437"/>
              <a:gd name="connsiteY4" fmla="*/ 1149173 h 1195480"/>
              <a:gd name="connsiteX5" fmla="*/ 155155 w 8295437"/>
              <a:gd name="connsiteY5" fmla="*/ 916945 h 1195480"/>
              <a:gd name="connsiteX6" fmla="*/ 24527 w 8295437"/>
              <a:gd name="connsiteY6" fmla="*/ 496030 h 1195480"/>
              <a:gd name="connsiteX7" fmla="*/ 822812 w 8295437"/>
              <a:gd name="connsiteY7" fmla="*/ 104145 h 1195480"/>
              <a:gd name="connsiteX0" fmla="*/ 7628893 w 8497518"/>
              <a:gd name="connsiteY0" fmla="*/ 46088 h 1197858"/>
              <a:gd name="connsiteX1" fmla="*/ 8180436 w 8497518"/>
              <a:gd name="connsiteY1" fmla="*/ 46088 h 1197858"/>
              <a:gd name="connsiteX2" fmla="*/ 8296550 w 8497518"/>
              <a:gd name="connsiteY2" fmla="*/ 525059 h 1197858"/>
              <a:gd name="connsiteX3" fmla="*/ 7832093 w 8497518"/>
              <a:gd name="connsiteY3" fmla="*/ 1134659 h 1197858"/>
              <a:gd name="connsiteX4" fmla="*/ 1141008 w 8497518"/>
              <a:gd name="connsiteY4" fmla="*/ 1149173 h 1197858"/>
              <a:gd name="connsiteX5" fmla="*/ 37922 w 8497518"/>
              <a:gd name="connsiteY5" fmla="*/ 873402 h 1197858"/>
              <a:gd name="connsiteX6" fmla="*/ 226608 w 8497518"/>
              <a:gd name="connsiteY6" fmla="*/ 496030 h 1197858"/>
              <a:gd name="connsiteX7" fmla="*/ 1024893 w 8497518"/>
              <a:gd name="connsiteY7" fmla="*/ 104145 h 1197858"/>
              <a:gd name="connsiteX0" fmla="*/ 7606670 w 8475295"/>
              <a:gd name="connsiteY0" fmla="*/ 46088 h 1197858"/>
              <a:gd name="connsiteX1" fmla="*/ 8158213 w 8475295"/>
              <a:gd name="connsiteY1" fmla="*/ 46088 h 1197858"/>
              <a:gd name="connsiteX2" fmla="*/ 8274327 w 8475295"/>
              <a:gd name="connsiteY2" fmla="*/ 525059 h 1197858"/>
              <a:gd name="connsiteX3" fmla="*/ 7809870 w 8475295"/>
              <a:gd name="connsiteY3" fmla="*/ 1134659 h 1197858"/>
              <a:gd name="connsiteX4" fmla="*/ 1118785 w 8475295"/>
              <a:gd name="connsiteY4" fmla="*/ 1149173 h 1197858"/>
              <a:gd name="connsiteX5" fmla="*/ 15699 w 8475295"/>
              <a:gd name="connsiteY5" fmla="*/ 873402 h 1197858"/>
              <a:gd name="connsiteX6" fmla="*/ 204385 w 8475295"/>
              <a:gd name="connsiteY6" fmla="*/ 496030 h 1197858"/>
              <a:gd name="connsiteX7" fmla="*/ 1002670 w 8475295"/>
              <a:gd name="connsiteY7" fmla="*/ 104145 h 1197858"/>
              <a:gd name="connsiteX0" fmla="*/ 7655450 w 8524075"/>
              <a:gd name="connsiteY0" fmla="*/ 46088 h 1197858"/>
              <a:gd name="connsiteX1" fmla="*/ 8206993 w 8524075"/>
              <a:gd name="connsiteY1" fmla="*/ 46088 h 1197858"/>
              <a:gd name="connsiteX2" fmla="*/ 8323107 w 8524075"/>
              <a:gd name="connsiteY2" fmla="*/ 525059 h 1197858"/>
              <a:gd name="connsiteX3" fmla="*/ 7858650 w 8524075"/>
              <a:gd name="connsiteY3" fmla="*/ 1134659 h 1197858"/>
              <a:gd name="connsiteX4" fmla="*/ 1167565 w 8524075"/>
              <a:gd name="connsiteY4" fmla="*/ 1149173 h 1197858"/>
              <a:gd name="connsiteX5" fmla="*/ 64479 w 8524075"/>
              <a:gd name="connsiteY5" fmla="*/ 873402 h 1197858"/>
              <a:gd name="connsiteX6" fmla="*/ 253165 w 8524075"/>
              <a:gd name="connsiteY6" fmla="*/ 496030 h 1197858"/>
              <a:gd name="connsiteX7" fmla="*/ 1051450 w 8524075"/>
              <a:gd name="connsiteY7" fmla="*/ 104145 h 1197858"/>
              <a:gd name="connsiteX0" fmla="*/ 7670016 w 8538641"/>
              <a:gd name="connsiteY0" fmla="*/ 46088 h 1197858"/>
              <a:gd name="connsiteX1" fmla="*/ 8221559 w 8538641"/>
              <a:gd name="connsiteY1" fmla="*/ 46088 h 1197858"/>
              <a:gd name="connsiteX2" fmla="*/ 8337673 w 8538641"/>
              <a:gd name="connsiteY2" fmla="*/ 525059 h 1197858"/>
              <a:gd name="connsiteX3" fmla="*/ 7873216 w 8538641"/>
              <a:gd name="connsiteY3" fmla="*/ 1134659 h 1197858"/>
              <a:gd name="connsiteX4" fmla="*/ 1182131 w 8538641"/>
              <a:gd name="connsiteY4" fmla="*/ 1149173 h 1197858"/>
              <a:gd name="connsiteX5" fmla="*/ 79045 w 8538641"/>
              <a:gd name="connsiteY5" fmla="*/ 873402 h 1197858"/>
              <a:gd name="connsiteX6" fmla="*/ 108073 w 8538641"/>
              <a:gd name="connsiteY6" fmla="*/ 684716 h 1197858"/>
              <a:gd name="connsiteX7" fmla="*/ 267731 w 8538641"/>
              <a:gd name="connsiteY7" fmla="*/ 496030 h 1197858"/>
              <a:gd name="connsiteX8" fmla="*/ 1066016 w 8538641"/>
              <a:gd name="connsiteY8" fmla="*/ 104145 h 1197858"/>
              <a:gd name="connsiteX0" fmla="*/ 7670016 w 8620769"/>
              <a:gd name="connsiteY0" fmla="*/ 46088 h 1197858"/>
              <a:gd name="connsiteX1" fmla="*/ 8221559 w 8620769"/>
              <a:gd name="connsiteY1" fmla="*/ 46088 h 1197858"/>
              <a:gd name="connsiteX2" fmla="*/ 8497330 w 8620769"/>
              <a:gd name="connsiteY2" fmla="*/ 525059 h 1197858"/>
              <a:gd name="connsiteX3" fmla="*/ 7873216 w 8620769"/>
              <a:gd name="connsiteY3" fmla="*/ 1134659 h 1197858"/>
              <a:gd name="connsiteX4" fmla="*/ 1182131 w 8620769"/>
              <a:gd name="connsiteY4" fmla="*/ 1149173 h 1197858"/>
              <a:gd name="connsiteX5" fmla="*/ 79045 w 8620769"/>
              <a:gd name="connsiteY5" fmla="*/ 873402 h 1197858"/>
              <a:gd name="connsiteX6" fmla="*/ 108073 w 8620769"/>
              <a:gd name="connsiteY6" fmla="*/ 684716 h 1197858"/>
              <a:gd name="connsiteX7" fmla="*/ 267731 w 8620769"/>
              <a:gd name="connsiteY7" fmla="*/ 496030 h 1197858"/>
              <a:gd name="connsiteX8" fmla="*/ 1066016 w 8620769"/>
              <a:gd name="connsiteY8" fmla="*/ 104145 h 1197858"/>
              <a:gd name="connsiteX0" fmla="*/ 7670016 w 8664812"/>
              <a:gd name="connsiteY0" fmla="*/ 46088 h 1197858"/>
              <a:gd name="connsiteX1" fmla="*/ 8221559 w 8664812"/>
              <a:gd name="connsiteY1" fmla="*/ 46088 h 1197858"/>
              <a:gd name="connsiteX2" fmla="*/ 8497330 w 8664812"/>
              <a:gd name="connsiteY2" fmla="*/ 525059 h 1197858"/>
              <a:gd name="connsiteX3" fmla="*/ 7873216 w 8664812"/>
              <a:gd name="connsiteY3" fmla="*/ 1134659 h 1197858"/>
              <a:gd name="connsiteX4" fmla="*/ 1182131 w 8664812"/>
              <a:gd name="connsiteY4" fmla="*/ 1149173 h 1197858"/>
              <a:gd name="connsiteX5" fmla="*/ 79045 w 8664812"/>
              <a:gd name="connsiteY5" fmla="*/ 873402 h 1197858"/>
              <a:gd name="connsiteX6" fmla="*/ 108073 w 8664812"/>
              <a:gd name="connsiteY6" fmla="*/ 684716 h 1197858"/>
              <a:gd name="connsiteX7" fmla="*/ 267731 w 8664812"/>
              <a:gd name="connsiteY7" fmla="*/ 496030 h 1197858"/>
              <a:gd name="connsiteX8" fmla="*/ 1066016 w 8664812"/>
              <a:gd name="connsiteY8" fmla="*/ 104145 h 1197858"/>
              <a:gd name="connsiteX0" fmla="*/ 7670016 w 8717909"/>
              <a:gd name="connsiteY0" fmla="*/ 45068 h 1197829"/>
              <a:gd name="connsiteX1" fmla="*/ 8221559 w 8717909"/>
              <a:gd name="connsiteY1" fmla="*/ 45068 h 1197829"/>
              <a:gd name="connsiteX2" fmla="*/ 8584416 w 8717909"/>
              <a:gd name="connsiteY2" fmla="*/ 509525 h 1197829"/>
              <a:gd name="connsiteX3" fmla="*/ 7873216 w 8717909"/>
              <a:gd name="connsiteY3" fmla="*/ 1133639 h 1197829"/>
              <a:gd name="connsiteX4" fmla="*/ 1182131 w 8717909"/>
              <a:gd name="connsiteY4" fmla="*/ 1148153 h 1197829"/>
              <a:gd name="connsiteX5" fmla="*/ 79045 w 8717909"/>
              <a:gd name="connsiteY5" fmla="*/ 872382 h 1197829"/>
              <a:gd name="connsiteX6" fmla="*/ 108073 w 8717909"/>
              <a:gd name="connsiteY6" fmla="*/ 683696 h 1197829"/>
              <a:gd name="connsiteX7" fmla="*/ 267731 w 8717909"/>
              <a:gd name="connsiteY7" fmla="*/ 495010 h 1197829"/>
              <a:gd name="connsiteX8" fmla="*/ 1066016 w 8717909"/>
              <a:gd name="connsiteY8" fmla="*/ 103125 h 1197829"/>
              <a:gd name="connsiteX0" fmla="*/ 7670016 w 8641274"/>
              <a:gd name="connsiteY0" fmla="*/ 45068 h 1239555"/>
              <a:gd name="connsiteX1" fmla="*/ 8221559 w 8641274"/>
              <a:gd name="connsiteY1" fmla="*/ 45068 h 1239555"/>
              <a:gd name="connsiteX2" fmla="*/ 8584416 w 8641274"/>
              <a:gd name="connsiteY2" fmla="*/ 509525 h 1239555"/>
              <a:gd name="connsiteX3" fmla="*/ 6973330 w 8641274"/>
              <a:gd name="connsiteY3" fmla="*/ 1191696 h 1239555"/>
              <a:gd name="connsiteX4" fmla="*/ 1182131 w 8641274"/>
              <a:gd name="connsiteY4" fmla="*/ 1148153 h 1239555"/>
              <a:gd name="connsiteX5" fmla="*/ 79045 w 8641274"/>
              <a:gd name="connsiteY5" fmla="*/ 872382 h 1239555"/>
              <a:gd name="connsiteX6" fmla="*/ 108073 w 8641274"/>
              <a:gd name="connsiteY6" fmla="*/ 683696 h 1239555"/>
              <a:gd name="connsiteX7" fmla="*/ 267731 w 8641274"/>
              <a:gd name="connsiteY7" fmla="*/ 495010 h 1239555"/>
              <a:gd name="connsiteX8" fmla="*/ 1066016 w 8641274"/>
              <a:gd name="connsiteY8" fmla="*/ 103125 h 1239555"/>
              <a:gd name="connsiteX0" fmla="*/ 7670016 w 8641274"/>
              <a:gd name="connsiteY0" fmla="*/ 45068 h 1239555"/>
              <a:gd name="connsiteX1" fmla="*/ 8221559 w 8641274"/>
              <a:gd name="connsiteY1" fmla="*/ 45068 h 1239555"/>
              <a:gd name="connsiteX2" fmla="*/ 8584416 w 8641274"/>
              <a:gd name="connsiteY2" fmla="*/ 509525 h 1239555"/>
              <a:gd name="connsiteX3" fmla="*/ 6973330 w 8641274"/>
              <a:gd name="connsiteY3" fmla="*/ 1191696 h 1239555"/>
              <a:gd name="connsiteX4" fmla="*/ 1182131 w 8641274"/>
              <a:gd name="connsiteY4" fmla="*/ 1148153 h 1239555"/>
              <a:gd name="connsiteX5" fmla="*/ 79045 w 8641274"/>
              <a:gd name="connsiteY5" fmla="*/ 872382 h 1239555"/>
              <a:gd name="connsiteX6" fmla="*/ 108073 w 8641274"/>
              <a:gd name="connsiteY6" fmla="*/ 683696 h 1239555"/>
              <a:gd name="connsiteX7" fmla="*/ 296759 w 8641274"/>
              <a:gd name="connsiteY7" fmla="*/ 393410 h 1239555"/>
              <a:gd name="connsiteX8" fmla="*/ 1066016 w 8641274"/>
              <a:gd name="connsiteY8" fmla="*/ 103125 h 1239555"/>
              <a:gd name="connsiteX0" fmla="*/ 7670016 w 8641274"/>
              <a:gd name="connsiteY0" fmla="*/ 45068 h 1239555"/>
              <a:gd name="connsiteX1" fmla="*/ 8221559 w 8641274"/>
              <a:gd name="connsiteY1" fmla="*/ 45068 h 1239555"/>
              <a:gd name="connsiteX2" fmla="*/ 8584416 w 8641274"/>
              <a:gd name="connsiteY2" fmla="*/ 509525 h 1239555"/>
              <a:gd name="connsiteX3" fmla="*/ 6973330 w 8641274"/>
              <a:gd name="connsiteY3" fmla="*/ 1191696 h 1239555"/>
              <a:gd name="connsiteX4" fmla="*/ 1182131 w 8641274"/>
              <a:gd name="connsiteY4" fmla="*/ 1148153 h 1239555"/>
              <a:gd name="connsiteX5" fmla="*/ 79045 w 8641274"/>
              <a:gd name="connsiteY5" fmla="*/ 872382 h 1239555"/>
              <a:gd name="connsiteX6" fmla="*/ 108073 w 8641274"/>
              <a:gd name="connsiteY6" fmla="*/ 683696 h 1239555"/>
              <a:gd name="connsiteX7" fmla="*/ 340302 w 8641274"/>
              <a:gd name="connsiteY7" fmla="*/ 349867 h 1239555"/>
              <a:gd name="connsiteX8" fmla="*/ 1066016 w 8641274"/>
              <a:gd name="connsiteY8" fmla="*/ 103125 h 1239555"/>
              <a:gd name="connsiteX0" fmla="*/ 7670016 w 8641274"/>
              <a:gd name="connsiteY0" fmla="*/ 45068 h 1239555"/>
              <a:gd name="connsiteX1" fmla="*/ 8221559 w 8641274"/>
              <a:gd name="connsiteY1" fmla="*/ 45068 h 1239555"/>
              <a:gd name="connsiteX2" fmla="*/ 8584416 w 8641274"/>
              <a:gd name="connsiteY2" fmla="*/ 509525 h 1239555"/>
              <a:gd name="connsiteX3" fmla="*/ 6973330 w 8641274"/>
              <a:gd name="connsiteY3" fmla="*/ 1191696 h 1239555"/>
              <a:gd name="connsiteX4" fmla="*/ 1182131 w 8641274"/>
              <a:gd name="connsiteY4" fmla="*/ 1148153 h 1239555"/>
              <a:gd name="connsiteX5" fmla="*/ 79045 w 8641274"/>
              <a:gd name="connsiteY5" fmla="*/ 872382 h 1239555"/>
              <a:gd name="connsiteX6" fmla="*/ 108073 w 8641274"/>
              <a:gd name="connsiteY6" fmla="*/ 683696 h 1239555"/>
              <a:gd name="connsiteX7" fmla="*/ 340302 w 8641274"/>
              <a:gd name="connsiteY7" fmla="*/ 349867 h 1239555"/>
              <a:gd name="connsiteX8" fmla="*/ 1066016 w 8641274"/>
              <a:gd name="connsiteY8" fmla="*/ 103125 h 1239555"/>
              <a:gd name="connsiteX0" fmla="*/ 7661197 w 8632455"/>
              <a:gd name="connsiteY0" fmla="*/ 45068 h 1239555"/>
              <a:gd name="connsiteX1" fmla="*/ 8212740 w 8632455"/>
              <a:gd name="connsiteY1" fmla="*/ 45068 h 1239555"/>
              <a:gd name="connsiteX2" fmla="*/ 8575597 w 8632455"/>
              <a:gd name="connsiteY2" fmla="*/ 509525 h 1239555"/>
              <a:gd name="connsiteX3" fmla="*/ 6964511 w 8632455"/>
              <a:gd name="connsiteY3" fmla="*/ 1191696 h 1239555"/>
              <a:gd name="connsiteX4" fmla="*/ 1173312 w 8632455"/>
              <a:gd name="connsiteY4" fmla="*/ 1148153 h 1239555"/>
              <a:gd name="connsiteX5" fmla="*/ 70226 w 8632455"/>
              <a:gd name="connsiteY5" fmla="*/ 872382 h 1239555"/>
              <a:gd name="connsiteX6" fmla="*/ 128282 w 8632455"/>
              <a:gd name="connsiteY6" fmla="*/ 770781 h 1239555"/>
              <a:gd name="connsiteX7" fmla="*/ 331483 w 8632455"/>
              <a:gd name="connsiteY7" fmla="*/ 349867 h 1239555"/>
              <a:gd name="connsiteX8" fmla="*/ 1057197 w 8632455"/>
              <a:gd name="connsiteY8" fmla="*/ 103125 h 1239555"/>
              <a:gd name="connsiteX0" fmla="*/ 7633612 w 8604870"/>
              <a:gd name="connsiteY0" fmla="*/ 45068 h 1239555"/>
              <a:gd name="connsiteX1" fmla="*/ 8185155 w 8604870"/>
              <a:gd name="connsiteY1" fmla="*/ 45068 h 1239555"/>
              <a:gd name="connsiteX2" fmla="*/ 8548012 w 8604870"/>
              <a:gd name="connsiteY2" fmla="*/ 509525 h 1239555"/>
              <a:gd name="connsiteX3" fmla="*/ 6936926 w 8604870"/>
              <a:gd name="connsiteY3" fmla="*/ 1191696 h 1239555"/>
              <a:gd name="connsiteX4" fmla="*/ 1145727 w 8604870"/>
              <a:gd name="connsiteY4" fmla="*/ 1148153 h 1239555"/>
              <a:gd name="connsiteX5" fmla="*/ 42641 w 8604870"/>
              <a:gd name="connsiteY5" fmla="*/ 872382 h 1239555"/>
              <a:gd name="connsiteX6" fmla="*/ 303898 w 8604870"/>
              <a:gd name="connsiteY6" fmla="*/ 349867 h 1239555"/>
              <a:gd name="connsiteX7" fmla="*/ 1029612 w 8604870"/>
              <a:gd name="connsiteY7" fmla="*/ 103125 h 1239555"/>
              <a:gd name="connsiteX0" fmla="*/ 7634668 w 8605926"/>
              <a:gd name="connsiteY0" fmla="*/ 348343 h 1542830"/>
              <a:gd name="connsiteX1" fmla="*/ 8186211 w 8605926"/>
              <a:gd name="connsiteY1" fmla="*/ 348343 h 1542830"/>
              <a:gd name="connsiteX2" fmla="*/ 8549068 w 8605926"/>
              <a:gd name="connsiteY2" fmla="*/ 812800 h 1542830"/>
              <a:gd name="connsiteX3" fmla="*/ 6937982 w 8605926"/>
              <a:gd name="connsiteY3" fmla="*/ 1494971 h 1542830"/>
              <a:gd name="connsiteX4" fmla="*/ 1146783 w 8605926"/>
              <a:gd name="connsiteY4" fmla="*/ 1451428 h 1542830"/>
              <a:gd name="connsiteX5" fmla="*/ 43697 w 8605926"/>
              <a:gd name="connsiteY5" fmla="*/ 1175657 h 1542830"/>
              <a:gd name="connsiteX6" fmla="*/ 304954 w 8605926"/>
              <a:gd name="connsiteY6" fmla="*/ 653142 h 1542830"/>
              <a:gd name="connsiteX7" fmla="*/ 1088725 w 8605926"/>
              <a:gd name="connsiteY7" fmla="*/ 0 h 1542830"/>
              <a:gd name="connsiteX0" fmla="*/ 7423250 w 8394508"/>
              <a:gd name="connsiteY0" fmla="*/ 348343 h 1542830"/>
              <a:gd name="connsiteX1" fmla="*/ 7974793 w 8394508"/>
              <a:gd name="connsiteY1" fmla="*/ 348343 h 1542830"/>
              <a:gd name="connsiteX2" fmla="*/ 8337650 w 8394508"/>
              <a:gd name="connsiteY2" fmla="*/ 812800 h 1542830"/>
              <a:gd name="connsiteX3" fmla="*/ 6726564 w 8394508"/>
              <a:gd name="connsiteY3" fmla="*/ 1494971 h 1542830"/>
              <a:gd name="connsiteX4" fmla="*/ 935365 w 8394508"/>
              <a:gd name="connsiteY4" fmla="*/ 1451428 h 1542830"/>
              <a:gd name="connsiteX5" fmla="*/ 108050 w 8394508"/>
              <a:gd name="connsiteY5" fmla="*/ 1175657 h 1542830"/>
              <a:gd name="connsiteX6" fmla="*/ 93536 w 8394508"/>
              <a:gd name="connsiteY6" fmla="*/ 653142 h 1542830"/>
              <a:gd name="connsiteX7" fmla="*/ 877307 w 8394508"/>
              <a:gd name="connsiteY7" fmla="*/ 0 h 1542830"/>
              <a:gd name="connsiteX0" fmla="*/ 7440634 w 8411892"/>
              <a:gd name="connsiteY0" fmla="*/ 348343 h 1547802"/>
              <a:gd name="connsiteX1" fmla="*/ 7992177 w 8411892"/>
              <a:gd name="connsiteY1" fmla="*/ 348343 h 1547802"/>
              <a:gd name="connsiteX2" fmla="*/ 8355034 w 8411892"/>
              <a:gd name="connsiteY2" fmla="*/ 812800 h 1547802"/>
              <a:gd name="connsiteX3" fmla="*/ 6743948 w 8411892"/>
              <a:gd name="connsiteY3" fmla="*/ 1494971 h 1547802"/>
              <a:gd name="connsiteX4" fmla="*/ 1228521 w 8411892"/>
              <a:gd name="connsiteY4" fmla="*/ 1465942 h 1547802"/>
              <a:gd name="connsiteX5" fmla="*/ 125434 w 8411892"/>
              <a:gd name="connsiteY5" fmla="*/ 1175657 h 1547802"/>
              <a:gd name="connsiteX6" fmla="*/ 110920 w 8411892"/>
              <a:gd name="connsiteY6" fmla="*/ 653142 h 1547802"/>
              <a:gd name="connsiteX7" fmla="*/ 894691 w 8411892"/>
              <a:gd name="connsiteY7" fmla="*/ 0 h 1547802"/>
              <a:gd name="connsiteX0" fmla="*/ 7440634 w 8411892"/>
              <a:gd name="connsiteY0" fmla="*/ 348343 h 1544426"/>
              <a:gd name="connsiteX1" fmla="*/ 7992177 w 8411892"/>
              <a:gd name="connsiteY1" fmla="*/ 348343 h 1544426"/>
              <a:gd name="connsiteX2" fmla="*/ 8355034 w 8411892"/>
              <a:gd name="connsiteY2" fmla="*/ 812800 h 1544426"/>
              <a:gd name="connsiteX3" fmla="*/ 6743948 w 8411892"/>
              <a:gd name="connsiteY3" fmla="*/ 1494971 h 1544426"/>
              <a:gd name="connsiteX4" fmla="*/ 1228521 w 8411892"/>
              <a:gd name="connsiteY4" fmla="*/ 1465942 h 1544426"/>
              <a:gd name="connsiteX5" fmla="*/ 125434 w 8411892"/>
              <a:gd name="connsiteY5" fmla="*/ 1175657 h 1544426"/>
              <a:gd name="connsiteX6" fmla="*/ 110920 w 8411892"/>
              <a:gd name="connsiteY6" fmla="*/ 653142 h 1544426"/>
              <a:gd name="connsiteX7" fmla="*/ 894691 w 8411892"/>
              <a:gd name="connsiteY7" fmla="*/ 0 h 1544426"/>
              <a:gd name="connsiteX0" fmla="*/ 7440634 w 8411892"/>
              <a:gd name="connsiteY0" fmla="*/ 348343 h 1547802"/>
              <a:gd name="connsiteX1" fmla="*/ 7992177 w 8411892"/>
              <a:gd name="connsiteY1" fmla="*/ 348343 h 1547802"/>
              <a:gd name="connsiteX2" fmla="*/ 8355034 w 8411892"/>
              <a:gd name="connsiteY2" fmla="*/ 812800 h 1547802"/>
              <a:gd name="connsiteX3" fmla="*/ 6743948 w 8411892"/>
              <a:gd name="connsiteY3" fmla="*/ 1494971 h 1547802"/>
              <a:gd name="connsiteX4" fmla="*/ 1228521 w 8411892"/>
              <a:gd name="connsiteY4" fmla="*/ 1465942 h 1547802"/>
              <a:gd name="connsiteX5" fmla="*/ 125434 w 8411892"/>
              <a:gd name="connsiteY5" fmla="*/ 1175657 h 1547802"/>
              <a:gd name="connsiteX6" fmla="*/ 110920 w 8411892"/>
              <a:gd name="connsiteY6" fmla="*/ 653142 h 1547802"/>
              <a:gd name="connsiteX7" fmla="*/ 894691 w 8411892"/>
              <a:gd name="connsiteY7" fmla="*/ 0 h 1547802"/>
              <a:gd name="connsiteX0" fmla="*/ 7440634 w 8219834"/>
              <a:gd name="connsiteY0" fmla="*/ 348343 h 1528537"/>
              <a:gd name="connsiteX1" fmla="*/ 7992177 w 8219834"/>
              <a:gd name="connsiteY1" fmla="*/ 348343 h 1528537"/>
              <a:gd name="connsiteX2" fmla="*/ 8137319 w 8219834"/>
              <a:gd name="connsiteY2" fmla="*/ 1074057 h 1528537"/>
              <a:gd name="connsiteX3" fmla="*/ 6743948 w 8219834"/>
              <a:gd name="connsiteY3" fmla="*/ 1494971 h 1528537"/>
              <a:gd name="connsiteX4" fmla="*/ 1228521 w 8219834"/>
              <a:gd name="connsiteY4" fmla="*/ 1465942 h 1528537"/>
              <a:gd name="connsiteX5" fmla="*/ 125434 w 8219834"/>
              <a:gd name="connsiteY5" fmla="*/ 1175657 h 1528537"/>
              <a:gd name="connsiteX6" fmla="*/ 110920 w 8219834"/>
              <a:gd name="connsiteY6" fmla="*/ 653142 h 1528537"/>
              <a:gd name="connsiteX7" fmla="*/ 894691 w 8219834"/>
              <a:gd name="connsiteY7" fmla="*/ 0 h 1528537"/>
              <a:gd name="connsiteX0" fmla="*/ 7440634 w 8232592"/>
              <a:gd name="connsiteY0" fmla="*/ 348343 h 1528537"/>
              <a:gd name="connsiteX1" fmla="*/ 8035720 w 8232592"/>
              <a:gd name="connsiteY1" fmla="*/ 493486 h 1528537"/>
              <a:gd name="connsiteX2" fmla="*/ 8137319 w 8232592"/>
              <a:gd name="connsiteY2" fmla="*/ 1074057 h 1528537"/>
              <a:gd name="connsiteX3" fmla="*/ 6743948 w 8232592"/>
              <a:gd name="connsiteY3" fmla="*/ 1494971 h 1528537"/>
              <a:gd name="connsiteX4" fmla="*/ 1228521 w 8232592"/>
              <a:gd name="connsiteY4" fmla="*/ 1465942 h 1528537"/>
              <a:gd name="connsiteX5" fmla="*/ 125434 w 8232592"/>
              <a:gd name="connsiteY5" fmla="*/ 1175657 h 1528537"/>
              <a:gd name="connsiteX6" fmla="*/ 110920 w 8232592"/>
              <a:gd name="connsiteY6" fmla="*/ 653142 h 1528537"/>
              <a:gd name="connsiteX7" fmla="*/ 894691 w 8232592"/>
              <a:gd name="connsiteY7" fmla="*/ 0 h 1528537"/>
              <a:gd name="connsiteX0" fmla="*/ 7440634 w 8209964"/>
              <a:gd name="connsiteY0" fmla="*/ 348343 h 1530673"/>
              <a:gd name="connsiteX1" fmla="*/ 8035720 w 8209964"/>
              <a:gd name="connsiteY1" fmla="*/ 493486 h 1530673"/>
              <a:gd name="connsiteX2" fmla="*/ 8108290 w 8209964"/>
              <a:gd name="connsiteY2" fmla="*/ 1045028 h 1530673"/>
              <a:gd name="connsiteX3" fmla="*/ 6743948 w 8209964"/>
              <a:gd name="connsiteY3" fmla="*/ 1494971 h 1530673"/>
              <a:gd name="connsiteX4" fmla="*/ 1228521 w 8209964"/>
              <a:gd name="connsiteY4" fmla="*/ 1465942 h 1530673"/>
              <a:gd name="connsiteX5" fmla="*/ 125434 w 8209964"/>
              <a:gd name="connsiteY5" fmla="*/ 1175657 h 1530673"/>
              <a:gd name="connsiteX6" fmla="*/ 110920 w 8209964"/>
              <a:gd name="connsiteY6" fmla="*/ 653142 h 1530673"/>
              <a:gd name="connsiteX7" fmla="*/ 894691 w 8209964"/>
              <a:gd name="connsiteY7" fmla="*/ 0 h 153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9964" h="1530673">
                <a:moveTo>
                  <a:pt x="7440634" y="348343"/>
                </a:moveTo>
                <a:cubicBezTo>
                  <a:pt x="7660767" y="308429"/>
                  <a:pt x="7924444" y="377372"/>
                  <a:pt x="8035720" y="493486"/>
                </a:cubicBezTo>
                <a:cubicBezTo>
                  <a:pt x="8146996" y="609600"/>
                  <a:pt x="8323585" y="878114"/>
                  <a:pt x="8108290" y="1045028"/>
                </a:cubicBezTo>
                <a:cubicBezTo>
                  <a:pt x="7892995" y="1211942"/>
                  <a:pt x="7890576" y="1424819"/>
                  <a:pt x="6743948" y="1494971"/>
                </a:cubicBezTo>
                <a:cubicBezTo>
                  <a:pt x="5597320" y="1565123"/>
                  <a:pt x="2331607" y="1519161"/>
                  <a:pt x="1228521" y="1465942"/>
                </a:cubicBezTo>
                <a:cubicBezTo>
                  <a:pt x="125435" y="1412723"/>
                  <a:pt x="311701" y="1311124"/>
                  <a:pt x="125434" y="1175657"/>
                </a:cubicBezTo>
                <a:cubicBezTo>
                  <a:pt x="-60833" y="1040190"/>
                  <a:pt x="-17289" y="849085"/>
                  <a:pt x="110920" y="653142"/>
                </a:cubicBezTo>
                <a:cubicBezTo>
                  <a:pt x="239129" y="457199"/>
                  <a:pt x="539091" y="128209"/>
                  <a:pt x="894691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D43167-9D3F-4400-9C4D-A9963E1C4800}" type="slidenum">
              <a:rPr lang="en-US" altLang="en-US" sz="1400"/>
              <a:pPr/>
              <a:t>74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839200" cy="4572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Doubly Linked Lists 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0139" y="990600"/>
            <a:ext cx="11859461" cy="3048000"/>
          </a:xfrm>
          <a:noFill/>
        </p:spPr>
        <p:txBody>
          <a:bodyPr>
            <a:normAutofit/>
          </a:bodyPr>
          <a:lstStyle/>
          <a:p>
            <a:pPr marL="457200" indent="-457200"/>
            <a:r>
              <a:rPr lang="en-US" altLang="en-US" sz="3600" dirty="0"/>
              <a:t>A doubly linked list contains the nodes with </a:t>
            </a:r>
            <a:r>
              <a:rPr lang="en-US" altLang="en-US" sz="3600" dirty="0">
                <a:solidFill>
                  <a:srgbClr val="C00000"/>
                </a:solidFill>
              </a:rPr>
              <a:t>two pointers</a:t>
            </a:r>
            <a:r>
              <a:rPr lang="en-US" altLang="en-US" sz="3600" dirty="0" smtClean="0"/>
              <a:t>.</a:t>
            </a:r>
          </a:p>
          <a:p>
            <a:pPr marL="457200" indent="-457200"/>
            <a:r>
              <a:rPr lang="en-US" altLang="en-US" sz="3600" dirty="0" smtClean="0"/>
              <a:t>The forward pointer points to the next node.</a:t>
            </a:r>
          </a:p>
          <a:p>
            <a:pPr marL="457200" indent="-457200"/>
            <a:r>
              <a:rPr lang="en-US" altLang="en-US" sz="3600" dirty="0" smtClean="0"/>
              <a:t>The backward pointer points to the previous node.</a:t>
            </a:r>
            <a:endParaRPr lang="en-US" altLang="en-US" sz="3600" dirty="0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1524001" y="28139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1524001" y="28139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07660" y="345875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52148" y="4366967"/>
            <a:ext cx="1223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ext</a:t>
            </a:r>
          </a:p>
          <a:p>
            <a:r>
              <a:rPr lang="en-US" sz="2400" dirty="0" err="1" smtClean="0"/>
              <a:t>prev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4351202"/>
            <a:ext cx="1223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ext</a:t>
            </a:r>
          </a:p>
          <a:p>
            <a:r>
              <a:rPr lang="en-US" sz="2400" dirty="0" err="1" smtClean="0"/>
              <a:t>prev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86712" y="4297363"/>
            <a:ext cx="1223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ext</a:t>
            </a:r>
          </a:p>
          <a:p>
            <a:r>
              <a:rPr lang="en-US" sz="2400" dirty="0" err="1" smtClean="0"/>
              <a:t>prev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736851" y="380352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241" y="4311747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774071" y="354224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2549853" y="440320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375788" y="440320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7676" y="406930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5" name="Straight Arrow Connector 24"/>
          <p:cNvCxnSpPr>
            <a:stCxn id="20" idx="3"/>
          </p:cNvCxnSpPr>
          <p:nvPr/>
        </p:nvCxnSpPr>
        <p:spPr>
          <a:xfrm flipV="1">
            <a:off x="1085078" y="4537246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8231146" y="4535471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1" idx="2"/>
          </p:cNvCxnSpPr>
          <p:nvPr/>
        </p:nvCxnSpPr>
        <p:spPr>
          <a:xfrm>
            <a:off x="9060079" y="4003905"/>
            <a:ext cx="191971" cy="4098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131395" y="4894620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0956998" y="4776452"/>
            <a:ext cx="480051" cy="191706"/>
            <a:chOff x="3471863" y="5846412"/>
            <a:chExt cx="480051" cy="191706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>
            <a:off x="2591971" y="5366930"/>
            <a:ext cx="619076" cy="39784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282283" y="5818420"/>
            <a:ext cx="480051" cy="191706"/>
            <a:chOff x="3471863" y="5846412"/>
            <a:chExt cx="480051" cy="191706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471863" y="5865179"/>
              <a:ext cx="4800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18158" y="5855565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7600" y="5851163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95925" y="5846412"/>
              <a:ext cx="152400" cy="1825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 flipV="1">
            <a:off x="8516097" y="4776452"/>
            <a:ext cx="829990" cy="52510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072779" y="4572061"/>
            <a:ext cx="573873" cy="7486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48403" y="4358840"/>
            <a:ext cx="1223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ext</a:t>
            </a:r>
          </a:p>
          <a:p>
            <a:r>
              <a:rPr lang="en-US" sz="2400" dirty="0" err="1" smtClean="0"/>
              <a:t>prev</a:t>
            </a:r>
            <a:endParaRPr lang="en-US" sz="2400" dirty="0"/>
          </a:p>
        </p:txBody>
      </p:sp>
      <p:sp>
        <p:nvSpPr>
          <p:cNvPr id="48" name="Freeform 47"/>
          <p:cNvSpPr/>
          <p:nvPr/>
        </p:nvSpPr>
        <p:spPr>
          <a:xfrm>
            <a:off x="6266591" y="4410844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4963582" y="4579699"/>
            <a:ext cx="573873" cy="7486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D43167-9D3F-4400-9C4D-A9963E1C4800}" type="slidenum">
              <a:rPr lang="en-US" altLang="en-US" sz="1400"/>
              <a:pPr/>
              <a:t>75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839200" cy="4572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Circular, Doubly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Linked Lists 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0139" y="990600"/>
            <a:ext cx="11859461" cy="3048000"/>
          </a:xfrm>
          <a:noFill/>
        </p:spPr>
        <p:txBody>
          <a:bodyPr>
            <a:normAutofit/>
          </a:bodyPr>
          <a:lstStyle/>
          <a:p>
            <a:pPr marL="457200" indent="-457200"/>
            <a:r>
              <a:rPr lang="en-US" altLang="en-US" dirty="0"/>
              <a:t>A </a:t>
            </a:r>
            <a:r>
              <a:rPr lang="en-US" altLang="en-US" dirty="0" smtClean="0"/>
              <a:t>linked </a:t>
            </a:r>
            <a:r>
              <a:rPr lang="en-US" altLang="en-US" dirty="0"/>
              <a:t>list contains the nodes with </a:t>
            </a:r>
            <a:r>
              <a:rPr lang="en-US" altLang="en-US" dirty="0">
                <a:solidFill>
                  <a:srgbClr val="C00000"/>
                </a:solidFill>
              </a:rPr>
              <a:t>two pointers</a:t>
            </a:r>
            <a:r>
              <a:rPr lang="en-US" altLang="en-US" dirty="0" smtClean="0"/>
              <a:t>.</a:t>
            </a:r>
          </a:p>
          <a:p>
            <a:pPr marL="457200" indent="-457200"/>
            <a:r>
              <a:rPr lang="en-US" altLang="en-US" dirty="0" smtClean="0"/>
              <a:t>The forward pointer points to the next node.</a:t>
            </a:r>
          </a:p>
          <a:p>
            <a:pPr marL="457200" indent="-457200"/>
            <a:r>
              <a:rPr lang="en-US" altLang="en-US" dirty="0" smtClean="0"/>
              <a:t>The backward pointer points to the previous node.</a:t>
            </a:r>
          </a:p>
          <a:p>
            <a:pPr marL="457200" indent="-457200"/>
            <a:r>
              <a:rPr lang="en-US" altLang="en-US" dirty="0" smtClean="0"/>
              <a:t>The last node (forward pointer) points to the first node.</a:t>
            </a:r>
          </a:p>
          <a:p>
            <a:pPr marL="457200" indent="-457200"/>
            <a:r>
              <a:rPr lang="en-US" altLang="en-US" dirty="0" smtClean="0"/>
              <a:t>The first node (backward pointer) points to the last node.</a:t>
            </a:r>
            <a:endParaRPr lang="en-US" altLang="en-US" dirty="0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1524001" y="28139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1524001" y="28139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07660" y="345875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52148" y="4366967"/>
            <a:ext cx="1223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ext</a:t>
            </a:r>
          </a:p>
          <a:p>
            <a:r>
              <a:rPr lang="en-US" sz="2400" dirty="0" err="1" smtClean="0"/>
              <a:t>prev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4351202"/>
            <a:ext cx="1223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ext</a:t>
            </a:r>
          </a:p>
          <a:p>
            <a:r>
              <a:rPr lang="en-US" sz="2400" dirty="0" err="1" smtClean="0"/>
              <a:t>prev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86712" y="4297363"/>
            <a:ext cx="1223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ext</a:t>
            </a:r>
          </a:p>
          <a:p>
            <a:r>
              <a:rPr lang="en-US" sz="2400" dirty="0" err="1" smtClean="0"/>
              <a:t>prev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736851" y="3803525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241" y="4311747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head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774071" y="3542240"/>
            <a:ext cx="572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tail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2549853" y="440320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375788" y="4403206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97676" y="406930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5" name="Straight Arrow Connector 24"/>
          <p:cNvCxnSpPr>
            <a:stCxn id="20" idx="3"/>
          </p:cNvCxnSpPr>
          <p:nvPr/>
        </p:nvCxnSpPr>
        <p:spPr>
          <a:xfrm flipV="1">
            <a:off x="1085078" y="4537246"/>
            <a:ext cx="685800" cy="53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8231146" y="4535471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1" idx="2"/>
          </p:cNvCxnSpPr>
          <p:nvPr/>
        </p:nvCxnSpPr>
        <p:spPr>
          <a:xfrm>
            <a:off x="9060079" y="4003905"/>
            <a:ext cx="191971" cy="4098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8516097" y="4776452"/>
            <a:ext cx="829990" cy="52510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072779" y="4572061"/>
            <a:ext cx="573873" cy="7486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48403" y="4358840"/>
            <a:ext cx="1223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ext</a:t>
            </a:r>
          </a:p>
          <a:p>
            <a:r>
              <a:rPr lang="en-US" sz="2400" dirty="0" err="1" smtClean="0"/>
              <a:t>prev</a:t>
            </a:r>
            <a:endParaRPr lang="en-US" sz="2400" dirty="0"/>
          </a:p>
        </p:txBody>
      </p:sp>
      <p:sp>
        <p:nvSpPr>
          <p:cNvPr id="48" name="Freeform 47"/>
          <p:cNvSpPr/>
          <p:nvPr/>
        </p:nvSpPr>
        <p:spPr>
          <a:xfrm>
            <a:off x="6266591" y="4410844"/>
            <a:ext cx="1085850" cy="582958"/>
          </a:xfrm>
          <a:custGeom>
            <a:avLst/>
            <a:gdLst>
              <a:gd name="connsiteX0" fmla="*/ 0 w 1085850"/>
              <a:gd name="connsiteY0" fmla="*/ 580774 h 582958"/>
              <a:gd name="connsiteX1" fmla="*/ 666750 w 1085850"/>
              <a:gd name="connsiteY1" fmla="*/ 504574 h 582958"/>
              <a:gd name="connsiteX2" fmla="*/ 800100 w 1085850"/>
              <a:gd name="connsiteY2" fmla="*/ 66424 h 582958"/>
              <a:gd name="connsiteX3" fmla="*/ 1085850 w 1085850"/>
              <a:gd name="connsiteY3" fmla="*/ 9274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582958">
                <a:moveTo>
                  <a:pt x="0" y="580774"/>
                </a:moveTo>
                <a:cubicBezTo>
                  <a:pt x="266700" y="585536"/>
                  <a:pt x="533400" y="590299"/>
                  <a:pt x="666750" y="504574"/>
                </a:cubicBezTo>
                <a:cubicBezTo>
                  <a:pt x="800100" y="418849"/>
                  <a:pt x="730250" y="148974"/>
                  <a:pt x="800100" y="66424"/>
                </a:cubicBezTo>
                <a:cubicBezTo>
                  <a:pt x="869950" y="-16126"/>
                  <a:pt x="977900" y="-3426"/>
                  <a:pt x="1085850" y="92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4963582" y="4579699"/>
            <a:ext cx="573873" cy="7486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607659" y="4652233"/>
            <a:ext cx="10344499" cy="1530673"/>
          </a:xfrm>
          <a:custGeom>
            <a:avLst/>
            <a:gdLst>
              <a:gd name="connsiteX0" fmla="*/ 7422694 w 8291319"/>
              <a:gd name="connsiteY0" fmla="*/ 46088 h 1195480"/>
              <a:gd name="connsiteX1" fmla="*/ 7974237 w 8291319"/>
              <a:gd name="connsiteY1" fmla="*/ 46088 h 1195480"/>
              <a:gd name="connsiteX2" fmla="*/ 8090351 w 8291319"/>
              <a:gd name="connsiteY2" fmla="*/ 525059 h 1195480"/>
              <a:gd name="connsiteX3" fmla="*/ 7625894 w 8291319"/>
              <a:gd name="connsiteY3" fmla="*/ 1134659 h 1195480"/>
              <a:gd name="connsiteX4" fmla="*/ 934809 w 8291319"/>
              <a:gd name="connsiteY4" fmla="*/ 1149173 h 1195480"/>
              <a:gd name="connsiteX5" fmla="*/ 296180 w 8291319"/>
              <a:gd name="connsiteY5" fmla="*/ 916945 h 1195480"/>
              <a:gd name="connsiteX6" fmla="*/ 20409 w 8291319"/>
              <a:gd name="connsiteY6" fmla="*/ 496030 h 1195480"/>
              <a:gd name="connsiteX7" fmla="*/ 818694 w 8291319"/>
              <a:gd name="connsiteY7" fmla="*/ 104145 h 1195480"/>
              <a:gd name="connsiteX0" fmla="*/ 7451994 w 8320619"/>
              <a:gd name="connsiteY0" fmla="*/ 46088 h 1195480"/>
              <a:gd name="connsiteX1" fmla="*/ 8003537 w 8320619"/>
              <a:gd name="connsiteY1" fmla="*/ 46088 h 1195480"/>
              <a:gd name="connsiteX2" fmla="*/ 8119651 w 8320619"/>
              <a:gd name="connsiteY2" fmla="*/ 525059 h 1195480"/>
              <a:gd name="connsiteX3" fmla="*/ 7655194 w 8320619"/>
              <a:gd name="connsiteY3" fmla="*/ 1134659 h 1195480"/>
              <a:gd name="connsiteX4" fmla="*/ 964109 w 8320619"/>
              <a:gd name="connsiteY4" fmla="*/ 1149173 h 1195480"/>
              <a:gd name="connsiteX5" fmla="*/ 180337 w 8320619"/>
              <a:gd name="connsiteY5" fmla="*/ 916945 h 1195480"/>
              <a:gd name="connsiteX6" fmla="*/ 49709 w 8320619"/>
              <a:gd name="connsiteY6" fmla="*/ 496030 h 1195480"/>
              <a:gd name="connsiteX7" fmla="*/ 847994 w 8320619"/>
              <a:gd name="connsiteY7" fmla="*/ 104145 h 1195480"/>
              <a:gd name="connsiteX0" fmla="*/ 7426812 w 8295437"/>
              <a:gd name="connsiteY0" fmla="*/ 46088 h 1195480"/>
              <a:gd name="connsiteX1" fmla="*/ 7978355 w 8295437"/>
              <a:gd name="connsiteY1" fmla="*/ 46088 h 1195480"/>
              <a:gd name="connsiteX2" fmla="*/ 8094469 w 8295437"/>
              <a:gd name="connsiteY2" fmla="*/ 525059 h 1195480"/>
              <a:gd name="connsiteX3" fmla="*/ 7630012 w 8295437"/>
              <a:gd name="connsiteY3" fmla="*/ 1134659 h 1195480"/>
              <a:gd name="connsiteX4" fmla="*/ 938927 w 8295437"/>
              <a:gd name="connsiteY4" fmla="*/ 1149173 h 1195480"/>
              <a:gd name="connsiteX5" fmla="*/ 155155 w 8295437"/>
              <a:gd name="connsiteY5" fmla="*/ 916945 h 1195480"/>
              <a:gd name="connsiteX6" fmla="*/ 24527 w 8295437"/>
              <a:gd name="connsiteY6" fmla="*/ 496030 h 1195480"/>
              <a:gd name="connsiteX7" fmla="*/ 822812 w 8295437"/>
              <a:gd name="connsiteY7" fmla="*/ 104145 h 1195480"/>
              <a:gd name="connsiteX0" fmla="*/ 7628893 w 8497518"/>
              <a:gd name="connsiteY0" fmla="*/ 46088 h 1197858"/>
              <a:gd name="connsiteX1" fmla="*/ 8180436 w 8497518"/>
              <a:gd name="connsiteY1" fmla="*/ 46088 h 1197858"/>
              <a:gd name="connsiteX2" fmla="*/ 8296550 w 8497518"/>
              <a:gd name="connsiteY2" fmla="*/ 525059 h 1197858"/>
              <a:gd name="connsiteX3" fmla="*/ 7832093 w 8497518"/>
              <a:gd name="connsiteY3" fmla="*/ 1134659 h 1197858"/>
              <a:gd name="connsiteX4" fmla="*/ 1141008 w 8497518"/>
              <a:gd name="connsiteY4" fmla="*/ 1149173 h 1197858"/>
              <a:gd name="connsiteX5" fmla="*/ 37922 w 8497518"/>
              <a:gd name="connsiteY5" fmla="*/ 873402 h 1197858"/>
              <a:gd name="connsiteX6" fmla="*/ 226608 w 8497518"/>
              <a:gd name="connsiteY6" fmla="*/ 496030 h 1197858"/>
              <a:gd name="connsiteX7" fmla="*/ 1024893 w 8497518"/>
              <a:gd name="connsiteY7" fmla="*/ 104145 h 1197858"/>
              <a:gd name="connsiteX0" fmla="*/ 7606670 w 8475295"/>
              <a:gd name="connsiteY0" fmla="*/ 46088 h 1197858"/>
              <a:gd name="connsiteX1" fmla="*/ 8158213 w 8475295"/>
              <a:gd name="connsiteY1" fmla="*/ 46088 h 1197858"/>
              <a:gd name="connsiteX2" fmla="*/ 8274327 w 8475295"/>
              <a:gd name="connsiteY2" fmla="*/ 525059 h 1197858"/>
              <a:gd name="connsiteX3" fmla="*/ 7809870 w 8475295"/>
              <a:gd name="connsiteY3" fmla="*/ 1134659 h 1197858"/>
              <a:gd name="connsiteX4" fmla="*/ 1118785 w 8475295"/>
              <a:gd name="connsiteY4" fmla="*/ 1149173 h 1197858"/>
              <a:gd name="connsiteX5" fmla="*/ 15699 w 8475295"/>
              <a:gd name="connsiteY5" fmla="*/ 873402 h 1197858"/>
              <a:gd name="connsiteX6" fmla="*/ 204385 w 8475295"/>
              <a:gd name="connsiteY6" fmla="*/ 496030 h 1197858"/>
              <a:gd name="connsiteX7" fmla="*/ 1002670 w 8475295"/>
              <a:gd name="connsiteY7" fmla="*/ 104145 h 1197858"/>
              <a:gd name="connsiteX0" fmla="*/ 7655450 w 8524075"/>
              <a:gd name="connsiteY0" fmla="*/ 46088 h 1197858"/>
              <a:gd name="connsiteX1" fmla="*/ 8206993 w 8524075"/>
              <a:gd name="connsiteY1" fmla="*/ 46088 h 1197858"/>
              <a:gd name="connsiteX2" fmla="*/ 8323107 w 8524075"/>
              <a:gd name="connsiteY2" fmla="*/ 525059 h 1197858"/>
              <a:gd name="connsiteX3" fmla="*/ 7858650 w 8524075"/>
              <a:gd name="connsiteY3" fmla="*/ 1134659 h 1197858"/>
              <a:gd name="connsiteX4" fmla="*/ 1167565 w 8524075"/>
              <a:gd name="connsiteY4" fmla="*/ 1149173 h 1197858"/>
              <a:gd name="connsiteX5" fmla="*/ 64479 w 8524075"/>
              <a:gd name="connsiteY5" fmla="*/ 873402 h 1197858"/>
              <a:gd name="connsiteX6" fmla="*/ 253165 w 8524075"/>
              <a:gd name="connsiteY6" fmla="*/ 496030 h 1197858"/>
              <a:gd name="connsiteX7" fmla="*/ 1051450 w 8524075"/>
              <a:gd name="connsiteY7" fmla="*/ 104145 h 1197858"/>
              <a:gd name="connsiteX0" fmla="*/ 7670016 w 8538641"/>
              <a:gd name="connsiteY0" fmla="*/ 46088 h 1197858"/>
              <a:gd name="connsiteX1" fmla="*/ 8221559 w 8538641"/>
              <a:gd name="connsiteY1" fmla="*/ 46088 h 1197858"/>
              <a:gd name="connsiteX2" fmla="*/ 8337673 w 8538641"/>
              <a:gd name="connsiteY2" fmla="*/ 525059 h 1197858"/>
              <a:gd name="connsiteX3" fmla="*/ 7873216 w 8538641"/>
              <a:gd name="connsiteY3" fmla="*/ 1134659 h 1197858"/>
              <a:gd name="connsiteX4" fmla="*/ 1182131 w 8538641"/>
              <a:gd name="connsiteY4" fmla="*/ 1149173 h 1197858"/>
              <a:gd name="connsiteX5" fmla="*/ 79045 w 8538641"/>
              <a:gd name="connsiteY5" fmla="*/ 873402 h 1197858"/>
              <a:gd name="connsiteX6" fmla="*/ 108073 w 8538641"/>
              <a:gd name="connsiteY6" fmla="*/ 684716 h 1197858"/>
              <a:gd name="connsiteX7" fmla="*/ 267731 w 8538641"/>
              <a:gd name="connsiteY7" fmla="*/ 496030 h 1197858"/>
              <a:gd name="connsiteX8" fmla="*/ 1066016 w 8538641"/>
              <a:gd name="connsiteY8" fmla="*/ 104145 h 1197858"/>
              <a:gd name="connsiteX0" fmla="*/ 7670016 w 8620769"/>
              <a:gd name="connsiteY0" fmla="*/ 46088 h 1197858"/>
              <a:gd name="connsiteX1" fmla="*/ 8221559 w 8620769"/>
              <a:gd name="connsiteY1" fmla="*/ 46088 h 1197858"/>
              <a:gd name="connsiteX2" fmla="*/ 8497330 w 8620769"/>
              <a:gd name="connsiteY2" fmla="*/ 525059 h 1197858"/>
              <a:gd name="connsiteX3" fmla="*/ 7873216 w 8620769"/>
              <a:gd name="connsiteY3" fmla="*/ 1134659 h 1197858"/>
              <a:gd name="connsiteX4" fmla="*/ 1182131 w 8620769"/>
              <a:gd name="connsiteY4" fmla="*/ 1149173 h 1197858"/>
              <a:gd name="connsiteX5" fmla="*/ 79045 w 8620769"/>
              <a:gd name="connsiteY5" fmla="*/ 873402 h 1197858"/>
              <a:gd name="connsiteX6" fmla="*/ 108073 w 8620769"/>
              <a:gd name="connsiteY6" fmla="*/ 684716 h 1197858"/>
              <a:gd name="connsiteX7" fmla="*/ 267731 w 8620769"/>
              <a:gd name="connsiteY7" fmla="*/ 496030 h 1197858"/>
              <a:gd name="connsiteX8" fmla="*/ 1066016 w 8620769"/>
              <a:gd name="connsiteY8" fmla="*/ 104145 h 1197858"/>
              <a:gd name="connsiteX0" fmla="*/ 7670016 w 8664812"/>
              <a:gd name="connsiteY0" fmla="*/ 46088 h 1197858"/>
              <a:gd name="connsiteX1" fmla="*/ 8221559 w 8664812"/>
              <a:gd name="connsiteY1" fmla="*/ 46088 h 1197858"/>
              <a:gd name="connsiteX2" fmla="*/ 8497330 w 8664812"/>
              <a:gd name="connsiteY2" fmla="*/ 525059 h 1197858"/>
              <a:gd name="connsiteX3" fmla="*/ 7873216 w 8664812"/>
              <a:gd name="connsiteY3" fmla="*/ 1134659 h 1197858"/>
              <a:gd name="connsiteX4" fmla="*/ 1182131 w 8664812"/>
              <a:gd name="connsiteY4" fmla="*/ 1149173 h 1197858"/>
              <a:gd name="connsiteX5" fmla="*/ 79045 w 8664812"/>
              <a:gd name="connsiteY5" fmla="*/ 873402 h 1197858"/>
              <a:gd name="connsiteX6" fmla="*/ 108073 w 8664812"/>
              <a:gd name="connsiteY6" fmla="*/ 684716 h 1197858"/>
              <a:gd name="connsiteX7" fmla="*/ 267731 w 8664812"/>
              <a:gd name="connsiteY7" fmla="*/ 496030 h 1197858"/>
              <a:gd name="connsiteX8" fmla="*/ 1066016 w 8664812"/>
              <a:gd name="connsiteY8" fmla="*/ 104145 h 1197858"/>
              <a:gd name="connsiteX0" fmla="*/ 7670016 w 8717909"/>
              <a:gd name="connsiteY0" fmla="*/ 45068 h 1197829"/>
              <a:gd name="connsiteX1" fmla="*/ 8221559 w 8717909"/>
              <a:gd name="connsiteY1" fmla="*/ 45068 h 1197829"/>
              <a:gd name="connsiteX2" fmla="*/ 8584416 w 8717909"/>
              <a:gd name="connsiteY2" fmla="*/ 509525 h 1197829"/>
              <a:gd name="connsiteX3" fmla="*/ 7873216 w 8717909"/>
              <a:gd name="connsiteY3" fmla="*/ 1133639 h 1197829"/>
              <a:gd name="connsiteX4" fmla="*/ 1182131 w 8717909"/>
              <a:gd name="connsiteY4" fmla="*/ 1148153 h 1197829"/>
              <a:gd name="connsiteX5" fmla="*/ 79045 w 8717909"/>
              <a:gd name="connsiteY5" fmla="*/ 872382 h 1197829"/>
              <a:gd name="connsiteX6" fmla="*/ 108073 w 8717909"/>
              <a:gd name="connsiteY6" fmla="*/ 683696 h 1197829"/>
              <a:gd name="connsiteX7" fmla="*/ 267731 w 8717909"/>
              <a:gd name="connsiteY7" fmla="*/ 495010 h 1197829"/>
              <a:gd name="connsiteX8" fmla="*/ 1066016 w 8717909"/>
              <a:gd name="connsiteY8" fmla="*/ 103125 h 1197829"/>
              <a:gd name="connsiteX0" fmla="*/ 7670016 w 8641274"/>
              <a:gd name="connsiteY0" fmla="*/ 45068 h 1239555"/>
              <a:gd name="connsiteX1" fmla="*/ 8221559 w 8641274"/>
              <a:gd name="connsiteY1" fmla="*/ 45068 h 1239555"/>
              <a:gd name="connsiteX2" fmla="*/ 8584416 w 8641274"/>
              <a:gd name="connsiteY2" fmla="*/ 509525 h 1239555"/>
              <a:gd name="connsiteX3" fmla="*/ 6973330 w 8641274"/>
              <a:gd name="connsiteY3" fmla="*/ 1191696 h 1239555"/>
              <a:gd name="connsiteX4" fmla="*/ 1182131 w 8641274"/>
              <a:gd name="connsiteY4" fmla="*/ 1148153 h 1239555"/>
              <a:gd name="connsiteX5" fmla="*/ 79045 w 8641274"/>
              <a:gd name="connsiteY5" fmla="*/ 872382 h 1239555"/>
              <a:gd name="connsiteX6" fmla="*/ 108073 w 8641274"/>
              <a:gd name="connsiteY6" fmla="*/ 683696 h 1239555"/>
              <a:gd name="connsiteX7" fmla="*/ 267731 w 8641274"/>
              <a:gd name="connsiteY7" fmla="*/ 495010 h 1239555"/>
              <a:gd name="connsiteX8" fmla="*/ 1066016 w 8641274"/>
              <a:gd name="connsiteY8" fmla="*/ 103125 h 1239555"/>
              <a:gd name="connsiteX0" fmla="*/ 7670016 w 8641274"/>
              <a:gd name="connsiteY0" fmla="*/ 45068 h 1239555"/>
              <a:gd name="connsiteX1" fmla="*/ 8221559 w 8641274"/>
              <a:gd name="connsiteY1" fmla="*/ 45068 h 1239555"/>
              <a:gd name="connsiteX2" fmla="*/ 8584416 w 8641274"/>
              <a:gd name="connsiteY2" fmla="*/ 509525 h 1239555"/>
              <a:gd name="connsiteX3" fmla="*/ 6973330 w 8641274"/>
              <a:gd name="connsiteY3" fmla="*/ 1191696 h 1239555"/>
              <a:gd name="connsiteX4" fmla="*/ 1182131 w 8641274"/>
              <a:gd name="connsiteY4" fmla="*/ 1148153 h 1239555"/>
              <a:gd name="connsiteX5" fmla="*/ 79045 w 8641274"/>
              <a:gd name="connsiteY5" fmla="*/ 872382 h 1239555"/>
              <a:gd name="connsiteX6" fmla="*/ 108073 w 8641274"/>
              <a:gd name="connsiteY6" fmla="*/ 683696 h 1239555"/>
              <a:gd name="connsiteX7" fmla="*/ 296759 w 8641274"/>
              <a:gd name="connsiteY7" fmla="*/ 393410 h 1239555"/>
              <a:gd name="connsiteX8" fmla="*/ 1066016 w 8641274"/>
              <a:gd name="connsiteY8" fmla="*/ 103125 h 1239555"/>
              <a:gd name="connsiteX0" fmla="*/ 7670016 w 8641274"/>
              <a:gd name="connsiteY0" fmla="*/ 45068 h 1239555"/>
              <a:gd name="connsiteX1" fmla="*/ 8221559 w 8641274"/>
              <a:gd name="connsiteY1" fmla="*/ 45068 h 1239555"/>
              <a:gd name="connsiteX2" fmla="*/ 8584416 w 8641274"/>
              <a:gd name="connsiteY2" fmla="*/ 509525 h 1239555"/>
              <a:gd name="connsiteX3" fmla="*/ 6973330 w 8641274"/>
              <a:gd name="connsiteY3" fmla="*/ 1191696 h 1239555"/>
              <a:gd name="connsiteX4" fmla="*/ 1182131 w 8641274"/>
              <a:gd name="connsiteY4" fmla="*/ 1148153 h 1239555"/>
              <a:gd name="connsiteX5" fmla="*/ 79045 w 8641274"/>
              <a:gd name="connsiteY5" fmla="*/ 872382 h 1239555"/>
              <a:gd name="connsiteX6" fmla="*/ 108073 w 8641274"/>
              <a:gd name="connsiteY6" fmla="*/ 683696 h 1239555"/>
              <a:gd name="connsiteX7" fmla="*/ 340302 w 8641274"/>
              <a:gd name="connsiteY7" fmla="*/ 349867 h 1239555"/>
              <a:gd name="connsiteX8" fmla="*/ 1066016 w 8641274"/>
              <a:gd name="connsiteY8" fmla="*/ 103125 h 1239555"/>
              <a:gd name="connsiteX0" fmla="*/ 7670016 w 8641274"/>
              <a:gd name="connsiteY0" fmla="*/ 45068 h 1239555"/>
              <a:gd name="connsiteX1" fmla="*/ 8221559 w 8641274"/>
              <a:gd name="connsiteY1" fmla="*/ 45068 h 1239555"/>
              <a:gd name="connsiteX2" fmla="*/ 8584416 w 8641274"/>
              <a:gd name="connsiteY2" fmla="*/ 509525 h 1239555"/>
              <a:gd name="connsiteX3" fmla="*/ 6973330 w 8641274"/>
              <a:gd name="connsiteY3" fmla="*/ 1191696 h 1239555"/>
              <a:gd name="connsiteX4" fmla="*/ 1182131 w 8641274"/>
              <a:gd name="connsiteY4" fmla="*/ 1148153 h 1239555"/>
              <a:gd name="connsiteX5" fmla="*/ 79045 w 8641274"/>
              <a:gd name="connsiteY5" fmla="*/ 872382 h 1239555"/>
              <a:gd name="connsiteX6" fmla="*/ 108073 w 8641274"/>
              <a:gd name="connsiteY6" fmla="*/ 683696 h 1239555"/>
              <a:gd name="connsiteX7" fmla="*/ 340302 w 8641274"/>
              <a:gd name="connsiteY7" fmla="*/ 349867 h 1239555"/>
              <a:gd name="connsiteX8" fmla="*/ 1066016 w 8641274"/>
              <a:gd name="connsiteY8" fmla="*/ 103125 h 1239555"/>
              <a:gd name="connsiteX0" fmla="*/ 7661197 w 8632455"/>
              <a:gd name="connsiteY0" fmla="*/ 45068 h 1239555"/>
              <a:gd name="connsiteX1" fmla="*/ 8212740 w 8632455"/>
              <a:gd name="connsiteY1" fmla="*/ 45068 h 1239555"/>
              <a:gd name="connsiteX2" fmla="*/ 8575597 w 8632455"/>
              <a:gd name="connsiteY2" fmla="*/ 509525 h 1239555"/>
              <a:gd name="connsiteX3" fmla="*/ 6964511 w 8632455"/>
              <a:gd name="connsiteY3" fmla="*/ 1191696 h 1239555"/>
              <a:gd name="connsiteX4" fmla="*/ 1173312 w 8632455"/>
              <a:gd name="connsiteY4" fmla="*/ 1148153 h 1239555"/>
              <a:gd name="connsiteX5" fmla="*/ 70226 w 8632455"/>
              <a:gd name="connsiteY5" fmla="*/ 872382 h 1239555"/>
              <a:gd name="connsiteX6" fmla="*/ 128282 w 8632455"/>
              <a:gd name="connsiteY6" fmla="*/ 770781 h 1239555"/>
              <a:gd name="connsiteX7" fmla="*/ 331483 w 8632455"/>
              <a:gd name="connsiteY7" fmla="*/ 349867 h 1239555"/>
              <a:gd name="connsiteX8" fmla="*/ 1057197 w 8632455"/>
              <a:gd name="connsiteY8" fmla="*/ 103125 h 1239555"/>
              <a:gd name="connsiteX0" fmla="*/ 7633612 w 8604870"/>
              <a:gd name="connsiteY0" fmla="*/ 45068 h 1239555"/>
              <a:gd name="connsiteX1" fmla="*/ 8185155 w 8604870"/>
              <a:gd name="connsiteY1" fmla="*/ 45068 h 1239555"/>
              <a:gd name="connsiteX2" fmla="*/ 8548012 w 8604870"/>
              <a:gd name="connsiteY2" fmla="*/ 509525 h 1239555"/>
              <a:gd name="connsiteX3" fmla="*/ 6936926 w 8604870"/>
              <a:gd name="connsiteY3" fmla="*/ 1191696 h 1239555"/>
              <a:gd name="connsiteX4" fmla="*/ 1145727 w 8604870"/>
              <a:gd name="connsiteY4" fmla="*/ 1148153 h 1239555"/>
              <a:gd name="connsiteX5" fmla="*/ 42641 w 8604870"/>
              <a:gd name="connsiteY5" fmla="*/ 872382 h 1239555"/>
              <a:gd name="connsiteX6" fmla="*/ 303898 w 8604870"/>
              <a:gd name="connsiteY6" fmla="*/ 349867 h 1239555"/>
              <a:gd name="connsiteX7" fmla="*/ 1029612 w 8604870"/>
              <a:gd name="connsiteY7" fmla="*/ 103125 h 1239555"/>
              <a:gd name="connsiteX0" fmla="*/ 7634668 w 8605926"/>
              <a:gd name="connsiteY0" fmla="*/ 348343 h 1542830"/>
              <a:gd name="connsiteX1" fmla="*/ 8186211 w 8605926"/>
              <a:gd name="connsiteY1" fmla="*/ 348343 h 1542830"/>
              <a:gd name="connsiteX2" fmla="*/ 8549068 w 8605926"/>
              <a:gd name="connsiteY2" fmla="*/ 812800 h 1542830"/>
              <a:gd name="connsiteX3" fmla="*/ 6937982 w 8605926"/>
              <a:gd name="connsiteY3" fmla="*/ 1494971 h 1542830"/>
              <a:gd name="connsiteX4" fmla="*/ 1146783 w 8605926"/>
              <a:gd name="connsiteY4" fmla="*/ 1451428 h 1542830"/>
              <a:gd name="connsiteX5" fmla="*/ 43697 w 8605926"/>
              <a:gd name="connsiteY5" fmla="*/ 1175657 h 1542830"/>
              <a:gd name="connsiteX6" fmla="*/ 304954 w 8605926"/>
              <a:gd name="connsiteY6" fmla="*/ 653142 h 1542830"/>
              <a:gd name="connsiteX7" fmla="*/ 1088725 w 8605926"/>
              <a:gd name="connsiteY7" fmla="*/ 0 h 1542830"/>
              <a:gd name="connsiteX0" fmla="*/ 7423250 w 8394508"/>
              <a:gd name="connsiteY0" fmla="*/ 348343 h 1542830"/>
              <a:gd name="connsiteX1" fmla="*/ 7974793 w 8394508"/>
              <a:gd name="connsiteY1" fmla="*/ 348343 h 1542830"/>
              <a:gd name="connsiteX2" fmla="*/ 8337650 w 8394508"/>
              <a:gd name="connsiteY2" fmla="*/ 812800 h 1542830"/>
              <a:gd name="connsiteX3" fmla="*/ 6726564 w 8394508"/>
              <a:gd name="connsiteY3" fmla="*/ 1494971 h 1542830"/>
              <a:gd name="connsiteX4" fmla="*/ 935365 w 8394508"/>
              <a:gd name="connsiteY4" fmla="*/ 1451428 h 1542830"/>
              <a:gd name="connsiteX5" fmla="*/ 108050 w 8394508"/>
              <a:gd name="connsiteY5" fmla="*/ 1175657 h 1542830"/>
              <a:gd name="connsiteX6" fmla="*/ 93536 w 8394508"/>
              <a:gd name="connsiteY6" fmla="*/ 653142 h 1542830"/>
              <a:gd name="connsiteX7" fmla="*/ 877307 w 8394508"/>
              <a:gd name="connsiteY7" fmla="*/ 0 h 1542830"/>
              <a:gd name="connsiteX0" fmla="*/ 7440634 w 8411892"/>
              <a:gd name="connsiteY0" fmla="*/ 348343 h 1547802"/>
              <a:gd name="connsiteX1" fmla="*/ 7992177 w 8411892"/>
              <a:gd name="connsiteY1" fmla="*/ 348343 h 1547802"/>
              <a:gd name="connsiteX2" fmla="*/ 8355034 w 8411892"/>
              <a:gd name="connsiteY2" fmla="*/ 812800 h 1547802"/>
              <a:gd name="connsiteX3" fmla="*/ 6743948 w 8411892"/>
              <a:gd name="connsiteY3" fmla="*/ 1494971 h 1547802"/>
              <a:gd name="connsiteX4" fmla="*/ 1228521 w 8411892"/>
              <a:gd name="connsiteY4" fmla="*/ 1465942 h 1547802"/>
              <a:gd name="connsiteX5" fmla="*/ 125434 w 8411892"/>
              <a:gd name="connsiteY5" fmla="*/ 1175657 h 1547802"/>
              <a:gd name="connsiteX6" fmla="*/ 110920 w 8411892"/>
              <a:gd name="connsiteY6" fmla="*/ 653142 h 1547802"/>
              <a:gd name="connsiteX7" fmla="*/ 894691 w 8411892"/>
              <a:gd name="connsiteY7" fmla="*/ 0 h 1547802"/>
              <a:gd name="connsiteX0" fmla="*/ 7440634 w 8411892"/>
              <a:gd name="connsiteY0" fmla="*/ 348343 h 1544426"/>
              <a:gd name="connsiteX1" fmla="*/ 7992177 w 8411892"/>
              <a:gd name="connsiteY1" fmla="*/ 348343 h 1544426"/>
              <a:gd name="connsiteX2" fmla="*/ 8355034 w 8411892"/>
              <a:gd name="connsiteY2" fmla="*/ 812800 h 1544426"/>
              <a:gd name="connsiteX3" fmla="*/ 6743948 w 8411892"/>
              <a:gd name="connsiteY3" fmla="*/ 1494971 h 1544426"/>
              <a:gd name="connsiteX4" fmla="*/ 1228521 w 8411892"/>
              <a:gd name="connsiteY4" fmla="*/ 1465942 h 1544426"/>
              <a:gd name="connsiteX5" fmla="*/ 125434 w 8411892"/>
              <a:gd name="connsiteY5" fmla="*/ 1175657 h 1544426"/>
              <a:gd name="connsiteX6" fmla="*/ 110920 w 8411892"/>
              <a:gd name="connsiteY6" fmla="*/ 653142 h 1544426"/>
              <a:gd name="connsiteX7" fmla="*/ 894691 w 8411892"/>
              <a:gd name="connsiteY7" fmla="*/ 0 h 1544426"/>
              <a:gd name="connsiteX0" fmla="*/ 7440634 w 8411892"/>
              <a:gd name="connsiteY0" fmla="*/ 348343 h 1547802"/>
              <a:gd name="connsiteX1" fmla="*/ 7992177 w 8411892"/>
              <a:gd name="connsiteY1" fmla="*/ 348343 h 1547802"/>
              <a:gd name="connsiteX2" fmla="*/ 8355034 w 8411892"/>
              <a:gd name="connsiteY2" fmla="*/ 812800 h 1547802"/>
              <a:gd name="connsiteX3" fmla="*/ 6743948 w 8411892"/>
              <a:gd name="connsiteY3" fmla="*/ 1494971 h 1547802"/>
              <a:gd name="connsiteX4" fmla="*/ 1228521 w 8411892"/>
              <a:gd name="connsiteY4" fmla="*/ 1465942 h 1547802"/>
              <a:gd name="connsiteX5" fmla="*/ 125434 w 8411892"/>
              <a:gd name="connsiteY5" fmla="*/ 1175657 h 1547802"/>
              <a:gd name="connsiteX6" fmla="*/ 110920 w 8411892"/>
              <a:gd name="connsiteY6" fmla="*/ 653142 h 1547802"/>
              <a:gd name="connsiteX7" fmla="*/ 894691 w 8411892"/>
              <a:gd name="connsiteY7" fmla="*/ 0 h 1547802"/>
              <a:gd name="connsiteX0" fmla="*/ 7440634 w 8219834"/>
              <a:gd name="connsiteY0" fmla="*/ 348343 h 1528537"/>
              <a:gd name="connsiteX1" fmla="*/ 7992177 w 8219834"/>
              <a:gd name="connsiteY1" fmla="*/ 348343 h 1528537"/>
              <a:gd name="connsiteX2" fmla="*/ 8137319 w 8219834"/>
              <a:gd name="connsiteY2" fmla="*/ 1074057 h 1528537"/>
              <a:gd name="connsiteX3" fmla="*/ 6743948 w 8219834"/>
              <a:gd name="connsiteY3" fmla="*/ 1494971 h 1528537"/>
              <a:gd name="connsiteX4" fmla="*/ 1228521 w 8219834"/>
              <a:gd name="connsiteY4" fmla="*/ 1465942 h 1528537"/>
              <a:gd name="connsiteX5" fmla="*/ 125434 w 8219834"/>
              <a:gd name="connsiteY5" fmla="*/ 1175657 h 1528537"/>
              <a:gd name="connsiteX6" fmla="*/ 110920 w 8219834"/>
              <a:gd name="connsiteY6" fmla="*/ 653142 h 1528537"/>
              <a:gd name="connsiteX7" fmla="*/ 894691 w 8219834"/>
              <a:gd name="connsiteY7" fmla="*/ 0 h 1528537"/>
              <a:gd name="connsiteX0" fmla="*/ 7440634 w 8232592"/>
              <a:gd name="connsiteY0" fmla="*/ 348343 h 1528537"/>
              <a:gd name="connsiteX1" fmla="*/ 8035720 w 8232592"/>
              <a:gd name="connsiteY1" fmla="*/ 493486 h 1528537"/>
              <a:gd name="connsiteX2" fmla="*/ 8137319 w 8232592"/>
              <a:gd name="connsiteY2" fmla="*/ 1074057 h 1528537"/>
              <a:gd name="connsiteX3" fmla="*/ 6743948 w 8232592"/>
              <a:gd name="connsiteY3" fmla="*/ 1494971 h 1528537"/>
              <a:gd name="connsiteX4" fmla="*/ 1228521 w 8232592"/>
              <a:gd name="connsiteY4" fmla="*/ 1465942 h 1528537"/>
              <a:gd name="connsiteX5" fmla="*/ 125434 w 8232592"/>
              <a:gd name="connsiteY5" fmla="*/ 1175657 h 1528537"/>
              <a:gd name="connsiteX6" fmla="*/ 110920 w 8232592"/>
              <a:gd name="connsiteY6" fmla="*/ 653142 h 1528537"/>
              <a:gd name="connsiteX7" fmla="*/ 894691 w 8232592"/>
              <a:gd name="connsiteY7" fmla="*/ 0 h 1528537"/>
              <a:gd name="connsiteX0" fmla="*/ 7440634 w 8209964"/>
              <a:gd name="connsiteY0" fmla="*/ 348343 h 1530673"/>
              <a:gd name="connsiteX1" fmla="*/ 8035720 w 8209964"/>
              <a:gd name="connsiteY1" fmla="*/ 493486 h 1530673"/>
              <a:gd name="connsiteX2" fmla="*/ 8108290 w 8209964"/>
              <a:gd name="connsiteY2" fmla="*/ 1045028 h 1530673"/>
              <a:gd name="connsiteX3" fmla="*/ 6743948 w 8209964"/>
              <a:gd name="connsiteY3" fmla="*/ 1494971 h 1530673"/>
              <a:gd name="connsiteX4" fmla="*/ 1228521 w 8209964"/>
              <a:gd name="connsiteY4" fmla="*/ 1465942 h 1530673"/>
              <a:gd name="connsiteX5" fmla="*/ 125434 w 8209964"/>
              <a:gd name="connsiteY5" fmla="*/ 1175657 h 1530673"/>
              <a:gd name="connsiteX6" fmla="*/ 110920 w 8209964"/>
              <a:gd name="connsiteY6" fmla="*/ 653142 h 1530673"/>
              <a:gd name="connsiteX7" fmla="*/ 894691 w 8209964"/>
              <a:gd name="connsiteY7" fmla="*/ 0 h 1530673"/>
              <a:gd name="connsiteX0" fmla="*/ 7452153 w 8209519"/>
              <a:gd name="connsiteY0" fmla="*/ 246743 h 1530673"/>
              <a:gd name="connsiteX1" fmla="*/ 8035720 w 8209519"/>
              <a:gd name="connsiteY1" fmla="*/ 493486 h 1530673"/>
              <a:gd name="connsiteX2" fmla="*/ 8108290 w 8209519"/>
              <a:gd name="connsiteY2" fmla="*/ 1045028 h 1530673"/>
              <a:gd name="connsiteX3" fmla="*/ 6743948 w 8209519"/>
              <a:gd name="connsiteY3" fmla="*/ 1494971 h 1530673"/>
              <a:gd name="connsiteX4" fmla="*/ 1228521 w 8209519"/>
              <a:gd name="connsiteY4" fmla="*/ 1465942 h 1530673"/>
              <a:gd name="connsiteX5" fmla="*/ 125434 w 8209519"/>
              <a:gd name="connsiteY5" fmla="*/ 1175657 h 1530673"/>
              <a:gd name="connsiteX6" fmla="*/ 110920 w 8209519"/>
              <a:gd name="connsiteY6" fmla="*/ 653142 h 1530673"/>
              <a:gd name="connsiteX7" fmla="*/ 894691 w 8209519"/>
              <a:gd name="connsiteY7" fmla="*/ 0 h 1530673"/>
              <a:gd name="connsiteX0" fmla="*/ 7452153 w 8209519"/>
              <a:gd name="connsiteY0" fmla="*/ 246743 h 1530673"/>
              <a:gd name="connsiteX1" fmla="*/ 8035720 w 8209519"/>
              <a:gd name="connsiteY1" fmla="*/ 493486 h 1530673"/>
              <a:gd name="connsiteX2" fmla="*/ 8108290 w 8209519"/>
              <a:gd name="connsiteY2" fmla="*/ 1045028 h 1530673"/>
              <a:gd name="connsiteX3" fmla="*/ 6743948 w 8209519"/>
              <a:gd name="connsiteY3" fmla="*/ 1494971 h 1530673"/>
              <a:gd name="connsiteX4" fmla="*/ 1228521 w 8209519"/>
              <a:gd name="connsiteY4" fmla="*/ 1465942 h 1530673"/>
              <a:gd name="connsiteX5" fmla="*/ 125434 w 8209519"/>
              <a:gd name="connsiteY5" fmla="*/ 1175657 h 1530673"/>
              <a:gd name="connsiteX6" fmla="*/ 110920 w 8209519"/>
              <a:gd name="connsiteY6" fmla="*/ 653142 h 1530673"/>
              <a:gd name="connsiteX7" fmla="*/ 894691 w 8209519"/>
              <a:gd name="connsiteY7" fmla="*/ 0 h 153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9519" h="1530673">
                <a:moveTo>
                  <a:pt x="7452153" y="246743"/>
                </a:moveTo>
                <a:cubicBezTo>
                  <a:pt x="7718360" y="308429"/>
                  <a:pt x="7926364" y="360439"/>
                  <a:pt x="8035720" y="493486"/>
                </a:cubicBezTo>
                <a:cubicBezTo>
                  <a:pt x="8145076" y="626534"/>
                  <a:pt x="8323585" y="878114"/>
                  <a:pt x="8108290" y="1045028"/>
                </a:cubicBezTo>
                <a:cubicBezTo>
                  <a:pt x="7892995" y="1211942"/>
                  <a:pt x="7890576" y="1424819"/>
                  <a:pt x="6743948" y="1494971"/>
                </a:cubicBezTo>
                <a:cubicBezTo>
                  <a:pt x="5597320" y="1565123"/>
                  <a:pt x="2331607" y="1519161"/>
                  <a:pt x="1228521" y="1465942"/>
                </a:cubicBezTo>
                <a:cubicBezTo>
                  <a:pt x="125435" y="1412723"/>
                  <a:pt x="311701" y="1311124"/>
                  <a:pt x="125434" y="1175657"/>
                </a:cubicBezTo>
                <a:cubicBezTo>
                  <a:pt x="-60833" y="1040190"/>
                  <a:pt x="-17289" y="849085"/>
                  <a:pt x="110920" y="653142"/>
                </a:cubicBezTo>
                <a:cubicBezTo>
                  <a:pt x="239129" y="457199"/>
                  <a:pt x="539091" y="128209"/>
                  <a:pt x="894691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2612571" y="4446740"/>
            <a:ext cx="6444343" cy="1468361"/>
          </a:xfrm>
          <a:custGeom>
            <a:avLst/>
            <a:gdLst>
              <a:gd name="connsiteX0" fmla="*/ 0 w 6444343"/>
              <a:gd name="connsiteY0" fmla="*/ 923546 h 1468361"/>
              <a:gd name="connsiteX1" fmla="*/ 667658 w 6444343"/>
              <a:gd name="connsiteY1" fmla="*/ 1039660 h 1468361"/>
              <a:gd name="connsiteX2" fmla="*/ 1262743 w 6444343"/>
              <a:gd name="connsiteY2" fmla="*/ 1402517 h 1468361"/>
              <a:gd name="connsiteX3" fmla="*/ 3701143 w 6444343"/>
              <a:gd name="connsiteY3" fmla="*/ 1431546 h 1468361"/>
              <a:gd name="connsiteX4" fmla="*/ 4731658 w 6444343"/>
              <a:gd name="connsiteY4" fmla="*/ 1010631 h 1468361"/>
              <a:gd name="connsiteX5" fmla="*/ 5021943 w 6444343"/>
              <a:gd name="connsiteY5" fmla="*/ 313946 h 1468361"/>
              <a:gd name="connsiteX6" fmla="*/ 5776686 w 6444343"/>
              <a:gd name="connsiteY6" fmla="*/ 38174 h 1468361"/>
              <a:gd name="connsiteX7" fmla="*/ 6444343 w 6444343"/>
              <a:gd name="connsiteY7" fmla="*/ 9146 h 14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4343" h="1468361">
                <a:moveTo>
                  <a:pt x="0" y="923546"/>
                </a:moveTo>
                <a:cubicBezTo>
                  <a:pt x="228600" y="941689"/>
                  <a:pt x="457201" y="959832"/>
                  <a:pt x="667658" y="1039660"/>
                </a:cubicBezTo>
                <a:cubicBezTo>
                  <a:pt x="878115" y="1119488"/>
                  <a:pt x="757162" y="1337203"/>
                  <a:pt x="1262743" y="1402517"/>
                </a:cubicBezTo>
                <a:cubicBezTo>
                  <a:pt x="1768324" y="1467831"/>
                  <a:pt x="3122991" y="1496860"/>
                  <a:pt x="3701143" y="1431546"/>
                </a:cubicBezTo>
                <a:cubicBezTo>
                  <a:pt x="4279295" y="1366232"/>
                  <a:pt x="4511525" y="1196898"/>
                  <a:pt x="4731658" y="1010631"/>
                </a:cubicBezTo>
                <a:cubicBezTo>
                  <a:pt x="4951791" y="824364"/>
                  <a:pt x="4847772" y="476022"/>
                  <a:pt x="5021943" y="313946"/>
                </a:cubicBezTo>
                <a:cubicBezTo>
                  <a:pt x="5196114" y="151870"/>
                  <a:pt x="5539619" y="88974"/>
                  <a:pt x="5776686" y="38174"/>
                </a:cubicBezTo>
                <a:cubicBezTo>
                  <a:pt x="6013753" y="-12626"/>
                  <a:pt x="6229048" y="-1740"/>
                  <a:pt x="6444343" y="9146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86D2E9-743C-437E-A209-B25BF4475C6B}" type="slidenum">
              <a:rPr lang="en-US" altLang="en-US" sz="1400"/>
              <a:pPr/>
              <a:t>76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62857" y="365125"/>
            <a:ext cx="11451772" cy="6096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Iterators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857" y="1371600"/>
            <a:ext cx="11321143" cy="48006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/>
              <a:t>We can use iterators to perform </a:t>
            </a:r>
            <a:r>
              <a:rPr lang="en-US" altLang="en-US" sz="3600" b="1" dirty="0" smtClean="0">
                <a:solidFill>
                  <a:srgbClr val="C00000"/>
                </a:solidFill>
              </a:rPr>
              <a:t>a </a:t>
            </a:r>
            <a:r>
              <a:rPr lang="en-US" altLang="en-US" sz="3600" b="1" dirty="0">
                <a:solidFill>
                  <a:srgbClr val="C00000"/>
                </a:solidFill>
              </a:rPr>
              <a:t>uniform way for traversing elements </a:t>
            </a:r>
            <a:r>
              <a:rPr lang="en-US" altLang="en-US" sz="3600" dirty="0"/>
              <a:t>in various types of containers. </a:t>
            </a:r>
            <a:endParaRPr lang="en-US" altLang="en-US" sz="3600" dirty="0" smtClean="0"/>
          </a:p>
          <a:p>
            <a:pPr marL="0" indent="0"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21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Traverse elements using the for-loop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vector&lt;</a:t>
            </a:r>
            <a:r>
              <a:rPr lang="en-US" dirty="0" err="1" smtClean="0"/>
              <a:t>int</a:t>
            </a:r>
            <a:r>
              <a:rPr lang="en-US" dirty="0" smtClean="0"/>
              <a:t>&gt;::iterator p1;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"Traverse the vector: ";</a:t>
            </a:r>
          </a:p>
          <a:p>
            <a:pPr marL="0" indent="0">
              <a:buNone/>
            </a:pPr>
            <a:r>
              <a:rPr lang="en-US" dirty="0" smtClean="0"/>
              <a:t>  for (p1 = </a:t>
            </a:r>
            <a:r>
              <a:rPr lang="en-US" dirty="0" err="1" smtClean="0"/>
              <a:t>intVector.begin</a:t>
            </a:r>
            <a:r>
              <a:rPr lang="en-US" dirty="0" smtClean="0"/>
              <a:t>(); p1 != </a:t>
            </a:r>
            <a:r>
              <a:rPr lang="en-US" dirty="0" err="1" smtClean="0"/>
              <a:t>intVector.end</a:t>
            </a:r>
            <a:r>
              <a:rPr lang="en-US" dirty="0" smtClean="0"/>
              <a:t>(); p1++)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sz="7200" dirty="0" smtClean="0">
                <a:solidFill>
                  <a:srgbClr val="FF0000"/>
                </a:solidFill>
              </a:rPr>
              <a:t>*</a:t>
            </a:r>
            <a:r>
              <a:rPr lang="en-US" sz="8800" dirty="0" smtClean="0">
                <a:solidFill>
                  <a:srgbClr val="FF0000"/>
                </a:solidFill>
              </a:rPr>
              <a:t>p1</a:t>
            </a:r>
            <a:r>
              <a:rPr lang="en-US" sz="1400" dirty="0" smtClean="0"/>
              <a:t> </a:t>
            </a:r>
            <a:r>
              <a:rPr lang="en-US" sz="1000" dirty="0" smtClean="0"/>
              <a:t>&lt;&lt; " ";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Traverse elements using the for-loop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 vector&lt;</a:t>
            </a:r>
            <a:r>
              <a:rPr lang="en-US" dirty="0" err="1" smtClean="0"/>
              <a:t>int</a:t>
            </a:r>
            <a:r>
              <a:rPr lang="en-US" dirty="0" smtClean="0"/>
              <a:t>&gt;::iterator p1;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"Traverse the vector: ";</a:t>
            </a:r>
          </a:p>
          <a:p>
            <a:pPr marL="0" indent="0">
              <a:buNone/>
            </a:pPr>
            <a:r>
              <a:rPr lang="en-US" dirty="0" smtClean="0"/>
              <a:t>  for (p1 = </a:t>
            </a:r>
            <a:r>
              <a:rPr lang="en-US" dirty="0" err="1" smtClean="0"/>
              <a:t>intVector.begin</a:t>
            </a:r>
            <a:r>
              <a:rPr lang="en-US" dirty="0" smtClean="0"/>
              <a:t>(); p1 != </a:t>
            </a:r>
            <a:r>
              <a:rPr lang="en-US" dirty="0" err="1" smtClean="0"/>
              <a:t>intVector.end</a:t>
            </a:r>
            <a:r>
              <a:rPr lang="en-US" dirty="0" smtClean="0"/>
              <a:t>(); p1++)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sz="48500" dirty="0" smtClean="0">
                <a:solidFill>
                  <a:srgbClr val="FF0000"/>
                </a:solidFill>
              </a:rPr>
              <a:t>*</a:t>
            </a:r>
            <a:r>
              <a:rPr lang="en-US" sz="71800" dirty="0" smtClean="0">
                <a:solidFill>
                  <a:srgbClr val="FF0000"/>
                </a:solidFill>
              </a:rPr>
              <a:t>p1</a:t>
            </a:r>
            <a:r>
              <a:rPr lang="en-US" sz="4000" dirty="0" smtClean="0"/>
              <a:t> </a:t>
            </a:r>
            <a:r>
              <a:rPr lang="en-US" dirty="0" smtClean="0"/>
              <a:t>&lt;&lt; " ";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Traverse elements using the for-loop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vector&lt;</a:t>
            </a:r>
            <a:r>
              <a:rPr lang="en-US" dirty="0" err="1" smtClean="0"/>
              <a:t>int</a:t>
            </a:r>
            <a:r>
              <a:rPr lang="en-US" dirty="0" smtClean="0"/>
              <a:t>&gt;::iterator p1;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"Traverse the vector: ";</a:t>
            </a:r>
          </a:p>
          <a:p>
            <a:pPr marL="0" indent="0">
              <a:buNone/>
            </a:pPr>
            <a:r>
              <a:rPr lang="en-US" dirty="0" smtClean="0"/>
              <a:t>  for (p1 = </a:t>
            </a:r>
            <a:r>
              <a:rPr lang="en-US" dirty="0" err="1" smtClean="0"/>
              <a:t>intVector.begin</a:t>
            </a:r>
            <a:r>
              <a:rPr lang="en-US" dirty="0" smtClean="0"/>
              <a:t>(); p1 != </a:t>
            </a:r>
            <a:r>
              <a:rPr lang="en-US" dirty="0" err="1" smtClean="0"/>
              <a:t>intVector.end</a:t>
            </a:r>
            <a:r>
              <a:rPr lang="en-US" dirty="0" smtClean="0"/>
              <a:t>(); p1++)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sz="16600" dirty="0" smtClean="0">
                <a:solidFill>
                  <a:srgbClr val="FF0000"/>
                </a:solidFill>
              </a:rPr>
              <a:t>*</a:t>
            </a:r>
            <a:r>
              <a:rPr lang="en-US" sz="25800" dirty="0" smtClean="0">
                <a:solidFill>
                  <a:srgbClr val="FF0000"/>
                </a:solidFill>
              </a:rPr>
              <a:t>p1</a:t>
            </a:r>
            <a:r>
              <a:rPr lang="en-US" dirty="0" smtClean="0"/>
              <a:t> &lt;&lt; " ";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977438" y="6437100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21947" y="270819"/>
            <a:ext cx="10863769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Nodes in Linked Lists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7972" y="1017990"/>
            <a:ext cx="11189776" cy="1724025"/>
          </a:xfrm>
          <a:noFill/>
        </p:spPr>
        <p:txBody>
          <a:bodyPr>
            <a:normAutofit/>
          </a:bodyPr>
          <a:lstStyle/>
          <a:p>
            <a:r>
              <a:rPr lang="en-US" altLang="en-US" sz="3200" dirty="0">
                <a:cs typeface="Courier New" panose="02070309020205020404" pitchFamily="49" charset="0"/>
              </a:rPr>
              <a:t>A linked list consists of nodes. </a:t>
            </a:r>
            <a:endParaRPr lang="en-US" altLang="en-US" sz="3200" dirty="0" smtClean="0">
              <a:cs typeface="Courier New" panose="02070309020205020404" pitchFamily="49" charset="0"/>
            </a:endParaRPr>
          </a:p>
          <a:p>
            <a:r>
              <a:rPr lang="en-US" altLang="en-US" sz="3200" dirty="0" smtClean="0">
                <a:cs typeface="Courier New" panose="02070309020205020404" pitchFamily="49" charset="0"/>
              </a:rPr>
              <a:t>Each </a:t>
            </a:r>
            <a:r>
              <a:rPr lang="en-US" altLang="en-US" sz="3200" dirty="0">
                <a:cs typeface="Courier New" panose="02070309020205020404" pitchFamily="49" charset="0"/>
              </a:rPr>
              <a:t>node contains </a:t>
            </a:r>
            <a:r>
              <a:rPr lang="en-US" altLang="en-US" sz="3600" b="1" dirty="0">
                <a:solidFill>
                  <a:srgbClr val="002060"/>
                </a:solidFill>
                <a:cs typeface="Courier New" panose="02070309020205020404" pitchFamily="49" charset="0"/>
              </a:rPr>
              <a:t>an element</a:t>
            </a:r>
            <a:r>
              <a:rPr lang="en-US" altLang="en-US" sz="3200" dirty="0">
                <a:cs typeface="Courier New" panose="02070309020205020404" pitchFamily="49" charset="0"/>
              </a:rPr>
              <a:t>, </a:t>
            </a:r>
            <a:r>
              <a:rPr lang="en-US" altLang="en-US" sz="3200" dirty="0" smtClean="0">
                <a:cs typeface="Courier New" panose="02070309020205020404" pitchFamily="49" charset="0"/>
              </a:rPr>
              <a:t>and </a:t>
            </a:r>
            <a:r>
              <a:rPr lang="en-US" altLang="en-US" sz="3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 pointer </a:t>
            </a:r>
            <a:r>
              <a:rPr lang="en-US" altLang="en-US" sz="3200" dirty="0" smtClean="0">
                <a:cs typeface="Courier New" panose="02070309020205020404" pitchFamily="49" charset="0"/>
              </a:rPr>
              <a:t>which </a:t>
            </a:r>
            <a:r>
              <a:rPr lang="en-US" altLang="en-US" sz="3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points </a:t>
            </a:r>
            <a:r>
              <a:rPr lang="en-US" altLang="en-US" sz="3200" b="1" dirty="0">
                <a:solidFill>
                  <a:srgbClr val="C00000"/>
                </a:solidFill>
                <a:cs typeface="Courier New" panose="02070309020205020404" pitchFamily="49" charset="0"/>
              </a:rPr>
              <a:t>to its next neighbor</a:t>
            </a:r>
            <a:r>
              <a:rPr lang="en-US" altLang="en-US" sz="3200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2874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1524001" y="2874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5801" y="2721938"/>
            <a:ext cx="267124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emplate 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 = 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class Node {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T element;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Node *next;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879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Traverse elements using the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 Datatype</a:t>
            </a:r>
            <a:r>
              <a:rPr lang="en-US" dirty="0" smtClean="0"/>
              <a:t>::iterator p1;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"Traverse the vector: ";</a:t>
            </a:r>
          </a:p>
          <a:p>
            <a:pPr marL="0" indent="0">
              <a:buNone/>
            </a:pPr>
            <a:r>
              <a:rPr lang="en-US" dirty="0" smtClean="0"/>
              <a:t>  for (p1 = </a:t>
            </a:r>
            <a:r>
              <a:rPr lang="en-US" dirty="0" err="1" smtClean="0"/>
              <a:t>intVector.begin</a:t>
            </a:r>
            <a:r>
              <a:rPr lang="en-US" dirty="0" smtClean="0"/>
              <a:t>(); p1 != </a:t>
            </a:r>
            <a:r>
              <a:rPr lang="en-US" dirty="0" err="1" smtClean="0"/>
              <a:t>intVector.end</a:t>
            </a:r>
            <a:r>
              <a:rPr lang="en-US" dirty="0" smtClean="0"/>
              <a:t>(); p1++)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*p1 &lt;&lt; " ";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973" y="2887682"/>
            <a:ext cx="108953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</a:rPr>
              <a:t>	vector&lt;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&gt; a(10, 1);</a:t>
            </a:r>
          </a:p>
          <a:p>
            <a:r>
              <a:rPr lang="nn-NO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nn-NO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( </a:t>
            </a:r>
            <a:r>
              <a:rPr lang="nn-NO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nn-NO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i = 0; i &lt; a.size( ); ++i ) {</a:t>
            </a:r>
          </a:p>
          <a:p>
            <a:r>
              <a:rPr lang="fr-FR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cout &lt;&lt; </a:t>
            </a:r>
            <a:r>
              <a:rPr lang="fr-F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"i:"</a:t>
            </a:r>
            <a:r>
              <a:rPr lang="fr-FR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fr-F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"\t"</a:t>
            </a:r>
            <a:r>
              <a:rPr lang="fr-FR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a[i] &lt;&lt; </a:t>
            </a:r>
            <a:r>
              <a:rPr lang="fr-FR" sz="28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fr-FR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2800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   vector&lt;</a:t>
            </a:r>
            <a:r>
              <a:rPr lang="en-US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&gt;::iterator it;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( it = </a:t>
            </a:r>
            <a:r>
              <a:rPr lang="en-US" sz="28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a.begin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( ); it </a:t>
            </a:r>
            <a:r>
              <a:rPr lang="en-US" sz="28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!= </a:t>
            </a:r>
            <a:r>
              <a:rPr lang="en-US" sz="28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a.end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( ); ++it) {</a:t>
            </a:r>
          </a:p>
          <a:p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8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"i:"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"\t"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&lt;&lt; (*it) &lt;&lt; </a:t>
            </a:r>
            <a:r>
              <a:rPr lang="en-US" sz="28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198535" y="0"/>
            <a:ext cx="9696773" cy="243143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/>
              <a:t> Datatype</a:t>
            </a:r>
            <a:r>
              <a:rPr lang="en-US" sz="2400" dirty="0"/>
              <a:t>::iterator p1;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cout</a:t>
            </a:r>
            <a:r>
              <a:rPr lang="en-US" sz="2400" dirty="0"/>
              <a:t> &lt;&lt; "Traverse the vector: ";</a:t>
            </a:r>
          </a:p>
          <a:p>
            <a:r>
              <a:rPr lang="en-US" sz="2400" dirty="0"/>
              <a:t>  for (p1 = </a:t>
            </a:r>
            <a:r>
              <a:rPr lang="en-US" sz="2400" dirty="0" err="1"/>
              <a:t>intVector.begin</a:t>
            </a:r>
            <a:r>
              <a:rPr lang="en-US" sz="2400" dirty="0"/>
              <a:t>(); p1 != </a:t>
            </a:r>
            <a:r>
              <a:rPr lang="en-US" sz="2400" dirty="0" err="1"/>
              <a:t>intVector.end</a:t>
            </a:r>
            <a:r>
              <a:rPr lang="en-US" sz="2400" dirty="0"/>
              <a:t>(); p1++)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*p1 &lt;&lt; " ";</a:t>
            </a:r>
          </a:p>
          <a:p>
            <a:r>
              <a:rPr lang="en-US" sz="2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8628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BB92C6-0311-40E7-A30C-841D18211E17}" type="slidenum">
              <a:rPr lang="en-US" altLang="en-US" sz="1400"/>
              <a:pPr/>
              <a:t>82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61143" y="152400"/>
            <a:ext cx="9202057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Iterator Class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69194" y="1216671"/>
            <a:ext cx="11545435" cy="42672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 smtClean="0"/>
              <a:t>Iterators can be viewed as encapsulated pointers. In a linked list, you can use pointers to traverse the list. </a:t>
            </a:r>
          </a:p>
          <a:p>
            <a:pPr marL="0" indent="0">
              <a:buNone/>
            </a:pPr>
            <a:r>
              <a:rPr lang="en-US" altLang="en-US" sz="4000" dirty="0" smtClean="0"/>
              <a:t>But iterators have more functions than pointers. Iterators are objects. </a:t>
            </a:r>
          </a:p>
          <a:p>
            <a:pPr marL="0" indent="0">
              <a:buNone/>
            </a:pPr>
            <a:r>
              <a:rPr lang="en-US" altLang="en-US" sz="4000" dirty="0" smtClean="0"/>
              <a:t>Iterators contain functions for accessing and manipulating elements. </a:t>
            </a: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3524250" y="22574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3724275" y="21145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3724275" y="2400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63" name="Rectangle 14"/>
          <p:cNvSpPr>
            <a:spLocks noChangeArrowheads="1"/>
          </p:cNvSpPr>
          <p:nvPr/>
        </p:nvSpPr>
        <p:spPr bwMode="auto">
          <a:xfrm>
            <a:off x="1524001" y="23599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1524001" y="23599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5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8CAD02-B722-4A06-8409-B7F35097A9B0}" type="slidenum">
              <a:rPr lang="en-US" altLang="en-US" sz="1400"/>
              <a:pPr/>
              <a:t>83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764" y="403018"/>
            <a:ext cx="11718471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Iterator Class for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33934"/>
              </p:ext>
            </p:extLst>
          </p:nvPr>
        </p:nvGraphicFramePr>
        <p:xfrm>
          <a:off x="1524001" y="1796635"/>
          <a:ext cx="946331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657"/>
                <a:gridCol w="4731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operator++(</a:t>
                      </a:r>
                      <a:r>
                        <a:rPr lang="en-US" sz="2400" baseline="0" dirty="0" smtClean="0"/>
                        <a:t> ): Iterator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</a:t>
                      </a:r>
                      <a:r>
                        <a:rPr lang="en-US" sz="2400" baseline="0" dirty="0" smtClean="0"/>
                        <a:t> the iterator for the next pointer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operator*( ): T &amp;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the element</a:t>
                      </a:r>
                      <a:r>
                        <a:rPr lang="en-US" sz="2400" baseline="0" dirty="0" smtClean="0"/>
                        <a:t> from the node pointed by the iterator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operator==(</a:t>
                      </a:r>
                      <a:r>
                        <a:rPr lang="en-US" sz="2400" dirty="0" err="1" smtClean="0"/>
                        <a:t>itr:interator</a:t>
                      </a:r>
                      <a:r>
                        <a:rPr lang="en-US" sz="2400" dirty="0" smtClean="0"/>
                        <a:t>&lt;T&gt;&amp;: 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operator!=(</a:t>
                      </a:r>
                      <a:r>
                        <a:rPr lang="en-US" sz="2400" dirty="0" err="1" smtClean="0"/>
                        <a:t>itr:interator</a:t>
                      </a:r>
                      <a:r>
                        <a:rPr lang="en-US" sz="2400" dirty="0" smtClean="0"/>
                        <a:t>&lt;T&gt;&amp;: bool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2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8CAD02-B722-4A06-8409-B7F35097A9B0}" type="slidenum">
              <a:rPr lang="en-US" altLang="en-US" sz="1400"/>
              <a:pPr/>
              <a:t>84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764" y="403018"/>
            <a:ext cx="11718471" cy="533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 Iterators 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6971" y="1483033"/>
            <a:ext cx="105663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An iterator </a:t>
            </a:r>
            <a:r>
              <a:rPr lang="en-US" altLang="en-US" sz="3200" dirty="0" smtClean="0"/>
              <a:t>function likes </a:t>
            </a:r>
            <a:r>
              <a:rPr lang="en-US" altLang="en-US" sz="3200" dirty="0"/>
              <a:t>a pointer. </a:t>
            </a:r>
            <a:endParaRPr lang="en-US" alt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We may use pointers</a:t>
            </a:r>
            <a:r>
              <a:rPr lang="en-US" altLang="en-US" sz="3200" dirty="0"/>
              <a:t>, array indexes, or other data </a:t>
            </a:r>
            <a:r>
              <a:rPr lang="en-US" altLang="en-US" sz="3200" dirty="0" smtClean="0"/>
              <a:t>structures to implement iterator functions.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05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0A8415-42E8-443E-A78C-03A27091CC7B}" type="slidenum">
              <a:rPr lang="en-US" altLang="en-US" sz="1400"/>
              <a:pPr/>
              <a:t>85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283368"/>
            <a:ext cx="11030176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6738" y="995279"/>
            <a:ext cx="10044829" cy="2286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 smtClean="0">
                <a:cs typeface="Courier New" panose="02070309020205020404" pitchFamily="49" charset="0"/>
              </a:rPr>
              <a:t>Stack can be implemented using an array</a:t>
            </a:r>
            <a:endParaRPr lang="en-US" altLang="en-US" sz="4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000" dirty="0" smtClean="0">
                <a:cs typeface="Courier New" panose="02070309020205020404" pitchFamily="49" charset="0"/>
              </a:rPr>
              <a:t>or</a:t>
            </a:r>
            <a:endParaRPr lang="en-US" altLang="en-US" sz="4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cs typeface="Courier New" panose="02070309020205020404" pitchFamily="49" charset="0"/>
              </a:rPr>
              <a:t>a</a:t>
            </a:r>
            <a:r>
              <a:rPr lang="en-US" altLang="en-US" sz="4000" dirty="0" smtClean="0">
                <a:cs typeface="Courier New" panose="02070309020205020404" pitchFamily="49" charset="0"/>
              </a:rPr>
              <a:t> linked list. </a:t>
            </a:r>
          </a:p>
          <a:p>
            <a:pPr marL="0" indent="0">
              <a:buNone/>
            </a:pPr>
            <a:endParaRPr lang="en-US" altLang="en-US" sz="4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4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4000" dirty="0" smtClean="0">
              <a:cs typeface="Courier New" panose="02070309020205020404" pitchFamily="49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524250" y="22574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1524001" y="23599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1524001" y="23599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1161824" y="4403549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61824" y="5168603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3738110" y="4403549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38110" y="5168603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603662" y="4382835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03662" y="5147889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15" idx="3"/>
          </p:cNvCxnSpPr>
          <p:nvPr/>
        </p:nvCxnSpPr>
        <p:spPr>
          <a:xfrm flipV="1">
            <a:off x="2468109" y="4615543"/>
            <a:ext cx="1189491" cy="8454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53833" y="4615543"/>
            <a:ext cx="1190510" cy="824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05938" y="4403549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405938" y="5168603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056109" y="4615543"/>
            <a:ext cx="1160462" cy="8454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537" y="3470643"/>
            <a:ext cx="829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tail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691109" y="4215164"/>
            <a:ext cx="635001" cy="188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0589" y="3486192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head</a:t>
            </a:r>
            <a:endParaRPr lang="en-US" sz="4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6823" y="4270641"/>
            <a:ext cx="635001" cy="188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2295" y="6170568"/>
            <a:ext cx="368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head = head-&gt;next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0A8415-42E8-443E-A78C-03A27091CC7B}" type="slidenum">
              <a:rPr lang="en-US" altLang="en-US" sz="1400"/>
              <a:pPr/>
              <a:t>86</a:t>
            </a:fld>
            <a:endParaRPr lang="en-US" altLang="en-US" sz="140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6738" y="995279"/>
            <a:ext cx="10044829" cy="2286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 smtClean="0">
                <a:cs typeface="Courier New" panose="02070309020205020404" pitchFamily="49" charset="0"/>
              </a:rPr>
              <a:t>Stack can be implemented using an array</a:t>
            </a:r>
            <a:endParaRPr lang="en-US" altLang="en-US" sz="4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000" dirty="0" smtClean="0">
                <a:cs typeface="Courier New" panose="02070309020205020404" pitchFamily="49" charset="0"/>
              </a:rPr>
              <a:t>or</a:t>
            </a:r>
            <a:endParaRPr lang="en-US" altLang="en-US" sz="4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cs typeface="Courier New" panose="02070309020205020404" pitchFamily="49" charset="0"/>
              </a:rPr>
              <a:t>a</a:t>
            </a:r>
            <a:r>
              <a:rPr lang="en-US" altLang="en-US" sz="4000" dirty="0" smtClean="0">
                <a:cs typeface="Courier New" panose="02070309020205020404" pitchFamily="49" charset="0"/>
              </a:rPr>
              <a:t> linked list. </a:t>
            </a:r>
          </a:p>
          <a:p>
            <a:pPr marL="0" indent="0">
              <a:buNone/>
            </a:pPr>
            <a:endParaRPr lang="en-US" altLang="en-US" sz="4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4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4000" dirty="0" smtClean="0">
              <a:cs typeface="Courier New" panose="02070309020205020404" pitchFamily="49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524250" y="22574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1524001" y="23599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1524001" y="23599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1161824" y="4403549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61824" y="5168603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3738110" y="4403549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38110" y="5168603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603662" y="4382835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03662" y="5147889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15" idx="3"/>
          </p:cNvCxnSpPr>
          <p:nvPr/>
        </p:nvCxnSpPr>
        <p:spPr>
          <a:xfrm flipV="1">
            <a:off x="2468109" y="4615543"/>
            <a:ext cx="1189491" cy="8454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53833" y="4615543"/>
            <a:ext cx="1190510" cy="824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05938" y="4403549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405938" y="5168603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056109" y="4615543"/>
            <a:ext cx="1160462" cy="8454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537" y="3470643"/>
            <a:ext cx="829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tail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691109" y="4215164"/>
            <a:ext cx="635001" cy="188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0589" y="3486192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head</a:t>
            </a:r>
            <a:endParaRPr lang="en-US" sz="4000" dirty="0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1524001" y="3840135"/>
            <a:ext cx="2214109" cy="542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2295" y="6170568"/>
            <a:ext cx="3343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head = head-&gt;next</a:t>
            </a:r>
            <a:endParaRPr lang="en-US" sz="3200" dirty="0"/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283368"/>
            <a:ext cx="11030176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29984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0A8415-42E8-443E-A78C-03A27091CC7B}" type="slidenum">
              <a:rPr lang="en-US" altLang="en-US" sz="1400"/>
              <a:pPr/>
              <a:t>87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7" y="283368"/>
            <a:ext cx="11189833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Stacks (Last-In-First-Out LIFO )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6738" y="995279"/>
            <a:ext cx="10044829" cy="2286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 smtClean="0">
                <a:cs typeface="Courier New" panose="02070309020205020404" pitchFamily="49" charset="0"/>
              </a:rPr>
              <a:t>Stack can be implemented using an array</a:t>
            </a:r>
            <a:endParaRPr lang="en-US" altLang="en-US" sz="4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000" dirty="0" smtClean="0">
                <a:cs typeface="Courier New" panose="02070309020205020404" pitchFamily="49" charset="0"/>
              </a:rPr>
              <a:t>or</a:t>
            </a:r>
            <a:endParaRPr lang="en-US" altLang="en-US" sz="4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cs typeface="Courier New" panose="02070309020205020404" pitchFamily="49" charset="0"/>
              </a:rPr>
              <a:t>a</a:t>
            </a:r>
            <a:r>
              <a:rPr lang="en-US" altLang="en-US" sz="4000" dirty="0" smtClean="0">
                <a:cs typeface="Courier New" panose="02070309020205020404" pitchFamily="49" charset="0"/>
              </a:rPr>
              <a:t> linked list. </a:t>
            </a:r>
          </a:p>
          <a:p>
            <a:pPr marL="0" indent="0">
              <a:buNone/>
            </a:pPr>
            <a:endParaRPr lang="en-US" altLang="en-US" sz="4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4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4000" dirty="0" smtClean="0">
              <a:cs typeface="Courier New" panose="02070309020205020404" pitchFamily="49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524250" y="22574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1524001" y="23599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1524001" y="23599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1161824" y="4403549"/>
            <a:ext cx="1306285" cy="134982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61824" y="5168603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3738110" y="4403549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38110" y="5168603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603662" y="4382835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03662" y="5147889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15" idx="3"/>
          </p:cNvCxnSpPr>
          <p:nvPr/>
        </p:nvCxnSpPr>
        <p:spPr>
          <a:xfrm flipV="1">
            <a:off x="2468109" y="4615543"/>
            <a:ext cx="1189491" cy="8454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53833" y="4615543"/>
            <a:ext cx="1190510" cy="8247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05938" y="4403549"/>
            <a:ext cx="1306285" cy="1349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405938" y="5168603"/>
            <a:ext cx="13062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056109" y="4615543"/>
            <a:ext cx="1160462" cy="8454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537" y="3470643"/>
            <a:ext cx="829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tail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691109" y="4215164"/>
            <a:ext cx="635001" cy="188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0589" y="3486192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head</a:t>
            </a:r>
            <a:endParaRPr lang="en-US" sz="4000" dirty="0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1524001" y="3840135"/>
            <a:ext cx="2214109" cy="542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2295" y="6170568"/>
            <a:ext cx="3343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head = head-&gt;next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89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B0F78F-3B5A-4A9C-AC8E-9065F43CB81D}" type="slidenum">
              <a:rPr lang="en-US" altLang="en-US" sz="1400"/>
              <a:pPr/>
              <a:t>88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199"/>
            <a:ext cx="11303000" cy="8382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Queues (First-In-First-Out FIFO)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59705"/>
            <a:ext cx="94524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A queue: 1) remove the first node; 2) add a node as the node.</a:t>
            </a:r>
          </a:p>
          <a:p>
            <a:pPr marL="0" indent="0">
              <a:buNone/>
            </a:pPr>
            <a:endParaRPr lang="en-US" alt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We can adopt two ways to  implement a queue.</a:t>
            </a:r>
          </a:p>
          <a:p>
            <a:pPr marL="0" indent="0">
              <a:buNone/>
            </a:pPr>
            <a:endParaRPr lang="en-US" altLang="en-US" dirty="0" smtClean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Courier New" panose="02070309020205020404" pitchFamily="49" charset="0"/>
              </a:rPr>
              <a:t>Using </a:t>
            </a:r>
            <a:r>
              <a:rPr lang="en-US" altLang="en-US" dirty="0">
                <a:cs typeface="Courier New" panose="02070309020205020404" pitchFamily="49" charset="0"/>
              </a:rPr>
              <a:t>inheritance: You can declare the queue class by extending the linked list class</a:t>
            </a:r>
            <a:r>
              <a:rPr lang="en-US" altLang="en-US" dirty="0" smtClean="0">
                <a:cs typeface="Courier New" panose="020703090202050204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cs typeface="Courier New" panose="02070309020205020404" pitchFamily="49" charset="0"/>
              </a:rPr>
              <a:t>Using composition: You can declare a linked list as a data field in the queue class.</a:t>
            </a:r>
          </a:p>
          <a:p>
            <a:pPr marL="0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B0F78F-3B5A-4A9C-AC8E-9065F43CB81D}" type="slidenum">
              <a:rPr lang="en-US" altLang="en-US" sz="1400"/>
              <a:pPr/>
              <a:t>89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199"/>
            <a:ext cx="11303000" cy="8382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Queues (First-In-First-Out FIFO)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59705"/>
            <a:ext cx="5954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We can adopt two ways to  implement a queue.</a:t>
            </a:r>
          </a:p>
          <a:p>
            <a:pPr marL="0" indent="0">
              <a:buNone/>
            </a:pPr>
            <a:endParaRPr lang="en-US" altLang="en-US" dirty="0" smtClean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cs typeface="Courier New" panose="02070309020205020404" pitchFamily="49" charset="0"/>
              </a:rPr>
              <a:t>Using </a:t>
            </a:r>
            <a:r>
              <a:rPr lang="en-US" altLang="en-US" dirty="0">
                <a:cs typeface="Courier New" panose="02070309020205020404" pitchFamily="49" charset="0"/>
              </a:rPr>
              <a:t>inheritance: </a:t>
            </a:r>
            <a:r>
              <a:rPr lang="en-US" altLang="en-US" dirty="0" smtClean="0">
                <a:cs typeface="Courier New" panose="02070309020205020404" pitchFamily="49" charset="0"/>
              </a:rPr>
              <a:t>We can derive the </a:t>
            </a:r>
            <a:r>
              <a:rPr lang="en-US" altLang="en-US" dirty="0">
                <a:cs typeface="Courier New" panose="02070309020205020404" pitchFamily="49" charset="0"/>
              </a:rPr>
              <a:t>queue class </a:t>
            </a:r>
            <a:r>
              <a:rPr lang="en-US" altLang="en-US" dirty="0" smtClean="0">
                <a:cs typeface="Courier New" panose="02070309020205020404" pitchFamily="49" charset="0"/>
              </a:rPr>
              <a:t>from the </a:t>
            </a:r>
            <a:r>
              <a:rPr lang="en-US" altLang="en-US" dirty="0">
                <a:cs typeface="Courier New" panose="02070309020205020404" pitchFamily="49" charset="0"/>
              </a:rPr>
              <a:t>linked list class</a:t>
            </a:r>
            <a:r>
              <a:rPr lang="en-US" altLang="en-US" dirty="0" smtClean="0">
                <a:cs typeface="Courier New" panose="020703090202050204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Using composition: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We can declare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a linked list as a data field in the queue class.</a:t>
            </a:r>
          </a:p>
          <a:p>
            <a:pPr marL="0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44459" y="1459705"/>
            <a:ext cx="4836645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template&lt;</a:t>
            </a:r>
            <a:r>
              <a:rPr lang="en-US" sz="2400" dirty="0" err="1"/>
              <a:t>typename</a:t>
            </a:r>
            <a:r>
              <a:rPr lang="en-US" sz="2400" dirty="0"/>
              <a:t> E&gt; </a:t>
            </a:r>
            <a:endParaRPr lang="en-US" sz="2400" dirty="0" smtClean="0"/>
          </a:p>
          <a:p>
            <a:r>
              <a:rPr lang="en-US" sz="2400" dirty="0" smtClean="0"/>
              <a:t>class Queue: public </a:t>
            </a:r>
            <a:r>
              <a:rPr lang="en-US" sz="2400" dirty="0" err="1" smtClean="0"/>
              <a:t>LinkedList</a:t>
            </a:r>
            <a:r>
              <a:rPr lang="en-US" sz="2400" dirty="0" smtClean="0"/>
              <a:t>&lt;E&gt; {</a:t>
            </a:r>
          </a:p>
          <a:p>
            <a:r>
              <a:rPr lang="en-US" sz="2400" dirty="0" smtClean="0"/>
              <a:t>  …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977438" y="6437100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8EF6BA-575D-41C2-AF10-C7F3B92A2FE0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21947" y="270819"/>
            <a:ext cx="10863769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Nodes in Linked Lists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7972" y="1017990"/>
            <a:ext cx="11189776" cy="1724025"/>
          </a:xfrm>
          <a:noFill/>
        </p:spPr>
        <p:txBody>
          <a:bodyPr>
            <a:normAutofit/>
          </a:bodyPr>
          <a:lstStyle/>
          <a:p>
            <a:r>
              <a:rPr lang="en-US" altLang="en-US" sz="3200" dirty="0">
                <a:cs typeface="Courier New" panose="02070309020205020404" pitchFamily="49" charset="0"/>
              </a:rPr>
              <a:t>A linked list consists of nodes. </a:t>
            </a:r>
            <a:endParaRPr lang="en-US" altLang="en-US" sz="3200" dirty="0" smtClean="0">
              <a:cs typeface="Courier New" panose="02070309020205020404" pitchFamily="49" charset="0"/>
            </a:endParaRPr>
          </a:p>
          <a:p>
            <a:r>
              <a:rPr lang="en-US" altLang="en-US" sz="3200" dirty="0" smtClean="0">
                <a:cs typeface="Courier New" panose="02070309020205020404" pitchFamily="49" charset="0"/>
              </a:rPr>
              <a:t>Each </a:t>
            </a:r>
            <a:r>
              <a:rPr lang="en-US" altLang="en-US" sz="3200" dirty="0">
                <a:cs typeface="Courier New" panose="02070309020205020404" pitchFamily="49" charset="0"/>
              </a:rPr>
              <a:t>node contains </a:t>
            </a:r>
            <a:r>
              <a:rPr lang="en-US" altLang="en-US" sz="3600" b="1" dirty="0">
                <a:solidFill>
                  <a:srgbClr val="002060"/>
                </a:solidFill>
                <a:cs typeface="Courier New" panose="02070309020205020404" pitchFamily="49" charset="0"/>
              </a:rPr>
              <a:t>an element</a:t>
            </a:r>
            <a:r>
              <a:rPr lang="en-US" altLang="en-US" sz="3200" dirty="0">
                <a:cs typeface="Courier New" panose="02070309020205020404" pitchFamily="49" charset="0"/>
              </a:rPr>
              <a:t>, </a:t>
            </a:r>
            <a:r>
              <a:rPr lang="en-US" altLang="en-US" sz="3200" dirty="0" smtClean="0">
                <a:cs typeface="Courier New" panose="02070309020205020404" pitchFamily="49" charset="0"/>
              </a:rPr>
              <a:t>and </a:t>
            </a:r>
            <a:r>
              <a:rPr lang="en-US" altLang="en-US" sz="3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 pointer </a:t>
            </a:r>
            <a:r>
              <a:rPr lang="en-US" altLang="en-US" sz="3200" dirty="0" smtClean="0">
                <a:cs typeface="Courier New" panose="02070309020205020404" pitchFamily="49" charset="0"/>
              </a:rPr>
              <a:t>which </a:t>
            </a:r>
            <a:r>
              <a:rPr lang="en-US" altLang="en-US" sz="3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points </a:t>
            </a:r>
            <a:r>
              <a:rPr lang="en-US" altLang="en-US" sz="3200" b="1" dirty="0">
                <a:solidFill>
                  <a:srgbClr val="C00000"/>
                </a:solidFill>
                <a:cs typeface="Courier New" panose="02070309020205020404" pitchFamily="49" charset="0"/>
              </a:rPr>
              <a:t>to its next neighbor</a:t>
            </a:r>
            <a:r>
              <a:rPr lang="en-US" altLang="en-US" sz="3200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2874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1524001" y="28743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5801" y="2721938"/>
            <a:ext cx="267124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emplate 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 = 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class Node {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T element;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Node *next;</a:t>
            </a:r>
            <a:r>
              <a:rPr lang="en-US" sz="2400" dirty="0" smtClean="0"/>
              <a:t>  </a:t>
            </a:r>
            <a:endParaRPr lang="en-US" sz="2400" dirty="0"/>
          </a:p>
          <a:p>
            <a:r>
              <a:rPr lang="en-US" sz="2400" dirty="0" smtClean="0"/>
              <a:t>};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1947" y="5214104"/>
            <a:ext cx="111218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Node *head, *tail;</a:t>
            </a:r>
          </a:p>
          <a:p>
            <a:r>
              <a:rPr lang="en-US" sz="2400" dirty="0" smtClean="0"/>
              <a:t>Node node1, node2, …,node98, node99;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ead = &amp;node1;  node1.next = &amp;node2; … node98.next = &amp;node99; …; node99.next = 0;</a:t>
            </a:r>
          </a:p>
          <a:p>
            <a:r>
              <a:rPr lang="en-US" sz="2400" dirty="0" smtClean="0"/>
              <a:t>tail = &amp;node99.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1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B0F78F-3B5A-4A9C-AC8E-9065F43CB81D}" type="slidenum">
              <a:rPr lang="en-US" altLang="en-US" sz="1400"/>
              <a:pPr/>
              <a:t>90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199"/>
            <a:ext cx="11303000" cy="8382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Queues (First-In-First-Out FIFO)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59705"/>
            <a:ext cx="5954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We can adopt two ways to  implement a queue.</a:t>
            </a:r>
          </a:p>
          <a:p>
            <a:pPr marL="0" indent="0">
              <a:buNone/>
            </a:pPr>
            <a:endParaRPr lang="en-US" altLang="en-US" dirty="0" smtClean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Using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inheritance: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We can derive the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queue class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from the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linked list class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cs typeface="Courier New" panose="02070309020205020404" pitchFamily="49" charset="0"/>
              </a:rPr>
              <a:t>Using composition: </a:t>
            </a:r>
            <a:r>
              <a:rPr lang="en-US" altLang="en-US" dirty="0" smtClean="0">
                <a:cs typeface="Courier New" panose="02070309020205020404" pitchFamily="49" charset="0"/>
              </a:rPr>
              <a:t>We can declare </a:t>
            </a:r>
            <a:r>
              <a:rPr lang="en-US" altLang="en-US" dirty="0">
                <a:cs typeface="Courier New" panose="02070309020205020404" pitchFamily="49" charset="0"/>
              </a:rPr>
              <a:t>a linked list as a data field in the queue class.</a:t>
            </a:r>
          </a:p>
          <a:p>
            <a:pPr marL="0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44459" y="1459705"/>
            <a:ext cx="4836645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template&lt;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typename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E&gt;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class Queue: public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LinkedList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&lt;E&gt; {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 …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};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4459" y="3553449"/>
            <a:ext cx="3849259" cy="26776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E&gt; </a:t>
            </a:r>
          </a:p>
          <a:p>
            <a:r>
              <a:rPr lang="en-US" sz="2400" dirty="0" smtClean="0"/>
              <a:t>class Queue {</a:t>
            </a:r>
          </a:p>
          <a:p>
            <a:r>
              <a:rPr lang="en-US" sz="2400" dirty="0" smtClean="0"/>
              <a:t> …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LinkedList</a:t>
            </a:r>
            <a:r>
              <a:rPr lang="en-US" sz="2400" dirty="0" smtClean="0"/>
              <a:t> L;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Node *</a:t>
            </a:r>
            <a:r>
              <a:rPr lang="en-US" sz="2400" dirty="0" err="1" smtClean="0"/>
              <a:t>addLast</a:t>
            </a:r>
            <a:r>
              <a:rPr lang="en-US" sz="2400" dirty="0" smtClean="0"/>
              <a:t>( </a:t>
            </a:r>
            <a:r>
              <a:rPr lang="en-US" sz="2400" dirty="0" err="1" smtClean="0"/>
              <a:t>const</a:t>
            </a:r>
            <a:r>
              <a:rPr lang="en-US" sz="2400" dirty="0" smtClean="0"/>
              <a:t> E &amp;e 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Node *</a:t>
            </a:r>
            <a:r>
              <a:rPr lang="en-US" sz="2400" dirty="0" err="1" smtClean="0"/>
              <a:t>removeFirst</a:t>
            </a:r>
            <a:r>
              <a:rPr lang="en-US" sz="2400" dirty="0" smtClean="0"/>
              <a:t>( );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35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B0F78F-3B5A-4A9C-AC8E-9065F43CB81D}" type="slidenum">
              <a:rPr lang="en-US" altLang="en-US" sz="1400"/>
              <a:pPr/>
              <a:t>91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199"/>
            <a:ext cx="11303000" cy="83820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Queues (First-In-First-Out FIFO)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59705"/>
            <a:ext cx="5954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We can adopt two ways to  implement a queue.</a:t>
            </a:r>
          </a:p>
          <a:p>
            <a:pPr marL="0" indent="0">
              <a:buNone/>
            </a:pPr>
            <a:endParaRPr lang="en-US" altLang="en-US" dirty="0" smtClean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Using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inheritance: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We can derive the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queue class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from the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linked list class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cs typeface="Courier New" panose="02070309020205020404" pitchFamily="49" charset="0"/>
              </a:rPr>
              <a:t>Using composition: </a:t>
            </a:r>
            <a:r>
              <a:rPr lang="en-US" altLang="en-US" dirty="0" smtClean="0">
                <a:cs typeface="Courier New" panose="02070309020205020404" pitchFamily="49" charset="0"/>
              </a:rPr>
              <a:t>We can declare </a:t>
            </a:r>
            <a:r>
              <a:rPr lang="en-US" altLang="en-US" dirty="0">
                <a:cs typeface="Courier New" panose="02070309020205020404" pitchFamily="49" charset="0"/>
              </a:rPr>
              <a:t>a linked list as a data field in the queue class.</a:t>
            </a:r>
          </a:p>
          <a:p>
            <a:pPr marL="0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44459" y="1459705"/>
            <a:ext cx="4836645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template&lt;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typename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E&gt;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class Queue: public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LinkedList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&lt;E&gt; {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 …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};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4458" y="3553449"/>
            <a:ext cx="4836645" cy="30469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template&lt;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E&gt; </a:t>
            </a:r>
          </a:p>
          <a:p>
            <a:r>
              <a:rPr lang="en-US" sz="2400" dirty="0" smtClean="0"/>
              <a:t>class Queue {</a:t>
            </a:r>
          </a:p>
          <a:p>
            <a:r>
              <a:rPr lang="en-US" sz="2400" dirty="0" smtClean="0"/>
              <a:t> …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LinkedList</a:t>
            </a:r>
            <a:r>
              <a:rPr lang="en-US" sz="2400" dirty="0" smtClean="0"/>
              <a:t> L;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Node *</a:t>
            </a:r>
            <a:r>
              <a:rPr lang="en-US" sz="2400" dirty="0" err="1" smtClean="0"/>
              <a:t>enqueue</a:t>
            </a:r>
            <a:r>
              <a:rPr lang="en-US" sz="2400" dirty="0" smtClean="0"/>
              <a:t>( </a:t>
            </a:r>
            <a:r>
              <a:rPr lang="en-US" sz="2400" dirty="0" err="1" smtClean="0"/>
              <a:t>const</a:t>
            </a:r>
            <a:r>
              <a:rPr lang="en-US" sz="2400" dirty="0" smtClean="0"/>
              <a:t> E &amp;e ); //last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Node *</a:t>
            </a:r>
            <a:r>
              <a:rPr lang="en-US" sz="2400" dirty="0" err="1" smtClean="0"/>
              <a:t>dequeue</a:t>
            </a:r>
            <a:r>
              <a:rPr lang="en-US" sz="2400" dirty="0" smtClean="0"/>
              <a:t>( ); // remove first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getSize</a:t>
            </a:r>
            <a:r>
              <a:rPr lang="en-US" sz="2400" dirty="0" smtClean="0"/>
              <a:t>( ) </a:t>
            </a:r>
            <a:r>
              <a:rPr lang="en-US" sz="2400" dirty="0" err="1" smtClean="0"/>
              <a:t>const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2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1E40BA-57F6-4F46-BA67-33D728D5502F}" type="slidenum">
              <a:rPr lang="en-US" altLang="en-US" sz="1400"/>
              <a:pPr/>
              <a:t>92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" y="517218"/>
            <a:ext cx="11768363" cy="4572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Priority Queues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33350" y="1418772"/>
            <a:ext cx="119253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01638" indent="-401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 b="1" dirty="0" smtClean="0">
                <a:solidFill>
                  <a:srgbClr val="C00000"/>
                </a:solidFill>
              </a:rPr>
              <a:t>Elements </a:t>
            </a:r>
            <a:r>
              <a:rPr lang="en-US" altLang="en-US" sz="3200" b="1" dirty="0">
                <a:solidFill>
                  <a:srgbClr val="C00000"/>
                </a:solidFill>
              </a:rPr>
              <a:t>are assigned with priorities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sz="3200" dirty="0" smtClean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element </a:t>
            </a:r>
            <a:r>
              <a:rPr lang="en-US" altLang="en-US" sz="3200" b="1" dirty="0">
                <a:solidFill>
                  <a:srgbClr val="002060"/>
                </a:solidFill>
              </a:rPr>
              <a:t>with the highest priority </a:t>
            </a:r>
            <a:r>
              <a:rPr lang="en-US" altLang="en-US" sz="3200" dirty="0"/>
              <a:t>is </a:t>
            </a:r>
            <a:r>
              <a:rPr lang="en-US" altLang="en-US" sz="4000" b="1" dirty="0">
                <a:solidFill>
                  <a:srgbClr val="002060"/>
                </a:solidFill>
              </a:rPr>
              <a:t>accessed or removed first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marL="457200" indent="-457200"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A </a:t>
            </a:r>
            <a:r>
              <a:rPr lang="en-US" altLang="en-US" sz="3200" dirty="0"/>
              <a:t>priority queue has a largest-in, first-out behavior. </a:t>
            </a:r>
            <a:endParaRPr lang="en-US" altLang="en-US" sz="3200" dirty="0" smtClean="0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33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vector to implement priority queue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177"/>
            <a:ext cx="10515600" cy="593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PQ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rotected: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key = -1;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key;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3444" y="1325563"/>
            <a:ext cx="96451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assume that a valid key is non-negative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return -1: no more element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key = -1;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key_index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 ++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( key &lt; 0 || q[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key 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key = q[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key_index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} 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	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key;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vector to implement priority queue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a heap structure to </a:t>
            </a:r>
            <a:r>
              <a:rPr lang="en-US" dirty="0" smtClean="0"/>
              <a:t>implement </a:t>
            </a:r>
            <a:r>
              <a:rPr lang="en-US" dirty="0" smtClean="0"/>
              <a:t>a priority queue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a structure with a sorting ability to </a:t>
            </a:r>
            <a:r>
              <a:rPr lang="en-US" dirty="0" smtClean="0"/>
              <a:t>implement </a:t>
            </a:r>
            <a:r>
              <a:rPr lang="en-US" dirty="0" smtClean="0"/>
              <a:t>a priority queue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5239</Words>
  <Application>Microsoft Office PowerPoint</Application>
  <PresentationFormat>Widescreen</PresentationFormat>
  <Paragraphs>1512</Paragraphs>
  <Slides>96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Monotype Sorts</vt:lpstr>
      <vt:lpstr>新細明體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Linked Lists, Queues, and Priority Queues</vt:lpstr>
      <vt:lpstr>Linked List</vt:lpstr>
      <vt:lpstr>Motivation</vt:lpstr>
      <vt:lpstr>Motivation</vt:lpstr>
      <vt:lpstr>Motivation</vt:lpstr>
      <vt:lpstr>Motivation</vt:lpstr>
      <vt:lpstr>Nodes in Linked Lists</vt:lpstr>
      <vt:lpstr>Nodes in Linked Lists</vt:lpstr>
      <vt:lpstr>Nodes in Linked Lists</vt:lpstr>
      <vt:lpstr>Nodes in Linked Lists</vt:lpstr>
      <vt:lpstr>Nodes in Linked Lists</vt:lpstr>
      <vt:lpstr>#define NULL   0  nullptr     //C11</vt:lpstr>
      <vt:lpstr>Nodes</vt:lpstr>
      <vt:lpstr>Nodes</vt:lpstr>
      <vt:lpstr>Nodes</vt:lpstr>
      <vt:lpstr>Nodes</vt:lpstr>
      <vt:lpstr>Nodes</vt:lpstr>
      <vt:lpstr>Nodes</vt:lpstr>
      <vt:lpstr>Nodes</vt:lpstr>
      <vt:lpstr>The Node Class</vt:lpstr>
      <vt:lpstr>The head and tail pointers</vt:lpstr>
      <vt:lpstr>Implementation of a linked list</vt:lpstr>
      <vt:lpstr>Implementation of a linked list</vt:lpstr>
      <vt:lpstr>Node Class</vt:lpstr>
      <vt:lpstr>Example: Create a linked list for three nodes</vt:lpstr>
      <vt:lpstr>Example: Create a linked list for three nodes</vt:lpstr>
      <vt:lpstr>Example: Create a linked list for three nodes</vt:lpstr>
      <vt:lpstr>Example: Create a linked list for three nodes</vt:lpstr>
      <vt:lpstr>Example: Create a linked list for three nodes</vt:lpstr>
      <vt:lpstr>Example: Create a linked list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Example: Create a linked for three nodes</vt:lpstr>
      <vt:lpstr>Traversing Elements in the Linked List</vt:lpstr>
      <vt:lpstr>Traversing Elements in the Linked List</vt:lpstr>
      <vt:lpstr>Traversing Elements in the Linked List</vt:lpstr>
      <vt:lpstr>Traversing Elements in the Linked List</vt:lpstr>
      <vt:lpstr>LinkedList</vt:lpstr>
      <vt:lpstr>addFirst(T element).  Add a new object in front of the first object.</vt:lpstr>
      <vt:lpstr>addFirst(T element).  Add a new object in front of the first object.</vt:lpstr>
      <vt:lpstr>addFirst(T element).  Add a new object in front of the first object.</vt:lpstr>
      <vt:lpstr>addFirst(T element).  Add a new object in front of the first object.</vt:lpstr>
      <vt:lpstr>addFirst(T element).  Add a new object in front of the first object.</vt:lpstr>
      <vt:lpstr>Implementing addLast(T element).  Add a new object behind the last object.</vt:lpstr>
      <vt:lpstr>PowerPoint Presentation</vt:lpstr>
      <vt:lpstr>addLast( T *node )</vt:lpstr>
      <vt:lpstr>addLast( T *node )</vt:lpstr>
      <vt:lpstr>addLast( T *node )</vt:lpstr>
      <vt:lpstr>PowerPoint Presentation</vt:lpstr>
      <vt:lpstr>Implementing removeFirst(). How do you remove the first object? Do this exercise on your own.</vt:lpstr>
      <vt:lpstr>PowerPoint Presentation</vt:lpstr>
      <vt:lpstr>PowerPoint Presentation</vt:lpstr>
      <vt:lpstr>Remove a node?</vt:lpstr>
      <vt:lpstr>Remove a node?</vt:lpstr>
      <vt:lpstr>Remove a node?</vt:lpstr>
      <vt:lpstr>PowerPoint Presentation</vt:lpstr>
      <vt:lpstr>PowerPoint Presentation</vt:lpstr>
      <vt:lpstr>Variations of Linked Lists </vt:lpstr>
      <vt:lpstr>Circular Linked Lists </vt:lpstr>
      <vt:lpstr>Doubly Linked Lists </vt:lpstr>
      <vt:lpstr>Circular, Doubly Linked Lists </vt:lpstr>
      <vt:lpstr>Iterators</vt:lpstr>
      <vt:lpstr>Traverse elements using the for-loop</vt:lpstr>
      <vt:lpstr>Traverse elements using the for-loop</vt:lpstr>
      <vt:lpstr>Traverse elements using the for-loop</vt:lpstr>
      <vt:lpstr>Traverse elements using the for-loop</vt:lpstr>
      <vt:lpstr>PowerPoint Presentation</vt:lpstr>
      <vt:lpstr>The Iterator Class</vt:lpstr>
      <vt:lpstr>The Iterator Class for LinkedList</vt:lpstr>
      <vt:lpstr>Advantages of Iterators </vt:lpstr>
      <vt:lpstr>Stacks</vt:lpstr>
      <vt:lpstr>Stacks</vt:lpstr>
      <vt:lpstr>Stacks (Last-In-First-Out LIFO )</vt:lpstr>
      <vt:lpstr>Queues (First-In-First-Out FIFO)</vt:lpstr>
      <vt:lpstr>Queues (First-In-First-Out FIFO)</vt:lpstr>
      <vt:lpstr>Queues (First-In-First-Out FIFO)</vt:lpstr>
      <vt:lpstr>Queues (First-In-First-Out FIFO)</vt:lpstr>
      <vt:lpstr>Priority Queues</vt:lpstr>
      <vt:lpstr>Use vector to implement priority queue</vt:lpstr>
      <vt:lpstr>Use vector to implement priority queue</vt:lpstr>
      <vt:lpstr>Use a heap structure to implement a priority queue structure</vt:lpstr>
      <vt:lpstr>Use a structure with a sorting ability to implement a priority queue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Lists, Queues, and Priority Queues</dc:title>
  <dc:creator>Wingo</dc:creator>
  <cp:lastModifiedBy>Wingo</cp:lastModifiedBy>
  <cp:revision>282</cp:revision>
  <dcterms:created xsi:type="dcterms:W3CDTF">2016-04-17T04:38:55Z</dcterms:created>
  <dcterms:modified xsi:type="dcterms:W3CDTF">2020-04-15T02:01:51Z</dcterms:modified>
</cp:coreProperties>
</file>